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4" r:id="rId4"/>
    <p:sldId id="264" r:id="rId5"/>
    <p:sldId id="273" r:id="rId6"/>
    <p:sldId id="266" r:id="rId7"/>
    <p:sldId id="269" r:id="rId8"/>
    <p:sldId id="275" r:id="rId9"/>
    <p:sldId id="276" r:id="rId10"/>
    <p:sldId id="277" r:id="rId11"/>
    <p:sldId id="268" r:id="rId12"/>
    <p:sldId id="267" r:id="rId13"/>
    <p:sldId id="271" r:id="rId14"/>
    <p:sldId id="263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A939D-DB16-495D-ABEB-E4CF660368AF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C221C-DE25-467D-890E-DE6A5B4B641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201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D45-CD9C-4A47-B63A-1B5E04341E55}" type="datetime1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975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80A-DE05-4B74-ACA6-065F2196D613}" type="datetime1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66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EEA4-4B42-4623-A08C-260A54058FF9}" type="datetime1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904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0D9-4EB6-4451-8326-C6EAF428CEB7}" type="datetime1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312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C88-8D8A-4C80-A878-49E48F10543D}" type="datetime1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83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DB37-8E2C-450E-B982-45F4581B01BF}" type="datetime1">
              <a:rPr lang="bg-BG" smtClean="0"/>
              <a:t>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51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6CF7-E207-40C8-BF9C-342E4E987417}" type="datetime1">
              <a:rPr lang="bg-BG" smtClean="0"/>
              <a:t>2.10.2021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260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B60-4936-4F41-A890-96ED44504AA3}" type="datetime1">
              <a:rPr lang="bg-BG" smtClean="0"/>
              <a:t>2.10.2021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9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2EB0-738A-4895-95D7-A80234E09079}" type="datetime1">
              <a:rPr lang="bg-BG" smtClean="0"/>
              <a:t>2.10.2021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87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5585-0307-4B1F-B226-93849EC44BDE}" type="datetime1">
              <a:rPr lang="bg-BG" smtClean="0"/>
              <a:t>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908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085-07E4-4CC8-A624-A2AA960CCBF7}" type="datetime1">
              <a:rPr lang="bg-BG" smtClean="0"/>
              <a:t>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01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721B-3E5C-4715-A151-74025590DCC3}" type="datetime1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31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</a:t>
            </a:r>
            <a:r>
              <a:rPr lang="en-US" dirty="0" smtClean="0"/>
              <a:t>1</a:t>
            </a:r>
            <a:r>
              <a:rPr lang="bg-BG" dirty="0" smtClean="0"/>
              <a:t> </a:t>
            </a:r>
            <a:r>
              <a:rPr lang="bg-BG" dirty="0" smtClean="0"/>
              <a:t>есен - Структури Данни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Основни теоретични постановки в Теория на Алгоритмите.</a:t>
            </a:r>
          </a:p>
          <a:p>
            <a:r>
              <a:rPr lang="bg-BG" dirty="0" smtClean="0"/>
              <a:t>Сложност по време – Асимптотични означения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10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349500" y="3441700"/>
            <a:ext cx="5207000" cy="2844800"/>
            <a:chOff x="900" y="9088"/>
            <a:chExt cx="4680" cy="3420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900" y="9088"/>
              <a:ext cx="4680" cy="3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1800" y="11631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 flipV="1">
              <a:off x="1962" y="9268"/>
              <a:ext cx="0" cy="2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V="1">
              <a:off x="3582" y="9583"/>
              <a:ext cx="0" cy="20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auto">
            <a:xfrm>
              <a:off x="1962" y="9536"/>
              <a:ext cx="473" cy="2095"/>
            </a:xfrm>
            <a:custGeom>
              <a:avLst/>
              <a:gdLst>
                <a:gd name="T0" fmla="*/ 0 w 525"/>
                <a:gd name="T1" fmla="*/ 2394 h 2394"/>
                <a:gd name="T2" fmla="*/ 435 w 525"/>
                <a:gd name="T3" fmla="*/ 1105 h 2394"/>
                <a:gd name="T4" fmla="*/ 502 w 525"/>
                <a:gd name="T5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5" h="2394">
                  <a:moveTo>
                    <a:pt x="0" y="2394"/>
                  </a:moveTo>
                  <a:cubicBezTo>
                    <a:pt x="72" y="2179"/>
                    <a:pt x="351" y="1504"/>
                    <a:pt x="435" y="1105"/>
                  </a:cubicBezTo>
                  <a:cubicBezTo>
                    <a:pt x="525" y="745"/>
                    <a:pt x="488" y="230"/>
                    <a:pt x="50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2" name="Freeform 8"/>
            <p:cNvSpPr>
              <a:spLocks/>
            </p:cNvSpPr>
            <p:nvPr/>
          </p:nvSpPr>
          <p:spPr bwMode="auto">
            <a:xfrm>
              <a:off x="1962" y="9741"/>
              <a:ext cx="972" cy="1890"/>
            </a:xfrm>
            <a:custGeom>
              <a:avLst/>
              <a:gdLst>
                <a:gd name="T0" fmla="*/ 0 w 1080"/>
                <a:gd name="T1" fmla="*/ 2340 h 2340"/>
                <a:gd name="T2" fmla="*/ 737 w 1080"/>
                <a:gd name="T3" fmla="*/ 1201 h 2340"/>
                <a:gd name="T4" fmla="*/ 1080 w 1080"/>
                <a:gd name="T5" fmla="*/ 0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0" h="2340">
                  <a:moveTo>
                    <a:pt x="0" y="2340"/>
                  </a:moveTo>
                  <a:cubicBezTo>
                    <a:pt x="123" y="2150"/>
                    <a:pt x="557" y="1591"/>
                    <a:pt x="737" y="1201"/>
                  </a:cubicBezTo>
                  <a:cubicBezTo>
                    <a:pt x="917" y="811"/>
                    <a:pt x="1009" y="250"/>
                    <a:pt x="10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3" name="Freeform 9"/>
            <p:cNvSpPr>
              <a:spLocks/>
            </p:cNvSpPr>
            <p:nvPr/>
          </p:nvSpPr>
          <p:spPr bwMode="auto">
            <a:xfrm>
              <a:off x="1962" y="9838"/>
              <a:ext cx="1886" cy="1794"/>
            </a:xfrm>
            <a:custGeom>
              <a:avLst/>
              <a:gdLst>
                <a:gd name="T0" fmla="*/ 0 w 1886"/>
                <a:gd name="T1" fmla="*/ 1794 h 1794"/>
                <a:gd name="T2" fmla="*/ 1886 w 1886"/>
                <a:gd name="T3" fmla="*/ 0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6" h="1794">
                  <a:moveTo>
                    <a:pt x="0" y="1794"/>
                  </a:moveTo>
                  <a:lnTo>
                    <a:pt x="188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4" name="Freeform 10"/>
            <p:cNvSpPr>
              <a:spLocks/>
            </p:cNvSpPr>
            <p:nvPr/>
          </p:nvSpPr>
          <p:spPr bwMode="auto">
            <a:xfrm>
              <a:off x="1962" y="10458"/>
              <a:ext cx="2923" cy="1173"/>
            </a:xfrm>
            <a:custGeom>
              <a:avLst/>
              <a:gdLst>
                <a:gd name="T0" fmla="*/ 0 w 3248"/>
                <a:gd name="T1" fmla="*/ 1340 h 1340"/>
                <a:gd name="T2" fmla="*/ 1440 w 3248"/>
                <a:gd name="T3" fmla="*/ 469 h 1340"/>
                <a:gd name="T4" fmla="*/ 3248 w 3248"/>
                <a:gd name="T5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8" h="1340">
                  <a:moveTo>
                    <a:pt x="0" y="1340"/>
                  </a:moveTo>
                  <a:cubicBezTo>
                    <a:pt x="240" y="1195"/>
                    <a:pt x="899" y="692"/>
                    <a:pt x="1440" y="469"/>
                  </a:cubicBezTo>
                  <a:cubicBezTo>
                    <a:pt x="1981" y="226"/>
                    <a:pt x="2871" y="98"/>
                    <a:pt x="3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5" name="Freeform 11"/>
            <p:cNvSpPr>
              <a:spLocks/>
            </p:cNvSpPr>
            <p:nvPr/>
          </p:nvSpPr>
          <p:spPr bwMode="auto">
            <a:xfrm>
              <a:off x="1962" y="11103"/>
              <a:ext cx="3059" cy="528"/>
            </a:xfrm>
            <a:custGeom>
              <a:avLst/>
              <a:gdLst>
                <a:gd name="T0" fmla="*/ 0 w 3399"/>
                <a:gd name="T1" fmla="*/ 603 h 603"/>
                <a:gd name="T2" fmla="*/ 1440 w 3399"/>
                <a:gd name="T3" fmla="*/ 168 h 603"/>
                <a:gd name="T4" fmla="*/ 3399 w 3399"/>
                <a:gd name="T5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99" h="603">
                  <a:moveTo>
                    <a:pt x="0" y="603"/>
                  </a:moveTo>
                  <a:cubicBezTo>
                    <a:pt x="240" y="530"/>
                    <a:pt x="874" y="268"/>
                    <a:pt x="1440" y="168"/>
                  </a:cubicBezTo>
                  <a:cubicBezTo>
                    <a:pt x="2012" y="54"/>
                    <a:pt x="2991" y="35"/>
                    <a:pt x="339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080" y="9268"/>
              <a:ext cx="693" cy="5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брой</a:t>
              </a:r>
            </a:p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стъпки</a:t>
              </a:r>
            </a:p>
          </p:txBody>
        </p:sp>
        <p:sp>
          <p:nvSpPr>
            <p:cNvPr id="16397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3780" y="11788"/>
              <a:ext cx="1233" cy="5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големина</a:t>
              </a:r>
            </a:p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на входа</a:t>
              </a:r>
            </a:p>
          </p:txBody>
        </p:sp>
        <p:sp>
          <p:nvSpPr>
            <p:cNvPr id="16398" name="Freeform 14"/>
            <p:cNvSpPr>
              <a:spLocks/>
            </p:cNvSpPr>
            <p:nvPr/>
          </p:nvSpPr>
          <p:spPr bwMode="auto">
            <a:xfrm>
              <a:off x="3583" y="10072"/>
              <a:ext cx="1" cy="16"/>
            </a:xfrm>
            <a:custGeom>
              <a:avLst/>
              <a:gdLst>
                <a:gd name="T0" fmla="*/ 0 w 1"/>
                <a:gd name="T1" fmla="*/ 16 h 16"/>
                <a:gd name="T2" fmla="*/ 0 w 1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">
                  <a:moveTo>
                    <a:pt x="0" y="16"/>
                  </a:moveTo>
                  <a:lnTo>
                    <a:pt x="0" y="0"/>
                  </a:lnTo>
                </a:path>
              </a:pathLst>
            </a:custGeom>
            <a:noFill/>
            <a:ln w="76200" cap="rnd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9" name="Freeform 15"/>
            <p:cNvSpPr>
              <a:spLocks/>
            </p:cNvSpPr>
            <p:nvPr/>
          </p:nvSpPr>
          <p:spPr bwMode="auto">
            <a:xfrm>
              <a:off x="3583" y="10741"/>
              <a:ext cx="1" cy="17"/>
            </a:xfrm>
            <a:custGeom>
              <a:avLst/>
              <a:gdLst>
                <a:gd name="T0" fmla="*/ 0 w 1"/>
                <a:gd name="T1" fmla="*/ 17 h 17"/>
                <a:gd name="T2" fmla="*/ 0 w 1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">
                  <a:moveTo>
                    <a:pt x="0" y="17"/>
                  </a:moveTo>
                  <a:lnTo>
                    <a:pt x="0" y="0"/>
                  </a:lnTo>
                </a:path>
              </a:pathLst>
            </a:custGeom>
            <a:noFill/>
            <a:ln w="76200" cap="rnd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400" name="Freeform 16"/>
            <p:cNvSpPr>
              <a:spLocks/>
            </p:cNvSpPr>
            <p:nvPr/>
          </p:nvSpPr>
          <p:spPr bwMode="auto">
            <a:xfrm>
              <a:off x="3567" y="11177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0 w 16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0" y="0"/>
                  </a:lnTo>
                </a:path>
              </a:pathLst>
            </a:custGeom>
            <a:noFill/>
            <a:ln w="76200" cap="rnd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401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220" y="11428"/>
              <a:ext cx="228" cy="3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6402" name="Group 18"/>
          <p:cNvGrpSpPr>
            <a:grpSpLocks/>
          </p:cNvGrpSpPr>
          <p:nvPr/>
        </p:nvGrpSpPr>
        <p:grpSpPr bwMode="auto">
          <a:xfrm>
            <a:off x="1433513" y="2481263"/>
            <a:ext cx="1333500" cy="477837"/>
            <a:chOff x="3583" y="4582"/>
            <a:chExt cx="2479" cy="915"/>
          </a:xfrm>
        </p:grpSpPr>
        <p:sp>
          <p:nvSpPr>
            <p:cNvPr id="1640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4207" y="5032"/>
              <a:ext cx="1470" cy="4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ВХОД</a:t>
              </a:r>
            </a:p>
          </p:txBody>
        </p:sp>
        <p:grpSp>
          <p:nvGrpSpPr>
            <p:cNvPr id="16404" name="Group 20"/>
            <p:cNvGrpSpPr>
              <a:grpSpLocks/>
            </p:cNvGrpSpPr>
            <p:nvPr/>
          </p:nvGrpSpPr>
          <p:grpSpPr bwMode="auto">
            <a:xfrm>
              <a:off x="3583" y="4582"/>
              <a:ext cx="2479" cy="915"/>
              <a:chOff x="2908" y="3547"/>
              <a:chExt cx="4144" cy="1260"/>
            </a:xfrm>
          </p:grpSpPr>
          <p:sp>
            <p:nvSpPr>
              <p:cNvPr id="16405" name="Freeform 21"/>
              <p:cNvSpPr>
                <a:spLocks/>
              </p:cNvSpPr>
              <p:nvPr/>
            </p:nvSpPr>
            <p:spPr bwMode="auto">
              <a:xfrm>
                <a:off x="2908" y="3547"/>
                <a:ext cx="4144" cy="813"/>
              </a:xfrm>
              <a:custGeom>
                <a:avLst/>
                <a:gdLst>
                  <a:gd name="T0" fmla="*/ 92 w 4024"/>
                  <a:gd name="T1" fmla="*/ 278 h 813"/>
                  <a:gd name="T2" fmla="*/ 227 w 4024"/>
                  <a:gd name="T3" fmla="*/ 158 h 813"/>
                  <a:gd name="T4" fmla="*/ 782 w 4024"/>
                  <a:gd name="T5" fmla="*/ 113 h 813"/>
                  <a:gd name="T6" fmla="*/ 887 w 4024"/>
                  <a:gd name="T7" fmla="*/ 8 h 813"/>
                  <a:gd name="T8" fmla="*/ 2522 w 4024"/>
                  <a:gd name="T9" fmla="*/ 68 h 813"/>
                  <a:gd name="T10" fmla="*/ 3842 w 4024"/>
                  <a:gd name="T11" fmla="*/ 233 h 813"/>
                  <a:gd name="T12" fmla="*/ 3617 w 4024"/>
                  <a:gd name="T13" fmla="*/ 488 h 813"/>
                  <a:gd name="T14" fmla="*/ 2552 w 4024"/>
                  <a:gd name="T15" fmla="*/ 788 h 813"/>
                  <a:gd name="T16" fmla="*/ 737 w 4024"/>
                  <a:gd name="T17" fmla="*/ 638 h 813"/>
                  <a:gd name="T18" fmla="*/ 107 w 4024"/>
                  <a:gd name="T19" fmla="*/ 503 h 813"/>
                  <a:gd name="T20" fmla="*/ 92 w 4024"/>
                  <a:gd name="T21" fmla="*/ 278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24" h="813">
                    <a:moveTo>
                      <a:pt x="92" y="278"/>
                    </a:moveTo>
                    <a:cubicBezTo>
                      <a:pt x="112" y="221"/>
                      <a:pt x="112" y="186"/>
                      <a:pt x="227" y="158"/>
                    </a:cubicBezTo>
                    <a:cubicBezTo>
                      <a:pt x="342" y="130"/>
                      <a:pt x="672" y="138"/>
                      <a:pt x="782" y="113"/>
                    </a:cubicBezTo>
                    <a:cubicBezTo>
                      <a:pt x="892" y="88"/>
                      <a:pt x="597" y="16"/>
                      <a:pt x="887" y="8"/>
                    </a:cubicBezTo>
                    <a:cubicBezTo>
                      <a:pt x="1177" y="0"/>
                      <a:pt x="2030" y="31"/>
                      <a:pt x="2522" y="68"/>
                    </a:cubicBezTo>
                    <a:cubicBezTo>
                      <a:pt x="3014" y="105"/>
                      <a:pt x="3660" y="163"/>
                      <a:pt x="3842" y="233"/>
                    </a:cubicBezTo>
                    <a:cubicBezTo>
                      <a:pt x="4024" y="303"/>
                      <a:pt x="3832" y="396"/>
                      <a:pt x="3617" y="488"/>
                    </a:cubicBezTo>
                    <a:cubicBezTo>
                      <a:pt x="3402" y="580"/>
                      <a:pt x="3032" y="763"/>
                      <a:pt x="2552" y="788"/>
                    </a:cubicBezTo>
                    <a:cubicBezTo>
                      <a:pt x="2072" y="813"/>
                      <a:pt x="1144" y="685"/>
                      <a:pt x="737" y="638"/>
                    </a:cubicBezTo>
                    <a:cubicBezTo>
                      <a:pt x="330" y="591"/>
                      <a:pt x="214" y="555"/>
                      <a:pt x="107" y="503"/>
                    </a:cubicBezTo>
                    <a:cubicBezTo>
                      <a:pt x="0" y="451"/>
                      <a:pt x="72" y="335"/>
                      <a:pt x="92" y="2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3000" y="4235"/>
                <a:ext cx="4020" cy="572"/>
              </a:xfrm>
              <a:custGeom>
                <a:avLst/>
                <a:gdLst>
                  <a:gd name="T0" fmla="*/ 0 w 4020"/>
                  <a:gd name="T1" fmla="*/ 130 h 572"/>
                  <a:gd name="T2" fmla="*/ 615 w 4020"/>
                  <a:gd name="T3" fmla="*/ 310 h 572"/>
                  <a:gd name="T4" fmla="*/ 2460 w 4020"/>
                  <a:gd name="T5" fmla="*/ 535 h 572"/>
                  <a:gd name="T6" fmla="*/ 3780 w 4020"/>
                  <a:gd name="T7" fmla="*/ 85 h 572"/>
                  <a:gd name="T8" fmla="*/ 3900 w 4020"/>
                  <a:gd name="T9" fmla="*/ 25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0" h="572">
                    <a:moveTo>
                      <a:pt x="0" y="130"/>
                    </a:moveTo>
                    <a:cubicBezTo>
                      <a:pt x="102" y="186"/>
                      <a:pt x="205" y="243"/>
                      <a:pt x="615" y="310"/>
                    </a:cubicBezTo>
                    <a:cubicBezTo>
                      <a:pt x="1025" y="377"/>
                      <a:pt x="1933" y="572"/>
                      <a:pt x="2460" y="535"/>
                    </a:cubicBezTo>
                    <a:cubicBezTo>
                      <a:pt x="2987" y="498"/>
                      <a:pt x="3540" y="170"/>
                      <a:pt x="3780" y="85"/>
                    </a:cubicBezTo>
                    <a:cubicBezTo>
                      <a:pt x="4020" y="0"/>
                      <a:pt x="3960" y="12"/>
                      <a:pt x="3900" y="2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>
                <a:off x="6945" y="3840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>
                <a:off x="2985" y="4065"/>
                <a:ext cx="15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16409" name="Group 25"/>
          <p:cNvGrpSpPr>
            <a:grpSpLocks/>
          </p:cNvGrpSpPr>
          <p:nvPr/>
        </p:nvGrpSpPr>
        <p:grpSpPr bwMode="auto">
          <a:xfrm rot="1184620">
            <a:off x="80963" y="247650"/>
            <a:ext cx="1228725" cy="854075"/>
            <a:chOff x="1009" y="11835"/>
            <a:chExt cx="2062" cy="1249"/>
          </a:xfrm>
        </p:grpSpPr>
        <p:grpSp>
          <p:nvGrpSpPr>
            <p:cNvPr id="16410" name="Group 26"/>
            <p:cNvGrpSpPr>
              <a:grpSpLocks/>
            </p:cNvGrpSpPr>
            <p:nvPr/>
          </p:nvGrpSpPr>
          <p:grpSpPr bwMode="auto">
            <a:xfrm>
              <a:off x="1009" y="11835"/>
              <a:ext cx="2062" cy="1249"/>
              <a:chOff x="1009" y="11835"/>
              <a:chExt cx="2062" cy="1249"/>
            </a:xfrm>
          </p:grpSpPr>
          <p:grpSp>
            <p:nvGrpSpPr>
              <p:cNvPr id="16411" name="Group 27"/>
              <p:cNvGrpSpPr>
                <a:grpSpLocks/>
              </p:cNvGrpSpPr>
              <p:nvPr/>
            </p:nvGrpSpPr>
            <p:grpSpPr bwMode="auto">
              <a:xfrm>
                <a:off x="1009" y="11868"/>
                <a:ext cx="2062" cy="1216"/>
                <a:chOff x="5944" y="12318"/>
                <a:chExt cx="2062" cy="1216"/>
              </a:xfrm>
            </p:grpSpPr>
            <p:sp>
              <p:nvSpPr>
                <p:cNvPr id="16412" name="Oval 28"/>
                <p:cNvSpPr>
                  <a:spLocks noChangeArrowheads="1"/>
                </p:cNvSpPr>
                <p:nvPr/>
              </p:nvSpPr>
              <p:spPr bwMode="auto">
                <a:xfrm>
                  <a:off x="5985" y="12318"/>
                  <a:ext cx="1992" cy="4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16413" name="Group 29"/>
                <p:cNvGrpSpPr>
                  <a:grpSpLocks/>
                </p:cNvGrpSpPr>
                <p:nvPr/>
              </p:nvGrpSpPr>
              <p:grpSpPr bwMode="auto">
                <a:xfrm>
                  <a:off x="6255" y="12345"/>
                  <a:ext cx="1545" cy="525"/>
                  <a:chOff x="6255" y="12345"/>
                  <a:chExt cx="1545" cy="525"/>
                </a:xfrm>
              </p:grpSpPr>
              <p:grpSp>
                <p:nvGrpSpPr>
                  <p:cNvPr id="1641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255" y="12405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415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16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17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18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19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420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7215" y="12375"/>
                    <a:ext cx="405" cy="315"/>
                    <a:chOff x="3675" y="11970"/>
                    <a:chExt cx="675" cy="480"/>
                  </a:xfrm>
                </p:grpSpPr>
                <p:sp>
                  <p:nvSpPr>
                    <p:cNvPr id="16421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0" y="1207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22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5" y="1215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23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1197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42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6750" y="12345"/>
                    <a:ext cx="405" cy="315"/>
                    <a:chOff x="3675" y="11970"/>
                    <a:chExt cx="675" cy="480"/>
                  </a:xfrm>
                </p:grpSpPr>
                <p:sp>
                  <p:nvSpPr>
                    <p:cNvPr id="16425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0" y="1207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26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5" y="1215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27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1197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428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6975" y="12495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429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0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1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2" name="Oval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3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434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7260" y="12405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435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6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7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8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9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44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6615" y="12510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441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42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43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44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45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</p:grpSp>
            <p:sp>
              <p:nvSpPr>
                <p:cNvPr id="16446" name="Freeform 62"/>
                <p:cNvSpPr>
                  <a:spLocks/>
                </p:cNvSpPr>
                <p:nvPr/>
              </p:nvSpPr>
              <p:spPr bwMode="auto">
                <a:xfrm>
                  <a:off x="5944" y="12458"/>
                  <a:ext cx="2062" cy="1076"/>
                </a:xfrm>
                <a:custGeom>
                  <a:avLst/>
                  <a:gdLst>
                    <a:gd name="T0" fmla="*/ 50 w 2062"/>
                    <a:gd name="T1" fmla="*/ 127 h 1172"/>
                    <a:gd name="T2" fmla="*/ 125 w 2062"/>
                    <a:gd name="T3" fmla="*/ 682 h 1172"/>
                    <a:gd name="T4" fmla="*/ 575 w 2062"/>
                    <a:gd name="T5" fmla="*/ 1102 h 1172"/>
                    <a:gd name="T6" fmla="*/ 1490 w 2062"/>
                    <a:gd name="T7" fmla="*/ 1102 h 1172"/>
                    <a:gd name="T8" fmla="*/ 1970 w 2062"/>
                    <a:gd name="T9" fmla="*/ 742 h 1172"/>
                    <a:gd name="T10" fmla="*/ 2030 w 2062"/>
                    <a:gd name="T11" fmla="*/ 112 h 1172"/>
                    <a:gd name="T12" fmla="*/ 1925 w 2062"/>
                    <a:gd name="T13" fmla="*/ 247 h 1172"/>
                    <a:gd name="T14" fmla="*/ 1205 w 2062"/>
                    <a:gd name="T15" fmla="*/ 337 h 1172"/>
                    <a:gd name="T16" fmla="*/ 185 w 2062"/>
                    <a:gd name="T17" fmla="*/ 277 h 1172"/>
                    <a:gd name="T18" fmla="*/ 95 w 2062"/>
                    <a:gd name="T19" fmla="*/ 22 h 1172"/>
                    <a:gd name="T20" fmla="*/ 50 w 2062"/>
                    <a:gd name="T21" fmla="*/ 127 h 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62" h="1172">
                      <a:moveTo>
                        <a:pt x="50" y="127"/>
                      </a:moveTo>
                      <a:cubicBezTo>
                        <a:pt x="55" y="237"/>
                        <a:pt x="38" y="520"/>
                        <a:pt x="125" y="682"/>
                      </a:cubicBezTo>
                      <a:cubicBezTo>
                        <a:pt x="212" y="844"/>
                        <a:pt x="347" y="1032"/>
                        <a:pt x="575" y="1102"/>
                      </a:cubicBezTo>
                      <a:cubicBezTo>
                        <a:pt x="803" y="1172"/>
                        <a:pt x="1258" y="1162"/>
                        <a:pt x="1490" y="1102"/>
                      </a:cubicBezTo>
                      <a:cubicBezTo>
                        <a:pt x="1722" y="1042"/>
                        <a:pt x="1880" y="907"/>
                        <a:pt x="1970" y="742"/>
                      </a:cubicBezTo>
                      <a:cubicBezTo>
                        <a:pt x="2060" y="577"/>
                        <a:pt x="2037" y="194"/>
                        <a:pt x="2030" y="112"/>
                      </a:cubicBezTo>
                      <a:cubicBezTo>
                        <a:pt x="2023" y="30"/>
                        <a:pt x="2062" y="210"/>
                        <a:pt x="1925" y="247"/>
                      </a:cubicBezTo>
                      <a:cubicBezTo>
                        <a:pt x="1788" y="284"/>
                        <a:pt x="1495" y="332"/>
                        <a:pt x="1205" y="337"/>
                      </a:cubicBezTo>
                      <a:cubicBezTo>
                        <a:pt x="915" y="342"/>
                        <a:pt x="370" y="330"/>
                        <a:pt x="185" y="277"/>
                      </a:cubicBezTo>
                      <a:cubicBezTo>
                        <a:pt x="0" y="224"/>
                        <a:pt x="117" y="44"/>
                        <a:pt x="95" y="22"/>
                      </a:cubicBezTo>
                      <a:cubicBezTo>
                        <a:pt x="73" y="0"/>
                        <a:pt x="45" y="17"/>
                        <a:pt x="50" y="12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4510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16447" name="Group 63"/>
              <p:cNvGrpSpPr>
                <a:grpSpLocks/>
              </p:cNvGrpSpPr>
              <p:nvPr/>
            </p:nvGrpSpPr>
            <p:grpSpPr bwMode="auto">
              <a:xfrm>
                <a:off x="1860" y="11835"/>
                <a:ext cx="405" cy="315"/>
                <a:chOff x="3675" y="11970"/>
                <a:chExt cx="675" cy="480"/>
              </a:xfrm>
            </p:grpSpPr>
            <p:sp>
              <p:nvSpPr>
                <p:cNvPr id="16448" name="Oval 64"/>
                <p:cNvSpPr>
                  <a:spLocks noChangeArrowheads="1"/>
                </p:cNvSpPr>
                <p:nvPr/>
              </p:nvSpPr>
              <p:spPr bwMode="auto">
                <a:xfrm>
                  <a:off x="4020" y="12075"/>
                  <a:ext cx="33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/>
              </p:nvSpPr>
              <p:spPr bwMode="auto">
                <a:xfrm>
                  <a:off x="3675" y="12150"/>
                  <a:ext cx="33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6450" name="Oval 66"/>
                <p:cNvSpPr>
                  <a:spLocks noChangeArrowheads="1"/>
                </p:cNvSpPr>
                <p:nvPr/>
              </p:nvSpPr>
              <p:spPr bwMode="auto">
                <a:xfrm>
                  <a:off x="3690" y="11970"/>
                  <a:ext cx="33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16451" name="WordArt 67"/>
            <p:cNvSpPr>
              <a:spLocks noChangeArrowheads="1" noChangeShapeType="1" noTextEdit="1"/>
            </p:cNvSpPr>
            <p:nvPr/>
          </p:nvSpPr>
          <p:spPr bwMode="auto">
            <a:xfrm rot="-95587">
              <a:off x="1129" y="12316"/>
              <a:ext cx="1915" cy="3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14287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Размер на входа </a:t>
              </a:r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grpSp>
        <p:nvGrpSpPr>
          <p:cNvPr id="16452" name="Group 68"/>
          <p:cNvGrpSpPr>
            <a:grpSpLocks/>
          </p:cNvGrpSpPr>
          <p:nvPr/>
        </p:nvGrpSpPr>
        <p:grpSpPr bwMode="auto">
          <a:xfrm>
            <a:off x="5054600" y="1717675"/>
            <a:ext cx="1797050" cy="606425"/>
            <a:chOff x="2256" y="994"/>
            <a:chExt cx="1132" cy="382"/>
          </a:xfrm>
        </p:grpSpPr>
        <p:grpSp>
          <p:nvGrpSpPr>
            <p:cNvPr id="16453" name="Group 69"/>
            <p:cNvGrpSpPr>
              <a:grpSpLocks/>
            </p:cNvGrpSpPr>
            <p:nvPr/>
          </p:nvGrpSpPr>
          <p:grpSpPr bwMode="auto">
            <a:xfrm>
              <a:off x="2454" y="994"/>
              <a:ext cx="934" cy="382"/>
              <a:chOff x="7615" y="4518"/>
              <a:chExt cx="2845" cy="1069"/>
            </a:xfrm>
          </p:grpSpPr>
          <p:sp>
            <p:nvSpPr>
              <p:cNvPr id="16454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8047" y="5122"/>
                <a:ext cx="1605" cy="46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ИЗХОД</a:t>
                </a:r>
              </a:p>
            </p:txBody>
          </p:sp>
          <p:grpSp>
            <p:nvGrpSpPr>
              <p:cNvPr id="16455" name="Group 71"/>
              <p:cNvGrpSpPr>
                <a:grpSpLocks/>
              </p:cNvGrpSpPr>
              <p:nvPr/>
            </p:nvGrpSpPr>
            <p:grpSpPr bwMode="auto">
              <a:xfrm>
                <a:off x="7615" y="4518"/>
                <a:ext cx="2845" cy="1062"/>
                <a:chOff x="7000" y="3573"/>
                <a:chExt cx="2845" cy="1062"/>
              </a:xfrm>
            </p:grpSpPr>
            <p:sp>
              <p:nvSpPr>
                <p:cNvPr id="16456" name="Freeform 72"/>
                <p:cNvSpPr>
                  <a:spLocks/>
                </p:cNvSpPr>
                <p:nvPr/>
              </p:nvSpPr>
              <p:spPr bwMode="auto">
                <a:xfrm>
                  <a:off x="7000" y="3573"/>
                  <a:ext cx="2845" cy="767"/>
                </a:xfrm>
                <a:custGeom>
                  <a:avLst/>
                  <a:gdLst>
                    <a:gd name="T0" fmla="*/ 425 w 3520"/>
                    <a:gd name="T1" fmla="*/ 477 h 752"/>
                    <a:gd name="T2" fmla="*/ 50 w 3520"/>
                    <a:gd name="T3" fmla="*/ 357 h 752"/>
                    <a:gd name="T4" fmla="*/ 125 w 3520"/>
                    <a:gd name="T5" fmla="*/ 117 h 752"/>
                    <a:gd name="T6" fmla="*/ 800 w 3520"/>
                    <a:gd name="T7" fmla="*/ 57 h 752"/>
                    <a:gd name="T8" fmla="*/ 1805 w 3520"/>
                    <a:gd name="T9" fmla="*/ 27 h 752"/>
                    <a:gd name="T10" fmla="*/ 3110 w 3520"/>
                    <a:gd name="T11" fmla="*/ 222 h 752"/>
                    <a:gd name="T12" fmla="*/ 3485 w 3520"/>
                    <a:gd name="T13" fmla="*/ 462 h 752"/>
                    <a:gd name="T14" fmla="*/ 2900 w 3520"/>
                    <a:gd name="T15" fmla="*/ 642 h 752"/>
                    <a:gd name="T16" fmla="*/ 1520 w 3520"/>
                    <a:gd name="T17" fmla="*/ 702 h 752"/>
                    <a:gd name="T18" fmla="*/ 1010 w 3520"/>
                    <a:gd name="T19" fmla="*/ 747 h 752"/>
                    <a:gd name="T20" fmla="*/ 590 w 3520"/>
                    <a:gd name="T21" fmla="*/ 672 h 752"/>
                    <a:gd name="T22" fmla="*/ 545 w 3520"/>
                    <a:gd name="T23" fmla="*/ 567 h 752"/>
                    <a:gd name="T24" fmla="*/ 425 w 3520"/>
                    <a:gd name="T25" fmla="*/ 477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20" h="752">
                      <a:moveTo>
                        <a:pt x="425" y="477"/>
                      </a:moveTo>
                      <a:cubicBezTo>
                        <a:pt x="342" y="442"/>
                        <a:pt x="100" y="417"/>
                        <a:pt x="50" y="357"/>
                      </a:cubicBezTo>
                      <a:cubicBezTo>
                        <a:pt x="0" y="297"/>
                        <a:pt x="0" y="167"/>
                        <a:pt x="125" y="117"/>
                      </a:cubicBezTo>
                      <a:cubicBezTo>
                        <a:pt x="250" y="67"/>
                        <a:pt x="520" y="72"/>
                        <a:pt x="800" y="57"/>
                      </a:cubicBezTo>
                      <a:cubicBezTo>
                        <a:pt x="1080" y="42"/>
                        <a:pt x="1420" y="0"/>
                        <a:pt x="1805" y="27"/>
                      </a:cubicBezTo>
                      <a:cubicBezTo>
                        <a:pt x="2190" y="54"/>
                        <a:pt x="2830" y="150"/>
                        <a:pt x="3110" y="222"/>
                      </a:cubicBezTo>
                      <a:cubicBezTo>
                        <a:pt x="3390" y="294"/>
                        <a:pt x="3520" y="392"/>
                        <a:pt x="3485" y="462"/>
                      </a:cubicBezTo>
                      <a:cubicBezTo>
                        <a:pt x="3450" y="532"/>
                        <a:pt x="3227" y="602"/>
                        <a:pt x="2900" y="642"/>
                      </a:cubicBezTo>
                      <a:cubicBezTo>
                        <a:pt x="2573" y="682"/>
                        <a:pt x="1835" y="685"/>
                        <a:pt x="1520" y="702"/>
                      </a:cubicBezTo>
                      <a:cubicBezTo>
                        <a:pt x="1205" y="719"/>
                        <a:pt x="1165" y="752"/>
                        <a:pt x="1010" y="747"/>
                      </a:cubicBezTo>
                      <a:cubicBezTo>
                        <a:pt x="855" y="742"/>
                        <a:pt x="667" y="702"/>
                        <a:pt x="590" y="672"/>
                      </a:cubicBezTo>
                      <a:cubicBezTo>
                        <a:pt x="513" y="642"/>
                        <a:pt x="570" y="589"/>
                        <a:pt x="545" y="567"/>
                      </a:cubicBezTo>
                      <a:cubicBezTo>
                        <a:pt x="520" y="545"/>
                        <a:pt x="508" y="512"/>
                        <a:pt x="425" y="4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16457" name="Group 73"/>
                <p:cNvGrpSpPr>
                  <a:grpSpLocks/>
                </p:cNvGrpSpPr>
                <p:nvPr/>
              </p:nvGrpSpPr>
              <p:grpSpPr bwMode="auto">
                <a:xfrm>
                  <a:off x="7005" y="3825"/>
                  <a:ext cx="2825" cy="810"/>
                  <a:chOff x="7005" y="3825"/>
                  <a:chExt cx="3555" cy="750"/>
                </a:xfrm>
              </p:grpSpPr>
              <p:sp>
                <p:nvSpPr>
                  <p:cNvPr id="16458" name="Freeform 74"/>
                  <p:cNvSpPr>
                    <a:spLocks/>
                  </p:cNvSpPr>
                  <p:nvPr/>
                </p:nvSpPr>
                <p:spPr bwMode="auto">
                  <a:xfrm>
                    <a:off x="7005" y="4110"/>
                    <a:ext cx="3555" cy="465"/>
                  </a:xfrm>
                  <a:custGeom>
                    <a:avLst/>
                    <a:gdLst>
                      <a:gd name="T0" fmla="*/ 0 w 3555"/>
                      <a:gd name="T1" fmla="*/ 0 h 465"/>
                      <a:gd name="T2" fmla="*/ 315 w 3555"/>
                      <a:gd name="T3" fmla="*/ 120 h 465"/>
                      <a:gd name="T4" fmla="*/ 525 w 3555"/>
                      <a:gd name="T5" fmla="*/ 330 h 465"/>
                      <a:gd name="T6" fmla="*/ 960 w 3555"/>
                      <a:gd name="T7" fmla="*/ 450 h 465"/>
                      <a:gd name="T8" fmla="*/ 1905 w 3555"/>
                      <a:gd name="T9" fmla="*/ 420 h 465"/>
                      <a:gd name="T10" fmla="*/ 2985 w 3555"/>
                      <a:gd name="T11" fmla="*/ 390 h 465"/>
                      <a:gd name="T12" fmla="*/ 3555 w 3555"/>
                      <a:gd name="T13" fmla="*/ 150 h 4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55" h="465">
                        <a:moveTo>
                          <a:pt x="0" y="0"/>
                        </a:moveTo>
                        <a:cubicBezTo>
                          <a:pt x="113" y="32"/>
                          <a:pt x="227" y="65"/>
                          <a:pt x="315" y="120"/>
                        </a:cubicBezTo>
                        <a:cubicBezTo>
                          <a:pt x="403" y="175"/>
                          <a:pt x="417" y="275"/>
                          <a:pt x="525" y="330"/>
                        </a:cubicBezTo>
                        <a:cubicBezTo>
                          <a:pt x="633" y="385"/>
                          <a:pt x="730" y="435"/>
                          <a:pt x="960" y="450"/>
                        </a:cubicBezTo>
                        <a:cubicBezTo>
                          <a:pt x="1190" y="465"/>
                          <a:pt x="1568" y="430"/>
                          <a:pt x="1905" y="420"/>
                        </a:cubicBezTo>
                        <a:cubicBezTo>
                          <a:pt x="2242" y="410"/>
                          <a:pt x="2710" y="435"/>
                          <a:pt x="2985" y="390"/>
                        </a:cubicBezTo>
                        <a:cubicBezTo>
                          <a:pt x="3260" y="345"/>
                          <a:pt x="3460" y="190"/>
                          <a:pt x="3555" y="15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16459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20" y="3825"/>
                    <a:ext cx="0" cy="27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16460" name="Line 7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530" y="4020"/>
                    <a:ext cx="15" cy="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</p:grpSp>
        <p:grpSp>
          <p:nvGrpSpPr>
            <p:cNvPr id="16461" name="Group 77"/>
            <p:cNvGrpSpPr>
              <a:grpSpLocks/>
            </p:cNvGrpSpPr>
            <p:nvPr/>
          </p:nvGrpSpPr>
          <p:grpSpPr bwMode="auto">
            <a:xfrm>
              <a:off x="2256" y="1086"/>
              <a:ext cx="1050" cy="113"/>
              <a:chOff x="621" y="6304"/>
              <a:chExt cx="11160" cy="1440"/>
            </a:xfrm>
          </p:grpSpPr>
          <p:sp>
            <p:nvSpPr>
              <p:cNvPr id="16462" name="AutoShape 78"/>
              <p:cNvSpPr>
                <a:spLocks noChangeArrowheads="1"/>
              </p:cNvSpPr>
              <p:nvPr/>
            </p:nvSpPr>
            <p:spPr bwMode="auto">
              <a:xfrm>
                <a:off x="62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3" name="AutoShape 79"/>
              <p:cNvSpPr>
                <a:spLocks noChangeArrowheads="1"/>
              </p:cNvSpPr>
              <p:nvPr/>
            </p:nvSpPr>
            <p:spPr bwMode="auto">
              <a:xfrm>
                <a:off x="170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4" name="AutoShape 80"/>
              <p:cNvSpPr>
                <a:spLocks noChangeArrowheads="1"/>
              </p:cNvSpPr>
              <p:nvPr/>
            </p:nvSpPr>
            <p:spPr bwMode="auto">
              <a:xfrm>
                <a:off x="278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5" name="AutoShape 81"/>
              <p:cNvSpPr>
                <a:spLocks noChangeArrowheads="1"/>
              </p:cNvSpPr>
              <p:nvPr/>
            </p:nvSpPr>
            <p:spPr bwMode="auto">
              <a:xfrm>
                <a:off x="386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6" name="AutoShape 82"/>
              <p:cNvSpPr>
                <a:spLocks noChangeArrowheads="1"/>
              </p:cNvSpPr>
              <p:nvPr/>
            </p:nvSpPr>
            <p:spPr bwMode="auto">
              <a:xfrm>
                <a:off x="494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7" name="AutoShape 83"/>
              <p:cNvSpPr>
                <a:spLocks noChangeArrowheads="1"/>
              </p:cNvSpPr>
              <p:nvPr/>
            </p:nvSpPr>
            <p:spPr bwMode="auto">
              <a:xfrm>
                <a:off x="602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8" name="AutoShape 84"/>
              <p:cNvSpPr>
                <a:spLocks noChangeArrowheads="1"/>
              </p:cNvSpPr>
              <p:nvPr/>
            </p:nvSpPr>
            <p:spPr bwMode="auto">
              <a:xfrm>
                <a:off x="710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9" name="AutoShape 85"/>
              <p:cNvSpPr>
                <a:spLocks noChangeArrowheads="1"/>
              </p:cNvSpPr>
              <p:nvPr/>
            </p:nvSpPr>
            <p:spPr bwMode="auto">
              <a:xfrm>
                <a:off x="818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70" name="AutoShape 86"/>
              <p:cNvSpPr>
                <a:spLocks noChangeArrowheads="1"/>
              </p:cNvSpPr>
              <p:nvPr/>
            </p:nvSpPr>
            <p:spPr bwMode="auto">
              <a:xfrm>
                <a:off x="926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71" name="AutoShape 87"/>
              <p:cNvSpPr>
                <a:spLocks noChangeArrowheads="1"/>
              </p:cNvSpPr>
              <p:nvPr/>
            </p:nvSpPr>
            <p:spPr bwMode="auto">
              <a:xfrm>
                <a:off x="1034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16472" name="Group 88"/>
          <p:cNvGrpSpPr>
            <a:grpSpLocks/>
          </p:cNvGrpSpPr>
          <p:nvPr/>
        </p:nvGrpSpPr>
        <p:grpSpPr bwMode="auto">
          <a:xfrm>
            <a:off x="1497013" y="1762125"/>
            <a:ext cx="1271587" cy="747713"/>
            <a:chOff x="3705" y="11793"/>
            <a:chExt cx="2931" cy="2873"/>
          </a:xfrm>
        </p:grpSpPr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4194" y="11793"/>
              <a:ext cx="2442" cy="2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3705" y="11808"/>
              <a:ext cx="2593" cy="24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flipV="1">
              <a:off x="6283" y="11793"/>
              <a:ext cx="353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6476" name="Group 92"/>
            <p:cNvGrpSpPr>
              <a:grpSpLocks/>
            </p:cNvGrpSpPr>
            <p:nvPr/>
          </p:nvGrpSpPr>
          <p:grpSpPr bwMode="auto">
            <a:xfrm>
              <a:off x="3705" y="11793"/>
              <a:ext cx="2931" cy="2873"/>
              <a:chOff x="3705" y="11793"/>
              <a:chExt cx="2931" cy="2873"/>
            </a:xfrm>
          </p:grpSpPr>
          <p:sp>
            <p:nvSpPr>
              <p:cNvPr id="16477" name="Rectangle 93"/>
              <p:cNvSpPr>
                <a:spLocks noChangeArrowheads="1"/>
              </p:cNvSpPr>
              <p:nvPr/>
            </p:nvSpPr>
            <p:spPr bwMode="auto">
              <a:xfrm>
                <a:off x="3705" y="14256"/>
                <a:ext cx="489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78" name="Line 94"/>
              <p:cNvSpPr>
                <a:spLocks noChangeShapeType="1"/>
              </p:cNvSpPr>
              <p:nvPr/>
            </p:nvSpPr>
            <p:spPr bwMode="auto">
              <a:xfrm flipV="1">
                <a:off x="4194" y="12203"/>
                <a:ext cx="2442" cy="2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79" name="Line 95"/>
              <p:cNvSpPr>
                <a:spLocks noChangeShapeType="1"/>
              </p:cNvSpPr>
              <p:nvPr/>
            </p:nvSpPr>
            <p:spPr bwMode="auto">
              <a:xfrm>
                <a:off x="6636" y="11793"/>
                <a:ext cx="0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0" name="Line 96"/>
              <p:cNvSpPr>
                <a:spLocks noChangeShapeType="1"/>
              </p:cNvSpPr>
              <p:nvPr/>
            </p:nvSpPr>
            <p:spPr bwMode="auto">
              <a:xfrm>
                <a:off x="4356" y="14119"/>
                <a:ext cx="0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1" name="Freeform 97"/>
              <p:cNvSpPr>
                <a:spLocks/>
              </p:cNvSpPr>
              <p:nvPr/>
            </p:nvSpPr>
            <p:spPr bwMode="auto">
              <a:xfrm>
                <a:off x="6468" y="11961"/>
                <a:ext cx="1" cy="405"/>
              </a:xfrm>
              <a:custGeom>
                <a:avLst/>
                <a:gdLst>
                  <a:gd name="T0" fmla="*/ 0 w 1"/>
                  <a:gd name="T1" fmla="*/ 0 h 533"/>
                  <a:gd name="T2" fmla="*/ 0 w 1"/>
                  <a:gd name="T3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33">
                    <a:moveTo>
                      <a:pt x="0" y="0"/>
                    </a:moveTo>
                    <a:lnTo>
                      <a:pt x="0" y="533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2" name="Freeform 98"/>
              <p:cNvSpPr>
                <a:spLocks/>
              </p:cNvSpPr>
              <p:nvPr/>
            </p:nvSpPr>
            <p:spPr bwMode="auto">
              <a:xfrm>
                <a:off x="4684" y="13774"/>
                <a:ext cx="1" cy="405"/>
              </a:xfrm>
              <a:custGeom>
                <a:avLst/>
                <a:gdLst>
                  <a:gd name="T0" fmla="*/ 0 w 1"/>
                  <a:gd name="T1" fmla="*/ 0 h 533"/>
                  <a:gd name="T2" fmla="*/ 0 w 1"/>
                  <a:gd name="T3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33">
                    <a:moveTo>
                      <a:pt x="0" y="0"/>
                    </a:moveTo>
                    <a:lnTo>
                      <a:pt x="0" y="533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3" name="Freeform 99"/>
              <p:cNvSpPr>
                <a:spLocks/>
              </p:cNvSpPr>
              <p:nvPr/>
            </p:nvSpPr>
            <p:spPr bwMode="auto">
              <a:xfrm>
                <a:off x="4847" y="13603"/>
                <a:ext cx="1" cy="428"/>
              </a:xfrm>
              <a:custGeom>
                <a:avLst/>
                <a:gdLst>
                  <a:gd name="T0" fmla="*/ 0 w 1"/>
                  <a:gd name="T1" fmla="*/ 0 h 563"/>
                  <a:gd name="T2" fmla="*/ 0 w 1"/>
                  <a:gd name="T3" fmla="*/ 563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63">
                    <a:moveTo>
                      <a:pt x="0" y="0"/>
                    </a:moveTo>
                    <a:lnTo>
                      <a:pt x="0" y="563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4" name="Line 100"/>
              <p:cNvSpPr>
                <a:spLocks noChangeShapeType="1"/>
              </p:cNvSpPr>
              <p:nvPr/>
            </p:nvSpPr>
            <p:spPr bwMode="auto">
              <a:xfrm>
                <a:off x="5008" y="13435"/>
                <a:ext cx="0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5" name="Line 101"/>
              <p:cNvSpPr>
                <a:spLocks noChangeShapeType="1"/>
              </p:cNvSpPr>
              <p:nvPr/>
            </p:nvSpPr>
            <p:spPr bwMode="auto">
              <a:xfrm>
                <a:off x="5171" y="13298"/>
                <a:ext cx="0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6" name="Freeform 102"/>
              <p:cNvSpPr>
                <a:spLocks/>
              </p:cNvSpPr>
              <p:nvPr/>
            </p:nvSpPr>
            <p:spPr bwMode="auto">
              <a:xfrm>
                <a:off x="4521" y="13939"/>
                <a:ext cx="1" cy="422"/>
              </a:xfrm>
              <a:custGeom>
                <a:avLst/>
                <a:gdLst>
                  <a:gd name="T0" fmla="*/ 0 w 1"/>
                  <a:gd name="T1" fmla="*/ 0 h 555"/>
                  <a:gd name="T2" fmla="*/ 0 w 1"/>
                  <a:gd name="T3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55">
                    <a:moveTo>
                      <a:pt x="0" y="0"/>
                    </a:moveTo>
                    <a:lnTo>
                      <a:pt x="0" y="555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7" name="Freeform 103"/>
              <p:cNvSpPr>
                <a:spLocks/>
              </p:cNvSpPr>
              <p:nvPr/>
            </p:nvSpPr>
            <p:spPr bwMode="auto">
              <a:xfrm>
                <a:off x="5328" y="13124"/>
                <a:ext cx="1" cy="416"/>
              </a:xfrm>
              <a:custGeom>
                <a:avLst/>
                <a:gdLst>
                  <a:gd name="T0" fmla="*/ 0 w 1"/>
                  <a:gd name="T1" fmla="*/ 0 h 548"/>
                  <a:gd name="T2" fmla="*/ 0 w 1"/>
                  <a:gd name="T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48">
                    <a:moveTo>
                      <a:pt x="0" y="0"/>
                    </a:moveTo>
                    <a:lnTo>
                      <a:pt x="0" y="548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8" name="Freeform 104"/>
              <p:cNvSpPr>
                <a:spLocks/>
              </p:cNvSpPr>
              <p:nvPr/>
            </p:nvSpPr>
            <p:spPr bwMode="auto">
              <a:xfrm>
                <a:off x="5504" y="12953"/>
                <a:ext cx="1" cy="394"/>
              </a:xfrm>
              <a:custGeom>
                <a:avLst/>
                <a:gdLst>
                  <a:gd name="T0" fmla="*/ 0 w 1"/>
                  <a:gd name="T1" fmla="*/ 0 h 518"/>
                  <a:gd name="T2" fmla="*/ 0 w 1"/>
                  <a:gd name="T3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18">
                    <a:moveTo>
                      <a:pt x="0" y="0"/>
                    </a:moveTo>
                    <a:lnTo>
                      <a:pt x="0" y="518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9" name="Freeform 105"/>
              <p:cNvSpPr>
                <a:spLocks/>
              </p:cNvSpPr>
              <p:nvPr/>
            </p:nvSpPr>
            <p:spPr bwMode="auto">
              <a:xfrm>
                <a:off x="5661" y="12793"/>
                <a:ext cx="1" cy="411"/>
              </a:xfrm>
              <a:custGeom>
                <a:avLst/>
                <a:gdLst>
                  <a:gd name="T0" fmla="*/ 0 w 1"/>
                  <a:gd name="T1" fmla="*/ 0 h 540"/>
                  <a:gd name="T2" fmla="*/ 0 w 1"/>
                  <a:gd name="T3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40">
                    <a:moveTo>
                      <a:pt x="0" y="0"/>
                    </a:moveTo>
                    <a:lnTo>
                      <a:pt x="0" y="54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90" name="Line 106"/>
              <p:cNvSpPr>
                <a:spLocks noChangeShapeType="1"/>
              </p:cNvSpPr>
              <p:nvPr/>
            </p:nvSpPr>
            <p:spPr bwMode="auto">
              <a:xfrm>
                <a:off x="5822" y="12614"/>
                <a:ext cx="0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91" name="Freeform 107"/>
              <p:cNvSpPr>
                <a:spLocks/>
              </p:cNvSpPr>
              <p:nvPr/>
            </p:nvSpPr>
            <p:spPr bwMode="auto">
              <a:xfrm>
                <a:off x="5985" y="12477"/>
                <a:ext cx="1" cy="368"/>
              </a:xfrm>
              <a:custGeom>
                <a:avLst/>
                <a:gdLst>
                  <a:gd name="T0" fmla="*/ 0 w 2"/>
                  <a:gd name="T1" fmla="*/ 0 h 484"/>
                  <a:gd name="T2" fmla="*/ 2 w 2"/>
                  <a:gd name="T3" fmla="*/ 48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484">
                    <a:moveTo>
                      <a:pt x="0" y="0"/>
                    </a:moveTo>
                    <a:lnTo>
                      <a:pt x="2" y="484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92" name="Freeform 108"/>
              <p:cNvSpPr>
                <a:spLocks/>
              </p:cNvSpPr>
              <p:nvPr/>
            </p:nvSpPr>
            <p:spPr bwMode="auto">
              <a:xfrm>
                <a:off x="6312" y="12109"/>
                <a:ext cx="1" cy="411"/>
              </a:xfrm>
              <a:custGeom>
                <a:avLst/>
                <a:gdLst>
                  <a:gd name="T0" fmla="*/ 0 w 1"/>
                  <a:gd name="T1" fmla="*/ 0 h 540"/>
                  <a:gd name="T2" fmla="*/ 0 w 1"/>
                  <a:gd name="T3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40">
                    <a:moveTo>
                      <a:pt x="0" y="0"/>
                    </a:moveTo>
                    <a:lnTo>
                      <a:pt x="0" y="54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93" name="Freeform 109"/>
              <p:cNvSpPr>
                <a:spLocks/>
              </p:cNvSpPr>
              <p:nvPr/>
            </p:nvSpPr>
            <p:spPr bwMode="auto">
              <a:xfrm>
                <a:off x="6142" y="12303"/>
                <a:ext cx="1" cy="410"/>
              </a:xfrm>
              <a:custGeom>
                <a:avLst/>
                <a:gdLst>
                  <a:gd name="T0" fmla="*/ 0 w 1"/>
                  <a:gd name="T1" fmla="*/ 0 h 540"/>
                  <a:gd name="T2" fmla="*/ 0 w 1"/>
                  <a:gd name="T3" fmla="*/ 540 h 540"/>
                  <a:gd name="T4" fmla="*/ 0 w 1"/>
                  <a:gd name="T5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40">
                    <a:moveTo>
                      <a:pt x="0" y="0"/>
                    </a:moveTo>
                    <a:lnTo>
                      <a:pt x="0" y="540"/>
                    </a:lnTo>
                    <a:lnTo>
                      <a:pt x="0" y="54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16494" name="Freeform 110"/>
          <p:cNvSpPr>
            <a:spLocks/>
          </p:cNvSpPr>
          <p:nvPr/>
        </p:nvSpPr>
        <p:spPr bwMode="auto">
          <a:xfrm>
            <a:off x="1554163" y="1828800"/>
            <a:ext cx="276225" cy="463550"/>
          </a:xfrm>
          <a:custGeom>
            <a:avLst/>
            <a:gdLst>
              <a:gd name="T0" fmla="*/ 0 w 435"/>
              <a:gd name="T1" fmla="*/ 25 h 730"/>
              <a:gd name="T2" fmla="*/ 360 w 435"/>
              <a:gd name="T3" fmla="*/ 85 h 730"/>
              <a:gd name="T4" fmla="*/ 420 w 435"/>
              <a:gd name="T5" fmla="*/ 535 h 730"/>
              <a:gd name="T6" fmla="*/ 435 w 435"/>
              <a:gd name="T7" fmla="*/ 73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5" h="730">
                <a:moveTo>
                  <a:pt x="0" y="25"/>
                </a:moveTo>
                <a:cubicBezTo>
                  <a:pt x="145" y="12"/>
                  <a:pt x="290" y="0"/>
                  <a:pt x="360" y="85"/>
                </a:cubicBezTo>
                <a:cubicBezTo>
                  <a:pt x="430" y="170"/>
                  <a:pt x="408" y="428"/>
                  <a:pt x="420" y="535"/>
                </a:cubicBezTo>
                <a:cubicBezTo>
                  <a:pt x="432" y="642"/>
                  <a:pt x="435" y="698"/>
                  <a:pt x="435" y="7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6495" name="Group 111"/>
          <p:cNvGrpSpPr>
            <a:grpSpLocks/>
          </p:cNvGrpSpPr>
          <p:nvPr/>
        </p:nvGrpSpPr>
        <p:grpSpPr bwMode="auto">
          <a:xfrm>
            <a:off x="2627313" y="623888"/>
            <a:ext cx="1281112" cy="1049337"/>
            <a:chOff x="7477" y="4657"/>
            <a:chExt cx="2018" cy="1653"/>
          </a:xfrm>
        </p:grpSpPr>
        <p:sp>
          <p:nvSpPr>
            <p:cNvPr id="16496" name="Freeform 112"/>
            <p:cNvSpPr>
              <a:spLocks/>
            </p:cNvSpPr>
            <p:nvPr/>
          </p:nvSpPr>
          <p:spPr bwMode="auto">
            <a:xfrm flipH="1">
              <a:off x="7477" y="4657"/>
              <a:ext cx="2018" cy="1653"/>
            </a:xfrm>
            <a:custGeom>
              <a:avLst/>
              <a:gdLst>
                <a:gd name="T0" fmla="*/ 695 w 1407"/>
                <a:gd name="T1" fmla="*/ 515 h 1452"/>
                <a:gd name="T2" fmla="*/ 665 w 1407"/>
                <a:gd name="T3" fmla="*/ 305 h 1452"/>
                <a:gd name="T4" fmla="*/ 710 w 1407"/>
                <a:gd name="T5" fmla="*/ 95 h 1452"/>
                <a:gd name="T6" fmla="*/ 860 w 1407"/>
                <a:gd name="T7" fmla="*/ 5 h 1452"/>
                <a:gd name="T8" fmla="*/ 995 w 1407"/>
                <a:gd name="T9" fmla="*/ 65 h 1452"/>
                <a:gd name="T10" fmla="*/ 1070 w 1407"/>
                <a:gd name="T11" fmla="*/ 200 h 1452"/>
                <a:gd name="T12" fmla="*/ 1070 w 1407"/>
                <a:gd name="T13" fmla="*/ 515 h 1452"/>
                <a:gd name="T14" fmla="*/ 1265 w 1407"/>
                <a:gd name="T15" fmla="*/ 590 h 1452"/>
                <a:gd name="T16" fmla="*/ 1355 w 1407"/>
                <a:gd name="T17" fmla="*/ 830 h 1452"/>
                <a:gd name="T18" fmla="*/ 950 w 1407"/>
                <a:gd name="T19" fmla="*/ 1205 h 1452"/>
                <a:gd name="T20" fmla="*/ 1010 w 1407"/>
                <a:gd name="T21" fmla="*/ 1025 h 1452"/>
                <a:gd name="T22" fmla="*/ 650 w 1407"/>
                <a:gd name="T23" fmla="*/ 1445 h 1452"/>
                <a:gd name="T24" fmla="*/ 485 w 1407"/>
                <a:gd name="T25" fmla="*/ 980 h 1452"/>
                <a:gd name="T26" fmla="*/ 50 w 1407"/>
                <a:gd name="T27" fmla="*/ 980 h 1452"/>
                <a:gd name="T28" fmla="*/ 185 w 1407"/>
                <a:gd name="T29" fmla="*/ 635 h 1452"/>
                <a:gd name="T30" fmla="*/ 560 w 1407"/>
                <a:gd name="T31" fmla="*/ 485 h 1452"/>
                <a:gd name="T32" fmla="*/ 695 w 1407"/>
                <a:gd name="T33" fmla="*/ 515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7" h="1452">
                  <a:moveTo>
                    <a:pt x="695" y="515"/>
                  </a:moveTo>
                  <a:cubicBezTo>
                    <a:pt x="712" y="485"/>
                    <a:pt x="662" y="375"/>
                    <a:pt x="665" y="305"/>
                  </a:cubicBezTo>
                  <a:cubicBezTo>
                    <a:pt x="668" y="235"/>
                    <a:pt x="678" y="145"/>
                    <a:pt x="710" y="95"/>
                  </a:cubicBezTo>
                  <a:cubicBezTo>
                    <a:pt x="742" y="45"/>
                    <a:pt x="813" y="10"/>
                    <a:pt x="860" y="5"/>
                  </a:cubicBezTo>
                  <a:cubicBezTo>
                    <a:pt x="907" y="0"/>
                    <a:pt x="960" y="33"/>
                    <a:pt x="995" y="65"/>
                  </a:cubicBezTo>
                  <a:cubicBezTo>
                    <a:pt x="1030" y="97"/>
                    <a:pt x="1058" y="125"/>
                    <a:pt x="1070" y="200"/>
                  </a:cubicBezTo>
                  <a:cubicBezTo>
                    <a:pt x="1082" y="275"/>
                    <a:pt x="1038" y="450"/>
                    <a:pt x="1070" y="515"/>
                  </a:cubicBezTo>
                  <a:cubicBezTo>
                    <a:pt x="1102" y="580"/>
                    <a:pt x="1218" y="538"/>
                    <a:pt x="1265" y="590"/>
                  </a:cubicBezTo>
                  <a:cubicBezTo>
                    <a:pt x="1312" y="642"/>
                    <a:pt x="1407" y="728"/>
                    <a:pt x="1355" y="830"/>
                  </a:cubicBezTo>
                  <a:cubicBezTo>
                    <a:pt x="1303" y="932"/>
                    <a:pt x="1007" y="1173"/>
                    <a:pt x="950" y="1205"/>
                  </a:cubicBezTo>
                  <a:cubicBezTo>
                    <a:pt x="893" y="1237"/>
                    <a:pt x="1060" y="985"/>
                    <a:pt x="1010" y="1025"/>
                  </a:cubicBezTo>
                  <a:cubicBezTo>
                    <a:pt x="960" y="1065"/>
                    <a:pt x="737" y="1452"/>
                    <a:pt x="650" y="1445"/>
                  </a:cubicBezTo>
                  <a:cubicBezTo>
                    <a:pt x="563" y="1438"/>
                    <a:pt x="585" y="1057"/>
                    <a:pt x="485" y="980"/>
                  </a:cubicBezTo>
                  <a:cubicBezTo>
                    <a:pt x="385" y="903"/>
                    <a:pt x="100" y="1037"/>
                    <a:pt x="50" y="980"/>
                  </a:cubicBezTo>
                  <a:cubicBezTo>
                    <a:pt x="0" y="923"/>
                    <a:pt x="100" y="717"/>
                    <a:pt x="185" y="635"/>
                  </a:cubicBezTo>
                  <a:cubicBezTo>
                    <a:pt x="270" y="553"/>
                    <a:pt x="475" y="505"/>
                    <a:pt x="560" y="485"/>
                  </a:cubicBezTo>
                  <a:cubicBezTo>
                    <a:pt x="645" y="465"/>
                    <a:pt x="678" y="545"/>
                    <a:pt x="695" y="51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path path="rect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497" name="Oval 113"/>
            <p:cNvSpPr>
              <a:spLocks noChangeArrowheads="1"/>
            </p:cNvSpPr>
            <p:nvPr/>
          </p:nvSpPr>
          <p:spPr bwMode="auto">
            <a:xfrm flipH="1">
              <a:off x="8003" y="4748"/>
              <a:ext cx="430" cy="4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6498" name="Group 114"/>
          <p:cNvGrpSpPr>
            <a:grpSpLocks/>
          </p:cNvGrpSpPr>
          <p:nvPr/>
        </p:nvGrpSpPr>
        <p:grpSpPr bwMode="auto">
          <a:xfrm>
            <a:off x="2436813" y="496888"/>
            <a:ext cx="1281112" cy="1049337"/>
            <a:chOff x="7477" y="4657"/>
            <a:chExt cx="2018" cy="1653"/>
          </a:xfrm>
        </p:grpSpPr>
        <p:sp>
          <p:nvSpPr>
            <p:cNvPr id="16499" name="Freeform 115"/>
            <p:cNvSpPr>
              <a:spLocks/>
            </p:cNvSpPr>
            <p:nvPr/>
          </p:nvSpPr>
          <p:spPr bwMode="auto">
            <a:xfrm flipH="1">
              <a:off x="7477" y="4657"/>
              <a:ext cx="2018" cy="1653"/>
            </a:xfrm>
            <a:custGeom>
              <a:avLst/>
              <a:gdLst>
                <a:gd name="T0" fmla="*/ 695 w 1407"/>
                <a:gd name="T1" fmla="*/ 515 h 1452"/>
                <a:gd name="T2" fmla="*/ 665 w 1407"/>
                <a:gd name="T3" fmla="*/ 305 h 1452"/>
                <a:gd name="T4" fmla="*/ 710 w 1407"/>
                <a:gd name="T5" fmla="*/ 95 h 1452"/>
                <a:gd name="T6" fmla="*/ 860 w 1407"/>
                <a:gd name="T7" fmla="*/ 5 h 1452"/>
                <a:gd name="T8" fmla="*/ 995 w 1407"/>
                <a:gd name="T9" fmla="*/ 65 h 1452"/>
                <a:gd name="T10" fmla="*/ 1070 w 1407"/>
                <a:gd name="T11" fmla="*/ 200 h 1452"/>
                <a:gd name="T12" fmla="*/ 1070 w 1407"/>
                <a:gd name="T13" fmla="*/ 515 h 1452"/>
                <a:gd name="T14" fmla="*/ 1265 w 1407"/>
                <a:gd name="T15" fmla="*/ 590 h 1452"/>
                <a:gd name="T16" fmla="*/ 1355 w 1407"/>
                <a:gd name="T17" fmla="*/ 830 h 1452"/>
                <a:gd name="T18" fmla="*/ 950 w 1407"/>
                <a:gd name="T19" fmla="*/ 1205 h 1452"/>
                <a:gd name="T20" fmla="*/ 1010 w 1407"/>
                <a:gd name="T21" fmla="*/ 1025 h 1452"/>
                <a:gd name="T22" fmla="*/ 650 w 1407"/>
                <a:gd name="T23" fmla="*/ 1445 h 1452"/>
                <a:gd name="T24" fmla="*/ 485 w 1407"/>
                <a:gd name="T25" fmla="*/ 980 h 1452"/>
                <a:gd name="T26" fmla="*/ 50 w 1407"/>
                <a:gd name="T27" fmla="*/ 980 h 1452"/>
                <a:gd name="T28" fmla="*/ 185 w 1407"/>
                <a:gd name="T29" fmla="*/ 635 h 1452"/>
                <a:gd name="T30" fmla="*/ 560 w 1407"/>
                <a:gd name="T31" fmla="*/ 485 h 1452"/>
                <a:gd name="T32" fmla="*/ 695 w 1407"/>
                <a:gd name="T33" fmla="*/ 515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7" h="1452">
                  <a:moveTo>
                    <a:pt x="695" y="515"/>
                  </a:moveTo>
                  <a:cubicBezTo>
                    <a:pt x="712" y="485"/>
                    <a:pt x="662" y="375"/>
                    <a:pt x="665" y="305"/>
                  </a:cubicBezTo>
                  <a:cubicBezTo>
                    <a:pt x="668" y="235"/>
                    <a:pt x="678" y="145"/>
                    <a:pt x="710" y="95"/>
                  </a:cubicBezTo>
                  <a:cubicBezTo>
                    <a:pt x="742" y="45"/>
                    <a:pt x="813" y="10"/>
                    <a:pt x="860" y="5"/>
                  </a:cubicBezTo>
                  <a:cubicBezTo>
                    <a:pt x="907" y="0"/>
                    <a:pt x="960" y="33"/>
                    <a:pt x="995" y="65"/>
                  </a:cubicBezTo>
                  <a:cubicBezTo>
                    <a:pt x="1030" y="97"/>
                    <a:pt x="1058" y="125"/>
                    <a:pt x="1070" y="200"/>
                  </a:cubicBezTo>
                  <a:cubicBezTo>
                    <a:pt x="1082" y="275"/>
                    <a:pt x="1038" y="450"/>
                    <a:pt x="1070" y="515"/>
                  </a:cubicBezTo>
                  <a:cubicBezTo>
                    <a:pt x="1102" y="580"/>
                    <a:pt x="1218" y="538"/>
                    <a:pt x="1265" y="590"/>
                  </a:cubicBezTo>
                  <a:cubicBezTo>
                    <a:pt x="1312" y="642"/>
                    <a:pt x="1407" y="728"/>
                    <a:pt x="1355" y="830"/>
                  </a:cubicBezTo>
                  <a:cubicBezTo>
                    <a:pt x="1303" y="932"/>
                    <a:pt x="1007" y="1173"/>
                    <a:pt x="950" y="1205"/>
                  </a:cubicBezTo>
                  <a:cubicBezTo>
                    <a:pt x="893" y="1237"/>
                    <a:pt x="1060" y="985"/>
                    <a:pt x="1010" y="1025"/>
                  </a:cubicBezTo>
                  <a:cubicBezTo>
                    <a:pt x="960" y="1065"/>
                    <a:pt x="737" y="1452"/>
                    <a:pt x="650" y="1445"/>
                  </a:cubicBezTo>
                  <a:cubicBezTo>
                    <a:pt x="563" y="1438"/>
                    <a:pt x="585" y="1057"/>
                    <a:pt x="485" y="980"/>
                  </a:cubicBezTo>
                  <a:cubicBezTo>
                    <a:pt x="385" y="903"/>
                    <a:pt x="100" y="1037"/>
                    <a:pt x="50" y="980"/>
                  </a:cubicBezTo>
                  <a:cubicBezTo>
                    <a:pt x="0" y="923"/>
                    <a:pt x="100" y="717"/>
                    <a:pt x="185" y="635"/>
                  </a:cubicBezTo>
                  <a:cubicBezTo>
                    <a:pt x="270" y="553"/>
                    <a:pt x="475" y="505"/>
                    <a:pt x="560" y="485"/>
                  </a:cubicBezTo>
                  <a:cubicBezTo>
                    <a:pt x="645" y="465"/>
                    <a:pt x="678" y="545"/>
                    <a:pt x="695" y="515"/>
                  </a:cubicBez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500" name="Oval 116"/>
            <p:cNvSpPr>
              <a:spLocks noChangeArrowheads="1"/>
            </p:cNvSpPr>
            <p:nvPr/>
          </p:nvSpPr>
          <p:spPr bwMode="auto">
            <a:xfrm flipH="1">
              <a:off x="8003" y="4748"/>
              <a:ext cx="430" cy="4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6501" name="Group 117"/>
          <p:cNvGrpSpPr>
            <a:grpSpLocks/>
          </p:cNvGrpSpPr>
          <p:nvPr/>
        </p:nvGrpSpPr>
        <p:grpSpPr bwMode="auto">
          <a:xfrm>
            <a:off x="4875213" y="4522788"/>
            <a:ext cx="874712" cy="668337"/>
            <a:chOff x="7477" y="4657"/>
            <a:chExt cx="2018" cy="1653"/>
          </a:xfrm>
        </p:grpSpPr>
        <p:sp>
          <p:nvSpPr>
            <p:cNvPr id="16502" name="Freeform 118"/>
            <p:cNvSpPr>
              <a:spLocks/>
            </p:cNvSpPr>
            <p:nvPr/>
          </p:nvSpPr>
          <p:spPr bwMode="auto">
            <a:xfrm flipH="1">
              <a:off x="7477" y="4657"/>
              <a:ext cx="2018" cy="1653"/>
            </a:xfrm>
            <a:custGeom>
              <a:avLst/>
              <a:gdLst>
                <a:gd name="T0" fmla="*/ 695 w 1407"/>
                <a:gd name="T1" fmla="*/ 515 h 1452"/>
                <a:gd name="T2" fmla="*/ 665 w 1407"/>
                <a:gd name="T3" fmla="*/ 305 h 1452"/>
                <a:gd name="T4" fmla="*/ 710 w 1407"/>
                <a:gd name="T5" fmla="*/ 95 h 1452"/>
                <a:gd name="T6" fmla="*/ 860 w 1407"/>
                <a:gd name="T7" fmla="*/ 5 h 1452"/>
                <a:gd name="T8" fmla="*/ 995 w 1407"/>
                <a:gd name="T9" fmla="*/ 65 h 1452"/>
                <a:gd name="T10" fmla="*/ 1070 w 1407"/>
                <a:gd name="T11" fmla="*/ 200 h 1452"/>
                <a:gd name="T12" fmla="*/ 1070 w 1407"/>
                <a:gd name="T13" fmla="*/ 515 h 1452"/>
                <a:gd name="T14" fmla="*/ 1265 w 1407"/>
                <a:gd name="T15" fmla="*/ 590 h 1452"/>
                <a:gd name="T16" fmla="*/ 1355 w 1407"/>
                <a:gd name="T17" fmla="*/ 830 h 1452"/>
                <a:gd name="T18" fmla="*/ 950 w 1407"/>
                <a:gd name="T19" fmla="*/ 1205 h 1452"/>
                <a:gd name="T20" fmla="*/ 1010 w 1407"/>
                <a:gd name="T21" fmla="*/ 1025 h 1452"/>
                <a:gd name="T22" fmla="*/ 650 w 1407"/>
                <a:gd name="T23" fmla="*/ 1445 h 1452"/>
                <a:gd name="T24" fmla="*/ 485 w 1407"/>
                <a:gd name="T25" fmla="*/ 980 h 1452"/>
                <a:gd name="T26" fmla="*/ 50 w 1407"/>
                <a:gd name="T27" fmla="*/ 980 h 1452"/>
                <a:gd name="T28" fmla="*/ 185 w 1407"/>
                <a:gd name="T29" fmla="*/ 635 h 1452"/>
                <a:gd name="T30" fmla="*/ 560 w 1407"/>
                <a:gd name="T31" fmla="*/ 485 h 1452"/>
                <a:gd name="T32" fmla="*/ 695 w 1407"/>
                <a:gd name="T33" fmla="*/ 515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7" h="1452">
                  <a:moveTo>
                    <a:pt x="695" y="515"/>
                  </a:moveTo>
                  <a:cubicBezTo>
                    <a:pt x="712" y="485"/>
                    <a:pt x="662" y="375"/>
                    <a:pt x="665" y="305"/>
                  </a:cubicBezTo>
                  <a:cubicBezTo>
                    <a:pt x="668" y="235"/>
                    <a:pt x="678" y="145"/>
                    <a:pt x="710" y="95"/>
                  </a:cubicBezTo>
                  <a:cubicBezTo>
                    <a:pt x="742" y="45"/>
                    <a:pt x="813" y="10"/>
                    <a:pt x="860" y="5"/>
                  </a:cubicBezTo>
                  <a:cubicBezTo>
                    <a:pt x="907" y="0"/>
                    <a:pt x="960" y="33"/>
                    <a:pt x="995" y="65"/>
                  </a:cubicBezTo>
                  <a:cubicBezTo>
                    <a:pt x="1030" y="97"/>
                    <a:pt x="1058" y="125"/>
                    <a:pt x="1070" y="200"/>
                  </a:cubicBezTo>
                  <a:cubicBezTo>
                    <a:pt x="1082" y="275"/>
                    <a:pt x="1038" y="450"/>
                    <a:pt x="1070" y="515"/>
                  </a:cubicBezTo>
                  <a:cubicBezTo>
                    <a:pt x="1102" y="580"/>
                    <a:pt x="1218" y="538"/>
                    <a:pt x="1265" y="590"/>
                  </a:cubicBezTo>
                  <a:cubicBezTo>
                    <a:pt x="1312" y="642"/>
                    <a:pt x="1407" y="728"/>
                    <a:pt x="1355" y="830"/>
                  </a:cubicBezTo>
                  <a:cubicBezTo>
                    <a:pt x="1303" y="932"/>
                    <a:pt x="1007" y="1173"/>
                    <a:pt x="950" y="1205"/>
                  </a:cubicBezTo>
                  <a:cubicBezTo>
                    <a:pt x="893" y="1237"/>
                    <a:pt x="1060" y="985"/>
                    <a:pt x="1010" y="1025"/>
                  </a:cubicBezTo>
                  <a:cubicBezTo>
                    <a:pt x="960" y="1065"/>
                    <a:pt x="737" y="1452"/>
                    <a:pt x="650" y="1445"/>
                  </a:cubicBezTo>
                  <a:cubicBezTo>
                    <a:pt x="563" y="1438"/>
                    <a:pt x="585" y="1057"/>
                    <a:pt x="485" y="980"/>
                  </a:cubicBezTo>
                  <a:cubicBezTo>
                    <a:pt x="385" y="903"/>
                    <a:pt x="100" y="1037"/>
                    <a:pt x="50" y="980"/>
                  </a:cubicBezTo>
                  <a:cubicBezTo>
                    <a:pt x="0" y="923"/>
                    <a:pt x="100" y="717"/>
                    <a:pt x="185" y="635"/>
                  </a:cubicBezTo>
                  <a:cubicBezTo>
                    <a:pt x="270" y="553"/>
                    <a:pt x="475" y="505"/>
                    <a:pt x="560" y="485"/>
                  </a:cubicBezTo>
                  <a:cubicBezTo>
                    <a:pt x="645" y="465"/>
                    <a:pt x="678" y="545"/>
                    <a:pt x="695" y="51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path path="rect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503" name="Oval 119"/>
            <p:cNvSpPr>
              <a:spLocks noChangeArrowheads="1"/>
            </p:cNvSpPr>
            <p:nvPr/>
          </p:nvSpPr>
          <p:spPr bwMode="auto">
            <a:xfrm flipH="1">
              <a:off x="8003" y="4748"/>
              <a:ext cx="430" cy="4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6504" name="Group 120"/>
          <p:cNvGrpSpPr>
            <a:grpSpLocks/>
          </p:cNvGrpSpPr>
          <p:nvPr/>
        </p:nvGrpSpPr>
        <p:grpSpPr bwMode="auto">
          <a:xfrm>
            <a:off x="4887913" y="3443288"/>
            <a:ext cx="925512" cy="795337"/>
            <a:chOff x="7477" y="4657"/>
            <a:chExt cx="2018" cy="1653"/>
          </a:xfrm>
        </p:grpSpPr>
        <p:sp>
          <p:nvSpPr>
            <p:cNvPr id="16505" name="Freeform 121"/>
            <p:cNvSpPr>
              <a:spLocks/>
            </p:cNvSpPr>
            <p:nvPr/>
          </p:nvSpPr>
          <p:spPr bwMode="auto">
            <a:xfrm flipH="1">
              <a:off x="7477" y="4657"/>
              <a:ext cx="2018" cy="1653"/>
            </a:xfrm>
            <a:custGeom>
              <a:avLst/>
              <a:gdLst>
                <a:gd name="T0" fmla="*/ 695 w 1407"/>
                <a:gd name="T1" fmla="*/ 515 h 1452"/>
                <a:gd name="T2" fmla="*/ 665 w 1407"/>
                <a:gd name="T3" fmla="*/ 305 h 1452"/>
                <a:gd name="T4" fmla="*/ 710 w 1407"/>
                <a:gd name="T5" fmla="*/ 95 h 1452"/>
                <a:gd name="T6" fmla="*/ 860 w 1407"/>
                <a:gd name="T7" fmla="*/ 5 h 1452"/>
                <a:gd name="T8" fmla="*/ 995 w 1407"/>
                <a:gd name="T9" fmla="*/ 65 h 1452"/>
                <a:gd name="T10" fmla="*/ 1070 w 1407"/>
                <a:gd name="T11" fmla="*/ 200 h 1452"/>
                <a:gd name="T12" fmla="*/ 1070 w 1407"/>
                <a:gd name="T13" fmla="*/ 515 h 1452"/>
                <a:gd name="T14" fmla="*/ 1265 w 1407"/>
                <a:gd name="T15" fmla="*/ 590 h 1452"/>
                <a:gd name="T16" fmla="*/ 1355 w 1407"/>
                <a:gd name="T17" fmla="*/ 830 h 1452"/>
                <a:gd name="T18" fmla="*/ 950 w 1407"/>
                <a:gd name="T19" fmla="*/ 1205 h 1452"/>
                <a:gd name="T20" fmla="*/ 1010 w 1407"/>
                <a:gd name="T21" fmla="*/ 1025 h 1452"/>
                <a:gd name="T22" fmla="*/ 650 w 1407"/>
                <a:gd name="T23" fmla="*/ 1445 h 1452"/>
                <a:gd name="T24" fmla="*/ 485 w 1407"/>
                <a:gd name="T25" fmla="*/ 980 h 1452"/>
                <a:gd name="T26" fmla="*/ 50 w 1407"/>
                <a:gd name="T27" fmla="*/ 980 h 1452"/>
                <a:gd name="T28" fmla="*/ 185 w 1407"/>
                <a:gd name="T29" fmla="*/ 635 h 1452"/>
                <a:gd name="T30" fmla="*/ 560 w 1407"/>
                <a:gd name="T31" fmla="*/ 485 h 1452"/>
                <a:gd name="T32" fmla="*/ 695 w 1407"/>
                <a:gd name="T33" fmla="*/ 515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7" h="1452">
                  <a:moveTo>
                    <a:pt x="695" y="515"/>
                  </a:moveTo>
                  <a:cubicBezTo>
                    <a:pt x="712" y="485"/>
                    <a:pt x="662" y="375"/>
                    <a:pt x="665" y="305"/>
                  </a:cubicBezTo>
                  <a:cubicBezTo>
                    <a:pt x="668" y="235"/>
                    <a:pt x="678" y="145"/>
                    <a:pt x="710" y="95"/>
                  </a:cubicBezTo>
                  <a:cubicBezTo>
                    <a:pt x="742" y="45"/>
                    <a:pt x="813" y="10"/>
                    <a:pt x="860" y="5"/>
                  </a:cubicBezTo>
                  <a:cubicBezTo>
                    <a:pt x="907" y="0"/>
                    <a:pt x="960" y="33"/>
                    <a:pt x="995" y="65"/>
                  </a:cubicBezTo>
                  <a:cubicBezTo>
                    <a:pt x="1030" y="97"/>
                    <a:pt x="1058" y="125"/>
                    <a:pt x="1070" y="200"/>
                  </a:cubicBezTo>
                  <a:cubicBezTo>
                    <a:pt x="1082" y="275"/>
                    <a:pt x="1038" y="450"/>
                    <a:pt x="1070" y="515"/>
                  </a:cubicBezTo>
                  <a:cubicBezTo>
                    <a:pt x="1102" y="580"/>
                    <a:pt x="1218" y="538"/>
                    <a:pt x="1265" y="590"/>
                  </a:cubicBezTo>
                  <a:cubicBezTo>
                    <a:pt x="1312" y="642"/>
                    <a:pt x="1407" y="728"/>
                    <a:pt x="1355" y="830"/>
                  </a:cubicBezTo>
                  <a:cubicBezTo>
                    <a:pt x="1303" y="932"/>
                    <a:pt x="1007" y="1173"/>
                    <a:pt x="950" y="1205"/>
                  </a:cubicBezTo>
                  <a:cubicBezTo>
                    <a:pt x="893" y="1237"/>
                    <a:pt x="1060" y="985"/>
                    <a:pt x="1010" y="1025"/>
                  </a:cubicBezTo>
                  <a:cubicBezTo>
                    <a:pt x="960" y="1065"/>
                    <a:pt x="737" y="1452"/>
                    <a:pt x="650" y="1445"/>
                  </a:cubicBezTo>
                  <a:cubicBezTo>
                    <a:pt x="563" y="1438"/>
                    <a:pt x="585" y="1057"/>
                    <a:pt x="485" y="980"/>
                  </a:cubicBezTo>
                  <a:cubicBezTo>
                    <a:pt x="385" y="903"/>
                    <a:pt x="100" y="1037"/>
                    <a:pt x="50" y="980"/>
                  </a:cubicBezTo>
                  <a:cubicBezTo>
                    <a:pt x="0" y="923"/>
                    <a:pt x="100" y="717"/>
                    <a:pt x="185" y="635"/>
                  </a:cubicBezTo>
                  <a:cubicBezTo>
                    <a:pt x="270" y="553"/>
                    <a:pt x="475" y="505"/>
                    <a:pt x="560" y="485"/>
                  </a:cubicBezTo>
                  <a:cubicBezTo>
                    <a:pt x="645" y="465"/>
                    <a:pt x="678" y="545"/>
                    <a:pt x="695" y="515"/>
                  </a:cubicBez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506" name="Oval 122"/>
            <p:cNvSpPr>
              <a:spLocks noChangeArrowheads="1"/>
            </p:cNvSpPr>
            <p:nvPr/>
          </p:nvSpPr>
          <p:spPr bwMode="auto">
            <a:xfrm flipH="1">
              <a:off x="8003" y="4748"/>
              <a:ext cx="430" cy="4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6507" name="Group 123"/>
          <p:cNvGrpSpPr>
            <a:grpSpLocks/>
          </p:cNvGrpSpPr>
          <p:nvPr/>
        </p:nvGrpSpPr>
        <p:grpSpPr bwMode="auto">
          <a:xfrm rot="3640102">
            <a:off x="500063" y="1352550"/>
            <a:ext cx="1228725" cy="854075"/>
            <a:chOff x="1009" y="11835"/>
            <a:chExt cx="2062" cy="1249"/>
          </a:xfrm>
        </p:grpSpPr>
        <p:grpSp>
          <p:nvGrpSpPr>
            <p:cNvPr id="16508" name="Group 124"/>
            <p:cNvGrpSpPr>
              <a:grpSpLocks/>
            </p:cNvGrpSpPr>
            <p:nvPr/>
          </p:nvGrpSpPr>
          <p:grpSpPr bwMode="auto">
            <a:xfrm>
              <a:off x="1009" y="11835"/>
              <a:ext cx="2062" cy="1249"/>
              <a:chOff x="1009" y="11835"/>
              <a:chExt cx="2062" cy="1249"/>
            </a:xfrm>
          </p:grpSpPr>
          <p:grpSp>
            <p:nvGrpSpPr>
              <p:cNvPr id="16509" name="Group 125"/>
              <p:cNvGrpSpPr>
                <a:grpSpLocks/>
              </p:cNvGrpSpPr>
              <p:nvPr/>
            </p:nvGrpSpPr>
            <p:grpSpPr bwMode="auto">
              <a:xfrm>
                <a:off x="1009" y="11868"/>
                <a:ext cx="2062" cy="1216"/>
                <a:chOff x="5944" y="12318"/>
                <a:chExt cx="2062" cy="1216"/>
              </a:xfrm>
            </p:grpSpPr>
            <p:sp>
              <p:nvSpPr>
                <p:cNvPr id="16510" name="Oval 126"/>
                <p:cNvSpPr>
                  <a:spLocks noChangeArrowheads="1"/>
                </p:cNvSpPr>
                <p:nvPr/>
              </p:nvSpPr>
              <p:spPr bwMode="auto">
                <a:xfrm>
                  <a:off x="5985" y="12318"/>
                  <a:ext cx="1992" cy="4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16511" name="Group 127"/>
                <p:cNvGrpSpPr>
                  <a:grpSpLocks/>
                </p:cNvGrpSpPr>
                <p:nvPr/>
              </p:nvGrpSpPr>
              <p:grpSpPr bwMode="auto">
                <a:xfrm>
                  <a:off x="6255" y="12345"/>
                  <a:ext cx="1545" cy="525"/>
                  <a:chOff x="6255" y="12345"/>
                  <a:chExt cx="1545" cy="525"/>
                </a:xfrm>
              </p:grpSpPr>
              <p:grpSp>
                <p:nvGrpSpPr>
                  <p:cNvPr id="16512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6255" y="12405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513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14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15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16" name="Oval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17" name="Oval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518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7215" y="12375"/>
                    <a:ext cx="405" cy="315"/>
                    <a:chOff x="3675" y="11970"/>
                    <a:chExt cx="675" cy="480"/>
                  </a:xfrm>
                </p:grpSpPr>
                <p:sp>
                  <p:nvSpPr>
                    <p:cNvPr id="16519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0" y="1207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20" name="Oval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5" y="1215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21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1197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522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6750" y="12345"/>
                    <a:ext cx="405" cy="315"/>
                    <a:chOff x="3675" y="11970"/>
                    <a:chExt cx="675" cy="480"/>
                  </a:xfrm>
                </p:grpSpPr>
                <p:sp>
                  <p:nvSpPr>
                    <p:cNvPr id="16523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0" y="1207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24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5" y="1215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25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1197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526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6975" y="12495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527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28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29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30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31" name="Oval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532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7260" y="12405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533" name="Oval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34" name="Oval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35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36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37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538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6615" y="12510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539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40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41" name="Oval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42" name="Oval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43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</p:grpSp>
            <p:sp>
              <p:nvSpPr>
                <p:cNvPr id="16544" name="Freeform 160"/>
                <p:cNvSpPr>
                  <a:spLocks/>
                </p:cNvSpPr>
                <p:nvPr/>
              </p:nvSpPr>
              <p:spPr bwMode="auto">
                <a:xfrm>
                  <a:off x="5944" y="12458"/>
                  <a:ext cx="2062" cy="1076"/>
                </a:xfrm>
                <a:custGeom>
                  <a:avLst/>
                  <a:gdLst>
                    <a:gd name="T0" fmla="*/ 50 w 2062"/>
                    <a:gd name="T1" fmla="*/ 127 h 1172"/>
                    <a:gd name="T2" fmla="*/ 125 w 2062"/>
                    <a:gd name="T3" fmla="*/ 682 h 1172"/>
                    <a:gd name="T4" fmla="*/ 575 w 2062"/>
                    <a:gd name="T5" fmla="*/ 1102 h 1172"/>
                    <a:gd name="T6" fmla="*/ 1490 w 2062"/>
                    <a:gd name="T7" fmla="*/ 1102 h 1172"/>
                    <a:gd name="T8" fmla="*/ 1970 w 2062"/>
                    <a:gd name="T9" fmla="*/ 742 h 1172"/>
                    <a:gd name="T10" fmla="*/ 2030 w 2062"/>
                    <a:gd name="T11" fmla="*/ 112 h 1172"/>
                    <a:gd name="T12" fmla="*/ 1925 w 2062"/>
                    <a:gd name="T13" fmla="*/ 247 h 1172"/>
                    <a:gd name="T14" fmla="*/ 1205 w 2062"/>
                    <a:gd name="T15" fmla="*/ 337 h 1172"/>
                    <a:gd name="T16" fmla="*/ 185 w 2062"/>
                    <a:gd name="T17" fmla="*/ 277 h 1172"/>
                    <a:gd name="T18" fmla="*/ 95 w 2062"/>
                    <a:gd name="T19" fmla="*/ 22 h 1172"/>
                    <a:gd name="T20" fmla="*/ 50 w 2062"/>
                    <a:gd name="T21" fmla="*/ 127 h 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62" h="1172">
                      <a:moveTo>
                        <a:pt x="50" y="127"/>
                      </a:moveTo>
                      <a:cubicBezTo>
                        <a:pt x="55" y="237"/>
                        <a:pt x="38" y="520"/>
                        <a:pt x="125" y="682"/>
                      </a:cubicBezTo>
                      <a:cubicBezTo>
                        <a:pt x="212" y="844"/>
                        <a:pt x="347" y="1032"/>
                        <a:pt x="575" y="1102"/>
                      </a:cubicBezTo>
                      <a:cubicBezTo>
                        <a:pt x="803" y="1172"/>
                        <a:pt x="1258" y="1162"/>
                        <a:pt x="1490" y="1102"/>
                      </a:cubicBezTo>
                      <a:cubicBezTo>
                        <a:pt x="1722" y="1042"/>
                        <a:pt x="1880" y="907"/>
                        <a:pt x="1970" y="742"/>
                      </a:cubicBezTo>
                      <a:cubicBezTo>
                        <a:pt x="2060" y="577"/>
                        <a:pt x="2037" y="194"/>
                        <a:pt x="2030" y="112"/>
                      </a:cubicBezTo>
                      <a:cubicBezTo>
                        <a:pt x="2023" y="30"/>
                        <a:pt x="2062" y="210"/>
                        <a:pt x="1925" y="247"/>
                      </a:cubicBezTo>
                      <a:cubicBezTo>
                        <a:pt x="1788" y="284"/>
                        <a:pt x="1495" y="332"/>
                        <a:pt x="1205" y="337"/>
                      </a:cubicBezTo>
                      <a:cubicBezTo>
                        <a:pt x="915" y="342"/>
                        <a:pt x="370" y="330"/>
                        <a:pt x="185" y="277"/>
                      </a:cubicBezTo>
                      <a:cubicBezTo>
                        <a:pt x="0" y="224"/>
                        <a:pt x="117" y="44"/>
                        <a:pt x="95" y="22"/>
                      </a:cubicBezTo>
                      <a:cubicBezTo>
                        <a:pt x="73" y="0"/>
                        <a:pt x="45" y="17"/>
                        <a:pt x="50" y="12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4510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16545" name="Group 161"/>
              <p:cNvGrpSpPr>
                <a:grpSpLocks/>
              </p:cNvGrpSpPr>
              <p:nvPr/>
            </p:nvGrpSpPr>
            <p:grpSpPr bwMode="auto">
              <a:xfrm>
                <a:off x="1860" y="11835"/>
                <a:ext cx="405" cy="315"/>
                <a:chOff x="3675" y="11970"/>
                <a:chExt cx="675" cy="480"/>
              </a:xfrm>
            </p:grpSpPr>
            <p:sp>
              <p:nvSpPr>
                <p:cNvPr id="16546" name="Oval 162"/>
                <p:cNvSpPr>
                  <a:spLocks noChangeArrowheads="1"/>
                </p:cNvSpPr>
                <p:nvPr/>
              </p:nvSpPr>
              <p:spPr bwMode="auto">
                <a:xfrm>
                  <a:off x="4020" y="12075"/>
                  <a:ext cx="33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6547" name="Oval 163"/>
                <p:cNvSpPr>
                  <a:spLocks noChangeArrowheads="1"/>
                </p:cNvSpPr>
                <p:nvPr/>
              </p:nvSpPr>
              <p:spPr bwMode="auto">
                <a:xfrm>
                  <a:off x="3675" y="12150"/>
                  <a:ext cx="33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6548" name="Oval 164"/>
                <p:cNvSpPr>
                  <a:spLocks noChangeArrowheads="1"/>
                </p:cNvSpPr>
                <p:nvPr/>
              </p:nvSpPr>
              <p:spPr bwMode="auto">
                <a:xfrm>
                  <a:off x="3690" y="11970"/>
                  <a:ext cx="33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16549" name="WordArt 165"/>
            <p:cNvSpPr>
              <a:spLocks noChangeArrowheads="1" noChangeShapeType="1" noTextEdit="1"/>
            </p:cNvSpPr>
            <p:nvPr/>
          </p:nvSpPr>
          <p:spPr bwMode="auto">
            <a:xfrm rot="-95587">
              <a:off x="1129" y="12316"/>
              <a:ext cx="1915" cy="3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14287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Размер на входа </a:t>
              </a:r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sp>
        <p:nvSpPr>
          <p:cNvPr id="16550" name="Rectangle 166"/>
          <p:cNvSpPr>
            <a:spLocks noChangeArrowheads="1"/>
          </p:cNvSpPr>
          <p:nvPr/>
        </p:nvSpPr>
        <p:spPr bwMode="auto">
          <a:xfrm>
            <a:off x="4103688" y="503238"/>
            <a:ext cx="406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bg-BG" altLang="bg-BG" b="1"/>
              <a:t>сложност по време – брой стъпки</a:t>
            </a:r>
          </a:p>
        </p:txBody>
      </p:sp>
      <p:sp>
        <p:nvSpPr>
          <p:cNvPr id="2" name="Rectangle 1"/>
          <p:cNvSpPr/>
          <p:nvPr/>
        </p:nvSpPr>
        <p:spPr>
          <a:xfrm>
            <a:off x="2266613" y="4145812"/>
            <a:ext cx="1332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T(n)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732581" y="2653425"/>
            <a:ext cx="6419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ТЪРСИМ </a:t>
            </a:r>
          </a:p>
          <a:p>
            <a:r>
              <a:rPr lang="bg-B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какъв брой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bg-B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стъпки се правят при вх</a:t>
            </a:r>
            <a:r>
              <a:rPr lang="bg-BG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</a:t>
            </a:r>
            <a:r>
              <a:rPr lang="bg-B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 с големина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  <a:endParaRPr lang="bg-BG" dirty="0"/>
          </a:p>
        </p:txBody>
      </p:sp>
      <p:sp>
        <p:nvSpPr>
          <p:cNvPr id="169" name="Rectangle 168"/>
          <p:cNvSpPr/>
          <p:nvPr/>
        </p:nvSpPr>
        <p:spPr>
          <a:xfrm>
            <a:off x="325664" y="3523209"/>
            <a:ext cx="2043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Иначе казано, търсим каква функция е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T(n)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197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1453889" y="2333397"/>
            <a:ext cx="5688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bg-BG" altLang="bg-BG" sz="2800" b="0" dirty="0" smtClean="0">
                <a:latin typeface="Times New Roman" pitchFamily="18" charset="0"/>
              </a:rPr>
              <a:t>Ако</a:t>
            </a:r>
            <a:r>
              <a:rPr lang="fr-FR" altLang="bg-BG" sz="2800" b="0" dirty="0" smtClean="0">
                <a:latin typeface="Times New Roman" pitchFamily="18" charset="0"/>
              </a:rPr>
              <a:t> </a:t>
            </a:r>
            <a:r>
              <a:rPr lang="bg-BG" altLang="bg-BG" sz="2800" b="0" i="1" dirty="0" smtClean="0">
                <a:latin typeface="Times New Roman" pitchFamily="18" charset="0"/>
              </a:rPr>
              <a:t>Т</a:t>
            </a:r>
            <a:r>
              <a:rPr lang="fr-FR" altLang="bg-BG" sz="2800" b="0" i="1" dirty="0" smtClean="0">
                <a:latin typeface="Times New Roman" pitchFamily="18" charset="0"/>
              </a:rPr>
              <a:t>(n</a:t>
            </a:r>
            <a:r>
              <a:rPr lang="fr-FR" altLang="bg-BG" sz="2800" b="0" i="1" dirty="0">
                <a:latin typeface="Times New Roman" pitchFamily="18" charset="0"/>
              </a:rPr>
              <a:t>)</a:t>
            </a:r>
            <a:r>
              <a:rPr lang="fr-FR" altLang="bg-BG" sz="2800" b="0" dirty="0">
                <a:latin typeface="Times New Roman" pitchFamily="18" charset="0"/>
              </a:rPr>
              <a:t> </a:t>
            </a:r>
            <a:r>
              <a:rPr lang="bg-BG" altLang="bg-BG" sz="2800" b="0" dirty="0" smtClean="0">
                <a:latin typeface="Times New Roman" pitchFamily="18" charset="0"/>
              </a:rPr>
              <a:t>е полином от степен </a:t>
            </a:r>
            <a:r>
              <a:rPr lang="fr-FR" altLang="bg-BG" sz="2800" b="0" i="1" dirty="0" smtClean="0">
                <a:latin typeface="Times New Roman" pitchFamily="18" charset="0"/>
              </a:rPr>
              <a:t>k</a:t>
            </a:r>
            <a:r>
              <a:rPr lang="fr-FR" altLang="bg-BG" sz="2800" b="0" i="1" dirty="0">
                <a:latin typeface="Times New Roman" pitchFamily="18" charset="0"/>
              </a:rPr>
              <a:t>:</a:t>
            </a:r>
          </a:p>
        </p:txBody>
      </p:sp>
      <p:sp>
        <p:nvSpPr>
          <p:cNvPr id="337939" name="Rectangle 19"/>
          <p:cNvSpPr>
            <a:spLocks noChangeArrowheads="1"/>
          </p:cNvSpPr>
          <p:nvPr/>
        </p:nvSpPr>
        <p:spPr bwMode="auto">
          <a:xfrm>
            <a:off x="1730456" y="3212544"/>
            <a:ext cx="15263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sz="2000" b="0" i="1" dirty="0" smtClean="0">
                <a:latin typeface="Times New Roman" pitchFamily="18" charset="0"/>
              </a:rPr>
              <a:t>Т</a:t>
            </a:r>
            <a:r>
              <a:rPr lang="fr-FR" altLang="bg-BG" sz="2000" b="0" i="1" dirty="0" smtClean="0">
                <a:latin typeface="Times New Roman" pitchFamily="18" charset="0"/>
              </a:rPr>
              <a:t>(n</a:t>
            </a:r>
            <a:r>
              <a:rPr lang="fr-FR" altLang="bg-BG" sz="2000" b="0" i="1" dirty="0">
                <a:latin typeface="Times New Roman" pitchFamily="18" charset="0"/>
              </a:rPr>
              <a:t>) = a </a:t>
            </a:r>
            <a:r>
              <a:rPr lang="fr-FR" altLang="bg-BG" sz="2000" b="0" i="1" baseline="-25000" dirty="0">
                <a:latin typeface="Times New Roman" pitchFamily="18" charset="0"/>
              </a:rPr>
              <a:t>k</a:t>
            </a:r>
            <a:r>
              <a:rPr lang="fr-FR" altLang="bg-BG" sz="2000" b="0" i="1" dirty="0">
                <a:latin typeface="Times New Roman" pitchFamily="18" charset="0"/>
              </a:rPr>
              <a:t> n </a:t>
            </a:r>
            <a:r>
              <a:rPr lang="fr-FR" altLang="bg-BG" sz="2000" b="0" i="1" baseline="30000" dirty="0">
                <a:latin typeface="Times New Roman" pitchFamily="18" charset="0"/>
              </a:rPr>
              <a:t>k</a:t>
            </a:r>
            <a:endParaRPr lang="en-US" altLang="bg-BG" sz="2000" b="0" i="1" baseline="30000" dirty="0">
              <a:latin typeface="Times New Roman" pitchFamily="18" charset="0"/>
            </a:endParaRPr>
          </a:p>
        </p:txBody>
      </p:sp>
      <p:sp>
        <p:nvSpPr>
          <p:cNvPr id="337940" name="Rectangle 20"/>
          <p:cNvSpPr>
            <a:spLocks noChangeArrowheads="1"/>
          </p:cNvSpPr>
          <p:nvPr/>
        </p:nvSpPr>
        <p:spPr bwMode="auto">
          <a:xfrm>
            <a:off x="3025856" y="3212544"/>
            <a:ext cx="13708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sz="2000" b="0" i="1" dirty="0" smtClean="0">
                <a:latin typeface="Times New Roman" pitchFamily="18" charset="0"/>
              </a:rPr>
              <a:t>  </a:t>
            </a:r>
            <a:r>
              <a:rPr lang="fr-FR" altLang="bg-BG" sz="2000" b="0" i="1" dirty="0" smtClean="0">
                <a:latin typeface="Times New Roman" pitchFamily="18" charset="0"/>
              </a:rPr>
              <a:t>+ </a:t>
            </a:r>
            <a:r>
              <a:rPr lang="fr-FR" altLang="bg-BG" sz="2000" b="0" i="1" dirty="0">
                <a:latin typeface="Times New Roman" pitchFamily="18" charset="0"/>
              </a:rPr>
              <a:t>a</a:t>
            </a:r>
            <a:r>
              <a:rPr lang="fr-FR" altLang="bg-BG" sz="2000" b="0" i="1" baseline="-25000" dirty="0">
                <a:latin typeface="Times New Roman" pitchFamily="18" charset="0"/>
              </a:rPr>
              <a:t>k-1</a:t>
            </a:r>
            <a:r>
              <a:rPr lang="fr-FR" altLang="bg-BG" sz="2000" b="0" i="1" dirty="0">
                <a:latin typeface="Times New Roman" pitchFamily="18" charset="0"/>
              </a:rPr>
              <a:t> n </a:t>
            </a:r>
            <a:r>
              <a:rPr lang="fr-FR" altLang="bg-BG" sz="2000" b="0" i="1" baseline="30000" dirty="0">
                <a:latin typeface="Times New Roman" pitchFamily="18" charset="0"/>
              </a:rPr>
              <a:t>k-1</a:t>
            </a:r>
            <a:endParaRPr lang="en-US" altLang="bg-BG" sz="2000" b="0" i="1" baseline="30000" dirty="0">
              <a:latin typeface="Times New Roman" pitchFamily="18" charset="0"/>
            </a:endParaRPr>
          </a:p>
        </p:txBody>
      </p:sp>
      <p:sp>
        <p:nvSpPr>
          <p:cNvPr id="337941" name="Rectangle 21"/>
          <p:cNvSpPr>
            <a:spLocks noChangeArrowheads="1"/>
          </p:cNvSpPr>
          <p:nvPr/>
        </p:nvSpPr>
        <p:spPr bwMode="auto">
          <a:xfrm>
            <a:off x="4897519" y="3212544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sz="2000" b="0" i="1" dirty="0">
                <a:latin typeface="Times New Roman" pitchFamily="18" charset="0"/>
              </a:rPr>
              <a:t>+ a</a:t>
            </a:r>
            <a:r>
              <a:rPr lang="fr-FR" altLang="bg-BG" sz="2000" b="0" i="1" baseline="-25000" dirty="0">
                <a:latin typeface="Times New Roman" pitchFamily="18" charset="0"/>
              </a:rPr>
              <a:t>1</a:t>
            </a:r>
            <a:r>
              <a:rPr lang="fr-FR" altLang="bg-BG" sz="2000" b="0" i="1" dirty="0">
                <a:latin typeface="Times New Roman" pitchFamily="18" charset="0"/>
              </a:rPr>
              <a:t> n</a:t>
            </a:r>
            <a:endParaRPr lang="en-US" altLang="bg-BG" sz="2000" b="0" i="1" baseline="30000" dirty="0">
              <a:latin typeface="Times New Roman" pitchFamily="18" charset="0"/>
            </a:endParaRPr>
          </a:p>
        </p:txBody>
      </p:sp>
      <p:sp>
        <p:nvSpPr>
          <p:cNvPr id="337942" name="Rectangle 22"/>
          <p:cNvSpPr>
            <a:spLocks noChangeArrowheads="1"/>
          </p:cNvSpPr>
          <p:nvPr/>
        </p:nvSpPr>
        <p:spPr bwMode="auto">
          <a:xfrm>
            <a:off x="5834144" y="3212544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sz="2000" b="0" i="1" dirty="0">
                <a:latin typeface="Times New Roman" pitchFamily="18" charset="0"/>
              </a:rPr>
              <a:t>+ a</a:t>
            </a:r>
            <a:r>
              <a:rPr lang="fr-FR" altLang="bg-BG" sz="2000" b="0" i="1" baseline="-25000" dirty="0">
                <a:latin typeface="Times New Roman" pitchFamily="18" charset="0"/>
              </a:rPr>
              <a:t>0</a:t>
            </a:r>
            <a:endParaRPr lang="en-US" altLang="bg-BG" sz="2000" b="0" i="1" baseline="30000" dirty="0">
              <a:latin typeface="Times New Roman" pitchFamily="18" charset="0"/>
            </a:endParaRPr>
          </a:p>
        </p:txBody>
      </p:sp>
      <p:sp>
        <p:nvSpPr>
          <p:cNvPr id="337943" name="Rectangle 23"/>
          <p:cNvSpPr>
            <a:spLocks noChangeArrowheads="1"/>
          </p:cNvSpPr>
          <p:nvPr/>
        </p:nvSpPr>
        <p:spPr bwMode="auto">
          <a:xfrm>
            <a:off x="4178381" y="3212544"/>
            <a:ext cx="644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sz="2000" b="0" i="1">
                <a:latin typeface="Times New Roman" pitchFamily="18" charset="0"/>
              </a:rPr>
              <a:t>+ …</a:t>
            </a:r>
            <a:endParaRPr lang="en-US" altLang="bg-BG" sz="2000" b="0" i="1" baseline="30000">
              <a:latin typeface="Times New Roman" pitchFamily="18" charset="0"/>
            </a:endParaRPr>
          </a:p>
        </p:txBody>
      </p:sp>
      <p:sp>
        <p:nvSpPr>
          <p:cNvPr id="337944" name="Rectangle 24"/>
          <p:cNvSpPr>
            <a:spLocks noChangeArrowheads="1"/>
          </p:cNvSpPr>
          <p:nvPr/>
        </p:nvSpPr>
        <p:spPr bwMode="auto">
          <a:xfrm>
            <a:off x="1336539" y="4107676"/>
            <a:ext cx="56880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bg-BG" altLang="bg-BG" sz="3600" b="0" dirty="0" smtClean="0"/>
              <a:t>то</a:t>
            </a:r>
            <a:endParaRPr lang="fr-FR" altLang="bg-BG" sz="3600" b="0" i="1" dirty="0"/>
          </a:p>
        </p:txBody>
      </p:sp>
      <p:sp>
        <p:nvSpPr>
          <p:cNvPr id="337945" name="Rectangle 25"/>
          <p:cNvSpPr>
            <a:spLocks noChangeArrowheads="1"/>
          </p:cNvSpPr>
          <p:nvPr/>
        </p:nvSpPr>
        <p:spPr bwMode="auto">
          <a:xfrm>
            <a:off x="1420592" y="5199646"/>
            <a:ext cx="5721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sz="2800" i="1" dirty="0" smtClean="0">
                <a:latin typeface="Times New Roman" pitchFamily="18" charset="0"/>
              </a:rPr>
              <a:t>Т</a:t>
            </a:r>
            <a:r>
              <a:rPr lang="fr-FR" altLang="bg-BG" sz="2800" i="1" dirty="0" smtClean="0">
                <a:latin typeface="Times New Roman" pitchFamily="18" charset="0"/>
              </a:rPr>
              <a:t>(n</a:t>
            </a:r>
            <a:r>
              <a:rPr lang="fr-FR" altLang="bg-BG" sz="2800" i="1" dirty="0">
                <a:latin typeface="Times New Roman" pitchFamily="18" charset="0"/>
              </a:rPr>
              <a:t>) </a:t>
            </a:r>
            <a:r>
              <a:rPr lang="bg-BG" altLang="bg-BG" sz="2800" i="1" dirty="0" smtClean="0">
                <a:latin typeface="Times New Roman" pitchFamily="18" charset="0"/>
              </a:rPr>
              <a:t>е от от клас на сложност </a:t>
            </a:r>
            <a:r>
              <a:rPr lang="en-US" altLang="bg-BG" sz="2800" i="1" dirty="0" smtClean="0">
                <a:solidFill>
                  <a:srgbClr val="FF3300"/>
                </a:solidFill>
                <a:latin typeface="Times New Roman" pitchFamily="18" charset="0"/>
                <a:sym typeface="Math1" pitchFamily="2" charset="2"/>
              </a:rPr>
              <a:t>n </a:t>
            </a:r>
            <a:r>
              <a:rPr lang="en-US" altLang="bg-BG" sz="2800" i="1" baseline="30000" dirty="0">
                <a:solidFill>
                  <a:srgbClr val="FF3300"/>
                </a:solidFill>
                <a:latin typeface="Times New Roman" pitchFamily="18" charset="0"/>
                <a:sym typeface="Math1" pitchFamily="2" charset="2"/>
              </a:rPr>
              <a:t>k</a:t>
            </a:r>
            <a:endParaRPr lang="en-US" altLang="bg-BG" sz="2800" i="1" dirty="0">
              <a:latin typeface="Times New Roman" pitchFamily="18" charset="0"/>
            </a:endParaRPr>
          </a:p>
        </p:txBody>
      </p:sp>
      <p:sp>
        <p:nvSpPr>
          <p:cNvPr id="64523" name="Rectangle 26"/>
          <p:cNvSpPr>
            <a:spLocks noChangeArrowheads="1"/>
          </p:cNvSpPr>
          <p:nvPr/>
        </p:nvSpPr>
        <p:spPr bwMode="auto">
          <a:xfrm>
            <a:off x="215899" y="319400"/>
            <a:ext cx="82089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b="0" i="1" dirty="0" smtClean="0"/>
              <a:t>Всъщност</a:t>
            </a:r>
            <a:r>
              <a:rPr lang="fr-FR" altLang="bg-BG" b="0" i="1" dirty="0" smtClean="0"/>
              <a:t>, </a:t>
            </a:r>
            <a:r>
              <a:rPr lang="bg-BG" altLang="bg-BG" b="0" i="1" dirty="0" smtClean="0"/>
              <a:t>ние можем да намерим (с броене) функцията Т</a:t>
            </a:r>
            <a:r>
              <a:rPr lang="fr-FR" altLang="bg-BG" b="0" i="1" dirty="0" smtClean="0"/>
              <a:t>(n</a:t>
            </a:r>
            <a:r>
              <a:rPr lang="fr-FR" altLang="bg-BG" b="0" i="1" dirty="0"/>
              <a:t>) </a:t>
            </a:r>
            <a:r>
              <a:rPr lang="bg-BG" altLang="bg-BG" b="0" i="1" dirty="0" smtClean="0"/>
              <a:t>на сложност по време </a:t>
            </a:r>
            <a:r>
              <a:rPr lang="en-US" altLang="bg-BG" b="0" i="1" dirty="0" smtClean="0"/>
              <a:t>(</a:t>
            </a:r>
            <a:r>
              <a:rPr lang="bg-BG" altLang="bg-BG" b="0" i="1" dirty="0" smtClean="0"/>
              <a:t>брой стъпки</a:t>
            </a:r>
            <a:r>
              <a:rPr lang="en-US" altLang="bg-BG" b="0" i="1" dirty="0" smtClean="0"/>
              <a:t>) </a:t>
            </a:r>
            <a:r>
              <a:rPr lang="bg-BG" altLang="bg-BG" b="0" i="1" dirty="0" smtClean="0"/>
              <a:t>на даден алгоритъм.</a:t>
            </a:r>
            <a:r>
              <a:rPr lang="fr-FR" altLang="bg-BG" b="0" i="1" dirty="0" smtClean="0"/>
              <a:t> </a:t>
            </a:r>
            <a:endParaRPr lang="fr-FR" altLang="bg-BG" b="0" i="1" dirty="0"/>
          </a:p>
          <a:p>
            <a:pPr eaLnBrk="1" hangingPunct="1"/>
            <a:r>
              <a:rPr lang="bg-BG" altLang="bg-BG" b="0" i="1" dirty="0">
                <a:solidFill>
                  <a:srgbClr val="FF3300"/>
                </a:solidFill>
              </a:rPr>
              <a:t>Т</a:t>
            </a:r>
            <a:r>
              <a:rPr lang="bg-BG" altLang="bg-BG" b="0" i="1" dirty="0" smtClean="0">
                <a:solidFill>
                  <a:srgbClr val="FF3300"/>
                </a:solidFill>
              </a:rPr>
              <a:t>ърсим </a:t>
            </a:r>
            <a:r>
              <a:rPr lang="bg-BG" altLang="bg-BG" b="0" i="1" dirty="0" smtClean="0"/>
              <a:t>какъв е </a:t>
            </a:r>
            <a:r>
              <a:rPr lang="fr-FR" altLang="bg-BG" b="0" i="1" dirty="0" smtClean="0"/>
              <a:t>«</a:t>
            </a:r>
            <a:r>
              <a:rPr lang="fr-FR" altLang="bg-BG" b="0" i="1" dirty="0"/>
              <a:t> </a:t>
            </a:r>
            <a:r>
              <a:rPr lang="bg-BG" altLang="bg-BG" b="0" i="1" dirty="0" smtClean="0"/>
              <a:t>еталонът</a:t>
            </a:r>
            <a:r>
              <a:rPr lang="fr-FR" altLang="bg-BG" b="0" i="1" dirty="0"/>
              <a:t> » </a:t>
            </a:r>
            <a:r>
              <a:rPr lang="fr-FR" altLang="bg-BG" b="0" i="1" dirty="0">
                <a:solidFill>
                  <a:srgbClr val="FF3300"/>
                </a:solidFill>
              </a:rPr>
              <a:t>g(n</a:t>
            </a:r>
            <a:r>
              <a:rPr lang="fr-FR" altLang="bg-BG" b="0" i="1" dirty="0" smtClean="0">
                <a:solidFill>
                  <a:srgbClr val="FF3300"/>
                </a:solidFill>
              </a:rPr>
              <a:t>)</a:t>
            </a:r>
            <a:r>
              <a:rPr lang="bg-BG" altLang="bg-BG" b="0" i="1" dirty="0" smtClean="0">
                <a:solidFill>
                  <a:srgbClr val="FF3300"/>
                </a:solidFill>
              </a:rPr>
              <a:t>,</a:t>
            </a:r>
            <a:r>
              <a:rPr lang="fr-FR" altLang="bg-BG" b="0" i="1" dirty="0" smtClean="0"/>
              <a:t> </a:t>
            </a:r>
            <a:r>
              <a:rPr lang="bg-BG" altLang="bg-BG" b="0" i="1" dirty="0" smtClean="0"/>
              <a:t>на който Т</a:t>
            </a:r>
            <a:r>
              <a:rPr lang="fr-FR" altLang="bg-BG" b="0" i="1" dirty="0" smtClean="0"/>
              <a:t>(n</a:t>
            </a:r>
            <a:r>
              <a:rPr lang="fr-FR" altLang="bg-BG" b="0" i="1" dirty="0"/>
              <a:t>)</a:t>
            </a:r>
            <a:r>
              <a:rPr lang="fr-FR" altLang="bg-BG" dirty="0"/>
              <a:t> </a:t>
            </a:r>
            <a:r>
              <a:rPr lang="bg-BG" altLang="bg-BG" b="0" i="1" dirty="0" smtClean="0"/>
              <a:t>отговаря</a:t>
            </a:r>
            <a:r>
              <a:rPr lang="fr-FR" altLang="bg-BG" b="0" i="1" dirty="0" smtClean="0"/>
              <a:t>.</a:t>
            </a:r>
            <a:endParaRPr lang="fr-FR" altLang="bg-BG" b="0" i="1" dirty="0"/>
          </a:p>
        </p:txBody>
      </p:sp>
      <p:sp>
        <p:nvSpPr>
          <p:cNvPr id="337947" name="Oval 27"/>
          <p:cNvSpPr>
            <a:spLocks noChangeArrowheads="1"/>
          </p:cNvSpPr>
          <p:nvPr/>
        </p:nvSpPr>
        <p:spPr bwMode="auto">
          <a:xfrm>
            <a:off x="2825036" y="318573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fr-FR" alt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4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6" grpId="0"/>
      <p:bldP spid="337939" grpId="0"/>
      <p:bldP spid="337940" grpId="0"/>
      <p:bldP spid="337941" grpId="0"/>
      <p:bldP spid="337942" grpId="0"/>
      <p:bldP spid="337943" grpId="0"/>
      <p:bldP spid="337944" grpId="0"/>
      <p:bldP spid="337945" grpId="0"/>
      <p:bldP spid="3379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-30422" y="15756"/>
            <a:ext cx="91440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sz="2000" b="0" dirty="0" smtClean="0"/>
              <a:t>Означението </a:t>
            </a:r>
            <a:r>
              <a:rPr lang="fr-FR" altLang="bg-BG" sz="2000" i="1" dirty="0" smtClean="0"/>
              <a:t>O</a:t>
            </a:r>
            <a:r>
              <a:rPr lang="bg-BG" altLang="bg-BG" sz="2000" i="1" dirty="0" smtClean="0"/>
              <a:t> </a:t>
            </a:r>
            <a:r>
              <a:rPr lang="en-US" altLang="bg-BG" sz="2000" b="0" dirty="0" smtClean="0"/>
              <a:t>g(n)</a:t>
            </a:r>
            <a:r>
              <a:rPr lang="fr-FR" altLang="bg-BG" sz="2000" b="0" i="1" dirty="0" smtClean="0"/>
              <a:t> </a:t>
            </a:r>
            <a:r>
              <a:rPr lang="bg-BG" altLang="bg-BG" sz="2000" b="0" dirty="0" smtClean="0"/>
              <a:t>описва </a:t>
            </a:r>
            <a:r>
              <a:rPr lang="en-US" altLang="bg-BG" sz="2000" b="0" dirty="0" smtClean="0"/>
              <a:t>~~</a:t>
            </a:r>
            <a:r>
              <a:rPr lang="bg-BG" altLang="bg-BG" sz="2000" b="0" dirty="0" smtClean="0"/>
              <a:t> каква е горната граница</a:t>
            </a:r>
            <a:r>
              <a:rPr lang="fr-FR" altLang="bg-BG" sz="2000" b="0" dirty="0" smtClean="0"/>
              <a:t>. </a:t>
            </a:r>
            <a:r>
              <a:rPr lang="bg-BG" altLang="bg-BG" sz="2000" b="0" dirty="0" smtClean="0"/>
              <a:t>То се използва за оценяване на сложнаст на алгоритъм в най-лошия случай. </a:t>
            </a:r>
          </a:p>
          <a:p>
            <a:pPr eaLnBrk="1" hangingPunct="1"/>
            <a:r>
              <a:rPr lang="bg-BG" altLang="bg-BG" sz="2000" b="0" dirty="0" smtClean="0"/>
              <a:t>Сложност по време, означена като </a:t>
            </a:r>
          </a:p>
          <a:p>
            <a:pPr eaLnBrk="1" hangingPunct="1"/>
            <a:r>
              <a:rPr lang="en-US" altLang="bg-BG" sz="2000" b="0" dirty="0" smtClean="0"/>
              <a:t>T(n) = </a:t>
            </a:r>
            <a:r>
              <a:rPr lang="fr-FR" altLang="bg-BG" sz="2000" i="1" dirty="0" smtClean="0"/>
              <a:t>O</a:t>
            </a:r>
            <a:r>
              <a:rPr lang="bg-BG" altLang="bg-BG" sz="2000" i="1" dirty="0" smtClean="0"/>
              <a:t> </a:t>
            </a:r>
            <a:r>
              <a:rPr lang="en-US" altLang="bg-BG" sz="2000" b="0" dirty="0" smtClean="0"/>
              <a:t>g(n)</a:t>
            </a:r>
            <a:r>
              <a:rPr lang="fr-FR" altLang="bg-BG" sz="2000" b="0" i="1" dirty="0" smtClean="0"/>
              <a:t> </a:t>
            </a:r>
            <a:endParaRPr lang="bg-BG" altLang="bg-BG" sz="2000" b="0" i="1" dirty="0" smtClean="0"/>
          </a:p>
          <a:p>
            <a:pPr eaLnBrk="1" hangingPunct="1"/>
            <a:r>
              <a:rPr lang="bg-BG" altLang="bg-BG" sz="2000" b="0" dirty="0" smtClean="0"/>
              <a:t>където</a:t>
            </a:r>
            <a:r>
              <a:rPr lang="bg-BG" altLang="bg-BG" sz="2000" b="0" i="1" dirty="0" smtClean="0"/>
              <a:t> </a:t>
            </a:r>
            <a:r>
              <a:rPr lang="en-US" altLang="bg-BG" sz="2000" b="0" i="1" dirty="0" smtClean="0"/>
              <a:t>n</a:t>
            </a:r>
            <a:r>
              <a:rPr lang="bg-BG" altLang="bg-BG" sz="2000" b="0" dirty="0" smtClean="0"/>
              <a:t> е големината на входа (например брой елементи, постъпили за сортиране)</a:t>
            </a:r>
            <a:endParaRPr lang="bg-BG" altLang="bg-BG" sz="2000" b="0" i="1" dirty="0" smtClean="0"/>
          </a:p>
          <a:p>
            <a:pPr eaLnBrk="1" hangingPunct="1"/>
            <a:r>
              <a:rPr lang="bg-BG" altLang="bg-BG" sz="2000" b="0" dirty="0" smtClean="0"/>
              <a:t>означава, че алгоритъмът, в най-лошия си случай на изпълнение (това зависи от състоянието на данните на входа) прави от порядъка на </a:t>
            </a:r>
            <a:r>
              <a:rPr lang="en-US" altLang="bg-BG" sz="2000" b="0" dirty="0" smtClean="0"/>
              <a:t>g(n)</a:t>
            </a:r>
            <a:r>
              <a:rPr lang="bg-BG" altLang="bg-BG" sz="2000" b="0" dirty="0" smtClean="0"/>
              <a:t> стъпки. Изобщо, той се държи не по-зле от </a:t>
            </a:r>
            <a:r>
              <a:rPr lang="en-US" altLang="bg-BG" sz="2000" b="0" dirty="0" smtClean="0"/>
              <a:t>g(n)</a:t>
            </a:r>
            <a:r>
              <a:rPr lang="bg-BG" altLang="bg-BG" sz="2000" b="0" dirty="0" smtClean="0"/>
              <a:t>.</a:t>
            </a:r>
          </a:p>
          <a:p>
            <a:pPr eaLnBrk="1" hangingPunct="1"/>
            <a:endParaRPr lang="fr-FR" altLang="bg-BG" sz="2000" b="0" dirty="0"/>
          </a:p>
          <a:p>
            <a:pPr eaLnBrk="1" hangingPunct="1"/>
            <a:r>
              <a:rPr lang="bg-BG" altLang="bg-BG" sz="2000" b="0" dirty="0" smtClean="0"/>
              <a:t>Означението </a:t>
            </a:r>
            <a:r>
              <a:rPr lang="el-GR" altLang="bg-BG" sz="2000" i="1" dirty="0" smtClean="0">
                <a:sym typeface="Math1" pitchFamily="2" charset="2"/>
              </a:rPr>
              <a:t>Ω</a:t>
            </a:r>
            <a:r>
              <a:rPr lang="bg-BG" altLang="bg-BG" sz="2000" i="1" dirty="0" smtClean="0"/>
              <a:t> </a:t>
            </a:r>
            <a:r>
              <a:rPr lang="en-US" altLang="bg-BG" sz="2000" b="0" dirty="0" smtClean="0"/>
              <a:t>g(n)</a:t>
            </a:r>
            <a:r>
              <a:rPr lang="fr-FR" altLang="bg-BG" sz="2000" b="0" i="1" dirty="0" smtClean="0"/>
              <a:t> </a:t>
            </a:r>
            <a:r>
              <a:rPr lang="bg-BG" altLang="bg-BG" sz="2000" b="0" dirty="0" smtClean="0"/>
              <a:t>описва </a:t>
            </a:r>
            <a:r>
              <a:rPr lang="en-US" altLang="bg-BG" sz="2000" b="0" dirty="0" smtClean="0"/>
              <a:t>~~</a:t>
            </a:r>
            <a:r>
              <a:rPr lang="bg-BG" altLang="bg-BG" sz="2000" b="0" dirty="0" smtClean="0"/>
              <a:t> каква е долната граница</a:t>
            </a:r>
            <a:r>
              <a:rPr lang="fr-FR" altLang="bg-BG" sz="2000" b="0" dirty="0" smtClean="0"/>
              <a:t>. </a:t>
            </a:r>
            <a:r>
              <a:rPr lang="bg-BG" altLang="bg-BG" sz="2000" b="0" dirty="0" smtClean="0"/>
              <a:t>То се използва за оценяване на сложнаст на алгоритъм в най-добрия случай. </a:t>
            </a:r>
          </a:p>
          <a:p>
            <a:pPr eaLnBrk="1" hangingPunct="1"/>
            <a:r>
              <a:rPr lang="bg-BG" altLang="bg-BG" sz="2000" b="0" dirty="0" smtClean="0"/>
              <a:t>Сложност по време, означена като </a:t>
            </a:r>
          </a:p>
          <a:p>
            <a:pPr eaLnBrk="1" hangingPunct="1"/>
            <a:r>
              <a:rPr lang="en-US" altLang="bg-BG" sz="2000" b="0" dirty="0" smtClean="0"/>
              <a:t>T(n) = </a:t>
            </a:r>
            <a:r>
              <a:rPr lang="el-GR" altLang="bg-BG" sz="2000" i="1" dirty="0" smtClean="0">
                <a:sym typeface="Math1" pitchFamily="2" charset="2"/>
              </a:rPr>
              <a:t>Ω</a:t>
            </a:r>
            <a:r>
              <a:rPr lang="bg-BG" altLang="bg-BG" sz="2000" i="1" dirty="0" smtClean="0"/>
              <a:t> </a:t>
            </a:r>
            <a:r>
              <a:rPr lang="en-US" altLang="bg-BG" sz="2000" b="0" dirty="0" smtClean="0"/>
              <a:t>g(n)</a:t>
            </a:r>
            <a:r>
              <a:rPr lang="fr-FR" altLang="bg-BG" sz="2000" b="0" i="1" dirty="0" smtClean="0"/>
              <a:t> </a:t>
            </a:r>
            <a:endParaRPr lang="bg-BG" altLang="bg-BG" sz="2000" b="0" i="1" dirty="0" smtClean="0"/>
          </a:p>
          <a:p>
            <a:pPr eaLnBrk="1" hangingPunct="1"/>
            <a:r>
              <a:rPr lang="bg-BG" altLang="bg-BG" sz="2000" b="0" dirty="0" smtClean="0"/>
              <a:t>означава, че алгоритъмът, в най-добрия случай, прави от порядъка на </a:t>
            </a:r>
            <a:r>
              <a:rPr lang="en-US" altLang="bg-BG" sz="2000" b="0" dirty="0" smtClean="0"/>
              <a:t>g(n)</a:t>
            </a:r>
            <a:r>
              <a:rPr lang="bg-BG" altLang="bg-BG" sz="2000" b="0" dirty="0" smtClean="0"/>
              <a:t> стъпки. Изобщо, той се държи не по-добре от </a:t>
            </a:r>
            <a:r>
              <a:rPr lang="en-US" altLang="bg-BG" sz="2000" b="0" dirty="0" smtClean="0"/>
              <a:t>g(n)</a:t>
            </a:r>
            <a:r>
              <a:rPr lang="bg-BG" altLang="bg-BG" sz="2000" b="0" dirty="0" smtClean="0"/>
              <a:t>.</a:t>
            </a:r>
          </a:p>
          <a:p>
            <a:pPr eaLnBrk="1" hangingPunct="1"/>
            <a:endParaRPr lang="fr-FR" altLang="bg-BG" sz="2000" b="0" dirty="0" smtClean="0"/>
          </a:p>
          <a:p>
            <a:pPr eaLnBrk="1" hangingPunct="1"/>
            <a:r>
              <a:rPr lang="bg-BG" altLang="bg-BG" sz="2000" b="0" dirty="0" smtClean="0"/>
              <a:t>Означението </a:t>
            </a:r>
            <a:r>
              <a:rPr lang="el-GR" altLang="bg-BG" sz="2000" i="1" dirty="0" smtClean="0">
                <a:sym typeface="Math1" pitchFamily="2" charset="2"/>
              </a:rPr>
              <a:t>θ</a:t>
            </a:r>
            <a:r>
              <a:rPr lang="bg-BG" altLang="bg-BG" sz="2000" i="1" dirty="0" smtClean="0"/>
              <a:t> </a:t>
            </a:r>
            <a:r>
              <a:rPr lang="en-US" altLang="bg-BG" sz="2000" b="0" dirty="0" smtClean="0"/>
              <a:t>g(n)</a:t>
            </a:r>
            <a:r>
              <a:rPr lang="fr-FR" altLang="bg-BG" sz="2000" b="0" i="1" dirty="0" smtClean="0"/>
              <a:t> </a:t>
            </a:r>
            <a:r>
              <a:rPr lang="bg-BG" altLang="bg-BG" sz="2000" b="0" dirty="0" smtClean="0"/>
              <a:t>описва ... еквивалентност на поведението на алгоритъма</a:t>
            </a:r>
            <a:r>
              <a:rPr lang="fr-FR" altLang="bg-BG" sz="2000" b="0" dirty="0" smtClean="0"/>
              <a:t>. </a:t>
            </a:r>
            <a:r>
              <a:rPr lang="bg-BG" altLang="bg-BG" sz="2000" b="0" dirty="0" smtClean="0"/>
              <a:t>Сложност по време, означена като </a:t>
            </a:r>
          </a:p>
          <a:p>
            <a:pPr eaLnBrk="1" hangingPunct="1"/>
            <a:r>
              <a:rPr lang="en-US" altLang="bg-BG" sz="2000" b="0" dirty="0" smtClean="0"/>
              <a:t>T(n) = </a:t>
            </a:r>
            <a:r>
              <a:rPr lang="el-GR" altLang="bg-BG" sz="2000" i="1" dirty="0" smtClean="0">
                <a:sym typeface="Math1" pitchFamily="2" charset="2"/>
              </a:rPr>
              <a:t>θ</a:t>
            </a:r>
            <a:r>
              <a:rPr lang="bg-BG" altLang="bg-BG" sz="2000" i="1" dirty="0" smtClean="0"/>
              <a:t> </a:t>
            </a:r>
            <a:r>
              <a:rPr lang="en-US" altLang="bg-BG" sz="2000" b="0" dirty="0" smtClean="0"/>
              <a:t>g(n)</a:t>
            </a:r>
            <a:r>
              <a:rPr lang="fr-FR" altLang="bg-BG" sz="2000" b="0" i="1" dirty="0" smtClean="0"/>
              <a:t> </a:t>
            </a:r>
            <a:endParaRPr lang="bg-BG" altLang="bg-BG" sz="2000" b="0" i="1" dirty="0" smtClean="0"/>
          </a:p>
          <a:p>
            <a:pPr eaLnBrk="1" hangingPunct="1"/>
            <a:r>
              <a:rPr lang="bg-BG" altLang="bg-BG" sz="2000" b="0" dirty="0" smtClean="0"/>
              <a:t>означава, че алгоритъмът, винаги, прави от порядъка на </a:t>
            </a:r>
            <a:r>
              <a:rPr lang="en-US" altLang="bg-BG" sz="2000" b="0" dirty="0" smtClean="0"/>
              <a:t>g(n)</a:t>
            </a:r>
            <a:r>
              <a:rPr lang="bg-BG" altLang="bg-BG" sz="2000" b="0" dirty="0" smtClean="0"/>
              <a:t> стъпки. </a:t>
            </a:r>
            <a:endParaRPr lang="fr-FR" altLang="bg-BG" sz="2000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3" name="Rectangle 2"/>
          <p:cNvSpPr/>
          <p:nvPr/>
        </p:nvSpPr>
        <p:spPr>
          <a:xfrm>
            <a:off x="-30422" y="3051901"/>
            <a:ext cx="9570974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-51733" y="5174806"/>
            <a:ext cx="957097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85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682625" y="377825"/>
            <a:ext cx="8069263" cy="6065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fr-FR" alt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47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38728E-6 L 1.17622 1.38728E-6 " pathEditMode="relative" ptsTypes="AA">
                                      <p:cBhvr>
                                        <p:cTn id="6" dur="2000" fill="hold"/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upload.wikimedia.org/wikipedia/commons/8/89/Big-O-n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0"/>
            <a:ext cx="5472608" cy="514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356" y="580526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)</a:t>
            </a:r>
            <a:r>
              <a:rPr lang="en-US" dirty="0" smtClean="0"/>
              <a:t> ∈ O(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dirty="0" smtClean="0"/>
              <a:t>) as there exists </a:t>
            </a:r>
            <a:r>
              <a:rPr lang="en-US" i="1" dirty="0" smtClean="0"/>
              <a:t>c</a:t>
            </a:r>
            <a:r>
              <a:rPr lang="en-US" dirty="0" smtClean="0"/>
              <a:t> &gt; 0 (e.g., </a:t>
            </a:r>
            <a:r>
              <a:rPr lang="en-US" i="1" dirty="0" smtClean="0"/>
              <a:t>c</a:t>
            </a:r>
            <a:r>
              <a:rPr lang="en-US" dirty="0" smtClean="0"/>
              <a:t> = 1) and 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 (e.g., 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 = 5) such that </a:t>
            </a:r>
            <a:endParaRPr lang="bg-BG" dirty="0" smtClean="0"/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)</a:t>
            </a:r>
            <a:r>
              <a:rPr lang="en-US" dirty="0" smtClean="0"/>
              <a:t> ≤ </a:t>
            </a:r>
            <a:r>
              <a:rPr lang="en-US" i="1" dirty="0" smtClean="0"/>
              <a:t>c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dirty="0" smtClean="0"/>
              <a:t> whenever </a:t>
            </a:r>
            <a:r>
              <a:rPr lang="en-US" i="1" dirty="0" smtClean="0"/>
              <a:t>x</a:t>
            </a:r>
            <a:r>
              <a:rPr lang="en-US" dirty="0" smtClean="0"/>
              <a:t> ≥ 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929128" y="1207278"/>
            <a:ext cx="2555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600" dirty="0" smtClean="0"/>
              <a:t>Прочетохме</a:t>
            </a:r>
          </a:p>
        </p:txBody>
      </p:sp>
      <p:sp>
        <p:nvSpPr>
          <p:cNvPr id="3" name="Rectangle 2"/>
          <p:cNvSpPr/>
          <p:nvPr/>
        </p:nvSpPr>
        <p:spPr>
          <a:xfrm>
            <a:off x="5405553" y="489248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g(x)</a:t>
            </a:r>
            <a:endParaRPr lang="bg-BG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28184" y="2222461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f(x)</a:t>
            </a:r>
            <a:endParaRPr lang="bg-BG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479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upload.wikimedia.org/wikipedia/commons/8/89/Big-O-n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0"/>
            <a:ext cx="5472608" cy="514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142826"/>
            <a:ext cx="9468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 smtClean="0"/>
              <a:t>Навсякъде, вкл. в Уикипедия пише за </a:t>
            </a:r>
            <a:r>
              <a:rPr lang="en-US" sz="2400" dirty="0" smtClean="0"/>
              <a:t>Big O </a:t>
            </a:r>
            <a:r>
              <a:rPr lang="bg-BG" sz="2400" dirty="0" smtClean="0"/>
              <a:t>например: </a:t>
            </a:r>
          </a:p>
          <a:p>
            <a:r>
              <a:rPr lang="en-US" sz="2400" dirty="0" smtClean="0"/>
              <a:t>Example of Big O notation: </a:t>
            </a:r>
            <a:endParaRPr lang="bg-BG" sz="2400" dirty="0" smtClean="0"/>
          </a:p>
          <a:p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/>
              <a:t>)</a:t>
            </a:r>
            <a:r>
              <a:rPr lang="en-US" sz="2400" dirty="0" smtClean="0"/>
              <a:t> ∈ O(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dirty="0" smtClean="0"/>
              <a:t>) as there exists </a:t>
            </a:r>
            <a:r>
              <a:rPr lang="en-US" sz="2400" i="1" dirty="0" smtClean="0"/>
              <a:t>c</a:t>
            </a:r>
            <a:r>
              <a:rPr lang="en-US" sz="2400" dirty="0" smtClean="0"/>
              <a:t> &gt; 0 (e.g., </a:t>
            </a:r>
            <a:r>
              <a:rPr lang="en-US" sz="2400" i="1" dirty="0" smtClean="0"/>
              <a:t>c</a:t>
            </a:r>
            <a:r>
              <a:rPr lang="en-US" sz="2400" dirty="0" smtClean="0"/>
              <a:t> = 1) and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(e.g.,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 = 5) such that </a:t>
            </a:r>
            <a:endParaRPr lang="bg-BG" sz="2400" dirty="0" smtClean="0"/>
          </a:p>
          <a:p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/>
              <a:t>)</a:t>
            </a:r>
            <a:r>
              <a:rPr lang="en-US" sz="2400" dirty="0" smtClean="0"/>
              <a:t> ≤ </a:t>
            </a:r>
            <a:r>
              <a:rPr lang="en-US" sz="2400" i="1" dirty="0" smtClean="0"/>
              <a:t>c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dirty="0" smtClean="0"/>
              <a:t> whenever </a:t>
            </a:r>
            <a:r>
              <a:rPr lang="en-US" sz="2400" i="1" dirty="0" smtClean="0"/>
              <a:t>x</a:t>
            </a:r>
            <a:r>
              <a:rPr lang="en-US" sz="2400" dirty="0" smtClean="0"/>
              <a:t> ≥ 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.</a:t>
            </a:r>
            <a:endParaRPr lang="bg-BG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1840" y="6492875"/>
            <a:ext cx="2895600" cy="365125"/>
          </a:xfrm>
        </p:spPr>
        <p:txBody>
          <a:bodyPr/>
          <a:lstStyle/>
          <a:p>
            <a:r>
              <a:rPr lang="bg-BG" dirty="0" smtClean="0"/>
              <a:t>Велина Славова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81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upload.wikimedia.org/wikipedia/commons/8/89/Big-O-n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0"/>
            <a:ext cx="5472608" cy="514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77834" y="5589240"/>
            <a:ext cx="24122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4000" b="1" dirty="0" smtClean="0"/>
              <a:t>ЧЕТЕМ:</a:t>
            </a:r>
            <a:endParaRPr lang="bg-BG" sz="4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03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Line 4"/>
          <p:cNvSpPr>
            <a:spLocks noChangeShapeType="1"/>
          </p:cNvSpPr>
          <p:nvPr/>
        </p:nvSpPr>
        <p:spPr bwMode="auto">
          <a:xfrm flipV="1">
            <a:off x="2046288" y="6013450"/>
            <a:ext cx="5262562" cy="2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 flipV="1">
            <a:off x="2268538" y="3132138"/>
            <a:ext cx="0" cy="302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3830" name="Line 6"/>
          <p:cNvSpPr>
            <a:spLocks noChangeShapeType="1"/>
          </p:cNvSpPr>
          <p:nvPr/>
        </p:nvSpPr>
        <p:spPr bwMode="auto">
          <a:xfrm flipV="1">
            <a:off x="3492500" y="4310063"/>
            <a:ext cx="0" cy="170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3832" name="Freeform 8"/>
          <p:cNvSpPr>
            <a:spLocks/>
          </p:cNvSpPr>
          <p:nvPr/>
        </p:nvSpPr>
        <p:spPr bwMode="auto">
          <a:xfrm>
            <a:off x="2268538" y="3205163"/>
            <a:ext cx="3455987" cy="2833687"/>
          </a:xfrm>
          <a:custGeom>
            <a:avLst/>
            <a:gdLst>
              <a:gd name="T0" fmla="*/ 0 w 1080"/>
              <a:gd name="T1" fmla="*/ 2833687 h 2340"/>
              <a:gd name="T2" fmla="*/ 2358391 w 1080"/>
              <a:gd name="T3" fmla="*/ 1454384 h 2340"/>
              <a:gd name="T4" fmla="*/ 3455987 w 1080"/>
              <a:gd name="T5" fmla="*/ 0 h 2340"/>
              <a:gd name="T6" fmla="*/ 0 60000 65536"/>
              <a:gd name="T7" fmla="*/ 0 60000 65536"/>
              <a:gd name="T8" fmla="*/ 0 60000 65536"/>
              <a:gd name="T9" fmla="*/ 0 w 1080"/>
              <a:gd name="T10" fmla="*/ 0 h 2340"/>
              <a:gd name="T11" fmla="*/ 1080 w 1080"/>
              <a:gd name="T12" fmla="*/ 2340 h 23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0" h="2340">
                <a:moveTo>
                  <a:pt x="0" y="2340"/>
                </a:moveTo>
                <a:cubicBezTo>
                  <a:pt x="123" y="2150"/>
                  <a:pt x="557" y="1591"/>
                  <a:pt x="737" y="1201"/>
                </a:cubicBezTo>
                <a:cubicBezTo>
                  <a:pt x="917" y="811"/>
                  <a:pt x="1009" y="250"/>
                  <a:pt x="1080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fr-FR" altLang="bg-BG"/>
          </a:p>
        </p:txBody>
      </p:sp>
      <p:sp>
        <p:nvSpPr>
          <p:cNvPr id="333994" name="Rectangle 170"/>
          <p:cNvSpPr>
            <a:spLocks noChangeArrowheads="1"/>
          </p:cNvSpPr>
          <p:nvPr/>
        </p:nvSpPr>
        <p:spPr bwMode="auto">
          <a:xfrm>
            <a:off x="-56777" y="382486"/>
            <a:ext cx="92024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bg-BG" altLang="bg-BG" b="0" dirty="0" smtClean="0"/>
              <a:t>Нека имаме две функции </a:t>
            </a:r>
            <a:r>
              <a:rPr lang="fr-FR" altLang="bg-BG" i="1" dirty="0" smtClean="0"/>
              <a:t>f(n) </a:t>
            </a:r>
            <a:r>
              <a:rPr lang="bg-BG" altLang="bg-BG" b="0" dirty="0" smtClean="0"/>
              <a:t>и </a:t>
            </a:r>
            <a:r>
              <a:rPr lang="en-US" altLang="bg-BG" i="1" dirty="0" smtClean="0">
                <a:sym typeface="Math1" pitchFamily="2" charset="2"/>
              </a:rPr>
              <a:t>g </a:t>
            </a:r>
            <a:r>
              <a:rPr lang="en-US" altLang="bg-BG" i="1" dirty="0" smtClean="0"/>
              <a:t>(</a:t>
            </a:r>
            <a:r>
              <a:rPr lang="fr-FR" altLang="bg-BG" i="1" dirty="0" smtClean="0"/>
              <a:t>n)</a:t>
            </a:r>
            <a:endParaRPr lang="en-US" altLang="bg-BG" i="1" dirty="0" smtClean="0"/>
          </a:p>
          <a:p>
            <a:pPr algn="ctr" eaLnBrk="1" hangingPunct="1"/>
            <a:r>
              <a:rPr lang="fr-FR" altLang="bg-BG" b="0" dirty="0" smtClean="0"/>
              <a:t>. </a:t>
            </a:r>
            <a:r>
              <a:rPr lang="bg-BG" altLang="bg-BG" b="0" dirty="0" smtClean="0"/>
              <a:t> </a:t>
            </a:r>
          </a:p>
          <a:p>
            <a:pPr algn="ctr" eaLnBrk="1" hangingPunct="1"/>
            <a:r>
              <a:rPr lang="bg-BG" altLang="bg-BG" b="0" dirty="0" smtClean="0"/>
              <a:t>Искаме да оценим асимптотично функцията </a:t>
            </a:r>
            <a:r>
              <a:rPr lang="fr-FR" altLang="bg-BG" b="0" i="1" dirty="0" smtClean="0"/>
              <a:t>f</a:t>
            </a:r>
            <a:r>
              <a:rPr lang="bg-BG" altLang="bg-BG" b="0" i="1" dirty="0" smtClean="0"/>
              <a:t> посредством  „еталонната“ </a:t>
            </a:r>
          </a:p>
          <a:p>
            <a:pPr algn="ctr" eaLnBrk="1" hangingPunct="1"/>
            <a:r>
              <a:rPr lang="bg-BG" altLang="bg-BG" b="0" i="1" dirty="0" smtClean="0"/>
              <a:t>функция </a:t>
            </a:r>
            <a:r>
              <a:rPr lang="fr-FR" altLang="bg-BG" b="0" i="1" dirty="0" smtClean="0"/>
              <a:t>g</a:t>
            </a:r>
            <a:r>
              <a:rPr lang="bg-BG" altLang="bg-BG" b="0" i="1" dirty="0"/>
              <a:t>.</a:t>
            </a:r>
            <a:r>
              <a:rPr lang="bg-BG" altLang="bg-BG" b="0" i="1" dirty="0" smtClean="0"/>
              <a:t> </a:t>
            </a:r>
            <a:endParaRPr lang="fr-FR" altLang="bg-BG" b="0" dirty="0"/>
          </a:p>
        </p:txBody>
      </p:sp>
      <p:sp>
        <p:nvSpPr>
          <p:cNvPr id="333995" name="Rectangle 171"/>
          <p:cNvSpPr>
            <a:spLocks noChangeArrowheads="1"/>
          </p:cNvSpPr>
          <p:nvPr/>
        </p:nvSpPr>
        <p:spPr bwMode="auto">
          <a:xfrm>
            <a:off x="1687513" y="2500312"/>
            <a:ext cx="1898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b="0" dirty="0" smtClean="0"/>
              <a:t>За всички </a:t>
            </a:r>
            <a:r>
              <a:rPr lang="fr-FR" altLang="bg-BG" b="0" i="1" dirty="0" smtClean="0"/>
              <a:t>n </a:t>
            </a:r>
            <a:r>
              <a:rPr lang="en-US" altLang="bg-BG" b="0" dirty="0">
                <a:sym typeface="Math1" pitchFamily="2" charset="2"/>
              </a:rPr>
              <a:t>&gt; </a:t>
            </a:r>
            <a:r>
              <a:rPr lang="fr-FR" altLang="bg-BG" b="0" i="1" dirty="0"/>
              <a:t>n</a:t>
            </a:r>
            <a:r>
              <a:rPr lang="fr-FR" altLang="bg-BG" b="0" i="1" baseline="-25000" dirty="0"/>
              <a:t>0</a:t>
            </a:r>
            <a:endParaRPr lang="en-US" altLang="bg-BG" b="0" i="1" dirty="0"/>
          </a:p>
        </p:txBody>
      </p:sp>
      <p:sp>
        <p:nvSpPr>
          <p:cNvPr id="333996" name="Text Box 172"/>
          <p:cNvSpPr txBox="1">
            <a:spLocks noChangeArrowheads="1"/>
          </p:cNvSpPr>
          <p:nvPr/>
        </p:nvSpPr>
        <p:spPr bwMode="auto">
          <a:xfrm>
            <a:off x="3276600" y="6084888"/>
            <a:ext cx="35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r-FR" altLang="bg-BG" sz="1400" dirty="0"/>
              <a:t>n</a:t>
            </a:r>
            <a:r>
              <a:rPr lang="fr-FR" altLang="bg-BG" sz="1400" baseline="-25000" dirty="0"/>
              <a:t>0</a:t>
            </a:r>
            <a:endParaRPr lang="en-US" altLang="bg-BG" sz="1400" baseline="-25000" dirty="0"/>
          </a:p>
        </p:txBody>
      </p:sp>
      <p:sp>
        <p:nvSpPr>
          <p:cNvPr id="333997" name="Rectangle 173"/>
          <p:cNvSpPr>
            <a:spLocks noChangeArrowheads="1"/>
          </p:cNvSpPr>
          <p:nvPr/>
        </p:nvSpPr>
        <p:spPr bwMode="auto">
          <a:xfrm>
            <a:off x="3791744" y="2506888"/>
            <a:ext cx="177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sz="2000" i="1" dirty="0"/>
              <a:t>f(n) </a:t>
            </a:r>
            <a:r>
              <a:rPr lang="en-US" altLang="bg-BG" sz="2000" dirty="0">
                <a:cs typeface="Arial" pitchFamily="34" charset="0"/>
                <a:sym typeface="Math1" pitchFamily="2" charset="2"/>
              </a:rPr>
              <a:t>≤</a:t>
            </a:r>
            <a:r>
              <a:rPr lang="en-US" altLang="bg-BG" sz="2000" dirty="0">
                <a:sym typeface="Math1" pitchFamily="2" charset="2"/>
              </a:rPr>
              <a:t> </a:t>
            </a:r>
            <a:r>
              <a:rPr lang="en-US" altLang="bg-BG" sz="2000" i="1" dirty="0">
                <a:sym typeface="Math1" pitchFamily="2" charset="2"/>
              </a:rPr>
              <a:t>c . g </a:t>
            </a:r>
            <a:r>
              <a:rPr lang="en-US" altLang="bg-BG" sz="2000" i="1" dirty="0"/>
              <a:t>(</a:t>
            </a:r>
            <a:r>
              <a:rPr lang="fr-FR" altLang="bg-BG" sz="2000" i="1" dirty="0"/>
              <a:t>n)</a:t>
            </a:r>
            <a:endParaRPr lang="en-US" altLang="bg-BG" sz="2000" i="1" dirty="0"/>
          </a:p>
        </p:txBody>
      </p:sp>
      <p:sp>
        <p:nvSpPr>
          <p:cNvPr id="333998" name="Rectangle 174"/>
          <p:cNvSpPr>
            <a:spLocks noChangeArrowheads="1"/>
          </p:cNvSpPr>
          <p:nvPr/>
        </p:nvSpPr>
        <p:spPr bwMode="auto">
          <a:xfrm>
            <a:off x="5364163" y="34925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bg-BG" i="1">
                <a:solidFill>
                  <a:srgbClr val="FF3300"/>
                </a:solidFill>
                <a:sym typeface="Math1" pitchFamily="2" charset="2"/>
              </a:rPr>
              <a:t>c. g </a:t>
            </a:r>
            <a:r>
              <a:rPr lang="en-US" altLang="bg-BG" i="1">
                <a:solidFill>
                  <a:srgbClr val="FF3300"/>
                </a:solidFill>
              </a:rPr>
              <a:t>(</a:t>
            </a:r>
            <a:r>
              <a:rPr lang="fr-FR" altLang="bg-BG" i="1">
                <a:solidFill>
                  <a:srgbClr val="FF3300"/>
                </a:solidFill>
              </a:rPr>
              <a:t>n)</a:t>
            </a:r>
            <a:endParaRPr lang="en-US" altLang="bg-BG" i="1">
              <a:solidFill>
                <a:srgbClr val="FF3300"/>
              </a:solidFill>
            </a:endParaRPr>
          </a:p>
        </p:txBody>
      </p:sp>
      <p:sp>
        <p:nvSpPr>
          <p:cNvPr id="333999" name="Freeform 175"/>
          <p:cNvSpPr>
            <a:spLocks/>
          </p:cNvSpPr>
          <p:nvPr/>
        </p:nvSpPr>
        <p:spPr bwMode="auto">
          <a:xfrm>
            <a:off x="2268538" y="3781425"/>
            <a:ext cx="3887787" cy="2232025"/>
          </a:xfrm>
          <a:custGeom>
            <a:avLst/>
            <a:gdLst>
              <a:gd name="T0" fmla="*/ 0 w 2888"/>
              <a:gd name="T1" fmla="*/ 2232025 h 1845"/>
              <a:gd name="T2" fmla="*/ 183081 w 2888"/>
              <a:gd name="T3" fmla="*/ 2011847 h 1845"/>
              <a:gd name="T4" fmla="*/ 366163 w 2888"/>
              <a:gd name="T5" fmla="*/ 1847318 h 1845"/>
              <a:gd name="T6" fmla="*/ 732326 w 2888"/>
              <a:gd name="T7" fmla="*/ 1628350 h 1845"/>
              <a:gd name="T8" fmla="*/ 1526576 w 2888"/>
              <a:gd name="T9" fmla="*/ 1572701 h 1845"/>
              <a:gd name="T10" fmla="*/ 2136398 w 2888"/>
              <a:gd name="T11" fmla="*/ 1299293 h 1845"/>
              <a:gd name="T12" fmla="*/ 2870070 w 2888"/>
              <a:gd name="T13" fmla="*/ 914586 h 1845"/>
              <a:gd name="T14" fmla="*/ 3724898 w 2888"/>
              <a:gd name="T15" fmla="*/ 146382 h 1845"/>
              <a:gd name="T16" fmla="*/ 3846055 w 2888"/>
              <a:gd name="T17" fmla="*/ 36293 h 18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8"/>
              <a:gd name="T28" fmla="*/ 0 h 1845"/>
              <a:gd name="T29" fmla="*/ 2888 w 2888"/>
              <a:gd name="T30" fmla="*/ 1845 h 18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8" h="1845">
                <a:moveTo>
                  <a:pt x="0" y="1845"/>
                </a:moveTo>
                <a:cubicBezTo>
                  <a:pt x="45" y="1780"/>
                  <a:pt x="91" y="1716"/>
                  <a:pt x="136" y="1663"/>
                </a:cubicBezTo>
                <a:cubicBezTo>
                  <a:pt x="181" y="1610"/>
                  <a:pt x="204" y="1580"/>
                  <a:pt x="272" y="1527"/>
                </a:cubicBezTo>
                <a:cubicBezTo>
                  <a:pt x="340" y="1474"/>
                  <a:pt x="400" y="1384"/>
                  <a:pt x="544" y="1346"/>
                </a:cubicBezTo>
                <a:cubicBezTo>
                  <a:pt x="688" y="1308"/>
                  <a:pt x="960" y="1345"/>
                  <a:pt x="1134" y="1300"/>
                </a:cubicBezTo>
                <a:cubicBezTo>
                  <a:pt x="1308" y="1255"/>
                  <a:pt x="1421" y="1165"/>
                  <a:pt x="1587" y="1074"/>
                </a:cubicBezTo>
                <a:cubicBezTo>
                  <a:pt x="1753" y="983"/>
                  <a:pt x="1935" y="915"/>
                  <a:pt x="2132" y="756"/>
                </a:cubicBezTo>
                <a:cubicBezTo>
                  <a:pt x="2329" y="597"/>
                  <a:pt x="2646" y="242"/>
                  <a:pt x="2767" y="121"/>
                </a:cubicBezTo>
                <a:cubicBezTo>
                  <a:pt x="2888" y="0"/>
                  <a:pt x="2872" y="15"/>
                  <a:pt x="2857" y="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fr-FR" altLang="bg-BG"/>
          </a:p>
        </p:txBody>
      </p:sp>
      <p:sp>
        <p:nvSpPr>
          <p:cNvPr id="334000" name="Rectangle 176"/>
          <p:cNvSpPr>
            <a:spLocks noChangeArrowheads="1"/>
          </p:cNvSpPr>
          <p:nvPr/>
        </p:nvSpPr>
        <p:spPr bwMode="auto">
          <a:xfrm>
            <a:off x="5867400" y="40767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i="1" dirty="0"/>
              <a:t>f(n)</a:t>
            </a:r>
            <a:endParaRPr lang="en-US" altLang="bg-BG" i="1" dirty="0"/>
          </a:p>
        </p:txBody>
      </p:sp>
      <p:sp>
        <p:nvSpPr>
          <p:cNvPr id="60430" name="Rectangle 177"/>
          <p:cNvSpPr>
            <a:spLocks noChangeArrowheads="1"/>
          </p:cNvSpPr>
          <p:nvPr/>
        </p:nvSpPr>
        <p:spPr bwMode="auto">
          <a:xfrm>
            <a:off x="6948488" y="61579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i="1"/>
              <a:t>n</a:t>
            </a:r>
            <a:endParaRPr lang="en-US" altLang="bg-BG" i="1"/>
          </a:p>
        </p:txBody>
      </p:sp>
      <p:sp>
        <p:nvSpPr>
          <p:cNvPr id="60431" name="Rectangle 178"/>
          <p:cNvSpPr>
            <a:spLocks noChangeArrowheads="1"/>
          </p:cNvSpPr>
          <p:nvPr/>
        </p:nvSpPr>
        <p:spPr bwMode="auto">
          <a:xfrm>
            <a:off x="1763713" y="33480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i="1" dirty="0" err="1"/>
              <a:t>f,g</a:t>
            </a:r>
            <a:endParaRPr lang="en-US" altLang="bg-BG" i="1" dirty="0"/>
          </a:p>
        </p:txBody>
      </p:sp>
      <p:sp>
        <p:nvSpPr>
          <p:cNvPr id="60432" name="Rectangle 179"/>
          <p:cNvSpPr>
            <a:spLocks noChangeArrowheads="1"/>
          </p:cNvSpPr>
          <p:nvPr/>
        </p:nvSpPr>
        <p:spPr bwMode="auto">
          <a:xfrm>
            <a:off x="1476375" y="-68263"/>
            <a:ext cx="6284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b="0" i="1" dirty="0" smtClean="0"/>
              <a:t>Асимптотично, </a:t>
            </a:r>
            <a:r>
              <a:rPr lang="fr-FR" altLang="bg-BG" b="0" i="1" dirty="0" smtClean="0"/>
              <a:t>f(n</a:t>
            </a:r>
            <a:r>
              <a:rPr lang="fr-FR" altLang="bg-BG" b="0" i="1" dirty="0"/>
              <a:t>) </a:t>
            </a:r>
            <a:r>
              <a:rPr lang="bg-BG" altLang="bg-BG" b="0" i="1" dirty="0" smtClean="0"/>
              <a:t>е </a:t>
            </a:r>
            <a:r>
              <a:rPr lang="fr-FR" altLang="bg-BG" sz="2400" i="1" dirty="0" smtClean="0">
                <a:sym typeface="Math1" pitchFamily="2" charset="2"/>
              </a:rPr>
              <a:t>O</a:t>
            </a:r>
            <a:r>
              <a:rPr lang="fr-FR" altLang="bg-BG" i="1" dirty="0" smtClean="0">
                <a:sym typeface="Math1" pitchFamily="2" charset="2"/>
              </a:rPr>
              <a:t> </a:t>
            </a:r>
            <a:r>
              <a:rPr lang="bg-BG" altLang="bg-BG" b="0" i="1" dirty="0" smtClean="0">
                <a:sym typeface="Math1" pitchFamily="2" charset="2"/>
              </a:rPr>
              <a:t>по отношение на </a:t>
            </a:r>
            <a:r>
              <a:rPr lang="fr-FR" altLang="bg-BG" b="0" i="1" dirty="0" smtClean="0">
                <a:sym typeface="Math1" pitchFamily="2" charset="2"/>
              </a:rPr>
              <a:t>‘</a:t>
            </a:r>
            <a:r>
              <a:rPr lang="bg-BG" altLang="bg-BG" b="0" i="1" dirty="0" smtClean="0">
                <a:sym typeface="Math1" pitchFamily="2" charset="2"/>
              </a:rPr>
              <a:t>еталон</a:t>
            </a:r>
            <a:r>
              <a:rPr lang="fr-FR" altLang="bg-BG" b="0" i="1" dirty="0" smtClean="0">
                <a:sym typeface="Math1" pitchFamily="2" charset="2"/>
              </a:rPr>
              <a:t>’ </a:t>
            </a:r>
            <a:r>
              <a:rPr lang="fr-FR" altLang="bg-BG" b="0" i="1" dirty="0">
                <a:sym typeface="Math1" pitchFamily="2" charset="2"/>
              </a:rPr>
              <a:t>g(n)</a:t>
            </a:r>
          </a:p>
        </p:txBody>
      </p:sp>
      <p:sp>
        <p:nvSpPr>
          <p:cNvPr id="334004" name="Rectangle 180"/>
          <p:cNvSpPr>
            <a:spLocks noChangeArrowheads="1"/>
          </p:cNvSpPr>
          <p:nvPr/>
        </p:nvSpPr>
        <p:spPr bwMode="auto">
          <a:xfrm>
            <a:off x="4888173" y="5090120"/>
            <a:ext cx="42483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b="0" i="1" dirty="0"/>
              <a:t>f </a:t>
            </a:r>
            <a:r>
              <a:rPr lang="bg-BG" altLang="bg-BG" b="0" dirty="0" smtClean="0"/>
              <a:t>е </a:t>
            </a:r>
            <a:r>
              <a:rPr lang="fr-FR" altLang="bg-BG" b="0" i="1" dirty="0" smtClean="0"/>
              <a:t>O</a:t>
            </a:r>
            <a:r>
              <a:rPr lang="fr-FR" altLang="bg-BG" b="0" dirty="0" smtClean="0"/>
              <a:t>(</a:t>
            </a:r>
            <a:r>
              <a:rPr lang="fr-FR" altLang="bg-BG" b="0" i="1" dirty="0" smtClean="0"/>
              <a:t>g</a:t>
            </a:r>
            <a:r>
              <a:rPr lang="fr-FR" altLang="bg-BG" b="0" dirty="0"/>
              <a:t>) : </a:t>
            </a:r>
          </a:p>
          <a:p>
            <a:pPr eaLnBrk="1" hangingPunct="1"/>
            <a:r>
              <a:rPr lang="fr-FR" altLang="bg-BG" b="0" i="1" dirty="0"/>
              <a:t>f </a:t>
            </a:r>
            <a:r>
              <a:rPr lang="bg-BG" altLang="bg-BG" b="0" dirty="0" smtClean="0"/>
              <a:t>е по-малка или равна на с. </a:t>
            </a:r>
            <a:r>
              <a:rPr lang="fr-FR" altLang="bg-BG" b="0" i="1" dirty="0" smtClean="0"/>
              <a:t>g </a:t>
            </a:r>
            <a:r>
              <a:rPr lang="bg-BG" altLang="bg-BG" b="0" dirty="0" smtClean="0"/>
              <a:t>от известно място нататък</a:t>
            </a:r>
            <a:endParaRPr lang="fr-FR" altLang="bg-BG" b="0" dirty="0"/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auto">
          <a:xfrm>
            <a:off x="-44005" y="1636755"/>
            <a:ext cx="92024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r-FR" altLang="bg-BG" b="0" i="1" dirty="0" smtClean="0"/>
              <a:t>f(n</a:t>
            </a:r>
            <a:r>
              <a:rPr lang="fr-FR" altLang="bg-BG" b="0" i="1" dirty="0"/>
              <a:t>)</a:t>
            </a:r>
            <a:r>
              <a:rPr lang="fr-FR" altLang="bg-BG" b="0" dirty="0"/>
              <a:t> </a:t>
            </a:r>
            <a:r>
              <a:rPr lang="bg-BG" altLang="bg-BG" b="0" dirty="0" smtClean="0"/>
              <a:t>= </a:t>
            </a:r>
            <a:r>
              <a:rPr lang="fr-FR" altLang="bg-BG" sz="2400" i="1" dirty="0" smtClean="0">
                <a:sym typeface="Math1" pitchFamily="2" charset="2"/>
              </a:rPr>
              <a:t>O</a:t>
            </a:r>
            <a:r>
              <a:rPr lang="fr-FR" altLang="bg-BG" b="0" i="1" dirty="0" smtClean="0">
                <a:latin typeface="Tw Cen MT Condensed Extra Bold" pitchFamily="34" charset="0"/>
              </a:rPr>
              <a:t>(</a:t>
            </a:r>
            <a:r>
              <a:rPr lang="fr-FR" altLang="bg-BG" b="0" i="1" dirty="0" smtClean="0"/>
              <a:t>g(n</a:t>
            </a:r>
            <a:r>
              <a:rPr lang="fr-FR" altLang="bg-BG" b="0" i="1" dirty="0"/>
              <a:t>))</a:t>
            </a:r>
            <a:r>
              <a:rPr lang="fr-FR" altLang="bg-BG" b="0" dirty="0"/>
              <a:t> </a:t>
            </a:r>
          </a:p>
          <a:p>
            <a:pPr algn="ctr" eaLnBrk="1" hangingPunct="1"/>
            <a:r>
              <a:rPr lang="bg-BG" altLang="bg-BG" b="0" dirty="0" smtClean="0"/>
              <a:t>ако съществуват две положителни константи </a:t>
            </a:r>
            <a:r>
              <a:rPr lang="fr-FR" altLang="bg-BG" b="0" i="1" dirty="0" smtClean="0"/>
              <a:t>n</a:t>
            </a:r>
            <a:r>
              <a:rPr lang="fr-FR" altLang="bg-BG" b="0" i="1" baseline="-25000" dirty="0" smtClean="0"/>
              <a:t>0  </a:t>
            </a:r>
            <a:r>
              <a:rPr lang="bg-BG" altLang="bg-BG" b="0" dirty="0" smtClean="0"/>
              <a:t>и </a:t>
            </a:r>
            <a:r>
              <a:rPr lang="fr-FR" altLang="bg-BG" b="0" i="1" dirty="0" smtClean="0"/>
              <a:t>c</a:t>
            </a:r>
            <a:r>
              <a:rPr lang="fr-FR" altLang="bg-BG" b="0" dirty="0" smtClean="0"/>
              <a:t> </a:t>
            </a:r>
            <a:r>
              <a:rPr lang="bg-BG" altLang="bg-BG" b="0" dirty="0" smtClean="0"/>
              <a:t>такива, че</a:t>
            </a:r>
            <a:endParaRPr lang="fr-FR" altLang="bg-BG" b="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492500" y="5805264"/>
            <a:ext cx="93548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960242" y="5108377"/>
            <a:ext cx="13863" cy="19283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76366" y="4324127"/>
            <a:ext cx="24829" cy="47302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63146" y="3859213"/>
            <a:ext cx="1017" cy="584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20431" y="4811216"/>
            <a:ext cx="0" cy="27890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235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3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0" grpId="0" animBg="1"/>
      <p:bldP spid="333832" grpId="0" animBg="1"/>
      <p:bldP spid="333994" grpId="0"/>
      <p:bldP spid="333995" grpId="0"/>
      <p:bldP spid="333996" grpId="0"/>
      <p:bldP spid="333997" grpId="0"/>
      <p:bldP spid="333998" grpId="0"/>
      <p:bldP spid="333999" grpId="0" animBg="1"/>
      <p:bldP spid="334000" grpId="0"/>
      <p:bldP spid="33400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Line 4"/>
          <p:cNvSpPr>
            <a:spLocks noChangeShapeType="1"/>
          </p:cNvSpPr>
          <p:nvPr/>
        </p:nvSpPr>
        <p:spPr bwMode="auto">
          <a:xfrm flipV="1">
            <a:off x="2046288" y="6013450"/>
            <a:ext cx="5262562" cy="2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 flipV="1">
            <a:off x="2268538" y="3132138"/>
            <a:ext cx="0" cy="302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3830" name="Line 6"/>
          <p:cNvSpPr>
            <a:spLocks noChangeShapeType="1"/>
          </p:cNvSpPr>
          <p:nvPr/>
        </p:nvSpPr>
        <p:spPr bwMode="auto">
          <a:xfrm flipV="1">
            <a:off x="3492500" y="4310063"/>
            <a:ext cx="0" cy="170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3832" name="Freeform 8"/>
          <p:cNvSpPr>
            <a:spLocks/>
          </p:cNvSpPr>
          <p:nvPr/>
        </p:nvSpPr>
        <p:spPr bwMode="auto">
          <a:xfrm>
            <a:off x="2268538" y="3859213"/>
            <a:ext cx="4463702" cy="2179637"/>
          </a:xfrm>
          <a:custGeom>
            <a:avLst/>
            <a:gdLst>
              <a:gd name="T0" fmla="*/ 0 w 1080"/>
              <a:gd name="T1" fmla="*/ 2833687 h 2340"/>
              <a:gd name="T2" fmla="*/ 2358391 w 1080"/>
              <a:gd name="T3" fmla="*/ 1454384 h 2340"/>
              <a:gd name="T4" fmla="*/ 3455987 w 1080"/>
              <a:gd name="T5" fmla="*/ 0 h 2340"/>
              <a:gd name="T6" fmla="*/ 0 60000 65536"/>
              <a:gd name="T7" fmla="*/ 0 60000 65536"/>
              <a:gd name="T8" fmla="*/ 0 60000 65536"/>
              <a:gd name="T9" fmla="*/ 0 w 1080"/>
              <a:gd name="T10" fmla="*/ 0 h 2340"/>
              <a:gd name="T11" fmla="*/ 1080 w 1080"/>
              <a:gd name="T12" fmla="*/ 2340 h 2340"/>
              <a:gd name="connsiteX0" fmla="*/ 0 w 10000"/>
              <a:gd name="connsiteY0" fmla="*/ 10000 h 10000"/>
              <a:gd name="connsiteX1" fmla="*/ 1963 w 10000"/>
              <a:gd name="connsiteY1" fmla="*/ 8610 h 10000"/>
              <a:gd name="connsiteX2" fmla="*/ 6824 w 10000"/>
              <a:gd name="connsiteY2" fmla="*/ 5132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379" y="9747"/>
                  <a:pt x="826" y="9421"/>
                  <a:pt x="1963" y="8610"/>
                </a:cubicBezTo>
                <a:cubicBezTo>
                  <a:pt x="3100" y="7799"/>
                  <a:pt x="5536" y="6546"/>
                  <a:pt x="6824" y="5132"/>
                </a:cubicBezTo>
                <a:cubicBezTo>
                  <a:pt x="8491" y="3466"/>
                  <a:pt x="9343" y="1068"/>
                  <a:pt x="10000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fr-FR" altLang="bg-BG"/>
          </a:p>
        </p:txBody>
      </p:sp>
      <p:sp>
        <p:nvSpPr>
          <p:cNvPr id="333994" name="Rectangle 170"/>
          <p:cNvSpPr>
            <a:spLocks noChangeArrowheads="1"/>
          </p:cNvSpPr>
          <p:nvPr/>
        </p:nvSpPr>
        <p:spPr bwMode="auto">
          <a:xfrm>
            <a:off x="-56777" y="382486"/>
            <a:ext cx="92024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bg-BG" altLang="bg-BG" b="0" dirty="0" smtClean="0"/>
              <a:t>Нека имаме две функции </a:t>
            </a:r>
            <a:r>
              <a:rPr lang="fr-FR" altLang="bg-BG" b="0" i="1" dirty="0" smtClean="0"/>
              <a:t>f</a:t>
            </a:r>
            <a:r>
              <a:rPr lang="fr-FR" altLang="bg-BG" b="0" dirty="0" smtClean="0"/>
              <a:t> </a:t>
            </a:r>
            <a:r>
              <a:rPr lang="bg-BG" altLang="bg-BG" b="0" dirty="0" smtClean="0"/>
              <a:t>и </a:t>
            </a:r>
            <a:r>
              <a:rPr lang="fr-FR" altLang="bg-BG" b="0" i="1" dirty="0" smtClean="0"/>
              <a:t>g</a:t>
            </a:r>
            <a:r>
              <a:rPr lang="fr-FR" altLang="bg-BG" b="0" dirty="0"/>
              <a:t>. </a:t>
            </a:r>
            <a:r>
              <a:rPr lang="bg-BG" altLang="bg-BG" b="0" dirty="0" smtClean="0"/>
              <a:t> </a:t>
            </a:r>
          </a:p>
          <a:p>
            <a:pPr algn="ctr" eaLnBrk="1" hangingPunct="1"/>
            <a:r>
              <a:rPr lang="bg-BG" altLang="bg-BG" b="0" dirty="0" smtClean="0"/>
              <a:t>Искаме да оценим функцията </a:t>
            </a:r>
            <a:r>
              <a:rPr lang="fr-FR" altLang="bg-BG" b="0" i="1" dirty="0" smtClean="0"/>
              <a:t>f</a:t>
            </a:r>
            <a:r>
              <a:rPr lang="bg-BG" altLang="bg-BG" b="0" i="1" dirty="0" smtClean="0"/>
              <a:t> с „еталонната“ функция </a:t>
            </a:r>
            <a:r>
              <a:rPr lang="fr-FR" altLang="bg-BG" b="0" i="1" dirty="0" smtClean="0"/>
              <a:t>g</a:t>
            </a:r>
            <a:r>
              <a:rPr lang="bg-BG" altLang="bg-BG" b="0" i="1" dirty="0"/>
              <a:t>.</a:t>
            </a:r>
            <a:r>
              <a:rPr lang="bg-BG" altLang="bg-BG" b="0" i="1" dirty="0" smtClean="0"/>
              <a:t> </a:t>
            </a:r>
            <a:endParaRPr lang="fr-FR" altLang="bg-BG" b="0" dirty="0"/>
          </a:p>
        </p:txBody>
      </p:sp>
      <p:sp>
        <p:nvSpPr>
          <p:cNvPr id="333995" name="Rectangle 171"/>
          <p:cNvSpPr>
            <a:spLocks noChangeArrowheads="1"/>
          </p:cNvSpPr>
          <p:nvPr/>
        </p:nvSpPr>
        <p:spPr bwMode="auto">
          <a:xfrm>
            <a:off x="1687513" y="2500312"/>
            <a:ext cx="1898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b="0" dirty="0" smtClean="0"/>
              <a:t>За всички </a:t>
            </a:r>
            <a:r>
              <a:rPr lang="fr-FR" altLang="bg-BG" b="0" i="1" dirty="0" smtClean="0"/>
              <a:t>n </a:t>
            </a:r>
            <a:r>
              <a:rPr lang="en-US" altLang="bg-BG" b="0" dirty="0">
                <a:sym typeface="Math1" pitchFamily="2" charset="2"/>
              </a:rPr>
              <a:t>&gt; </a:t>
            </a:r>
            <a:r>
              <a:rPr lang="fr-FR" altLang="bg-BG" b="0" i="1" dirty="0"/>
              <a:t>n</a:t>
            </a:r>
            <a:r>
              <a:rPr lang="fr-FR" altLang="bg-BG" b="0" i="1" baseline="-25000" dirty="0"/>
              <a:t>0</a:t>
            </a:r>
            <a:endParaRPr lang="en-US" altLang="bg-BG" b="0" i="1" dirty="0"/>
          </a:p>
        </p:txBody>
      </p:sp>
      <p:sp>
        <p:nvSpPr>
          <p:cNvPr id="333996" name="Text Box 172"/>
          <p:cNvSpPr txBox="1">
            <a:spLocks noChangeArrowheads="1"/>
          </p:cNvSpPr>
          <p:nvPr/>
        </p:nvSpPr>
        <p:spPr bwMode="auto">
          <a:xfrm>
            <a:off x="3276600" y="6084888"/>
            <a:ext cx="35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r-FR" altLang="bg-BG" sz="1400" dirty="0"/>
              <a:t>n</a:t>
            </a:r>
            <a:r>
              <a:rPr lang="fr-FR" altLang="bg-BG" sz="1400" baseline="-25000" dirty="0"/>
              <a:t>0</a:t>
            </a:r>
            <a:endParaRPr lang="en-US" altLang="bg-BG" sz="1400" baseline="-25000" dirty="0"/>
          </a:p>
        </p:txBody>
      </p:sp>
      <p:sp>
        <p:nvSpPr>
          <p:cNvPr id="333997" name="Rectangle 173"/>
          <p:cNvSpPr>
            <a:spLocks noChangeArrowheads="1"/>
          </p:cNvSpPr>
          <p:nvPr/>
        </p:nvSpPr>
        <p:spPr bwMode="auto">
          <a:xfrm>
            <a:off x="3791744" y="2506888"/>
            <a:ext cx="177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sz="2000" i="1" dirty="0"/>
              <a:t>f(n</a:t>
            </a:r>
            <a:r>
              <a:rPr lang="fr-FR" altLang="bg-BG" sz="2000" i="1" dirty="0" smtClean="0"/>
              <a:t>)</a:t>
            </a:r>
            <a:r>
              <a:rPr lang="en-US" altLang="bg-BG" sz="2000" dirty="0" smtClean="0">
                <a:cs typeface="Arial" pitchFamily="34" charset="0"/>
                <a:sym typeface="Math1" pitchFamily="2" charset="2"/>
              </a:rPr>
              <a:t> ≥ </a:t>
            </a:r>
            <a:r>
              <a:rPr lang="en-US" altLang="bg-BG" sz="2000" i="1" dirty="0" smtClean="0">
                <a:sym typeface="Math1" pitchFamily="2" charset="2"/>
              </a:rPr>
              <a:t>c </a:t>
            </a:r>
            <a:r>
              <a:rPr lang="en-US" altLang="bg-BG" sz="2000" i="1" dirty="0">
                <a:sym typeface="Math1" pitchFamily="2" charset="2"/>
              </a:rPr>
              <a:t>. g </a:t>
            </a:r>
            <a:r>
              <a:rPr lang="en-US" altLang="bg-BG" sz="2000" i="1" dirty="0"/>
              <a:t>(</a:t>
            </a:r>
            <a:r>
              <a:rPr lang="fr-FR" altLang="bg-BG" sz="2000" i="1" dirty="0"/>
              <a:t>n)</a:t>
            </a:r>
            <a:endParaRPr lang="en-US" altLang="bg-BG" sz="2000" i="1" dirty="0"/>
          </a:p>
        </p:txBody>
      </p:sp>
      <p:sp>
        <p:nvSpPr>
          <p:cNvPr id="333998" name="Rectangle 174"/>
          <p:cNvSpPr>
            <a:spLocks noChangeArrowheads="1"/>
          </p:cNvSpPr>
          <p:nvPr/>
        </p:nvSpPr>
        <p:spPr bwMode="auto">
          <a:xfrm>
            <a:off x="6643688" y="3972423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bg-BG" i="1" dirty="0">
                <a:solidFill>
                  <a:srgbClr val="FF3300"/>
                </a:solidFill>
                <a:sym typeface="Math1" pitchFamily="2" charset="2"/>
              </a:rPr>
              <a:t>c. g </a:t>
            </a:r>
            <a:r>
              <a:rPr lang="en-US" altLang="bg-BG" i="1" dirty="0">
                <a:solidFill>
                  <a:srgbClr val="FF3300"/>
                </a:solidFill>
              </a:rPr>
              <a:t>(</a:t>
            </a:r>
            <a:r>
              <a:rPr lang="fr-FR" altLang="bg-BG" i="1" dirty="0">
                <a:solidFill>
                  <a:srgbClr val="FF3300"/>
                </a:solidFill>
              </a:rPr>
              <a:t>n)</a:t>
            </a:r>
            <a:endParaRPr lang="en-US" altLang="bg-BG" i="1" dirty="0">
              <a:solidFill>
                <a:srgbClr val="FF3300"/>
              </a:solidFill>
            </a:endParaRPr>
          </a:p>
        </p:txBody>
      </p:sp>
      <p:sp>
        <p:nvSpPr>
          <p:cNvPr id="333999" name="Freeform 175"/>
          <p:cNvSpPr>
            <a:spLocks/>
          </p:cNvSpPr>
          <p:nvPr/>
        </p:nvSpPr>
        <p:spPr bwMode="auto">
          <a:xfrm>
            <a:off x="2268538" y="3805531"/>
            <a:ext cx="3859795" cy="2207919"/>
          </a:xfrm>
          <a:custGeom>
            <a:avLst/>
            <a:gdLst>
              <a:gd name="T0" fmla="*/ 0 w 2888"/>
              <a:gd name="T1" fmla="*/ 2232025 h 1845"/>
              <a:gd name="T2" fmla="*/ 183081 w 2888"/>
              <a:gd name="T3" fmla="*/ 2011847 h 1845"/>
              <a:gd name="T4" fmla="*/ 366163 w 2888"/>
              <a:gd name="T5" fmla="*/ 1847318 h 1845"/>
              <a:gd name="T6" fmla="*/ 732326 w 2888"/>
              <a:gd name="T7" fmla="*/ 1628350 h 1845"/>
              <a:gd name="T8" fmla="*/ 1526576 w 2888"/>
              <a:gd name="T9" fmla="*/ 1572701 h 1845"/>
              <a:gd name="T10" fmla="*/ 2136398 w 2888"/>
              <a:gd name="T11" fmla="*/ 1299293 h 1845"/>
              <a:gd name="T12" fmla="*/ 2870070 w 2888"/>
              <a:gd name="T13" fmla="*/ 914586 h 1845"/>
              <a:gd name="T14" fmla="*/ 3724898 w 2888"/>
              <a:gd name="T15" fmla="*/ 146382 h 1845"/>
              <a:gd name="T16" fmla="*/ 3846055 w 2888"/>
              <a:gd name="T17" fmla="*/ 36293 h 18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8"/>
              <a:gd name="T28" fmla="*/ 0 h 1845"/>
              <a:gd name="T29" fmla="*/ 2888 w 2888"/>
              <a:gd name="T30" fmla="*/ 1845 h 1845"/>
              <a:gd name="connsiteX0" fmla="*/ 0 w 9928"/>
              <a:gd name="connsiteY0" fmla="*/ 9892 h 9892"/>
              <a:gd name="connsiteX1" fmla="*/ 471 w 9928"/>
              <a:gd name="connsiteY1" fmla="*/ 8906 h 9892"/>
              <a:gd name="connsiteX2" fmla="*/ 1726 w 9928"/>
              <a:gd name="connsiteY2" fmla="*/ 9409 h 9892"/>
              <a:gd name="connsiteX3" fmla="*/ 1884 w 9928"/>
              <a:gd name="connsiteY3" fmla="*/ 7187 h 9892"/>
              <a:gd name="connsiteX4" fmla="*/ 3927 w 9928"/>
              <a:gd name="connsiteY4" fmla="*/ 6938 h 9892"/>
              <a:gd name="connsiteX5" fmla="*/ 5495 w 9928"/>
              <a:gd name="connsiteY5" fmla="*/ 5713 h 9892"/>
              <a:gd name="connsiteX6" fmla="*/ 7382 w 9928"/>
              <a:gd name="connsiteY6" fmla="*/ 3990 h 9892"/>
              <a:gd name="connsiteX7" fmla="*/ 9581 w 9928"/>
              <a:gd name="connsiteY7" fmla="*/ 548 h 9892"/>
              <a:gd name="connsiteX8" fmla="*/ 9893 w 9928"/>
              <a:gd name="connsiteY8" fmla="*/ 55 h 9892"/>
              <a:gd name="connsiteX0" fmla="*/ 0 w 10000"/>
              <a:gd name="connsiteY0" fmla="*/ 10000 h 10000"/>
              <a:gd name="connsiteX1" fmla="*/ 474 w 10000"/>
              <a:gd name="connsiteY1" fmla="*/ 9003 h 10000"/>
              <a:gd name="connsiteX2" fmla="*/ 1739 w 10000"/>
              <a:gd name="connsiteY2" fmla="*/ 9512 h 10000"/>
              <a:gd name="connsiteX3" fmla="*/ 2724 w 10000"/>
              <a:gd name="connsiteY3" fmla="*/ 8834 h 10000"/>
              <a:gd name="connsiteX4" fmla="*/ 3955 w 10000"/>
              <a:gd name="connsiteY4" fmla="*/ 7014 h 10000"/>
              <a:gd name="connsiteX5" fmla="*/ 5535 w 10000"/>
              <a:gd name="connsiteY5" fmla="*/ 5775 h 10000"/>
              <a:gd name="connsiteX6" fmla="*/ 7436 w 10000"/>
              <a:gd name="connsiteY6" fmla="*/ 4034 h 10000"/>
              <a:gd name="connsiteX7" fmla="*/ 9650 w 10000"/>
              <a:gd name="connsiteY7" fmla="*/ 554 h 10000"/>
              <a:gd name="connsiteX8" fmla="*/ 9965 w 10000"/>
              <a:gd name="connsiteY8" fmla="*/ 5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7" y="9644"/>
                  <a:pt x="184" y="9085"/>
                  <a:pt x="474" y="9003"/>
                </a:cubicBezTo>
                <a:cubicBezTo>
                  <a:pt x="765" y="8922"/>
                  <a:pt x="1364" y="9540"/>
                  <a:pt x="1739" y="9512"/>
                </a:cubicBezTo>
                <a:cubicBezTo>
                  <a:pt x="2114" y="9484"/>
                  <a:pt x="2354" y="9251"/>
                  <a:pt x="2724" y="8834"/>
                </a:cubicBezTo>
                <a:cubicBezTo>
                  <a:pt x="3093" y="8418"/>
                  <a:pt x="3487" y="7524"/>
                  <a:pt x="3955" y="7014"/>
                </a:cubicBezTo>
                <a:cubicBezTo>
                  <a:pt x="4423" y="6504"/>
                  <a:pt x="4956" y="6274"/>
                  <a:pt x="5535" y="5775"/>
                </a:cubicBezTo>
                <a:cubicBezTo>
                  <a:pt x="6114" y="5277"/>
                  <a:pt x="6749" y="4904"/>
                  <a:pt x="7436" y="4034"/>
                </a:cubicBezTo>
                <a:cubicBezTo>
                  <a:pt x="8122" y="3162"/>
                  <a:pt x="9228" y="1217"/>
                  <a:pt x="9650" y="554"/>
                </a:cubicBezTo>
                <a:cubicBezTo>
                  <a:pt x="10073" y="-109"/>
                  <a:pt x="10017" y="-27"/>
                  <a:pt x="9965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fr-FR" altLang="bg-BG"/>
          </a:p>
        </p:txBody>
      </p:sp>
      <p:sp>
        <p:nvSpPr>
          <p:cNvPr id="334000" name="Rectangle 176"/>
          <p:cNvSpPr>
            <a:spLocks noChangeArrowheads="1"/>
          </p:cNvSpPr>
          <p:nvPr/>
        </p:nvSpPr>
        <p:spPr bwMode="auto">
          <a:xfrm>
            <a:off x="5543178" y="3531393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i="1" dirty="0"/>
              <a:t>f(n)</a:t>
            </a:r>
            <a:endParaRPr lang="en-US" altLang="bg-BG" i="1" dirty="0"/>
          </a:p>
        </p:txBody>
      </p:sp>
      <p:sp>
        <p:nvSpPr>
          <p:cNvPr id="60430" name="Rectangle 177"/>
          <p:cNvSpPr>
            <a:spLocks noChangeArrowheads="1"/>
          </p:cNvSpPr>
          <p:nvPr/>
        </p:nvSpPr>
        <p:spPr bwMode="auto">
          <a:xfrm>
            <a:off x="6948488" y="61579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i="1"/>
              <a:t>n</a:t>
            </a:r>
            <a:endParaRPr lang="en-US" altLang="bg-BG" i="1"/>
          </a:p>
        </p:txBody>
      </p:sp>
      <p:sp>
        <p:nvSpPr>
          <p:cNvPr id="60431" name="Rectangle 178"/>
          <p:cNvSpPr>
            <a:spLocks noChangeArrowheads="1"/>
          </p:cNvSpPr>
          <p:nvPr/>
        </p:nvSpPr>
        <p:spPr bwMode="auto">
          <a:xfrm>
            <a:off x="1763713" y="33480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i="1" dirty="0" err="1"/>
              <a:t>f,g</a:t>
            </a:r>
            <a:endParaRPr lang="en-US" altLang="bg-BG" i="1" dirty="0"/>
          </a:p>
        </p:txBody>
      </p:sp>
      <p:sp>
        <p:nvSpPr>
          <p:cNvPr id="60432" name="Rectangle 179"/>
          <p:cNvSpPr>
            <a:spLocks noChangeArrowheads="1"/>
          </p:cNvSpPr>
          <p:nvPr/>
        </p:nvSpPr>
        <p:spPr bwMode="auto">
          <a:xfrm>
            <a:off x="1476375" y="-68263"/>
            <a:ext cx="6364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b="0" i="1" dirty="0" smtClean="0"/>
              <a:t>Асимптотично, </a:t>
            </a:r>
            <a:r>
              <a:rPr lang="fr-FR" altLang="bg-BG" b="0" i="1" dirty="0" smtClean="0"/>
              <a:t>f(n</a:t>
            </a:r>
            <a:r>
              <a:rPr lang="fr-FR" altLang="bg-BG" b="0" i="1" dirty="0"/>
              <a:t>) </a:t>
            </a:r>
            <a:r>
              <a:rPr lang="bg-BG" altLang="bg-BG" b="0" i="1" dirty="0" smtClean="0"/>
              <a:t>е </a:t>
            </a:r>
            <a:r>
              <a:rPr lang="el-GR" altLang="bg-BG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Ω</a:t>
            </a:r>
            <a:r>
              <a:rPr lang="bg-BG" altLang="bg-BG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</a:t>
            </a:r>
            <a:r>
              <a:rPr lang="fr-FR" altLang="bg-BG" i="1" dirty="0" smtClean="0">
                <a:sym typeface="Math1" pitchFamily="2" charset="2"/>
              </a:rPr>
              <a:t> </a:t>
            </a:r>
            <a:r>
              <a:rPr lang="bg-BG" altLang="bg-BG" b="0" i="1" dirty="0" smtClean="0">
                <a:sym typeface="Math1" pitchFamily="2" charset="2"/>
              </a:rPr>
              <a:t>по отношение на </a:t>
            </a:r>
            <a:r>
              <a:rPr lang="fr-FR" altLang="bg-BG" b="0" i="1" dirty="0" smtClean="0">
                <a:sym typeface="Math1" pitchFamily="2" charset="2"/>
              </a:rPr>
              <a:t>‘</a:t>
            </a:r>
            <a:r>
              <a:rPr lang="bg-BG" altLang="bg-BG" b="0" i="1" dirty="0" smtClean="0">
                <a:sym typeface="Math1" pitchFamily="2" charset="2"/>
              </a:rPr>
              <a:t>еталон</a:t>
            </a:r>
            <a:r>
              <a:rPr lang="fr-FR" altLang="bg-BG" b="0" i="1" dirty="0" smtClean="0">
                <a:sym typeface="Math1" pitchFamily="2" charset="2"/>
              </a:rPr>
              <a:t>’ </a:t>
            </a:r>
            <a:r>
              <a:rPr lang="fr-FR" altLang="bg-BG" b="0" i="1" dirty="0">
                <a:sym typeface="Math1" pitchFamily="2" charset="2"/>
              </a:rPr>
              <a:t>g(n)</a:t>
            </a:r>
          </a:p>
        </p:txBody>
      </p:sp>
      <p:sp>
        <p:nvSpPr>
          <p:cNvPr id="334004" name="Rectangle 180"/>
          <p:cNvSpPr>
            <a:spLocks noChangeArrowheads="1"/>
          </p:cNvSpPr>
          <p:nvPr/>
        </p:nvSpPr>
        <p:spPr bwMode="auto">
          <a:xfrm>
            <a:off x="5626712" y="4980342"/>
            <a:ext cx="35172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b="0" i="1" dirty="0"/>
              <a:t>f </a:t>
            </a:r>
            <a:r>
              <a:rPr lang="bg-BG" altLang="bg-BG" b="0" dirty="0" smtClean="0"/>
              <a:t>е </a:t>
            </a:r>
            <a:r>
              <a:rPr lang="el-GR" altLang="bg-BG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Ω</a:t>
            </a:r>
            <a:r>
              <a:rPr lang="bg-BG" altLang="bg-BG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</a:t>
            </a:r>
            <a:r>
              <a:rPr lang="fr-FR" altLang="bg-BG" b="0" dirty="0" smtClean="0"/>
              <a:t>(</a:t>
            </a:r>
            <a:r>
              <a:rPr lang="fr-FR" altLang="bg-BG" b="0" i="1" dirty="0" smtClean="0"/>
              <a:t>g</a:t>
            </a:r>
            <a:r>
              <a:rPr lang="fr-FR" altLang="bg-BG" b="0" dirty="0"/>
              <a:t>) : </a:t>
            </a:r>
          </a:p>
          <a:p>
            <a:pPr eaLnBrk="1" hangingPunct="1"/>
            <a:r>
              <a:rPr lang="fr-FR" altLang="bg-BG" b="0" i="1" dirty="0"/>
              <a:t>f </a:t>
            </a:r>
            <a:r>
              <a:rPr lang="bg-BG" altLang="bg-BG" b="0" dirty="0" smtClean="0"/>
              <a:t>е по-голяма или равна на с. </a:t>
            </a:r>
            <a:r>
              <a:rPr lang="fr-FR" altLang="bg-BG" b="0" i="1" dirty="0" smtClean="0"/>
              <a:t>g </a:t>
            </a:r>
            <a:r>
              <a:rPr lang="bg-BG" altLang="bg-BG" b="0" dirty="0" smtClean="0"/>
              <a:t>от известно място нататък</a:t>
            </a:r>
            <a:endParaRPr lang="fr-FR" altLang="bg-BG" b="0" dirty="0"/>
          </a:p>
        </p:txBody>
      </p:sp>
      <p:sp>
        <p:nvSpPr>
          <p:cNvPr id="18" name="Rectangle 170"/>
          <p:cNvSpPr>
            <a:spLocks noChangeArrowheads="1"/>
          </p:cNvSpPr>
          <p:nvPr/>
        </p:nvSpPr>
        <p:spPr bwMode="auto">
          <a:xfrm>
            <a:off x="-56777" y="1045197"/>
            <a:ext cx="920242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r-FR" altLang="bg-BG" b="0" i="1" dirty="0" smtClean="0"/>
              <a:t>f(n</a:t>
            </a:r>
            <a:r>
              <a:rPr lang="fr-FR" altLang="bg-BG" b="0" i="1" dirty="0"/>
              <a:t>)</a:t>
            </a:r>
            <a:r>
              <a:rPr lang="fr-FR" altLang="bg-BG" b="0" dirty="0"/>
              <a:t> </a:t>
            </a:r>
            <a:r>
              <a:rPr lang="bg-BG" altLang="bg-BG" b="0" dirty="0"/>
              <a:t>=</a:t>
            </a:r>
            <a:r>
              <a:rPr lang="bg-BG" altLang="bg-BG" b="0" dirty="0" smtClean="0"/>
              <a:t> </a:t>
            </a:r>
            <a:r>
              <a:rPr lang="el-GR" altLang="bg-BG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Ω</a:t>
            </a:r>
            <a:r>
              <a:rPr lang="en-US" altLang="bg-BG" sz="4000" b="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</a:t>
            </a:r>
            <a:r>
              <a:rPr lang="fr-FR" altLang="bg-BG" b="0" i="1" dirty="0">
                <a:latin typeface="Tw Cen MT Condensed Extra Bold" pitchFamily="34" charset="0"/>
              </a:rPr>
              <a:t>(</a:t>
            </a:r>
            <a:r>
              <a:rPr lang="fr-FR" altLang="bg-BG" b="0" i="1" dirty="0"/>
              <a:t>g(n))</a:t>
            </a:r>
            <a:r>
              <a:rPr lang="fr-FR" altLang="bg-BG" b="0" dirty="0"/>
              <a:t> </a:t>
            </a:r>
          </a:p>
          <a:p>
            <a:pPr algn="ctr" eaLnBrk="1" hangingPunct="1"/>
            <a:r>
              <a:rPr lang="bg-BG" altLang="bg-BG" b="0" dirty="0" smtClean="0"/>
              <a:t>ако съществуват две положителни константи </a:t>
            </a:r>
            <a:r>
              <a:rPr lang="fr-FR" altLang="bg-BG" b="0" i="1" dirty="0" smtClean="0"/>
              <a:t>n</a:t>
            </a:r>
            <a:r>
              <a:rPr lang="fr-FR" altLang="bg-BG" b="0" i="1" baseline="-25000" dirty="0" smtClean="0"/>
              <a:t>0  </a:t>
            </a:r>
            <a:r>
              <a:rPr lang="bg-BG" altLang="bg-BG" b="0" dirty="0" smtClean="0"/>
              <a:t>и </a:t>
            </a:r>
            <a:r>
              <a:rPr lang="fr-FR" altLang="bg-BG" b="0" i="1" dirty="0" smtClean="0"/>
              <a:t>c</a:t>
            </a:r>
            <a:r>
              <a:rPr lang="fr-FR" altLang="bg-BG" b="0" dirty="0" smtClean="0"/>
              <a:t> </a:t>
            </a:r>
            <a:r>
              <a:rPr lang="bg-BG" altLang="bg-BG" b="0" dirty="0" smtClean="0"/>
              <a:t>такива, че</a:t>
            </a:r>
            <a:endParaRPr lang="fr-FR" altLang="bg-BG" b="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492500" y="5805264"/>
            <a:ext cx="93548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067944" y="5195664"/>
            <a:ext cx="13862" cy="2505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78255" y="4514740"/>
            <a:ext cx="1" cy="42840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843743" y="4110635"/>
            <a:ext cx="0" cy="53439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94157" y="4953541"/>
            <a:ext cx="1" cy="31663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2" name="Rectangle 1"/>
          <p:cNvSpPr/>
          <p:nvPr/>
        </p:nvSpPr>
        <p:spPr>
          <a:xfrm>
            <a:off x="4067148" y="5446241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i="1" dirty="0"/>
              <a:t>n </a:t>
            </a:r>
            <a:r>
              <a:rPr lang="en-US" altLang="bg-BG" dirty="0">
                <a:sym typeface="Math1" pitchFamily="2" charset="2"/>
              </a:rPr>
              <a:t>&gt; </a:t>
            </a:r>
            <a:r>
              <a:rPr lang="fr-FR" altLang="bg-BG" i="1" dirty="0"/>
              <a:t>n</a:t>
            </a:r>
            <a:r>
              <a:rPr lang="fr-FR" altLang="bg-BG" i="1" baseline="-25000" dirty="0"/>
              <a:t>0</a:t>
            </a:r>
            <a:endParaRPr lang="en-US" altLang="bg-BG" i="1" dirty="0"/>
          </a:p>
        </p:txBody>
      </p:sp>
    </p:spTree>
    <p:extLst>
      <p:ext uri="{BB962C8B-B14F-4D97-AF65-F5344CB8AC3E}">
        <p14:creationId xmlns:p14="http://schemas.microsoft.com/office/powerpoint/2010/main" val="783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3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0" grpId="0" animBg="1"/>
      <p:bldP spid="333832" grpId="0" animBg="1"/>
      <p:bldP spid="333994" grpId="0"/>
      <p:bldP spid="333995" grpId="0"/>
      <p:bldP spid="333996" grpId="0"/>
      <p:bldP spid="333997" grpId="0"/>
      <p:bldP spid="333998" grpId="0"/>
      <p:bldP spid="333999" grpId="0" animBg="1"/>
      <p:bldP spid="334000" grpId="0"/>
      <p:bldP spid="334004" grpId="0"/>
      <p:bldP spid="1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Line 2"/>
          <p:cNvSpPr>
            <a:spLocks noChangeShapeType="1"/>
          </p:cNvSpPr>
          <p:nvPr/>
        </p:nvSpPr>
        <p:spPr bwMode="auto">
          <a:xfrm flipV="1">
            <a:off x="2046288" y="6013450"/>
            <a:ext cx="5262562" cy="2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68538" y="3132138"/>
            <a:ext cx="0" cy="302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6900" name="Line 4"/>
          <p:cNvSpPr>
            <a:spLocks noChangeShapeType="1"/>
          </p:cNvSpPr>
          <p:nvPr/>
        </p:nvSpPr>
        <p:spPr bwMode="auto">
          <a:xfrm flipV="1">
            <a:off x="3708400" y="4365625"/>
            <a:ext cx="0" cy="170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6901" name="Freeform 5"/>
          <p:cNvSpPr>
            <a:spLocks/>
          </p:cNvSpPr>
          <p:nvPr/>
        </p:nvSpPr>
        <p:spPr bwMode="auto">
          <a:xfrm>
            <a:off x="2268538" y="3205163"/>
            <a:ext cx="3455987" cy="2833687"/>
          </a:xfrm>
          <a:custGeom>
            <a:avLst/>
            <a:gdLst>
              <a:gd name="T0" fmla="*/ 0 w 1080"/>
              <a:gd name="T1" fmla="*/ 2833687 h 2340"/>
              <a:gd name="T2" fmla="*/ 2358391 w 1080"/>
              <a:gd name="T3" fmla="*/ 1454384 h 2340"/>
              <a:gd name="T4" fmla="*/ 3455987 w 1080"/>
              <a:gd name="T5" fmla="*/ 0 h 2340"/>
              <a:gd name="T6" fmla="*/ 0 60000 65536"/>
              <a:gd name="T7" fmla="*/ 0 60000 65536"/>
              <a:gd name="T8" fmla="*/ 0 60000 65536"/>
              <a:gd name="T9" fmla="*/ 0 w 1080"/>
              <a:gd name="T10" fmla="*/ 0 h 2340"/>
              <a:gd name="T11" fmla="*/ 1080 w 1080"/>
              <a:gd name="T12" fmla="*/ 2340 h 23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0" h="2340">
                <a:moveTo>
                  <a:pt x="0" y="2340"/>
                </a:moveTo>
                <a:cubicBezTo>
                  <a:pt x="123" y="2150"/>
                  <a:pt x="557" y="1591"/>
                  <a:pt x="737" y="1201"/>
                </a:cubicBezTo>
                <a:cubicBezTo>
                  <a:pt x="917" y="811"/>
                  <a:pt x="1009" y="250"/>
                  <a:pt x="1080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fr-FR" altLang="bg-BG"/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615946" y="615624"/>
            <a:ext cx="833120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bg-BG" altLang="bg-BG" b="0" dirty="0" smtClean="0"/>
              <a:t>Нека отново имаме две функции </a:t>
            </a:r>
            <a:r>
              <a:rPr lang="fr-FR" altLang="bg-BG" b="0" i="1" dirty="0" smtClean="0"/>
              <a:t>f(n)</a:t>
            </a:r>
            <a:r>
              <a:rPr lang="fr-FR" altLang="bg-BG" b="0" dirty="0" smtClean="0"/>
              <a:t> </a:t>
            </a:r>
            <a:r>
              <a:rPr lang="bg-BG" altLang="bg-BG" b="0" dirty="0" smtClean="0"/>
              <a:t>и </a:t>
            </a:r>
            <a:r>
              <a:rPr lang="fr-FR" altLang="bg-BG" b="0" i="1" dirty="0" smtClean="0"/>
              <a:t>g(n)</a:t>
            </a:r>
            <a:r>
              <a:rPr lang="bg-BG" altLang="bg-BG" b="0" i="1" dirty="0" smtClean="0"/>
              <a:t> и отново искаме да оценим </a:t>
            </a:r>
            <a:r>
              <a:rPr lang="fr-FR" altLang="bg-BG" b="0" i="1" dirty="0" smtClean="0"/>
              <a:t>f(n)</a:t>
            </a:r>
            <a:r>
              <a:rPr lang="fr-FR" altLang="bg-BG" b="0" dirty="0" smtClean="0"/>
              <a:t> </a:t>
            </a:r>
            <a:r>
              <a:rPr lang="bg-BG" altLang="bg-BG" b="0" dirty="0" smtClean="0"/>
              <a:t>с еталона </a:t>
            </a:r>
            <a:r>
              <a:rPr lang="fr-FR" altLang="bg-BG" b="0" i="1" dirty="0" smtClean="0"/>
              <a:t>g(n)</a:t>
            </a:r>
            <a:r>
              <a:rPr lang="bg-BG" altLang="bg-BG" b="0" i="1" dirty="0" smtClean="0"/>
              <a:t> </a:t>
            </a:r>
            <a:endParaRPr lang="fr-FR" altLang="bg-BG" b="0" dirty="0" smtClean="0"/>
          </a:p>
          <a:p>
            <a:pPr algn="ctr" eaLnBrk="1" hangingPunct="1"/>
            <a:endParaRPr lang="fr-FR" altLang="bg-BG" b="0" dirty="0"/>
          </a:p>
          <a:p>
            <a:pPr algn="ctr" eaLnBrk="1" hangingPunct="1"/>
            <a:r>
              <a:rPr lang="bg-BG" altLang="bg-BG" b="0" dirty="0" smtClean="0"/>
              <a:t>Казваме, че</a:t>
            </a:r>
            <a:endParaRPr lang="fr-FR" altLang="bg-BG" b="0" dirty="0"/>
          </a:p>
          <a:p>
            <a:pPr algn="ctr" eaLnBrk="1" hangingPunct="1"/>
            <a:r>
              <a:rPr lang="fr-FR" altLang="bg-BG" b="0" i="1" dirty="0"/>
              <a:t>f(n)</a:t>
            </a:r>
            <a:r>
              <a:rPr lang="fr-FR" altLang="bg-BG" b="0" dirty="0"/>
              <a:t> </a:t>
            </a:r>
            <a:r>
              <a:rPr lang="bg-BG" altLang="bg-BG" b="0" dirty="0"/>
              <a:t>=</a:t>
            </a:r>
            <a:r>
              <a:rPr lang="bg-BG" altLang="bg-BG" b="0" dirty="0" smtClean="0"/>
              <a:t> </a:t>
            </a:r>
            <a:r>
              <a:rPr lang="el-GR" altLang="bg-BG" sz="2400" i="1" dirty="0" smtClean="0">
                <a:sym typeface="Math1" pitchFamily="2" charset="2"/>
              </a:rPr>
              <a:t>θ</a:t>
            </a:r>
            <a:r>
              <a:rPr lang="fr-FR" altLang="bg-BG" dirty="0" smtClean="0">
                <a:sym typeface="Math1" pitchFamily="2" charset="2"/>
              </a:rPr>
              <a:t> </a:t>
            </a:r>
            <a:r>
              <a:rPr lang="fr-FR" altLang="bg-BG" b="0" i="1" dirty="0"/>
              <a:t>(g(n))</a:t>
            </a:r>
            <a:r>
              <a:rPr lang="fr-FR" altLang="bg-BG" b="0" dirty="0"/>
              <a:t> </a:t>
            </a:r>
          </a:p>
          <a:p>
            <a:pPr algn="ctr" eaLnBrk="1" hangingPunct="1"/>
            <a:r>
              <a:rPr lang="bg-BG" altLang="bg-BG" b="0" dirty="0" smtClean="0"/>
              <a:t>Ако съществуват три положителни константи, </a:t>
            </a:r>
            <a:r>
              <a:rPr lang="fr-FR" altLang="bg-BG" b="0" i="1" dirty="0" smtClean="0"/>
              <a:t>n</a:t>
            </a:r>
            <a:r>
              <a:rPr lang="fr-FR" altLang="bg-BG" b="0" i="1" baseline="-25000" dirty="0" smtClean="0"/>
              <a:t>0 </a:t>
            </a:r>
            <a:r>
              <a:rPr lang="fr-FR" altLang="bg-BG" b="0" dirty="0" smtClean="0"/>
              <a:t>,  </a:t>
            </a:r>
            <a:r>
              <a:rPr lang="fr-FR" altLang="bg-BG" b="0" i="1" dirty="0"/>
              <a:t>c</a:t>
            </a:r>
            <a:r>
              <a:rPr lang="fr-FR" altLang="bg-BG" b="0" i="1" baseline="-25000" dirty="0"/>
              <a:t>1</a:t>
            </a:r>
            <a:r>
              <a:rPr lang="fr-FR" altLang="bg-BG" b="0" i="1" dirty="0"/>
              <a:t> </a:t>
            </a:r>
            <a:r>
              <a:rPr lang="bg-BG" altLang="bg-BG" b="0" i="1" dirty="0" smtClean="0"/>
              <a:t>и </a:t>
            </a:r>
            <a:r>
              <a:rPr lang="fr-FR" altLang="bg-BG" b="0" i="1" dirty="0" smtClean="0"/>
              <a:t>c</a:t>
            </a:r>
            <a:r>
              <a:rPr lang="fr-FR" altLang="bg-BG" b="0" i="1" baseline="-25000" dirty="0" smtClean="0"/>
              <a:t>2 </a:t>
            </a:r>
            <a:r>
              <a:rPr lang="bg-BG" altLang="bg-BG" b="0" dirty="0" smtClean="0"/>
              <a:t>такива, че </a:t>
            </a:r>
            <a:endParaRPr lang="fr-FR" altLang="bg-BG" b="0" dirty="0"/>
          </a:p>
        </p:txBody>
      </p: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1928462" y="2533650"/>
            <a:ext cx="177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b="0" dirty="0" smtClean="0"/>
              <a:t>За всяко </a:t>
            </a:r>
            <a:r>
              <a:rPr lang="fr-FR" altLang="bg-BG" b="0" i="1" dirty="0" smtClean="0"/>
              <a:t>n </a:t>
            </a:r>
            <a:r>
              <a:rPr lang="en-US" altLang="bg-BG" b="0" dirty="0">
                <a:sym typeface="Math1" pitchFamily="2" charset="2"/>
              </a:rPr>
              <a:t>&gt; </a:t>
            </a:r>
            <a:r>
              <a:rPr lang="fr-FR" altLang="bg-BG" b="0" i="1" dirty="0"/>
              <a:t>n</a:t>
            </a:r>
            <a:r>
              <a:rPr lang="fr-FR" altLang="bg-BG" b="0" i="1" baseline="-25000" dirty="0"/>
              <a:t>0</a:t>
            </a:r>
            <a:endParaRPr lang="en-US" altLang="bg-BG" b="0" i="1" dirty="0"/>
          </a:p>
        </p:txBody>
      </p:sp>
      <p:sp>
        <p:nvSpPr>
          <p:cNvPr id="336904" name="Text Box 8"/>
          <p:cNvSpPr txBox="1">
            <a:spLocks noChangeArrowheads="1"/>
          </p:cNvSpPr>
          <p:nvPr/>
        </p:nvSpPr>
        <p:spPr bwMode="auto">
          <a:xfrm>
            <a:off x="3276600" y="6084888"/>
            <a:ext cx="35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r-FR" altLang="bg-BG" sz="1400" dirty="0"/>
              <a:t>n</a:t>
            </a:r>
            <a:r>
              <a:rPr lang="fr-FR" altLang="bg-BG" sz="1400" baseline="-25000" dirty="0"/>
              <a:t>0</a:t>
            </a:r>
            <a:endParaRPr lang="en-US" altLang="bg-BG" sz="1400" baseline="-25000" dirty="0"/>
          </a:p>
        </p:txBody>
      </p:sp>
      <p:sp>
        <p:nvSpPr>
          <p:cNvPr id="336905" name="Rectangle 9"/>
          <p:cNvSpPr>
            <a:spLocks noChangeArrowheads="1"/>
          </p:cNvSpPr>
          <p:nvPr/>
        </p:nvSpPr>
        <p:spPr bwMode="auto">
          <a:xfrm>
            <a:off x="4256088" y="2533650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bg-BG" i="1" dirty="0">
                <a:sym typeface="Math1" pitchFamily="2" charset="2"/>
              </a:rPr>
              <a:t>c</a:t>
            </a:r>
            <a:r>
              <a:rPr lang="en-US" altLang="bg-BG" i="1" baseline="-25000" dirty="0">
                <a:sym typeface="Math1" pitchFamily="2" charset="2"/>
              </a:rPr>
              <a:t>1</a:t>
            </a:r>
            <a:r>
              <a:rPr lang="en-US" altLang="bg-BG" i="1" dirty="0">
                <a:sym typeface="Math1" pitchFamily="2" charset="2"/>
              </a:rPr>
              <a:t>. g </a:t>
            </a:r>
            <a:r>
              <a:rPr lang="en-US" altLang="bg-BG" i="1" dirty="0"/>
              <a:t>(</a:t>
            </a:r>
            <a:r>
              <a:rPr lang="fr-FR" altLang="bg-BG" i="1" dirty="0"/>
              <a:t>n) </a:t>
            </a:r>
            <a:r>
              <a:rPr lang="en-US" altLang="bg-BG" dirty="0">
                <a:cs typeface="Arial" pitchFamily="34" charset="0"/>
                <a:sym typeface="Math1" pitchFamily="2" charset="2"/>
              </a:rPr>
              <a:t>≤ </a:t>
            </a:r>
            <a:r>
              <a:rPr lang="fr-FR" altLang="bg-BG" sz="2000" i="1" dirty="0"/>
              <a:t>f(n) </a:t>
            </a:r>
            <a:r>
              <a:rPr lang="en-US" altLang="bg-BG" dirty="0">
                <a:sym typeface="Math1" pitchFamily="2" charset="2"/>
              </a:rPr>
              <a:t>≤ </a:t>
            </a:r>
            <a:r>
              <a:rPr lang="en-US" altLang="bg-BG" sz="2000" i="1" dirty="0">
                <a:sym typeface="Math1" pitchFamily="2" charset="2"/>
              </a:rPr>
              <a:t>c</a:t>
            </a:r>
            <a:r>
              <a:rPr lang="en-US" altLang="bg-BG" sz="2000" i="1" baseline="-25000" dirty="0">
                <a:sym typeface="Math1" pitchFamily="2" charset="2"/>
              </a:rPr>
              <a:t>2</a:t>
            </a:r>
            <a:r>
              <a:rPr lang="en-US" altLang="bg-BG" sz="2000" i="1" dirty="0">
                <a:sym typeface="Math1" pitchFamily="2" charset="2"/>
              </a:rPr>
              <a:t>. g </a:t>
            </a:r>
            <a:r>
              <a:rPr lang="en-US" altLang="bg-BG" sz="2000" i="1" dirty="0"/>
              <a:t>(</a:t>
            </a:r>
            <a:r>
              <a:rPr lang="fr-FR" altLang="bg-BG" sz="2000" i="1" dirty="0"/>
              <a:t>n)</a:t>
            </a:r>
            <a:endParaRPr lang="en-US" altLang="bg-BG" sz="2000" i="1" dirty="0"/>
          </a:p>
        </p:txBody>
      </p:sp>
      <p:sp>
        <p:nvSpPr>
          <p:cNvPr id="336906" name="Rectangle 10"/>
          <p:cNvSpPr>
            <a:spLocks noChangeArrowheads="1"/>
          </p:cNvSpPr>
          <p:nvPr/>
        </p:nvSpPr>
        <p:spPr bwMode="auto">
          <a:xfrm>
            <a:off x="4495922" y="3507380"/>
            <a:ext cx="1017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bg-BG" i="1" dirty="0">
                <a:solidFill>
                  <a:srgbClr val="FF3300"/>
                </a:solidFill>
                <a:sym typeface="Math1" pitchFamily="2" charset="2"/>
              </a:rPr>
              <a:t>c</a:t>
            </a:r>
            <a:r>
              <a:rPr lang="en-US" altLang="bg-BG" i="1" baseline="-25000" dirty="0">
                <a:solidFill>
                  <a:srgbClr val="FF3300"/>
                </a:solidFill>
                <a:sym typeface="Math1" pitchFamily="2" charset="2"/>
              </a:rPr>
              <a:t>2</a:t>
            </a:r>
            <a:r>
              <a:rPr lang="en-US" altLang="bg-BG" i="1" dirty="0">
                <a:solidFill>
                  <a:srgbClr val="FF3300"/>
                </a:solidFill>
                <a:sym typeface="Math1" pitchFamily="2" charset="2"/>
              </a:rPr>
              <a:t>. g </a:t>
            </a:r>
            <a:r>
              <a:rPr lang="en-US" altLang="bg-BG" i="1" dirty="0">
                <a:solidFill>
                  <a:srgbClr val="FF3300"/>
                </a:solidFill>
              </a:rPr>
              <a:t>(</a:t>
            </a:r>
            <a:r>
              <a:rPr lang="fr-FR" altLang="bg-BG" i="1" dirty="0">
                <a:solidFill>
                  <a:srgbClr val="FF3300"/>
                </a:solidFill>
              </a:rPr>
              <a:t>n)</a:t>
            </a:r>
            <a:endParaRPr lang="en-US" altLang="bg-BG" i="1" dirty="0">
              <a:solidFill>
                <a:srgbClr val="FF3300"/>
              </a:solidFill>
            </a:endParaRPr>
          </a:p>
        </p:txBody>
      </p:sp>
      <p:sp>
        <p:nvSpPr>
          <p:cNvPr id="336907" name="Freeform 11"/>
          <p:cNvSpPr>
            <a:spLocks/>
          </p:cNvSpPr>
          <p:nvPr/>
        </p:nvSpPr>
        <p:spPr bwMode="auto">
          <a:xfrm>
            <a:off x="2268538" y="3357563"/>
            <a:ext cx="4248150" cy="2655887"/>
          </a:xfrm>
          <a:custGeom>
            <a:avLst/>
            <a:gdLst>
              <a:gd name="T0" fmla="*/ 0 w 2888"/>
              <a:gd name="T1" fmla="*/ 2655887 h 1845"/>
              <a:gd name="T2" fmla="*/ 200051 w 2888"/>
              <a:gd name="T3" fmla="*/ 2393897 h 1845"/>
              <a:gd name="T4" fmla="*/ 400103 w 2888"/>
              <a:gd name="T5" fmla="*/ 2198124 h 1845"/>
              <a:gd name="T6" fmla="*/ 800206 w 2888"/>
              <a:gd name="T7" fmla="*/ 1937574 h 1845"/>
              <a:gd name="T8" fmla="*/ 1668076 w 2888"/>
              <a:gd name="T9" fmla="*/ 1871357 h 1845"/>
              <a:gd name="T10" fmla="*/ 2334423 w 2888"/>
              <a:gd name="T11" fmla="*/ 1546029 h 1845"/>
              <a:gd name="T12" fmla="*/ 3136100 w 2888"/>
              <a:gd name="T13" fmla="*/ 1088266 h 1845"/>
              <a:gd name="T14" fmla="*/ 4070163 w 2888"/>
              <a:gd name="T15" fmla="*/ 174180 h 1845"/>
              <a:gd name="T16" fmla="*/ 4202550 w 2888"/>
              <a:gd name="T17" fmla="*/ 43185 h 18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8"/>
              <a:gd name="T28" fmla="*/ 0 h 1845"/>
              <a:gd name="T29" fmla="*/ 2888 w 2888"/>
              <a:gd name="T30" fmla="*/ 1845 h 18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8" h="1845">
                <a:moveTo>
                  <a:pt x="0" y="1845"/>
                </a:moveTo>
                <a:cubicBezTo>
                  <a:pt x="45" y="1780"/>
                  <a:pt x="91" y="1716"/>
                  <a:pt x="136" y="1663"/>
                </a:cubicBezTo>
                <a:cubicBezTo>
                  <a:pt x="181" y="1610"/>
                  <a:pt x="204" y="1580"/>
                  <a:pt x="272" y="1527"/>
                </a:cubicBezTo>
                <a:cubicBezTo>
                  <a:pt x="340" y="1474"/>
                  <a:pt x="400" y="1384"/>
                  <a:pt x="544" y="1346"/>
                </a:cubicBezTo>
                <a:cubicBezTo>
                  <a:pt x="688" y="1308"/>
                  <a:pt x="960" y="1345"/>
                  <a:pt x="1134" y="1300"/>
                </a:cubicBezTo>
                <a:cubicBezTo>
                  <a:pt x="1308" y="1255"/>
                  <a:pt x="1421" y="1165"/>
                  <a:pt x="1587" y="1074"/>
                </a:cubicBezTo>
                <a:cubicBezTo>
                  <a:pt x="1753" y="983"/>
                  <a:pt x="1935" y="915"/>
                  <a:pt x="2132" y="756"/>
                </a:cubicBezTo>
                <a:cubicBezTo>
                  <a:pt x="2329" y="597"/>
                  <a:pt x="2646" y="242"/>
                  <a:pt x="2767" y="121"/>
                </a:cubicBezTo>
                <a:cubicBezTo>
                  <a:pt x="2888" y="0"/>
                  <a:pt x="2872" y="15"/>
                  <a:pt x="2857" y="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fr-FR" altLang="bg-BG"/>
          </a:p>
        </p:txBody>
      </p:sp>
      <p:sp>
        <p:nvSpPr>
          <p:cNvPr id="336908" name="Rectangle 12"/>
          <p:cNvSpPr>
            <a:spLocks noChangeArrowheads="1"/>
          </p:cNvSpPr>
          <p:nvPr/>
        </p:nvSpPr>
        <p:spPr bwMode="auto">
          <a:xfrm>
            <a:off x="6443663" y="314166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i="1" dirty="0"/>
              <a:t>f(n)</a:t>
            </a:r>
            <a:endParaRPr lang="en-US" altLang="bg-BG" i="1" dirty="0"/>
          </a:p>
        </p:txBody>
      </p:sp>
      <p:sp>
        <p:nvSpPr>
          <p:cNvPr id="62478" name="Rectangle 13"/>
          <p:cNvSpPr>
            <a:spLocks noChangeArrowheads="1"/>
          </p:cNvSpPr>
          <p:nvPr/>
        </p:nvSpPr>
        <p:spPr bwMode="auto">
          <a:xfrm>
            <a:off x="6948488" y="61579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i="1"/>
              <a:t>n</a:t>
            </a:r>
            <a:endParaRPr lang="en-US" altLang="bg-BG" i="1"/>
          </a:p>
        </p:txBody>
      </p:sp>
      <p:sp>
        <p:nvSpPr>
          <p:cNvPr id="62479" name="Rectangle 14"/>
          <p:cNvSpPr>
            <a:spLocks noChangeArrowheads="1"/>
          </p:cNvSpPr>
          <p:nvPr/>
        </p:nvSpPr>
        <p:spPr bwMode="auto">
          <a:xfrm>
            <a:off x="1763713" y="33480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i="1"/>
              <a:t>f,g</a:t>
            </a:r>
            <a:endParaRPr lang="en-US" altLang="bg-BG" i="1"/>
          </a:p>
        </p:txBody>
      </p:sp>
      <p:sp>
        <p:nvSpPr>
          <p:cNvPr id="62480" name="Rectangle 15"/>
          <p:cNvSpPr>
            <a:spLocks noChangeArrowheads="1"/>
          </p:cNvSpPr>
          <p:nvPr/>
        </p:nvSpPr>
        <p:spPr bwMode="auto">
          <a:xfrm>
            <a:off x="1476375" y="104775"/>
            <a:ext cx="6301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b="0" i="1" dirty="0" smtClean="0"/>
              <a:t>Асимптотично, </a:t>
            </a:r>
            <a:r>
              <a:rPr lang="fr-FR" altLang="bg-BG" b="0" i="1" dirty="0" smtClean="0"/>
              <a:t>f(n) </a:t>
            </a:r>
            <a:r>
              <a:rPr lang="bg-BG" altLang="bg-BG" b="0" i="1" dirty="0" smtClean="0"/>
              <a:t>е </a:t>
            </a:r>
            <a:r>
              <a:rPr lang="el-GR" altLang="bg-BG" sz="2400" b="0" i="1" dirty="0" smtClean="0">
                <a:latin typeface="Microsoft Sans Serif" pitchFamily="34" charset="0"/>
                <a:cs typeface="Microsoft Sans Serif" pitchFamily="34" charset="0"/>
                <a:sym typeface="Math1" pitchFamily="2" charset="2"/>
              </a:rPr>
              <a:t>θ</a:t>
            </a:r>
            <a:r>
              <a:rPr lang="fr-FR" altLang="bg-BG" sz="2400" b="0" i="1" dirty="0" smtClean="0">
                <a:sym typeface="Math1" pitchFamily="2" charset="2"/>
              </a:rPr>
              <a:t> </a:t>
            </a:r>
            <a:r>
              <a:rPr lang="bg-BG" altLang="bg-BG" b="0" i="1" dirty="0" smtClean="0"/>
              <a:t>по отношение на „еталон“ </a:t>
            </a:r>
            <a:r>
              <a:rPr lang="fr-FR" altLang="bg-BG" b="0" i="1" dirty="0" smtClean="0">
                <a:sym typeface="Math1" pitchFamily="2" charset="2"/>
              </a:rPr>
              <a:t>g(n</a:t>
            </a:r>
            <a:r>
              <a:rPr lang="fr-FR" altLang="bg-BG" b="0" i="1" dirty="0">
                <a:sym typeface="Math1" pitchFamily="2" charset="2"/>
              </a:rPr>
              <a:t>)</a:t>
            </a:r>
          </a:p>
        </p:txBody>
      </p:sp>
      <p:sp>
        <p:nvSpPr>
          <p:cNvPr id="336912" name="Freeform 16"/>
          <p:cNvSpPr>
            <a:spLocks/>
          </p:cNvSpPr>
          <p:nvPr/>
        </p:nvSpPr>
        <p:spPr bwMode="auto">
          <a:xfrm>
            <a:off x="2268538" y="3213100"/>
            <a:ext cx="4967287" cy="2833688"/>
          </a:xfrm>
          <a:custGeom>
            <a:avLst/>
            <a:gdLst>
              <a:gd name="T0" fmla="*/ 0 w 1080"/>
              <a:gd name="T1" fmla="*/ 2833688 h 2340"/>
              <a:gd name="T2" fmla="*/ 3389713 w 1080"/>
              <a:gd name="T3" fmla="*/ 1454384 h 2340"/>
              <a:gd name="T4" fmla="*/ 4967287 w 1080"/>
              <a:gd name="T5" fmla="*/ 0 h 2340"/>
              <a:gd name="T6" fmla="*/ 0 60000 65536"/>
              <a:gd name="T7" fmla="*/ 0 60000 65536"/>
              <a:gd name="T8" fmla="*/ 0 60000 65536"/>
              <a:gd name="T9" fmla="*/ 0 w 1080"/>
              <a:gd name="T10" fmla="*/ 0 h 2340"/>
              <a:gd name="T11" fmla="*/ 1080 w 1080"/>
              <a:gd name="T12" fmla="*/ 2340 h 23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0" h="2340">
                <a:moveTo>
                  <a:pt x="0" y="2340"/>
                </a:moveTo>
                <a:cubicBezTo>
                  <a:pt x="123" y="2150"/>
                  <a:pt x="557" y="1591"/>
                  <a:pt x="737" y="1201"/>
                </a:cubicBezTo>
                <a:cubicBezTo>
                  <a:pt x="917" y="811"/>
                  <a:pt x="1009" y="250"/>
                  <a:pt x="1080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fr-FR" altLang="bg-BG"/>
          </a:p>
        </p:txBody>
      </p:sp>
      <p:sp>
        <p:nvSpPr>
          <p:cNvPr id="336913" name="Rectangle 17"/>
          <p:cNvSpPr>
            <a:spLocks noChangeArrowheads="1"/>
          </p:cNvSpPr>
          <p:nvPr/>
        </p:nvSpPr>
        <p:spPr bwMode="auto">
          <a:xfrm>
            <a:off x="6032635" y="4224810"/>
            <a:ext cx="1017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bg-BG" i="1" dirty="0">
                <a:solidFill>
                  <a:srgbClr val="FF3300"/>
                </a:solidFill>
                <a:sym typeface="Math1" pitchFamily="2" charset="2"/>
              </a:rPr>
              <a:t>c</a:t>
            </a:r>
            <a:r>
              <a:rPr lang="en-US" altLang="bg-BG" i="1" baseline="-25000" dirty="0">
                <a:solidFill>
                  <a:srgbClr val="FF3300"/>
                </a:solidFill>
                <a:sym typeface="Math1" pitchFamily="2" charset="2"/>
              </a:rPr>
              <a:t>1</a:t>
            </a:r>
            <a:r>
              <a:rPr lang="en-US" altLang="bg-BG" i="1" dirty="0">
                <a:solidFill>
                  <a:srgbClr val="FF3300"/>
                </a:solidFill>
                <a:sym typeface="Math1" pitchFamily="2" charset="2"/>
              </a:rPr>
              <a:t>. g </a:t>
            </a:r>
            <a:r>
              <a:rPr lang="en-US" altLang="bg-BG" i="1" dirty="0">
                <a:solidFill>
                  <a:srgbClr val="FF3300"/>
                </a:solidFill>
              </a:rPr>
              <a:t>(</a:t>
            </a:r>
            <a:r>
              <a:rPr lang="fr-FR" altLang="bg-BG" i="1" dirty="0">
                <a:solidFill>
                  <a:srgbClr val="FF3300"/>
                </a:solidFill>
              </a:rPr>
              <a:t>n)</a:t>
            </a:r>
            <a:endParaRPr lang="en-US" altLang="bg-BG" i="1" dirty="0">
              <a:solidFill>
                <a:srgbClr val="FF3300"/>
              </a:solidFill>
            </a:endParaRPr>
          </a:p>
        </p:txBody>
      </p:sp>
      <p:sp>
        <p:nvSpPr>
          <p:cNvPr id="336914" name="Rectangle 18"/>
          <p:cNvSpPr>
            <a:spLocks noChangeArrowheads="1"/>
          </p:cNvSpPr>
          <p:nvPr/>
        </p:nvSpPr>
        <p:spPr bwMode="auto">
          <a:xfrm>
            <a:off x="4781548" y="5497906"/>
            <a:ext cx="42420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i="1" dirty="0" smtClean="0"/>
              <a:t>Казваме, че </a:t>
            </a:r>
            <a:r>
              <a:rPr lang="fr-FR" altLang="bg-BG" i="1" dirty="0" smtClean="0"/>
              <a:t>f(n</a:t>
            </a:r>
            <a:r>
              <a:rPr lang="fr-FR" altLang="bg-BG" i="1" dirty="0"/>
              <a:t>) </a:t>
            </a:r>
            <a:r>
              <a:rPr lang="bg-BG" altLang="bg-BG" i="1" dirty="0" smtClean="0"/>
              <a:t>е от порядък </a:t>
            </a:r>
            <a:r>
              <a:rPr lang="en-US" altLang="bg-BG" i="1" dirty="0" smtClean="0">
                <a:sym typeface="Math1" pitchFamily="2" charset="2"/>
              </a:rPr>
              <a:t>g </a:t>
            </a:r>
            <a:r>
              <a:rPr lang="en-US" altLang="bg-BG" i="1" dirty="0"/>
              <a:t>(</a:t>
            </a:r>
            <a:r>
              <a:rPr lang="fr-FR" altLang="bg-BG" i="1" dirty="0"/>
              <a:t>n) </a:t>
            </a:r>
            <a:endParaRPr lang="en-US" altLang="bg-BG" i="1" dirty="0"/>
          </a:p>
        </p:txBody>
      </p:sp>
      <p:sp>
        <p:nvSpPr>
          <p:cNvPr id="336915" name="Rectangle 19"/>
          <p:cNvSpPr>
            <a:spLocks noChangeArrowheads="1"/>
          </p:cNvSpPr>
          <p:nvPr/>
        </p:nvSpPr>
        <p:spPr bwMode="auto">
          <a:xfrm>
            <a:off x="7050222" y="4776243"/>
            <a:ext cx="1281112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l-GR" altLang="bg-BG" i="1" dirty="0">
                <a:sym typeface="Math1" pitchFamily="2" charset="2"/>
              </a:rPr>
              <a:t>Θ</a:t>
            </a:r>
            <a:r>
              <a:rPr lang="en-US" altLang="bg-BG" i="1" dirty="0">
                <a:sym typeface="Math1" pitchFamily="2" charset="2"/>
              </a:rPr>
              <a:t> = </a:t>
            </a:r>
            <a:r>
              <a:rPr lang="fr-FR" altLang="bg-BG" i="1" dirty="0">
                <a:sym typeface="Math1" pitchFamily="2" charset="2"/>
              </a:rPr>
              <a:t>O </a:t>
            </a:r>
            <a:r>
              <a:rPr lang="fr-FR" altLang="bg-BG" i="1" dirty="0">
                <a:cs typeface="Arial" pitchFamily="34" charset="0"/>
                <a:sym typeface="Math1" pitchFamily="2" charset="2"/>
              </a:rPr>
              <a:t>∩ </a:t>
            </a:r>
            <a:r>
              <a:rPr lang="fr-FR" altLang="bg-BG" i="1" dirty="0">
                <a:latin typeface="Maiandra GD" pitchFamily="34" charset="0"/>
                <a:cs typeface="Arial" pitchFamily="34" charset="0"/>
                <a:sym typeface="Math1" pitchFamily="2" charset="2"/>
              </a:rPr>
              <a:t>Ω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050222" y="3393965"/>
            <a:ext cx="23767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l-GR" altLang="bg-BG" i="1" dirty="0" smtClean="0">
                <a:sym typeface="Math1" pitchFamily="2" charset="2"/>
              </a:rPr>
              <a:t>Θ</a:t>
            </a:r>
            <a:r>
              <a:rPr lang="bg-BG" altLang="bg-BG" i="1" dirty="0" smtClean="0">
                <a:sym typeface="Math1" pitchFamily="2" charset="2"/>
              </a:rPr>
              <a:t> е като... еквивалентност</a:t>
            </a:r>
            <a:endParaRPr lang="en-US" altLang="bg-BG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3" name="Freeform 2"/>
          <p:cNvSpPr/>
          <p:nvPr/>
        </p:nvSpPr>
        <p:spPr>
          <a:xfrm>
            <a:off x="2770496" y="3070627"/>
            <a:ext cx="4468440" cy="2675080"/>
          </a:xfrm>
          <a:custGeom>
            <a:avLst/>
            <a:gdLst>
              <a:gd name="connsiteX0" fmla="*/ 955343 w 4468440"/>
              <a:gd name="connsiteY0" fmla="*/ 2170113 h 2675080"/>
              <a:gd name="connsiteX1" fmla="*/ 968991 w 4468440"/>
              <a:gd name="connsiteY1" fmla="*/ 2402125 h 2675080"/>
              <a:gd name="connsiteX2" fmla="*/ 1651379 w 4468440"/>
              <a:gd name="connsiteY2" fmla="*/ 2170113 h 2675080"/>
              <a:gd name="connsiteX3" fmla="*/ 2825086 w 4468440"/>
              <a:gd name="connsiteY3" fmla="*/ 1610555 h 2675080"/>
              <a:gd name="connsiteX4" fmla="*/ 3848668 w 4468440"/>
              <a:gd name="connsiteY4" fmla="*/ 873576 h 2675080"/>
              <a:gd name="connsiteX5" fmla="*/ 4462817 w 4468440"/>
              <a:gd name="connsiteY5" fmla="*/ 163892 h 2675080"/>
              <a:gd name="connsiteX6" fmla="*/ 4121623 w 4468440"/>
              <a:gd name="connsiteY6" fmla="*/ 27415 h 2675080"/>
              <a:gd name="connsiteX7" fmla="*/ 3589361 w 4468440"/>
              <a:gd name="connsiteY7" fmla="*/ 150245 h 2675080"/>
              <a:gd name="connsiteX8" fmla="*/ 3575713 w 4468440"/>
              <a:gd name="connsiteY8" fmla="*/ 119 h 2675080"/>
              <a:gd name="connsiteX9" fmla="*/ 3384644 w 4468440"/>
              <a:gd name="connsiteY9" fmla="*/ 122949 h 2675080"/>
              <a:gd name="connsiteX10" fmla="*/ 3261814 w 4468440"/>
              <a:gd name="connsiteY10" fmla="*/ 119 h 2675080"/>
              <a:gd name="connsiteX11" fmla="*/ 3084394 w 4468440"/>
              <a:gd name="connsiteY11" fmla="*/ 122949 h 2675080"/>
              <a:gd name="connsiteX12" fmla="*/ 3029803 w 4468440"/>
              <a:gd name="connsiteY12" fmla="*/ 82006 h 2675080"/>
              <a:gd name="connsiteX13" fmla="*/ 2975211 w 4468440"/>
              <a:gd name="connsiteY13" fmla="*/ 204836 h 2675080"/>
              <a:gd name="connsiteX14" fmla="*/ 2402005 w 4468440"/>
              <a:gd name="connsiteY14" fmla="*/ 1064645 h 2675080"/>
              <a:gd name="connsiteX15" fmla="*/ 1746913 w 4468440"/>
              <a:gd name="connsiteY15" fmla="*/ 1706089 h 2675080"/>
              <a:gd name="connsiteX16" fmla="*/ 832513 w 4468440"/>
              <a:gd name="connsiteY16" fmla="*/ 2252000 h 2675080"/>
              <a:gd name="connsiteX17" fmla="*/ 0 w 4468440"/>
              <a:gd name="connsiteY17" fmla="*/ 2675080 h 2675080"/>
              <a:gd name="connsiteX18" fmla="*/ 955343 w 4468440"/>
              <a:gd name="connsiteY18" fmla="*/ 2170113 h 26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68440" h="2675080">
                <a:moveTo>
                  <a:pt x="955343" y="2170113"/>
                </a:moveTo>
                <a:cubicBezTo>
                  <a:pt x="904164" y="2286119"/>
                  <a:pt x="852985" y="2402125"/>
                  <a:pt x="968991" y="2402125"/>
                </a:cubicBezTo>
                <a:cubicBezTo>
                  <a:pt x="1084997" y="2402125"/>
                  <a:pt x="1342030" y="2302041"/>
                  <a:pt x="1651379" y="2170113"/>
                </a:cubicBezTo>
                <a:cubicBezTo>
                  <a:pt x="1960728" y="2038185"/>
                  <a:pt x="2458871" y="1826644"/>
                  <a:pt x="2825086" y="1610555"/>
                </a:cubicBezTo>
                <a:cubicBezTo>
                  <a:pt x="3191301" y="1394466"/>
                  <a:pt x="3575713" y="1114686"/>
                  <a:pt x="3848668" y="873576"/>
                </a:cubicBezTo>
                <a:cubicBezTo>
                  <a:pt x="4121623" y="632466"/>
                  <a:pt x="4417325" y="304919"/>
                  <a:pt x="4462817" y="163892"/>
                </a:cubicBezTo>
                <a:cubicBezTo>
                  <a:pt x="4508309" y="22865"/>
                  <a:pt x="4267199" y="29689"/>
                  <a:pt x="4121623" y="27415"/>
                </a:cubicBezTo>
                <a:cubicBezTo>
                  <a:pt x="3976047" y="25140"/>
                  <a:pt x="3680346" y="154794"/>
                  <a:pt x="3589361" y="150245"/>
                </a:cubicBezTo>
                <a:cubicBezTo>
                  <a:pt x="3498376" y="145696"/>
                  <a:pt x="3609833" y="4668"/>
                  <a:pt x="3575713" y="119"/>
                </a:cubicBezTo>
                <a:cubicBezTo>
                  <a:pt x="3541594" y="-4430"/>
                  <a:pt x="3436960" y="122949"/>
                  <a:pt x="3384644" y="122949"/>
                </a:cubicBezTo>
                <a:cubicBezTo>
                  <a:pt x="3332328" y="122949"/>
                  <a:pt x="3311856" y="119"/>
                  <a:pt x="3261814" y="119"/>
                </a:cubicBezTo>
                <a:cubicBezTo>
                  <a:pt x="3211772" y="119"/>
                  <a:pt x="3123062" y="109301"/>
                  <a:pt x="3084394" y="122949"/>
                </a:cubicBezTo>
                <a:cubicBezTo>
                  <a:pt x="3045726" y="136597"/>
                  <a:pt x="3048000" y="68358"/>
                  <a:pt x="3029803" y="82006"/>
                </a:cubicBezTo>
                <a:cubicBezTo>
                  <a:pt x="3011606" y="95654"/>
                  <a:pt x="3079844" y="41063"/>
                  <a:pt x="2975211" y="204836"/>
                </a:cubicBezTo>
                <a:cubicBezTo>
                  <a:pt x="2870578" y="368609"/>
                  <a:pt x="2606721" y="814436"/>
                  <a:pt x="2402005" y="1064645"/>
                </a:cubicBezTo>
                <a:cubicBezTo>
                  <a:pt x="2197289" y="1314854"/>
                  <a:pt x="2008495" y="1508197"/>
                  <a:pt x="1746913" y="1706089"/>
                </a:cubicBezTo>
                <a:cubicBezTo>
                  <a:pt x="1485331" y="1903981"/>
                  <a:pt x="1123665" y="2090501"/>
                  <a:pt x="832513" y="2252000"/>
                </a:cubicBezTo>
                <a:cubicBezTo>
                  <a:pt x="541361" y="2413499"/>
                  <a:pt x="0" y="2675080"/>
                  <a:pt x="0" y="2675080"/>
                </a:cubicBezTo>
                <a:lnTo>
                  <a:pt x="955343" y="217011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414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nimBg="1"/>
      <p:bldP spid="336901" grpId="0" animBg="1"/>
      <p:bldP spid="336902" grpId="0"/>
      <p:bldP spid="336903" grpId="0"/>
      <p:bldP spid="336904" grpId="0"/>
      <p:bldP spid="336905" grpId="0"/>
      <p:bldP spid="336906" grpId="0"/>
      <p:bldP spid="336907" grpId="0" animBg="1"/>
      <p:bldP spid="336908" grpId="0"/>
      <p:bldP spid="336912" grpId="0" animBg="1"/>
      <p:bldP spid="336913" grpId="0"/>
      <p:bldP spid="336914" grpId="0"/>
      <p:bldP spid="336915" grpId="0" animBg="1"/>
      <p:bldP spid="22" grpId="0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5775" y="808038"/>
            <a:ext cx="7189788" cy="718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7380312" y="2735241"/>
            <a:ext cx="14668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b="0" dirty="0" smtClean="0"/>
              <a:t>f(n)=</a:t>
            </a:r>
            <a:r>
              <a:rPr lang="fr-FR" altLang="bg-BG" b="0" dirty="0"/>
              <a:t>1</a:t>
            </a:r>
          </a:p>
          <a:p>
            <a:pPr eaLnBrk="1" hangingPunct="1"/>
            <a:r>
              <a:rPr lang="fr-FR" altLang="bg-BG" b="0" dirty="0" smtClean="0"/>
              <a:t>f(n)=n</a:t>
            </a:r>
            <a:endParaRPr lang="fr-FR" altLang="bg-BG" b="0" dirty="0"/>
          </a:p>
          <a:p>
            <a:pPr eaLnBrk="1" hangingPunct="1"/>
            <a:r>
              <a:rPr lang="fr-FR" altLang="bg-BG" b="0" dirty="0" smtClean="0"/>
              <a:t>f(n)=log(n)</a:t>
            </a:r>
            <a:endParaRPr lang="fr-FR" altLang="bg-BG" b="0" dirty="0"/>
          </a:p>
          <a:p>
            <a:pPr eaLnBrk="1" hangingPunct="1"/>
            <a:r>
              <a:rPr lang="fr-FR" altLang="bg-BG" b="0" dirty="0" smtClean="0"/>
              <a:t>f(n)= n</a:t>
            </a:r>
            <a:r>
              <a:rPr lang="fr-FR" altLang="bg-BG" baseline="30000" dirty="0" smtClean="0"/>
              <a:t>2</a:t>
            </a:r>
            <a:endParaRPr lang="fr-FR" altLang="bg-BG" baseline="30000" dirty="0"/>
          </a:p>
          <a:p>
            <a:pPr eaLnBrk="1" hangingPunct="1"/>
            <a:r>
              <a:rPr lang="fr-FR" altLang="bg-BG" b="0" dirty="0" smtClean="0"/>
              <a:t>f(n)=n</a:t>
            </a:r>
            <a:r>
              <a:rPr lang="fr-FR" altLang="bg-BG" baseline="30000" dirty="0" smtClean="0"/>
              <a:t>3</a:t>
            </a:r>
            <a:endParaRPr lang="fr-FR" altLang="bg-BG" baseline="30000" dirty="0"/>
          </a:p>
          <a:p>
            <a:pPr eaLnBrk="1" hangingPunct="1"/>
            <a:r>
              <a:rPr lang="fr-FR" altLang="bg-BG" b="0" dirty="0" smtClean="0"/>
              <a:t>f(n)= 2</a:t>
            </a:r>
            <a:r>
              <a:rPr lang="fr-FR" altLang="bg-BG" baseline="30000" dirty="0"/>
              <a:t>n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0" y="18327"/>
            <a:ext cx="93965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b="0" dirty="0" smtClean="0"/>
              <a:t>Озвачението </a:t>
            </a:r>
            <a:r>
              <a:rPr lang="el-GR" altLang="bg-BG" i="1" dirty="0" smtClean="0">
                <a:sym typeface="Math1" pitchFamily="2" charset="2"/>
              </a:rPr>
              <a:t>θ</a:t>
            </a:r>
            <a:r>
              <a:rPr lang="fr-FR" altLang="bg-BG" dirty="0" smtClean="0">
                <a:sym typeface="Math1" pitchFamily="2" charset="2"/>
              </a:rPr>
              <a:t>  </a:t>
            </a:r>
            <a:r>
              <a:rPr lang="bg-BG" altLang="bg-BG" b="0" dirty="0" smtClean="0"/>
              <a:t>разделя множеството на функциите на сложност на непресичащи се подмножества, наричани класове на еквивалентност. В анализа на алголитми по сложност се използва като означение най-опростеният представител на класа, например</a:t>
            </a:r>
            <a:r>
              <a:rPr lang="fr-FR" altLang="bg-BG" b="0" dirty="0" smtClean="0"/>
              <a:t> </a:t>
            </a:r>
            <a:r>
              <a:rPr lang="bg-BG" altLang="bg-BG" b="0" dirty="0" smtClean="0"/>
              <a:t>: </a:t>
            </a:r>
            <a:r>
              <a:rPr lang="el-GR" altLang="bg-BG" b="0" i="1" dirty="0" smtClean="0">
                <a:sym typeface="Math1" pitchFamily="2" charset="2"/>
              </a:rPr>
              <a:t>θ</a:t>
            </a:r>
            <a:r>
              <a:rPr lang="fr-FR" altLang="bg-BG" b="0" dirty="0" smtClean="0"/>
              <a:t> </a:t>
            </a:r>
            <a:r>
              <a:rPr lang="fr-FR" altLang="bg-BG" b="0" dirty="0"/>
              <a:t>(1)</a:t>
            </a:r>
            <a:r>
              <a:rPr lang="fr-FR" altLang="bg-BG" b="0" i="1" dirty="0"/>
              <a:t>; </a:t>
            </a:r>
            <a:r>
              <a:rPr lang="el-GR" altLang="bg-BG" b="0" i="1" dirty="0">
                <a:sym typeface="Math1" pitchFamily="2" charset="2"/>
              </a:rPr>
              <a:t>θ</a:t>
            </a:r>
            <a:r>
              <a:rPr lang="fr-FR" altLang="bg-BG" b="0" i="1" dirty="0"/>
              <a:t> </a:t>
            </a:r>
            <a:r>
              <a:rPr lang="fr-FR" altLang="bg-BG" b="0" dirty="0"/>
              <a:t>(lg </a:t>
            </a:r>
            <a:r>
              <a:rPr lang="fr-FR" altLang="bg-BG" b="0" i="1" dirty="0"/>
              <a:t>n</a:t>
            </a:r>
            <a:r>
              <a:rPr lang="fr-FR" altLang="bg-BG" b="0" dirty="0"/>
              <a:t>)</a:t>
            </a:r>
            <a:r>
              <a:rPr lang="fr-FR" altLang="bg-BG" b="0" i="1" dirty="0"/>
              <a:t>; </a:t>
            </a:r>
            <a:r>
              <a:rPr lang="fr-FR" altLang="bg-BG" b="0" dirty="0"/>
              <a:t>(</a:t>
            </a:r>
            <a:r>
              <a:rPr lang="fr-FR" altLang="bg-BG" b="0" i="1" dirty="0"/>
              <a:t>n</a:t>
            </a:r>
            <a:r>
              <a:rPr lang="fr-FR" altLang="bg-BG" b="0" dirty="0"/>
              <a:t>)</a:t>
            </a:r>
            <a:r>
              <a:rPr lang="fr-FR" altLang="bg-BG" b="0" i="1" dirty="0"/>
              <a:t>; </a:t>
            </a:r>
            <a:r>
              <a:rPr lang="el-GR" altLang="bg-BG" b="0" i="1" dirty="0">
                <a:sym typeface="Math1" pitchFamily="2" charset="2"/>
              </a:rPr>
              <a:t>θ</a:t>
            </a:r>
            <a:r>
              <a:rPr lang="fr-FR" altLang="bg-BG" dirty="0">
                <a:sym typeface="Math1" pitchFamily="2" charset="2"/>
              </a:rPr>
              <a:t> </a:t>
            </a:r>
            <a:r>
              <a:rPr lang="fr-FR" altLang="bg-BG" b="0" dirty="0"/>
              <a:t>(</a:t>
            </a:r>
            <a:r>
              <a:rPr lang="fr-FR" altLang="bg-BG" b="0" i="1" dirty="0"/>
              <a:t>n </a:t>
            </a:r>
            <a:r>
              <a:rPr lang="fr-FR" altLang="bg-BG" b="0" dirty="0"/>
              <a:t>lg </a:t>
            </a:r>
            <a:r>
              <a:rPr lang="fr-FR" altLang="bg-BG" b="0" i="1" dirty="0"/>
              <a:t>n</a:t>
            </a:r>
            <a:r>
              <a:rPr lang="fr-FR" altLang="bg-BG" b="0" dirty="0"/>
              <a:t>)</a:t>
            </a:r>
            <a:r>
              <a:rPr lang="fr-FR" altLang="bg-BG" b="0" i="1" dirty="0"/>
              <a:t>; </a:t>
            </a:r>
            <a:r>
              <a:rPr lang="fr-FR" altLang="bg-BG" b="0" dirty="0"/>
              <a:t>(</a:t>
            </a:r>
            <a:r>
              <a:rPr lang="el-GR" altLang="bg-BG" b="0" i="1" dirty="0">
                <a:sym typeface="Math1" pitchFamily="2" charset="2"/>
              </a:rPr>
              <a:t>θ</a:t>
            </a:r>
            <a:r>
              <a:rPr lang="fr-FR" altLang="bg-BG" dirty="0">
                <a:sym typeface="Math1" pitchFamily="2" charset="2"/>
              </a:rPr>
              <a:t> </a:t>
            </a:r>
            <a:r>
              <a:rPr lang="fr-FR" altLang="bg-BG" b="0" i="1" dirty="0"/>
              <a:t>n</a:t>
            </a:r>
            <a:r>
              <a:rPr lang="fr-FR" altLang="bg-BG" b="0" baseline="30000" dirty="0"/>
              <a:t>2</a:t>
            </a:r>
            <a:r>
              <a:rPr lang="fr-FR" altLang="bg-BG" b="0" dirty="0" smtClean="0"/>
              <a:t>).</a:t>
            </a:r>
            <a:endParaRPr lang="fr-FR" altLang="bg-BG" b="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77528" y="1728757"/>
            <a:ext cx="2566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b="0" dirty="0" smtClean="0"/>
              <a:t>Означения по </a:t>
            </a:r>
            <a:r>
              <a:rPr lang="en-US" altLang="bg-BG" b="0" dirty="0" smtClean="0"/>
              <a:t>Landau</a:t>
            </a:r>
            <a:r>
              <a:rPr lang="en-US" altLang="bg-BG" dirty="0" smtClean="0"/>
              <a:t> </a:t>
            </a:r>
            <a:endParaRPr lang="en-US" altLang="bg-BG" dirty="0"/>
          </a:p>
        </p:txBody>
      </p:sp>
      <p:sp>
        <p:nvSpPr>
          <p:cNvPr id="2" name="Rectangle 1"/>
          <p:cNvSpPr/>
          <p:nvPr/>
        </p:nvSpPr>
        <p:spPr>
          <a:xfrm>
            <a:off x="401095" y="519360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0" dirty="0" smtClean="0"/>
              <a:t>2</a:t>
            </a:r>
            <a:r>
              <a:rPr lang="fr-FR" altLang="bg-BG" baseline="30000" dirty="0" smtClean="0"/>
              <a:t>n</a:t>
            </a:r>
            <a:endParaRPr lang="fr-FR" altLang="bg-BG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1009066" y="17112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0" dirty="0" smtClean="0"/>
              <a:t>n</a:t>
            </a:r>
            <a:r>
              <a:rPr lang="fr-FR" altLang="bg-BG" baseline="30000" dirty="0" smtClean="0"/>
              <a:t>3</a:t>
            </a:r>
            <a:endParaRPr lang="fr-FR" altLang="bg-BG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1574340" y="2181243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0" dirty="0" smtClean="0"/>
              <a:t>n</a:t>
            </a:r>
            <a:r>
              <a:rPr lang="fr-FR" altLang="bg-BG" baseline="30000" dirty="0" smtClean="0"/>
              <a:t>2</a:t>
            </a:r>
            <a:endParaRPr lang="fr-FR" altLang="bg-BG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5270339" y="4818059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0" dirty="0" smtClean="0"/>
              <a:t>log(n)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545021" y="21812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0" dirty="0" smtClean="0"/>
              <a:t>n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5699943" y="55361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0" dirty="0" smtClean="0"/>
              <a:t>1</a:t>
            </a:r>
            <a:endParaRPr lang="bg-BG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056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/>
      <p:bldP spid="6" grpId="0"/>
      <p:bldP spid="2" grpId="0"/>
      <p:bldP spid="3" grpId="0"/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1716088" y="3214688"/>
            <a:ext cx="2195512" cy="1003300"/>
            <a:chOff x="3583" y="4582"/>
            <a:chExt cx="2479" cy="915"/>
          </a:xfrm>
        </p:grpSpPr>
        <p:sp>
          <p:nvSpPr>
            <p:cNvPr id="15363" name="WordArt 3"/>
            <p:cNvSpPr>
              <a:spLocks noChangeArrowheads="1" noChangeShapeType="1" noTextEdit="1"/>
            </p:cNvSpPr>
            <p:nvPr/>
          </p:nvSpPr>
          <p:spPr bwMode="auto">
            <a:xfrm>
              <a:off x="4207" y="5032"/>
              <a:ext cx="1470" cy="4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ВХОД</a:t>
              </a:r>
            </a:p>
          </p:txBody>
        </p:sp>
        <p:grpSp>
          <p:nvGrpSpPr>
            <p:cNvPr id="15364" name="Group 4"/>
            <p:cNvGrpSpPr>
              <a:grpSpLocks/>
            </p:cNvGrpSpPr>
            <p:nvPr/>
          </p:nvGrpSpPr>
          <p:grpSpPr bwMode="auto">
            <a:xfrm>
              <a:off x="3583" y="4582"/>
              <a:ext cx="2479" cy="915"/>
              <a:chOff x="2908" y="3547"/>
              <a:chExt cx="4144" cy="1260"/>
            </a:xfrm>
          </p:grpSpPr>
          <p:sp>
            <p:nvSpPr>
              <p:cNvPr id="15365" name="Freeform 5"/>
              <p:cNvSpPr>
                <a:spLocks/>
              </p:cNvSpPr>
              <p:nvPr/>
            </p:nvSpPr>
            <p:spPr bwMode="auto">
              <a:xfrm>
                <a:off x="2908" y="3547"/>
                <a:ext cx="4144" cy="813"/>
              </a:xfrm>
              <a:custGeom>
                <a:avLst/>
                <a:gdLst>
                  <a:gd name="T0" fmla="*/ 92 w 4024"/>
                  <a:gd name="T1" fmla="*/ 278 h 813"/>
                  <a:gd name="T2" fmla="*/ 227 w 4024"/>
                  <a:gd name="T3" fmla="*/ 158 h 813"/>
                  <a:gd name="T4" fmla="*/ 782 w 4024"/>
                  <a:gd name="T5" fmla="*/ 113 h 813"/>
                  <a:gd name="T6" fmla="*/ 887 w 4024"/>
                  <a:gd name="T7" fmla="*/ 8 h 813"/>
                  <a:gd name="T8" fmla="*/ 2522 w 4024"/>
                  <a:gd name="T9" fmla="*/ 68 h 813"/>
                  <a:gd name="T10" fmla="*/ 3842 w 4024"/>
                  <a:gd name="T11" fmla="*/ 233 h 813"/>
                  <a:gd name="T12" fmla="*/ 3617 w 4024"/>
                  <a:gd name="T13" fmla="*/ 488 h 813"/>
                  <a:gd name="T14" fmla="*/ 2552 w 4024"/>
                  <a:gd name="T15" fmla="*/ 788 h 813"/>
                  <a:gd name="T16" fmla="*/ 737 w 4024"/>
                  <a:gd name="T17" fmla="*/ 638 h 813"/>
                  <a:gd name="T18" fmla="*/ 107 w 4024"/>
                  <a:gd name="T19" fmla="*/ 503 h 813"/>
                  <a:gd name="T20" fmla="*/ 92 w 4024"/>
                  <a:gd name="T21" fmla="*/ 278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24" h="813">
                    <a:moveTo>
                      <a:pt x="92" y="278"/>
                    </a:moveTo>
                    <a:cubicBezTo>
                      <a:pt x="112" y="221"/>
                      <a:pt x="112" y="186"/>
                      <a:pt x="227" y="158"/>
                    </a:cubicBezTo>
                    <a:cubicBezTo>
                      <a:pt x="342" y="130"/>
                      <a:pt x="672" y="138"/>
                      <a:pt x="782" y="113"/>
                    </a:cubicBezTo>
                    <a:cubicBezTo>
                      <a:pt x="892" y="88"/>
                      <a:pt x="597" y="16"/>
                      <a:pt x="887" y="8"/>
                    </a:cubicBezTo>
                    <a:cubicBezTo>
                      <a:pt x="1177" y="0"/>
                      <a:pt x="2030" y="31"/>
                      <a:pt x="2522" y="68"/>
                    </a:cubicBezTo>
                    <a:cubicBezTo>
                      <a:pt x="3014" y="105"/>
                      <a:pt x="3660" y="163"/>
                      <a:pt x="3842" y="233"/>
                    </a:cubicBezTo>
                    <a:cubicBezTo>
                      <a:pt x="4024" y="303"/>
                      <a:pt x="3832" y="396"/>
                      <a:pt x="3617" y="488"/>
                    </a:cubicBezTo>
                    <a:cubicBezTo>
                      <a:pt x="3402" y="580"/>
                      <a:pt x="3032" y="763"/>
                      <a:pt x="2552" y="788"/>
                    </a:cubicBezTo>
                    <a:cubicBezTo>
                      <a:pt x="2072" y="813"/>
                      <a:pt x="1144" y="685"/>
                      <a:pt x="737" y="638"/>
                    </a:cubicBezTo>
                    <a:cubicBezTo>
                      <a:pt x="330" y="591"/>
                      <a:pt x="214" y="555"/>
                      <a:pt x="107" y="503"/>
                    </a:cubicBezTo>
                    <a:cubicBezTo>
                      <a:pt x="0" y="451"/>
                      <a:pt x="72" y="335"/>
                      <a:pt x="92" y="2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5366" name="Freeform 6"/>
              <p:cNvSpPr>
                <a:spLocks/>
              </p:cNvSpPr>
              <p:nvPr/>
            </p:nvSpPr>
            <p:spPr bwMode="auto">
              <a:xfrm>
                <a:off x="3000" y="4235"/>
                <a:ext cx="4020" cy="572"/>
              </a:xfrm>
              <a:custGeom>
                <a:avLst/>
                <a:gdLst>
                  <a:gd name="T0" fmla="*/ 0 w 4020"/>
                  <a:gd name="T1" fmla="*/ 130 h 572"/>
                  <a:gd name="T2" fmla="*/ 615 w 4020"/>
                  <a:gd name="T3" fmla="*/ 310 h 572"/>
                  <a:gd name="T4" fmla="*/ 2460 w 4020"/>
                  <a:gd name="T5" fmla="*/ 535 h 572"/>
                  <a:gd name="T6" fmla="*/ 3780 w 4020"/>
                  <a:gd name="T7" fmla="*/ 85 h 572"/>
                  <a:gd name="T8" fmla="*/ 3900 w 4020"/>
                  <a:gd name="T9" fmla="*/ 25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0" h="572">
                    <a:moveTo>
                      <a:pt x="0" y="130"/>
                    </a:moveTo>
                    <a:cubicBezTo>
                      <a:pt x="102" y="186"/>
                      <a:pt x="205" y="243"/>
                      <a:pt x="615" y="310"/>
                    </a:cubicBezTo>
                    <a:cubicBezTo>
                      <a:pt x="1025" y="377"/>
                      <a:pt x="1933" y="572"/>
                      <a:pt x="2460" y="535"/>
                    </a:cubicBezTo>
                    <a:cubicBezTo>
                      <a:pt x="2987" y="498"/>
                      <a:pt x="3540" y="170"/>
                      <a:pt x="3780" y="85"/>
                    </a:cubicBezTo>
                    <a:cubicBezTo>
                      <a:pt x="4020" y="0"/>
                      <a:pt x="3960" y="12"/>
                      <a:pt x="3900" y="2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5367" name="Line 7"/>
              <p:cNvSpPr>
                <a:spLocks noChangeShapeType="1"/>
              </p:cNvSpPr>
              <p:nvPr/>
            </p:nvSpPr>
            <p:spPr bwMode="auto">
              <a:xfrm>
                <a:off x="6945" y="3840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5368" name="Line 8"/>
              <p:cNvSpPr>
                <a:spLocks noChangeShapeType="1"/>
              </p:cNvSpPr>
              <p:nvPr/>
            </p:nvSpPr>
            <p:spPr bwMode="auto">
              <a:xfrm>
                <a:off x="2985" y="4065"/>
                <a:ext cx="15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2806700" y="2368550"/>
            <a:ext cx="4662488" cy="871538"/>
          </a:xfrm>
          <a:prstGeom prst="curvedDownArrow">
            <a:avLst>
              <a:gd name="adj1" fmla="val 106994"/>
              <a:gd name="adj2" fmla="val 213989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370" name="WordArt 10"/>
          <p:cNvSpPr>
            <a:spLocks noChangeArrowheads="1" noChangeShapeType="1" noTextEdit="1"/>
          </p:cNvSpPr>
          <p:nvPr/>
        </p:nvSpPr>
        <p:spPr bwMode="auto">
          <a:xfrm>
            <a:off x="3730625" y="1851025"/>
            <a:ext cx="2336800" cy="7556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Up">
              <a:avLst>
                <a:gd name="adj" fmla="val 66667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АЛГОРИТЪМ</a:t>
            </a:r>
          </a:p>
        </p:txBody>
      </p: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2170113" y="3227388"/>
            <a:ext cx="5729287" cy="1039812"/>
            <a:chOff x="3735" y="4548"/>
            <a:chExt cx="6470" cy="949"/>
          </a:xfrm>
        </p:grpSpPr>
        <p:grpSp>
          <p:nvGrpSpPr>
            <p:cNvPr id="15372" name="Group 12"/>
            <p:cNvGrpSpPr>
              <a:grpSpLocks/>
            </p:cNvGrpSpPr>
            <p:nvPr/>
          </p:nvGrpSpPr>
          <p:grpSpPr bwMode="auto">
            <a:xfrm>
              <a:off x="7780" y="4548"/>
              <a:ext cx="2425" cy="949"/>
              <a:chOff x="7615" y="4518"/>
              <a:chExt cx="2845" cy="1069"/>
            </a:xfrm>
          </p:grpSpPr>
          <p:sp>
            <p:nvSpPr>
              <p:cNvPr id="15373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8047" y="5122"/>
                <a:ext cx="1605" cy="46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ИЗХОД</a:t>
                </a:r>
              </a:p>
            </p:txBody>
          </p:sp>
          <p:grpSp>
            <p:nvGrpSpPr>
              <p:cNvPr id="15374" name="Group 14"/>
              <p:cNvGrpSpPr>
                <a:grpSpLocks/>
              </p:cNvGrpSpPr>
              <p:nvPr/>
            </p:nvGrpSpPr>
            <p:grpSpPr bwMode="auto">
              <a:xfrm>
                <a:off x="7615" y="4518"/>
                <a:ext cx="2845" cy="1062"/>
                <a:chOff x="7000" y="3573"/>
                <a:chExt cx="2845" cy="1062"/>
              </a:xfrm>
            </p:grpSpPr>
            <p:sp>
              <p:nvSpPr>
                <p:cNvPr id="15375" name="Freeform 15"/>
                <p:cNvSpPr>
                  <a:spLocks/>
                </p:cNvSpPr>
                <p:nvPr/>
              </p:nvSpPr>
              <p:spPr bwMode="auto">
                <a:xfrm>
                  <a:off x="7000" y="3573"/>
                  <a:ext cx="2845" cy="767"/>
                </a:xfrm>
                <a:custGeom>
                  <a:avLst/>
                  <a:gdLst>
                    <a:gd name="T0" fmla="*/ 425 w 3520"/>
                    <a:gd name="T1" fmla="*/ 477 h 752"/>
                    <a:gd name="T2" fmla="*/ 50 w 3520"/>
                    <a:gd name="T3" fmla="*/ 357 h 752"/>
                    <a:gd name="T4" fmla="*/ 125 w 3520"/>
                    <a:gd name="T5" fmla="*/ 117 h 752"/>
                    <a:gd name="T6" fmla="*/ 800 w 3520"/>
                    <a:gd name="T7" fmla="*/ 57 h 752"/>
                    <a:gd name="T8" fmla="*/ 1805 w 3520"/>
                    <a:gd name="T9" fmla="*/ 27 h 752"/>
                    <a:gd name="T10" fmla="*/ 3110 w 3520"/>
                    <a:gd name="T11" fmla="*/ 222 h 752"/>
                    <a:gd name="T12" fmla="*/ 3485 w 3520"/>
                    <a:gd name="T13" fmla="*/ 462 h 752"/>
                    <a:gd name="T14" fmla="*/ 2900 w 3520"/>
                    <a:gd name="T15" fmla="*/ 642 h 752"/>
                    <a:gd name="T16" fmla="*/ 1520 w 3520"/>
                    <a:gd name="T17" fmla="*/ 702 h 752"/>
                    <a:gd name="T18" fmla="*/ 1010 w 3520"/>
                    <a:gd name="T19" fmla="*/ 747 h 752"/>
                    <a:gd name="T20" fmla="*/ 590 w 3520"/>
                    <a:gd name="T21" fmla="*/ 672 h 752"/>
                    <a:gd name="T22" fmla="*/ 545 w 3520"/>
                    <a:gd name="T23" fmla="*/ 567 h 752"/>
                    <a:gd name="T24" fmla="*/ 425 w 3520"/>
                    <a:gd name="T25" fmla="*/ 477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20" h="752">
                      <a:moveTo>
                        <a:pt x="425" y="477"/>
                      </a:moveTo>
                      <a:cubicBezTo>
                        <a:pt x="342" y="442"/>
                        <a:pt x="100" y="417"/>
                        <a:pt x="50" y="357"/>
                      </a:cubicBezTo>
                      <a:cubicBezTo>
                        <a:pt x="0" y="297"/>
                        <a:pt x="0" y="167"/>
                        <a:pt x="125" y="117"/>
                      </a:cubicBezTo>
                      <a:cubicBezTo>
                        <a:pt x="250" y="67"/>
                        <a:pt x="520" y="72"/>
                        <a:pt x="800" y="57"/>
                      </a:cubicBezTo>
                      <a:cubicBezTo>
                        <a:pt x="1080" y="42"/>
                        <a:pt x="1420" y="0"/>
                        <a:pt x="1805" y="27"/>
                      </a:cubicBezTo>
                      <a:cubicBezTo>
                        <a:pt x="2190" y="54"/>
                        <a:pt x="2830" y="150"/>
                        <a:pt x="3110" y="222"/>
                      </a:cubicBezTo>
                      <a:cubicBezTo>
                        <a:pt x="3390" y="294"/>
                        <a:pt x="3520" y="392"/>
                        <a:pt x="3485" y="462"/>
                      </a:cubicBezTo>
                      <a:cubicBezTo>
                        <a:pt x="3450" y="532"/>
                        <a:pt x="3227" y="602"/>
                        <a:pt x="2900" y="642"/>
                      </a:cubicBezTo>
                      <a:cubicBezTo>
                        <a:pt x="2573" y="682"/>
                        <a:pt x="1835" y="685"/>
                        <a:pt x="1520" y="702"/>
                      </a:cubicBezTo>
                      <a:cubicBezTo>
                        <a:pt x="1205" y="719"/>
                        <a:pt x="1165" y="752"/>
                        <a:pt x="1010" y="747"/>
                      </a:cubicBezTo>
                      <a:cubicBezTo>
                        <a:pt x="855" y="742"/>
                        <a:pt x="667" y="702"/>
                        <a:pt x="590" y="672"/>
                      </a:cubicBezTo>
                      <a:cubicBezTo>
                        <a:pt x="513" y="642"/>
                        <a:pt x="570" y="589"/>
                        <a:pt x="545" y="567"/>
                      </a:cubicBezTo>
                      <a:cubicBezTo>
                        <a:pt x="520" y="545"/>
                        <a:pt x="508" y="512"/>
                        <a:pt x="425" y="4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15376" name="Group 16"/>
                <p:cNvGrpSpPr>
                  <a:grpSpLocks/>
                </p:cNvGrpSpPr>
                <p:nvPr/>
              </p:nvGrpSpPr>
              <p:grpSpPr bwMode="auto">
                <a:xfrm>
                  <a:off x="7005" y="3825"/>
                  <a:ext cx="2825" cy="810"/>
                  <a:chOff x="7005" y="3825"/>
                  <a:chExt cx="3555" cy="750"/>
                </a:xfrm>
              </p:grpSpPr>
              <p:sp>
                <p:nvSpPr>
                  <p:cNvPr id="15377" name="Freeform 17"/>
                  <p:cNvSpPr>
                    <a:spLocks/>
                  </p:cNvSpPr>
                  <p:nvPr/>
                </p:nvSpPr>
                <p:spPr bwMode="auto">
                  <a:xfrm>
                    <a:off x="7005" y="4110"/>
                    <a:ext cx="3555" cy="465"/>
                  </a:xfrm>
                  <a:custGeom>
                    <a:avLst/>
                    <a:gdLst>
                      <a:gd name="T0" fmla="*/ 0 w 3555"/>
                      <a:gd name="T1" fmla="*/ 0 h 465"/>
                      <a:gd name="T2" fmla="*/ 315 w 3555"/>
                      <a:gd name="T3" fmla="*/ 120 h 465"/>
                      <a:gd name="T4" fmla="*/ 525 w 3555"/>
                      <a:gd name="T5" fmla="*/ 330 h 465"/>
                      <a:gd name="T6" fmla="*/ 960 w 3555"/>
                      <a:gd name="T7" fmla="*/ 450 h 465"/>
                      <a:gd name="T8" fmla="*/ 1905 w 3555"/>
                      <a:gd name="T9" fmla="*/ 420 h 465"/>
                      <a:gd name="T10" fmla="*/ 2985 w 3555"/>
                      <a:gd name="T11" fmla="*/ 390 h 465"/>
                      <a:gd name="T12" fmla="*/ 3555 w 3555"/>
                      <a:gd name="T13" fmla="*/ 150 h 4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55" h="465">
                        <a:moveTo>
                          <a:pt x="0" y="0"/>
                        </a:moveTo>
                        <a:cubicBezTo>
                          <a:pt x="113" y="32"/>
                          <a:pt x="227" y="65"/>
                          <a:pt x="315" y="120"/>
                        </a:cubicBezTo>
                        <a:cubicBezTo>
                          <a:pt x="403" y="175"/>
                          <a:pt x="417" y="275"/>
                          <a:pt x="525" y="330"/>
                        </a:cubicBezTo>
                        <a:cubicBezTo>
                          <a:pt x="633" y="385"/>
                          <a:pt x="730" y="435"/>
                          <a:pt x="960" y="450"/>
                        </a:cubicBezTo>
                        <a:cubicBezTo>
                          <a:pt x="1190" y="465"/>
                          <a:pt x="1568" y="430"/>
                          <a:pt x="1905" y="420"/>
                        </a:cubicBezTo>
                        <a:cubicBezTo>
                          <a:pt x="2242" y="410"/>
                          <a:pt x="2710" y="435"/>
                          <a:pt x="2985" y="390"/>
                        </a:cubicBezTo>
                        <a:cubicBezTo>
                          <a:pt x="3260" y="345"/>
                          <a:pt x="3460" y="190"/>
                          <a:pt x="3555" y="15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15378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20" y="3825"/>
                    <a:ext cx="0" cy="27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15379" name="Line 1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530" y="4020"/>
                    <a:ext cx="15" cy="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</p:grpSp>
        <p:sp>
          <p:nvSpPr>
            <p:cNvPr id="15380" name="AutoShape 20"/>
            <p:cNvSpPr>
              <a:spLocks noChangeArrowheads="1"/>
            </p:cNvSpPr>
            <p:nvPr/>
          </p:nvSpPr>
          <p:spPr bwMode="auto">
            <a:xfrm>
              <a:off x="4005" y="4635"/>
              <a:ext cx="270" cy="225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81" name="AutoShape 21"/>
            <p:cNvSpPr>
              <a:spLocks noChangeArrowheads="1"/>
            </p:cNvSpPr>
            <p:nvPr/>
          </p:nvSpPr>
          <p:spPr bwMode="auto">
            <a:xfrm>
              <a:off x="4410" y="4740"/>
              <a:ext cx="270" cy="225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82" name="AutoShape 22"/>
            <p:cNvSpPr>
              <a:spLocks noChangeArrowheads="1"/>
            </p:cNvSpPr>
            <p:nvPr/>
          </p:nvSpPr>
          <p:spPr bwMode="auto">
            <a:xfrm>
              <a:off x="8685" y="4860"/>
              <a:ext cx="270" cy="225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83" name="AutoShape 23"/>
            <p:cNvSpPr>
              <a:spLocks noChangeArrowheads="1"/>
            </p:cNvSpPr>
            <p:nvPr/>
          </p:nvSpPr>
          <p:spPr bwMode="auto">
            <a:xfrm>
              <a:off x="9285" y="4650"/>
              <a:ext cx="270" cy="225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84" name="AutoShape 24"/>
            <p:cNvSpPr>
              <a:spLocks noChangeArrowheads="1"/>
            </p:cNvSpPr>
            <p:nvPr/>
          </p:nvSpPr>
          <p:spPr bwMode="auto">
            <a:xfrm>
              <a:off x="4830" y="4665"/>
              <a:ext cx="270" cy="225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85" name="AutoShape 25"/>
            <p:cNvSpPr>
              <a:spLocks noChangeArrowheads="1"/>
            </p:cNvSpPr>
            <p:nvPr/>
          </p:nvSpPr>
          <p:spPr bwMode="auto">
            <a:xfrm>
              <a:off x="8415" y="4695"/>
              <a:ext cx="270" cy="225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86" name="AutoShape 26"/>
            <p:cNvSpPr>
              <a:spLocks noChangeArrowheads="1"/>
            </p:cNvSpPr>
            <p:nvPr/>
          </p:nvSpPr>
          <p:spPr bwMode="auto">
            <a:xfrm>
              <a:off x="3735" y="4725"/>
              <a:ext cx="270" cy="225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5387" name="AutoShape 27"/>
          <p:cNvSpPr>
            <a:spLocks noChangeArrowheads="1"/>
          </p:cNvSpPr>
          <p:nvPr/>
        </p:nvSpPr>
        <p:spPr bwMode="auto">
          <a:xfrm rot="5400000">
            <a:off x="537369" y="3058319"/>
            <a:ext cx="749300" cy="985838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/>
          <a:lstStyle/>
          <a:p>
            <a:pPr algn="ctr"/>
            <a:endParaRPr lang="bg-BG" altLang="bg-BG" sz="1600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296863" y="2868613"/>
            <a:ext cx="1250950" cy="611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419100" y="3176588"/>
            <a:ext cx="985838" cy="341312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 flipV="1">
            <a:off x="879475" y="317658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391" name="Oval 31"/>
          <p:cNvSpPr>
            <a:spLocks noChangeArrowheads="1"/>
          </p:cNvSpPr>
          <p:nvPr/>
        </p:nvSpPr>
        <p:spPr bwMode="auto">
          <a:xfrm flipV="1">
            <a:off x="747713" y="31765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392" name="Oval 32"/>
          <p:cNvSpPr>
            <a:spLocks noChangeArrowheads="1"/>
          </p:cNvSpPr>
          <p:nvPr/>
        </p:nvSpPr>
        <p:spPr bwMode="auto">
          <a:xfrm flipV="1">
            <a:off x="1011238" y="33813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393" name="Oval 33"/>
          <p:cNvSpPr>
            <a:spLocks noChangeArrowheads="1"/>
          </p:cNvSpPr>
          <p:nvPr/>
        </p:nvSpPr>
        <p:spPr bwMode="auto">
          <a:xfrm flipV="1">
            <a:off x="615950" y="33813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394" name="Oval 34"/>
          <p:cNvSpPr>
            <a:spLocks noChangeArrowheads="1"/>
          </p:cNvSpPr>
          <p:nvPr/>
        </p:nvSpPr>
        <p:spPr bwMode="auto">
          <a:xfrm flipV="1">
            <a:off x="879475" y="338137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395" name="Oval 35"/>
          <p:cNvSpPr>
            <a:spLocks noChangeArrowheads="1"/>
          </p:cNvSpPr>
          <p:nvPr/>
        </p:nvSpPr>
        <p:spPr bwMode="auto">
          <a:xfrm flipV="1">
            <a:off x="747713" y="3381375"/>
            <a:ext cx="109537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396" name="Oval 36"/>
          <p:cNvSpPr>
            <a:spLocks noChangeArrowheads="1"/>
          </p:cNvSpPr>
          <p:nvPr/>
        </p:nvSpPr>
        <p:spPr bwMode="auto">
          <a:xfrm flipV="1">
            <a:off x="1230313" y="3244850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397" name="Oval 37"/>
          <p:cNvSpPr>
            <a:spLocks noChangeArrowheads="1"/>
          </p:cNvSpPr>
          <p:nvPr/>
        </p:nvSpPr>
        <p:spPr bwMode="auto">
          <a:xfrm flipV="1">
            <a:off x="1076325" y="32686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398" name="Oval 38"/>
          <p:cNvSpPr>
            <a:spLocks noChangeArrowheads="1"/>
          </p:cNvSpPr>
          <p:nvPr/>
        </p:nvSpPr>
        <p:spPr bwMode="auto">
          <a:xfrm flipV="1">
            <a:off x="944563" y="3268663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399" name="Oval 39"/>
          <p:cNvSpPr>
            <a:spLocks noChangeArrowheads="1"/>
          </p:cNvSpPr>
          <p:nvPr/>
        </p:nvSpPr>
        <p:spPr bwMode="auto">
          <a:xfrm flipV="1">
            <a:off x="681038" y="3268663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00" name="Oval 40"/>
          <p:cNvSpPr>
            <a:spLocks noChangeArrowheads="1"/>
          </p:cNvSpPr>
          <p:nvPr/>
        </p:nvSpPr>
        <p:spPr bwMode="auto">
          <a:xfrm flipV="1">
            <a:off x="814388" y="3268663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01" name="Oval 41"/>
          <p:cNvSpPr>
            <a:spLocks noChangeArrowheads="1"/>
          </p:cNvSpPr>
          <p:nvPr/>
        </p:nvSpPr>
        <p:spPr bwMode="auto">
          <a:xfrm flipV="1">
            <a:off x="549275" y="324485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02" name="Oval 42"/>
          <p:cNvSpPr>
            <a:spLocks noChangeArrowheads="1"/>
          </p:cNvSpPr>
          <p:nvPr/>
        </p:nvSpPr>
        <p:spPr bwMode="auto">
          <a:xfrm flipV="1">
            <a:off x="484188" y="3313113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03" name="Oval 43"/>
          <p:cNvSpPr>
            <a:spLocks noChangeArrowheads="1"/>
          </p:cNvSpPr>
          <p:nvPr/>
        </p:nvSpPr>
        <p:spPr bwMode="auto">
          <a:xfrm flipV="1">
            <a:off x="1143000" y="3336925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04" name="Oval 44"/>
          <p:cNvSpPr>
            <a:spLocks noChangeArrowheads="1"/>
          </p:cNvSpPr>
          <p:nvPr/>
        </p:nvSpPr>
        <p:spPr bwMode="auto">
          <a:xfrm flipV="1">
            <a:off x="1011238" y="31765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536575" y="3524250"/>
            <a:ext cx="8477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solidFill>
                  <a:srgbClr val="FFFFFF"/>
                </a:solidFill>
                <a:latin typeface="Times New Roman" pitchFamily="18" charset="0"/>
              </a:rPr>
              <a:t>ДАННИ</a:t>
            </a:r>
            <a:endParaRPr lang="en-US" altLang="bg-BG" sz="1200" b="1"/>
          </a:p>
        </p:txBody>
      </p:sp>
      <p:sp>
        <p:nvSpPr>
          <p:cNvPr id="15406" name="Oval 46"/>
          <p:cNvSpPr>
            <a:spLocks noChangeArrowheads="1"/>
          </p:cNvSpPr>
          <p:nvPr/>
        </p:nvSpPr>
        <p:spPr bwMode="auto">
          <a:xfrm flipV="1">
            <a:off x="1193800" y="3273425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07" name="Oval 47"/>
          <p:cNvSpPr>
            <a:spLocks noChangeArrowheads="1"/>
          </p:cNvSpPr>
          <p:nvPr/>
        </p:nvSpPr>
        <p:spPr bwMode="auto">
          <a:xfrm flipV="1">
            <a:off x="1030288" y="3227388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 flipV="1">
            <a:off x="930275" y="32972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09" name="Oval 49"/>
          <p:cNvSpPr>
            <a:spLocks noChangeArrowheads="1"/>
          </p:cNvSpPr>
          <p:nvPr/>
        </p:nvSpPr>
        <p:spPr bwMode="auto">
          <a:xfrm flipH="1" flipV="1">
            <a:off x="612775" y="3216275"/>
            <a:ext cx="111125" cy="1254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10" name="Oval 50"/>
          <p:cNvSpPr>
            <a:spLocks noChangeArrowheads="1"/>
          </p:cNvSpPr>
          <p:nvPr/>
        </p:nvSpPr>
        <p:spPr bwMode="auto">
          <a:xfrm flipV="1">
            <a:off x="768350" y="327342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11" name="Oval 51"/>
          <p:cNvSpPr>
            <a:spLocks noChangeArrowheads="1"/>
          </p:cNvSpPr>
          <p:nvPr/>
        </p:nvSpPr>
        <p:spPr bwMode="auto">
          <a:xfrm flipV="1">
            <a:off x="565150" y="32972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 flipV="1">
            <a:off x="438150" y="3273425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13" name="Oval 53"/>
          <p:cNvSpPr>
            <a:spLocks noChangeArrowheads="1"/>
          </p:cNvSpPr>
          <p:nvPr/>
        </p:nvSpPr>
        <p:spPr bwMode="auto">
          <a:xfrm flipV="1">
            <a:off x="1127125" y="325120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14" name="Oval 54"/>
          <p:cNvSpPr>
            <a:spLocks noChangeArrowheads="1"/>
          </p:cNvSpPr>
          <p:nvPr/>
        </p:nvSpPr>
        <p:spPr bwMode="auto">
          <a:xfrm flipV="1">
            <a:off x="915988" y="3386138"/>
            <a:ext cx="109537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15" name="Oval 55"/>
          <p:cNvSpPr>
            <a:spLocks noChangeArrowheads="1"/>
          </p:cNvSpPr>
          <p:nvPr/>
        </p:nvSpPr>
        <p:spPr bwMode="auto">
          <a:xfrm flipV="1">
            <a:off x="784225" y="3297238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16" name="Oval 56"/>
          <p:cNvSpPr>
            <a:spLocks noChangeArrowheads="1"/>
          </p:cNvSpPr>
          <p:nvPr/>
        </p:nvSpPr>
        <p:spPr bwMode="auto">
          <a:xfrm flipV="1">
            <a:off x="1266825" y="3286125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17" name="Oval 57"/>
          <p:cNvSpPr>
            <a:spLocks noChangeArrowheads="1"/>
          </p:cNvSpPr>
          <p:nvPr/>
        </p:nvSpPr>
        <p:spPr bwMode="auto">
          <a:xfrm flipV="1">
            <a:off x="1112838" y="3308350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18" name="Oval 58"/>
          <p:cNvSpPr>
            <a:spLocks noChangeArrowheads="1"/>
          </p:cNvSpPr>
          <p:nvPr/>
        </p:nvSpPr>
        <p:spPr bwMode="auto">
          <a:xfrm flipV="1">
            <a:off x="981075" y="330835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19" name="Oval 59"/>
          <p:cNvSpPr>
            <a:spLocks noChangeArrowheads="1"/>
          </p:cNvSpPr>
          <p:nvPr/>
        </p:nvSpPr>
        <p:spPr bwMode="auto">
          <a:xfrm flipV="1">
            <a:off x="719138" y="330835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20" name="Oval 60"/>
          <p:cNvSpPr>
            <a:spLocks noChangeArrowheads="1"/>
          </p:cNvSpPr>
          <p:nvPr/>
        </p:nvSpPr>
        <p:spPr bwMode="auto">
          <a:xfrm flipV="1">
            <a:off x="850900" y="3308350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21" name="Oval 61"/>
          <p:cNvSpPr>
            <a:spLocks noChangeArrowheads="1"/>
          </p:cNvSpPr>
          <p:nvPr/>
        </p:nvSpPr>
        <p:spPr bwMode="auto">
          <a:xfrm flipV="1">
            <a:off x="585788" y="3286125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22" name="Oval 62"/>
          <p:cNvSpPr>
            <a:spLocks noChangeArrowheads="1"/>
          </p:cNvSpPr>
          <p:nvPr/>
        </p:nvSpPr>
        <p:spPr bwMode="auto">
          <a:xfrm flipV="1">
            <a:off x="520700" y="3354388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23" name="Oval 63"/>
          <p:cNvSpPr>
            <a:spLocks noChangeArrowheads="1"/>
          </p:cNvSpPr>
          <p:nvPr/>
        </p:nvSpPr>
        <p:spPr bwMode="auto">
          <a:xfrm flipV="1">
            <a:off x="1119188" y="33655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24" name="Oval 64"/>
          <p:cNvSpPr>
            <a:spLocks noChangeArrowheads="1"/>
          </p:cNvSpPr>
          <p:nvPr/>
        </p:nvSpPr>
        <p:spPr bwMode="auto">
          <a:xfrm flipV="1">
            <a:off x="1047750" y="3217863"/>
            <a:ext cx="109538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25" name="Oval 65"/>
          <p:cNvSpPr>
            <a:spLocks noChangeArrowheads="1"/>
          </p:cNvSpPr>
          <p:nvPr/>
        </p:nvSpPr>
        <p:spPr bwMode="auto">
          <a:xfrm flipV="1">
            <a:off x="1230313" y="3314700"/>
            <a:ext cx="111125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26" name="Oval 66"/>
          <p:cNvSpPr>
            <a:spLocks noChangeArrowheads="1"/>
          </p:cNvSpPr>
          <p:nvPr/>
        </p:nvSpPr>
        <p:spPr bwMode="auto">
          <a:xfrm flipV="1">
            <a:off x="833438" y="327977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27" name="Oval 67"/>
          <p:cNvSpPr>
            <a:spLocks noChangeArrowheads="1"/>
          </p:cNvSpPr>
          <p:nvPr/>
        </p:nvSpPr>
        <p:spPr bwMode="auto">
          <a:xfrm flipV="1">
            <a:off x="966788" y="333692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28" name="Oval 68"/>
          <p:cNvSpPr>
            <a:spLocks noChangeArrowheads="1"/>
          </p:cNvSpPr>
          <p:nvPr/>
        </p:nvSpPr>
        <p:spPr bwMode="auto">
          <a:xfrm flipH="1" flipV="1">
            <a:off x="650875" y="3257550"/>
            <a:ext cx="109538" cy="1254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29" name="Oval 69"/>
          <p:cNvSpPr>
            <a:spLocks noChangeArrowheads="1"/>
          </p:cNvSpPr>
          <p:nvPr/>
        </p:nvSpPr>
        <p:spPr bwMode="auto">
          <a:xfrm flipV="1">
            <a:off x="723900" y="3371850"/>
            <a:ext cx="109538" cy="1127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30" name="Oval 70"/>
          <p:cNvSpPr>
            <a:spLocks noChangeArrowheads="1"/>
          </p:cNvSpPr>
          <p:nvPr/>
        </p:nvSpPr>
        <p:spPr bwMode="auto">
          <a:xfrm flipV="1">
            <a:off x="601663" y="3336925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31" name="Oval 71"/>
          <p:cNvSpPr>
            <a:spLocks noChangeArrowheads="1"/>
          </p:cNvSpPr>
          <p:nvPr/>
        </p:nvSpPr>
        <p:spPr bwMode="auto">
          <a:xfrm flipV="1">
            <a:off x="474663" y="3314700"/>
            <a:ext cx="109537" cy="1143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32" name="Oval 72"/>
          <p:cNvSpPr>
            <a:spLocks noChangeArrowheads="1"/>
          </p:cNvSpPr>
          <p:nvPr/>
        </p:nvSpPr>
        <p:spPr bwMode="auto">
          <a:xfrm flipV="1">
            <a:off x="806450" y="3382963"/>
            <a:ext cx="109538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5433" name="Rectangle 73"/>
          <p:cNvSpPr>
            <a:spLocks noChangeArrowheads="1"/>
          </p:cNvSpPr>
          <p:nvPr/>
        </p:nvSpPr>
        <p:spPr bwMode="auto">
          <a:xfrm>
            <a:off x="2289657" y="177442"/>
            <a:ext cx="4892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228600" algn="l"/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228600" algn="l"/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228600" algn="l"/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228600" algn="l"/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bg-BG" altLang="bg-BG" sz="1400" b="1" i="1" dirty="0" smtClean="0"/>
              <a:t>сложност </a:t>
            </a:r>
            <a:r>
              <a:rPr lang="bg-BG" altLang="bg-BG" sz="1400" b="1" i="1" dirty="0"/>
              <a:t>на </a:t>
            </a:r>
            <a:r>
              <a:rPr lang="bg-BG" altLang="bg-BG" sz="1400" b="1" i="1" dirty="0" smtClean="0"/>
              <a:t>алгоритъма По Време (брой стъпки)</a:t>
            </a:r>
            <a:endParaRPr lang="bg-BG" altLang="bg-BG" sz="1400" b="1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162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0.02454 C 0.01007 -0.03403 0.02014 -0.04375 0.02952 -0.0507 C 0.03889 -0.05764 0.0408 -0.06482 0.05591 -0.06574 C 0.07119 -0.06667 0.09879 -0.06945 0.12032 -0.05602 C 0.14185 -0.0426 0.16372 -0.01366 0.18577 0.01551 " pathEditMode="relative" rAng="0" ptsTypes="aaaaA">
                                      <p:cBhvr>
                                        <p:cTn id="106" dur="500" fill="hold"/>
                                        <p:tgtEl>
                                          <p:spTgt spid="15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-25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nimBg="1"/>
      <p:bldP spid="15370" grpId="0" animBg="1"/>
      <p:bldP spid="15387" grpId="0" animBg="1"/>
      <p:bldP spid="15387" grpId="1" animBg="1"/>
      <p:bldP spid="15388" grpId="0" animBg="1"/>
      <p:bldP spid="15389" grpId="0" animBg="1"/>
      <p:bldP spid="15389" grpId="1" animBg="1"/>
      <p:bldP spid="15390" grpId="0" animBg="1"/>
      <p:bldP spid="15390" grpId="1" animBg="1"/>
      <p:bldP spid="15391" grpId="0" animBg="1"/>
      <p:bldP spid="15391" grpId="1" animBg="1"/>
      <p:bldP spid="15392" grpId="0" animBg="1"/>
      <p:bldP spid="15392" grpId="1" animBg="1"/>
      <p:bldP spid="15393" grpId="0" animBg="1"/>
      <p:bldP spid="15393" grpId="1" animBg="1"/>
      <p:bldP spid="15394" grpId="0" animBg="1"/>
      <p:bldP spid="15394" grpId="1" animBg="1"/>
      <p:bldP spid="15395" grpId="0" animBg="1"/>
      <p:bldP spid="15395" grpId="1" animBg="1"/>
      <p:bldP spid="15396" grpId="0" animBg="1"/>
      <p:bldP spid="15396" grpId="1" animBg="1"/>
      <p:bldP spid="15397" grpId="0" animBg="1"/>
      <p:bldP spid="15397" grpId="1" animBg="1"/>
      <p:bldP spid="15398" grpId="0" animBg="1"/>
      <p:bldP spid="15398" grpId="1" animBg="1"/>
      <p:bldP spid="15399" grpId="0" animBg="1"/>
      <p:bldP spid="15399" grpId="1" animBg="1"/>
      <p:bldP spid="15400" grpId="0" animBg="1"/>
      <p:bldP spid="15400" grpId="1" animBg="1"/>
      <p:bldP spid="15401" grpId="0" animBg="1"/>
      <p:bldP spid="15401" grpId="1" animBg="1"/>
      <p:bldP spid="15402" grpId="0" animBg="1"/>
      <p:bldP spid="15402" grpId="1" animBg="1"/>
      <p:bldP spid="15403" grpId="0" animBg="1"/>
      <p:bldP spid="15403" grpId="1" animBg="1"/>
      <p:bldP spid="15404" grpId="0" animBg="1"/>
      <p:bldP spid="15404" grpId="1" animBg="1"/>
      <p:bldP spid="15405" grpId="0"/>
      <p:bldP spid="15405" grpId="1"/>
      <p:bldP spid="15406" grpId="0" animBg="1"/>
      <p:bldP spid="15406" grpId="1" animBg="1"/>
      <p:bldP spid="15407" grpId="0" animBg="1"/>
      <p:bldP spid="15407" grpId="1" animBg="1"/>
      <p:bldP spid="15408" grpId="0" animBg="1"/>
      <p:bldP spid="15408" grpId="1" animBg="1"/>
      <p:bldP spid="15409" grpId="0" animBg="1"/>
      <p:bldP spid="15409" grpId="1" animBg="1"/>
      <p:bldP spid="15410" grpId="0" animBg="1"/>
      <p:bldP spid="15410" grpId="1" animBg="1"/>
      <p:bldP spid="15411" grpId="0" animBg="1"/>
      <p:bldP spid="15411" grpId="1" animBg="1"/>
      <p:bldP spid="15412" grpId="0" animBg="1"/>
      <p:bldP spid="15412" grpId="1" animBg="1"/>
      <p:bldP spid="15413" grpId="0" animBg="1"/>
      <p:bldP spid="15413" grpId="1" animBg="1"/>
      <p:bldP spid="15414" grpId="0" animBg="1"/>
      <p:bldP spid="15414" grpId="1" animBg="1"/>
      <p:bldP spid="15415" grpId="0" animBg="1"/>
      <p:bldP spid="15415" grpId="1" animBg="1"/>
      <p:bldP spid="15416" grpId="0" animBg="1"/>
      <p:bldP spid="15416" grpId="1" animBg="1"/>
      <p:bldP spid="15417" grpId="0" animBg="1"/>
      <p:bldP spid="15417" grpId="1" animBg="1"/>
      <p:bldP spid="15418" grpId="0" animBg="1"/>
      <p:bldP spid="15418" grpId="1" animBg="1"/>
      <p:bldP spid="15419" grpId="0" animBg="1"/>
      <p:bldP spid="15419" grpId="1" animBg="1"/>
      <p:bldP spid="15420" grpId="0" animBg="1"/>
      <p:bldP spid="15420" grpId="1" animBg="1"/>
      <p:bldP spid="15421" grpId="0" animBg="1"/>
      <p:bldP spid="15421" grpId="1" animBg="1"/>
      <p:bldP spid="15422" grpId="0" animBg="1"/>
      <p:bldP spid="15422" grpId="1" animBg="1"/>
      <p:bldP spid="15423" grpId="0" animBg="1"/>
      <p:bldP spid="15423" grpId="1" animBg="1"/>
      <p:bldP spid="15424" grpId="0" animBg="1"/>
      <p:bldP spid="15424" grpId="1" animBg="1"/>
      <p:bldP spid="15425" grpId="0" animBg="1"/>
      <p:bldP spid="15425" grpId="1" animBg="1"/>
      <p:bldP spid="15426" grpId="0" animBg="1"/>
      <p:bldP spid="15426" grpId="1" animBg="1"/>
      <p:bldP spid="15427" grpId="0" animBg="1"/>
      <p:bldP spid="15427" grpId="1" animBg="1"/>
      <p:bldP spid="15428" grpId="0" animBg="1"/>
      <p:bldP spid="15428" grpId="1" animBg="1"/>
      <p:bldP spid="15429" grpId="0" animBg="1"/>
      <p:bldP spid="15429" grpId="1" animBg="1"/>
      <p:bldP spid="15430" grpId="0" animBg="1"/>
      <p:bldP spid="15430" grpId="1" animBg="1"/>
      <p:bldP spid="15431" grpId="0" animBg="1"/>
      <p:bldP spid="15431" grpId="1" animBg="1"/>
      <p:bldP spid="15432" grpId="0" animBg="1"/>
      <p:bldP spid="154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349500" y="3441700"/>
            <a:ext cx="5207000" cy="2844800"/>
            <a:chOff x="900" y="9088"/>
            <a:chExt cx="4680" cy="3420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900" y="9088"/>
              <a:ext cx="4680" cy="3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1800" y="11631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 flipV="1">
              <a:off x="1962" y="9268"/>
              <a:ext cx="0" cy="2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V="1">
              <a:off x="3582" y="9583"/>
              <a:ext cx="0" cy="20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auto">
            <a:xfrm>
              <a:off x="1962" y="9536"/>
              <a:ext cx="473" cy="2095"/>
            </a:xfrm>
            <a:custGeom>
              <a:avLst/>
              <a:gdLst>
                <a:gd name="T0" fmla="*/ 0 w 525"/>
                <a:gd name="T1" fmla="*/ 2394 h 2394"/>
                <a:gd name="T2" fmla="*/ 435 w 525"/>
                <a:gd name="T3" fmla="*/ 1105 h 2394"/>
                <a:gd name="T4" fmla="*/ 502 w 525"/>
                <a:gd name="T5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5" h="2394">
                  <a:moveTo>
                    <a:pt x="0" y="2394"/>
                  </a:moveTo>
                  <a:cubicBezTo>
                    <a:pt x="72" y="2179"/>
                    <a:pt x="351" y="1504"/>
                    <a:pt x="435" y="1105"/>
                  </a:cubicBezTo>
                  <a:cubicBezTo>
                    <a:pt x="525" y="745"/>
                    <a:pt x="488" y="230"/>
                    <a:pt x="50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2" name="Freeform 8"/>
            <p:cNvSpPr>
              <a:spLocks/>
            </p:cNvSpPr>
            <p:nvPr/>
          </p:nvSpPr>
          <p:spPr bwMode="auto">
            <a:xfrm>
              <a:off x="1962" y="9741"/>
              <a:ext cx="972" cy="1890"/>
            </a:xfrm>
            <a:custGeom>
              <a:avLst/>
              <a:gdLst>
                <a:gd name="T0" fmla="*/ 0 w 1080"/>
                <a:gd name="T1" fmla="*/ 2340 h 2340"/>
                <a:gd name="T2" fmla="*/ 737 w 1080"/>
                <a:gd name="T3" fmla="*/ 1201 h 2340"/>
                <a:gd name="T4" fmla="*/ 1080 w 1080"/>
                <a:gd name="T5" fmla="*/ 0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0" h="2340">
                  <a:moveTo>
                    <a:pt x="0" y="2340"/>
                  </a:moveTo>
                  <a:cubicBezTo>
                    <a:pt x="123" y="2150"/>
                    <a:pt x="557" y="1591"/>
                    <a:pt x="737" y="1201"/>
                  </a:cubicBezTo>
                  <a:cubicBezTo>
                    <a:pt x="917" y="811"/>
                    <a:pt x="1009" y="250"/>
                    <a:pt x="10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3" name="Freeform 9"/>
            <p:cNvSpPr>
              <a:spLocks/>
            </p:cNvSpPr>
            <p:nvPr/>
          </p:nvSpPr>
          <p:spPr bwMode="auto">
            <a:xfrm>
              <a:off x="1962" y="9838"/>
              <a:ext cx="1886" cy="1794"/>
            </a:xfrm>
            <a:custGeom>
              <a:avLst/>
              <a:gdLst>
                <a:gd name="T0" fmla="*/ 0 w 1886"/>
                <a:gd name="T1" fmla="*/ 1794 h 1794"/>
                <a:gd name="T2" fmla="*/ 1886 w 1886"/>
                <a:gd name="T3" fmla="*/ 0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6" h="1794">
                  <a:moveTo>
                    <a:pt x="0" y="1794"/>
                  </a:moveTo>
                  <a:lnTo>
                    <a:pt x="188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4" name="Freeform 10"/>
            <p:cNvSpPr>
              <a:spLocks/>
            </p:cNvSpPr>
            <p:nvPr/>
          </p:nvSpPr>
          <p:spPr bwMode="auto">
            <a:xfrm>
              <a:off x="1962" y="10458"/>
              <a:ext cx="2923" cy="1173"/>
            </a:xfrm>
            <a:custGeom>
              <a:avLst/>
              <a:gdLst>
                <a:gd name="T0" fmla="*/ 0 w 3248"/>
                <a:gd name="T1" fmla="*/ 1340 h 1340"/>
                <a:gd name="T2" fmla="*/ 1440 w 3248"/>
                <a:gd name="T3" fmla="*/ 469 h 1340"/>
                <a:gd name="T4" fmla="*/ 3248 w 3248"/>
                <a:gd name="T5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8" h="1340">
                  <a:moveTo>
                    <a:pt x="0" y="1340"/>
                  </a:moveTo>
                  <a:cubicBezTo>
                    <a:pt x="240" y="1195"/>
                    <a:pt x="899" y="692"/>
                    <a:pt x="1440" y="469"/>
                  </a:cubicBezTo>
                  <a:cubicBezTo>
                    <a:pt x="1981" y="226"/>
                    <a:pt x="2871" y="98"/>
                    <a:pt x="3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5" name="Freeform 11"/>
            <p:cNvSpPr>
              <a:spLocks/>
            </p:cNvSpPr>
            <p:nvPr/>
          </p:nvSpPr>
          <p:spPr bwMode="auto">
            <a:xfrm>
              <a:off x="1962" y="11103"/>
              <a:ext cx="3059" cy="528"/>
            </a:xfrm>
            <a:custGeom>
              <a:avLst/>
              <a:gdLst>
                <a:gd name="T0" fmla="*/ 0 w 3399"/>
                <a:gd name="T1" fmla="*/ 603 h 603"/>
                <a:gd name="T2" fmla="*/ 1440 w 3399"/>
                <a:gd name="T3" fmla="*/ 168 h 603"/>
                <a:gd name="T4" fmla="*/ 3399 w 3399"/>
                <a:gd name="T5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99" h="603">
                  <a:moveTo>
                    <a:pt x="0" y="603"/>
                  </a:moveTo>
                  <a:cubicBezTo>
                    <a:pt x="240" y="530"/>
                    <a:pt x="874" y="268"/>
                    <a:pt x="1440" y="168"/>
                  </a:cubicBezTo>
                  <a:cubicBezTo>
                    <a:pt x="2012" y="54"/>
                    <a:pt x="2991" y="35"/>
                    <a:pt x="339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080" y="9268"/>
              <a:ext cx="693" cy="5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брой</a:t>
              </a:r>
            </a:p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стъпки</a:t>
              </a:r>
            </a:p>
          </p:txBody>
        </p:sp>
        <p:sp>
          <p:nvSpPr>
            <p:cNvPr id="16397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3780" y="11788"/>
              <a:ext cx="1233" cy="5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големина</a:t>
              </a:r>
            </a:p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на входа</a:t>
              </a:r>
            </a:p>
          </p:txBody>
        </p:sp>
        <p:sp>
          <p:nvSpPr>
            <p:cNvPr id="16398" name="Freeform 14"/>
            <p:cNvSpPr>
              <a:spLocks/>
            </p:cNvSpPr>
            <p:nvPr/>
          </p:nvSpPr>
          <p:spPr bwMode="auto">
            <a:xfrm>
              <a:off x="3583" y="10072"/>
              <a:ext cx="1" cy="16"/>
            </a:xfrm>
            <a:custGeom>
              <a:avLst/>
              <a:gdLst>
                <a:gd name="T0" fmla="*/ 0 w 1"/>
                <a:gd name="T1" fmla="*/ 16 h 16"/>
                <a:gd name="T2" fmla="*/ 0 w 1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">
                  <a:moveTo>
                    <a:pt x="0" y="16"/>
                  </a:moveTo>
                  <a:lnTo>
                    <a:pt x="0" y="0"/>
                  </a:lnTo>
                </a:path>
              </a:pathLst>
            </a:custGeom>
            <a:noFill/>
            <a:ln w="76200" cap="rnd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399" name="Freeform 15"/>
            <p:cNvSpPr>
              <a:spLocks/>
            </p:cNvSpPr>
            <p:nvPr/>
          </p:nvSpPr>
          <p:spPr bwMode="auto">
            <a:xfrm>
              <a:off x="3583" y="10741"/>
              <a:ext cx="1" cy="17"/>
            </a:xfrm>
            <a:custGeom>
              <a:avLst/>
              <a:gdLst>
                <a:gd name="T0" fmla="*/ 0 w 1"/>
                <a:gd name="T1" fmla="*/ 17 h 17"/>
                <a:gd name="T2" fmla="*/ 0 w 1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">
                  <a:moveTo>
                    <a:pt x="0" y="17"/>
                  </a:moveTo>
                  <a:lnTo>
                    <a:pt x="0" y="0"/>
                  </a:lnTo>
                </a:path>
              </a:pathLst>
            </a:custGeom>
            <a:noFill/>
            <a:ln w="76200" cap="rnd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400" name="Freeform 16"/>
            <p:cNvSpPr>
              <a:spLocks/>
            </p:cNvSpPr>
            <p:nvPr/>
          </p:nvSpPr>
          <p:spPr bwMode="auto">
            <a:xfrm>
              <a:off x="3567" y="11177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0 w 16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0" y="0"/>
                  </a:lnTo>
                </a:path>
              </a:pathLst>
            </a:custGeom>
            <a:noFill/>
            <a:ln w="76200" cap="rnd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401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220" y="11428"/>
              <a:ext cx="228" cy="3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6402" name="Group 18"/>
          <p:cNvGrpSpPr>
            <a:grpSpLocks/>
          </p:cNvGrpSpPr>
          <p:nvPr/>
        </p:nvGrpSpPr>
        <p:grpSpPr bwMode="auto">
          <a:xfrm>
            <a:off x="1433513" y="2481263"/>
            <a:ext cx="1333500" cy="477837"/>
            <a:chOff x="3583" y="4582"/>
            <a:chExt cx="2479" cy="915"/>
          </a:xfrm>
        </p:grpSpPr>
        <p:sp>
          <p:nvSpPr>
            <p:cNvPr id="1640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4207" y="5032"/>
              <a:ext cx="1470" cy="4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ВХОД</a:t>
              </a:r>
            </a:p>
          </p:txBody>
        </p:sp>
        <p:grpSp>
          <p:nvGrpSpPr>
            <p:cNvPr id="16404" name="Group 20"/>
            <p:cNvGrpSpPr>
              <a:grpSpLocks/>
            </p:cNvGrpSpPr>
            <p:nvPr/>
          </p:nvGrpSpPr>
          <p:grpSpPr bwMode="auto">
            <a:xfrm>
              <a:off x="3583" y="4582"/>
              <a:ext cx="2479" cy="915"/>
              <a:chOff x="2908" y="3547"/>
              <a:chExt cx="4144" cy="1260"/>
            </a:xfrm>
          </p:grpSpPr>
          <p:sp>
            <p:nvSpPr>
              <p:cNvPr id="16405" name="Freeform 21"/>
              <p:cNvSpPr>
                <a:spLocks/>
              </p:cNvSpPr>
              <p:nvPr/>
            </p:nvSpPr>
            <p:spPr bwMode="auto">
              <a:xfrm>
                <a:off x="2908" y="3547"/>
                <a:ext cx="4144" cy="813"/>
              </a:xfrm>
              <a:custGeom>
                <a:avLst/>
                <a:gdLst>
                  <a:gd name="T0" fmla="*/ 92 w 4024"/>
                  <a:gd name="T1" fmla="*/ 278 h 813"/>
                  <a:gd name="T2" fmla="*/ 227 w 4024"/>
                  <a:gd name="T3" fmla="*/ 158 h 813"/>
                  <a:gd name="T4" fmla="*/ 782 w 4024"/>
                  <a:gd name="T5" fmla="*/ 113 h 813"/>
                  <a:gd name="T6" fmla="*/ 887 w 4024"/>
                  <a:gd name="T7" fmla="*/ 8 h 813"/>
                  <a:gd name="T8" fmla="*/ 2522 w 4024"/>
                  <a:gd name="T9" fmla="*/ 68 h 813"/>
                  <a:gd name="T10" fmla="*/ 3842 w 4024"/>
                  <a:gd name="T11" fmla="*/ 233 h 813"/>
                  <a:gd name="T12" fmla="*/ 3617 w 4024"/>
                  <a:gd name="T13" fmla="*/ 488 h 813"/>
                  <a:gd name="T14" fmla="*/ 2552 w 4024"/>
                  <a:gd name="T15" fmla="*/ 788 h 813"/>
                  <a:gd name="T16" fmla="*/ 737 w 4024"/>
                  <a:gd name="T17" fmla="*/ 638 h 813"/>
                  <a:gd name="T18" fmla="*/ 107 w 4024"/>
                  <a:gd name="T19" fmla="*/ 503 h 813"/>
                  <a:gd name="T20" fmla="*/ 92 w 4024"/>
                  <a:gd name="T21" fmla="*/ 278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24" h="813">
                    <a:moveTo>
                      <a:pt x="92" y="278"/>
                    </a:moveTo>
                    <a:cubicBezTo>
                      <a:pt x="112" y="221"/>
                      <a:pt x="112" y="186"/>
                      <a:pt x="227" y="158"/>
                    </a:cubicBezTo>
                    <a:cubicBezTo>
                      <a:pt x="342" y="130"/>
                      <a:pt x="672" y="138"/>
                      <a:pt x="782" y="113"/>
                    </a:cubicBezTo>
                    <a:cubicBezTo>
                      <a:pt x="892" y="88"/>
                      <a:pt x="597" y="16"/>
                      <a:pt x="887" y="8"/>
                    </a:cubicBezTo>
                    <a:cubicBezTo>
                      <a:pt x="1177" y="0"/>
                      <a:pt x="2030" y="31"/>
                      <a:pt x="2522" y="68"/>
                    </a:cubicBezTo>
                    <a:cubicBezTo>
                      <a:pt x="3014" y="105"/>
                      <a:pt x="3660" y="163"/>
                      <a:pt x="3842" y="233"/>
                    </a:cubicBezTo>
                    <a:cubicBezTo>
                      <a:pt x="4024" y="303"/>
                      <a:pt x="3832" y="396"/>
                      <a:pt x="3617" y="488"/>
                    </a:cubicBezTo>
                    <a:cubicBezTo>
                      <a:pt x="3402" y="580"/>
                      <a:pt x="3032" y="763"/>
                      <a:pt x="2552" y="788"/>
                    </a:cubicBezTo>
                    <a:cubicBezTo>
                      <a:pt x="2072" y="813"/>
                      <a:pt x="1144" y="685"/>
                      <a:pt x="737" y="638"/>
                    </a:cubicBezTo>
                    <a:cubicBezTo>
                      <a:pt x="330" y="591"/>
                      <a:pt x="214" y="555"/>
                      <a:pt x="107" y="503"/>
                    </a:cubicBezTo>
                    <a:cubicBezTo>
                      <a:pt x="0" y="451"/>
                      <a:pt x="72" y="335"/>
                      <a:pt x="92" y="2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3000" y="4235"/>
                <a:ext cx="4020" cy="572"/>
              </a:xfrm>
              <a:custGeom>
                <a:avLst/>
                <a:gdLst>
                  <a:gd name="T0" fmla="*/ 0 w 4020"/>
                  <a:gd name="T1" fmla="*/ 130 h 572"/>
                  <a:gd name="T2" fmla="*/ 615 w 4020"/>
                  <a:gd name="T3" fmla="*/ 310 h 572"/>
                  <a:gd name="T4" fmla="*/ 2460 w 4020"/>
                  <a:gd name="T5" fmla="*/ 535 h 572"/>
                  <a:gd name="T6" fmla="*/ 3780 w 4020"/>
                  <a:gd name="T7" fmla="*/ 85 h 572"/>
                  <a:gd name="T8" fmla="*/ 3900 w 4020"/>
                  <a:gd name="T9" fmla="*/ 25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0" h="572">
                    <a:moveTo>
                      <a:pt x="0" y="130"/>
                    </a:moveTo>
                    <a:cubicBezTo>
                      <a:pt x="102" y="186"/>
                      <a:pt x="205" y="243"/>
                      <a:pt x="615" y="310"/>
                    </a:cubicBezTo>
                    <a:cubicBezTo>
                      <a:pt x="1025" y="377"/>
                      <a:pt x="1933" y="572"/>
                      <a:pt x="2460" y="535"/>
                    </a:cubicBezTo>
                    <a:cubicBezTo>
                      <a:pt x="2987" y="498"/>
                      <a:pt x="3540" y="170"/>
                      <a:pt x="3780" y="85"/>
                    </a:cubicBezTo>
                    <a:cubicBezTo>
                      <a:pt x="4020" y="0"/>
                      <a:pt x="3960" y="12"/>
                      <a:pt x="3900" y="2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>
                <a:off x="6945" y="3840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>
                <a:off x="2985" y="4065"/>
                <a:ext cx="15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16409" name="Group 25"/>
          <p:cNvGrpSpPr>
            <a:grpSpLocks/>
          </p:cNvGrpSpPr>
          <p:nvPr/>
        </p:nvGrpSpPr>
        <p:grpSpPr bwMode="auto">
          <a:xfrm rot="1184620">
            <a:off x="80963" y="247650"/>
            <a:ext cx="1228725" cy="854075"/>
            <a:chOff x="1009" y="11835"/>
            <a:chExt cx="2062" cy="1249"/>
          </a:xfrm>
        </p:grpSpPr>
        <p:grpSp>
          <p:nvGrpSpPr>
            <p:cNvPr id="16410" name="Group 26"/>
            <p:cNvGrpSpPr>
              <a:grpSpLocks/>
            </p:cNvGrpSpPr>
            <p:nvPr/>
          </p:nvGrpSpPr>
          <p:grpSpPr bwMode="auto">
            <a:xfrm>
              <a:off x="1009" y="11835"/>
              <a:ext cx="2062" cy="1249"/>
              <a:chOff x="1009" y="11835"/>
              <a:chExt cx="2062" cy="1249"/>
            </a:xfrm>
          </p:grpSpPr>
          <p:grpSp>
            <p:nvGrpSpPr>
              <p:cNvPr id="16411" name="Group 27"/>
              <p:cNvGrpSpPr>
                <a:grpSpLocks/>
              </p:cNvGrpSpPr>
              <p:nvPr/>
            </p:nvGrpSpPr>
            <p:grpSpPr bwMode="auto">
              <a:xfrm>
                <a:off x="1009" y="11868"/>
                <a:ext cx="2062" cy="1216"/>
                <a:chOff x="5944" y="12318"/>
                <a:chExt cx="2062" cy="1216"/>
              </a:xfrm>
            </p:grpSpPr>
            <p:sp>
              <p:nvSpPr>
                <p:cNvPr id="16412" name="Oval 28"/>
                <p:cNvSpPr>
                  <a:spLocks noChangeArrowheads="1"/>
                </p:cNvSpPr>
                <p:nvPr/>
              </p:nvSpPr>
              <p:spPr bwMode="auto">
                <a:xfrm>
                  <a:off x="5985" y="12318"/>
                  <a:ext cx="1992" cy="4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16413" name="Group 29"/>
                <p:cNvGrpSpPr>
                  <a:grpSpLocks/>
                </p:cNvGrpSpPr>
                <p:nvPr/>
              </p:nvGrpSpPr>
              <p:grpSpPr bwMode="auto">
                <a:xfrm>
                  <a:off x="6255" y="12345"/>
                  <a:ext cx="1545" cy="525"/>
                  <a:chOff x="6255" y="12345"/>
                  <a:chExt cx="1545" cy="525"/>
                </a:xfrm>
              </p:grpSpPr>
              <p:grpSp>
                <p:nvGrpSpPr>
                  <p:cNvPr id="1641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255" y="12405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415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16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17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18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19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420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7215" y="12375"/>
                    <a:ext cx="405" cy="315"/>
                    <a:chOff x="3675" y="11970"/>
                    <a:chExt cx="675" cy="480"/>
                  </a:xfrm>
                </p:grpSpPr>
                <p:sp>
                  <p:nvSpPr>
                    <p:cNvPr id="16421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0" y="1207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22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5" y="1215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23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1197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42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6750" y="12345"/>
                    <a:ext cx="405" cy="315"/>
                    <a:chOff x="3675" y="11970"/>
                    <a:chExt cx="675" cy="480"/>
                  </a:xfrm>
                </p:grpSpPr>
                <p:sp>
                  <p:nvSpPr>
                    <p:cNvPr id="16425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0" y="1207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26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5" y="1215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27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1197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428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6975" y="12495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429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0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1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2" name="Oval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3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434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7260" y="12405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435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6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7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8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39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44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6615" y="12510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441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42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43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44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445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</p:grpSp>
            <p:sp>
              <p:nvSpPr>
                <p:cNvPr id="16446" name="Freeform 62"/>
                <p:cNvSpPr>
                  <a:spLocks/>
                </p:cNvSpPr>
                <p:nvPr/>
              </p:nvSpPr>
              <p:spPr bwMode="auto">
                <a:xfrm>
                  <a:off x="5944" y="12458"/>
                  <a:ext cx="2062" cy="1076"/>
                </a:xfrm>
                <a:custGeom>
                  <a:avLst/>
                  <a:gdLst>
                    <a:gd name="T0" fmla="*/ 50 w 2062"/>
                    <a:gd name="T1" fmla="*/ 127 h 1172"/>
                    <a:gd name="T2" fmla="*/ 125 w 2062"/>
                    <a:gd name="T3" fmla="*/ 682 h 1172"/>
                    <a:gd name="T4" fmla="*/ 575 w 2062"/>
                    <a:gd name="T5" fmla="*/ 1102 h 1172"/>
                    <a:gd name="T6" fmla="*/ 1490 w 2062"/>
                    <a:gd name="T7" fmla="*/ 1102 h 1172"/>
                    <a:gd name="T8" fmla="*/ 1970 w 2062"/>
                    <a:gd name="T9" fmla="*/ 742 h 1172"/>
                    <a:gd name="T10" fmla="*/ 2030 w 2062"/>
                    <a:gd name="T11" fmla="*/ 112 h 1172"/>
                    <a:gd name="T12" fmla="*/ 1925 w 2062"/>
                    <a:gd name="T13" fmla="*/ 247 h 1172"/>
                    <a:gd name="T14" fmla="*/ 1205 w 2062"/>
                    <a:gd name="T15" fmla="*/ 337 h 1172"/>
                    <a:gd name="T16" fmla="*/ 185 w 2062"/>
                    <a:gd name="T17" fmla="*/ 277 h 1172"/>
                    <a:gd name="T18" fmla="*/ 95 w 2062"/>
                    <a:gd name="T19" fmla="*/ 22 h 1172"/>
                    <a:gd name="T20" fmla="*/ 50 w 2062"/>
                    <a:gd name="T21" fmla="*/ 127 h 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62" h="1172">
                      <a:moveTo>
                        <a:pt x="50" y="127"/>
                      </a:moveTo>
                      <a:cubicBezTo>
                        <a:pt x="55" y="237"/>
                        <a:pt x="38" y="520"/>
                        <a:pt x="125" y="682"/>
                      </a:cubicBezTo>
                      <a:cubicBezTo>
                        <a:pt x="212" y="844"/>
                        <a:pt x="347" y="1032"/>
                        <a:pt x="575" y="1102"/>
                      </a:cubicBezTo>
                      <a:cubicBezTo>
                        <a:pt x="803" y="1172"/>
                        <a:pt x="1258" y="1162"/>
                        <a:pt x="1490" y="1102"/>
                      </a:cubicBezTo>
                      <a:cubicBezTo>
                        <a:pt x="1722" y="1042"/>
                        <a:pt x="1880" y="907"/>
                        <a:pt x="1970" y="742"/>
                      </a:cubicBezTo>
                      <a:cubicBezTo>
                        <a:pt x="2060" y="577"/>
                        <a:pt x="2037" y="194"/>
                        <a:pt x="2030" y="112"/>
                      </a:cubicBezTo>
                      <a:cubicBezTo>
                        <a:pt x="2023" y="30"/>
                        <a:pt x="2062" y="210"/>
                        <a:pt x="1925" y="247"/>
                      </a:cubicBezTo>
                      <a:cubicBezTo>
                        <a:pt x="1788" y="284"/>
                        <a:pt x="1495" y="332"/>
                        <a:pt x="1205" y="337"/>
                      </a:cubicBezTo>
                      <a:cubicBezTo>
                        <a:pt x="915" y="342"/>
                        <a:pt x="370" y="330"/>
                        <a:pt x="185" y="277"/>
                      </a:cubicBezTo>
                      <a:cubicBezTo>
                        <a:pt x="0" y="224"/>
                        <a:pt x="117" y="44"/>
                        <a:pt x="95" y="22"/>
                      </a:cubicBezTo>
                      <a:cubicBezTo>
                        <a:pt x="73" y="0"/>
                        <a:pt x="45" y="17"/>
                        <a:pt x="50" y="12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4510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16447" name="Group 63"/>
              <p:cNvGrpSpPr>
                <a:grpSpLocks/>
              </p:cNvGrpSpPr>
              <p:nvPr/>
            </p:nvGrpSpPr>
            <p:grpSpPr bwMode="auto">
              <a:xfrm>
                <a:off x="1860" y="11835"/>
                <a:ext cx="405" cy="315"/>
                <a:chOff x="3675" y="11970"/>
                <a:chExt cx="675" cy="480"/>
              </a:xfrm>
            </p:grpSpPr>
            <p:sp>
              <p:nvSpPr>
                <p:cNvPr id="16448" name="Oval 64"/>
                <p:cNvSpPr>
                  <a:spLocks noChangeArrowheads="1"/>
                </p:cNvSpPr>
                <p:nvPr/>
              </p:nvSpPr>
              <p:spPr bwMode="auto">
                <a:xfrm>
                  <a:off x="4020" y="12075"/>
                  <a:ext cx="33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/>
              </p:nvSpPr>
              <p:spPr bwMode="auto">
                <a:xfrm>
                  <a:off x="3675" y="12150"/>
                  <a:ext cx="33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6450" name="Oval 66"/>
                <p:cNvSpPr>
                  <a:spLocks noChangeArrowheads="1"/>
                </p:cNvSpPr>
                <p:nvPr/>
              </p:nvSpPr>
              <p:spPr bwMode="auto">
                <a:xfrm>
                  <a:off x="3690" y="11970"/>
                  <a:ext cx="33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16451" name="WordArt 67"/>
            <p:cNvSpPr>
              <a:spLocks noChangeArrowheads="1" noChangeShapeType="1" noTextEdit="1"/>
            </p:cNvSpPr>
            <p:nvPr/>
          </p:nvSpPr>
          <p:spPr bwMode="auto">
            <a:xfrm rot="-95587">
              <a:off x="1129" y="12316"/>
              <a:ext cx="1915" cy="3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14287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Размер на входа </a:t>
              </a:r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grpSp>
        <p:nvGrpSpPr>
          <p:cNvPr id="16452" name="Group 68"/>
          <p:cNvGrpSpPr>
            <a:grpSpLocks/>
          </p:cNvGrpSpPr>
          <p:nvPr/>
        </p:nvGrpSpPr>
        <p:grpSpPr bwMode="auto">
          <a:xfrm>
            <a:off x="5054600" y="1717675"/>
            <a:ext cx="1797050" cy="606425"/>
            <a:chOff x="2256" y="994"/>
            <a:chExt cx="1132" cy="382"/>
          </a:xfrm>
        </p:grpSpPr>
        <p:grpSp>
          <p:nvGrpSpPr>
            <p:cNvPr id="16453" name="Group 69"/>
            <p:cNvGrpSpPr>
              <a:grpSpLocks/>
            </p:cNvGrpSpPr>
            <p:nvPr/>
          </p:nvGrpSpPr>
          <p:grpSpPr bwMode="auto">
            <a:xfrm>
              <a:off x="2454" y="994"/>
              <a:ext cx="934" cy="382"/>
              <a:chOff x="7615" y="4518"/>
              <a:chExt cx="2845" cy="1069"/>
            </a:xfrm>
          </p:grpSpPr>
          <p:sp>
            <p:nvSpPr>
              <p:cNvPr id="16454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8047" y="5122"/>
                <a:ext cx="1605" cy="46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ИЗХОД</a:t>
                </a:r>
              </a:p>
            </p:txBody>
          </p:sp>
          <p:grpSp>
            <p:nvGrpSpPr>
              <p:cNvPr id="16455" name="Group 71"/>
              <p:cNvGrpSpPr>
                <a:grpSpLocks/>
              </p:cNvGrpSpPr>
              <p:nvPr/>
            </p:nvGrpSpPr>
            <p:grpSpPr bwMode="auto">
              <a:xfrm>
                <a:off x="7615" y="4518"/>
                <a:ext cx="2845" cy="1062"/>
                <a:chOff x="7000" y="3573"/>
                <a:chExt cx="2845" cy="1062"/>
              </a:xfrm>
            </p:grpSpPr>
            <p:sp>
              <p:nvSpPr>
                <p:cNvPr id="16456" name="Freeform 72"/>
                <p:cNvSpPr>
                  <a:spLocks/>
                </p:cNvSpPr>
                <p:nvPr/>
              </p:nvSpPr>
              <p:spPr bwMode="auto">
                <a:xfrm>
                  <a:off x="7000" y="3573"/>
                  <a:ext cx="2845" cy="767"/>
                </a:xfrm>
                <a:custGeom>
                  <a:avLst/>
                  <a:gdLst>
                    <a:gd name="T0" fmla="*/ 425 w 3520"/>
                    <a:gd name="T1" fmla="*/ 477 h 752"/>
                    <a:gd name="T2" fmla="*/ 50 w 3520"/>
                    <a:gd name="T3" fmla="*/ 357 h 752"/>
                    <a:gd name="T4" fmla="*/ 125 w 3520"/>
                    <a:gd name="T5" fmla="*/ 117 h 752"/>
                    <a:gd name="T6" fmla="*/ 800 w 3520"/>
                    <a:gd name="T7" fmla="*/ 57 h 752"/>
                    <a:gd name="T8" fmla="*/ 1805 w 3520"/>
                    <a:gd name="T9" fmla="*/ 27 h 752"/>
                    <a:gd name="T10" fmla="*/ 3110 w 3520"/>
                    <a:gd name="T11" fmla="*/ 222 h 752"/>
                    <a:gd name="T12" fmla="*/ 3485 w 3520"/>
                    <a:gd name="T13" fmla="*/ 462 h 752"/>
                    <a:gd name="T14" fmla="*/ 2900 w 3520"/>
                    <a:gd name="T15" fmla="*/ 642 h 752"/>
                    <a:gd name="T16" fmla="*/ 1520 w 3520"/>
                    <a:gd name="T17" fmla="*/ 702 h 752"/>
                    <a:gd name="T18" fmla="*/ 1010 w 3520"/>
                    <a:gd name="T19" fmla="*/ 747 h 752"/>
                    <a:gd name="T20" fmla="*/ 590 w 3520"/>
                    <a:gd name="T21" fmla="*/ 672 h 752"/>
                    <a:gd name="T22" fmla="*/ 545 w 3520"/>
                    <a:gd name="T23" fmla="*/ 567 h 752"/>
                    <a:gd name="T24" fmla="*/ 425 w 3520"/>
                    <a:gd name="T25" fmla="*/ 477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20" h="752">
                      <a:moveTo>
                        <a:pt x="425" y="477"/>
                      </a:moveTo>
                      <a:cubicBezTo>
                        <a:pt x="342" y="442"/>
                        <a:pt x="100" y="417"/>
                        <a:pt x="50" y="357"/>
                      </a:cubicBezTo>
                      <a:cubicBezTo>
                        <a:pt x="0" y="297"/>
                        <a:pt x="0" y="167"/>
                        <a:pt x="125" y="117"/>
                      </a:cubicBezTo>
                      <a:cubicBezTo>
                        <a:pt x="250" y="67"/>
                        <a:pt x="520" y="72"/>
                        <a:pt x="800" y="57"/>
                      </a:cubicBezTo>
                      <a:cubicBezTo>
                        <a:pt x="1080" y="42"/>
                        <a:pt x="1420" y="0"/>
                        <a:pt x="1805" y="27"/>
                      </a:cubicBezTo>
                      <a:cubicBezTo>
                        <a:pt x="2190" y="54"/>
                        <a:pt x="2830" y="150"/>
                        <a:pt x="3110" y="222"/>
                      </a:cubicBezTo>
                      <a:cubicBezTo>
                        <a:pt x="3390" y="294"/>
                        <a:pt x="3520" y="392"/>
                        <a:pt x="3485" y="462"/>
                      </a:cubicBezTo>
                      <a:cubicBezTo>
                        <a:pt x="3450" y="532"/>
                        <a:pt x="3227" y="602"/>
                        <a:pt x="2900" y="642"/>
                      </a:cubicBezTo>
                      <a:cubicBezTo>
                        <a:pt x="2573" y="682"/>
                        <a:pt x="1835" y="685"/>
                        <a:pt x="1520" y="702"/>
                      </a:cubicBezTo>
                      <a:cubicBezTo>
                        <a:pt x="1205" y="719"/>
                        <a:pt x="1165" y="752"/>
                        <a:pt x="1010" y="747"/>
                      </a:cubicBezTo>
                      <a:cubicBezTo>
                        <a:pt x="855" y="742"/>
                        <a:pt x="667" y="702"/>
                        <a:pt x="590" y="672"/>
                      </a:cubicBezTo>
                      <a:cubicBezTo>
                        <a:pt x="513" y="642"/>
                        <a:pt x="570" y="589"/>
                        <a:pt x="545" y="567"/>
                      </a:cubicBezTo>
                      <a:cubicBezTo>
                        <a:pt x="520" y="545"/>
                        <a:pt x="508" y="512"/>
                        <a:pt x="425" y="4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16457" name="Group 73"/>
                <p:cNvGrpSpPr>
                  <a:grpSpLocks/>
                </p:cNvGrpSpPr>
                <p:nvPr/>
              </p:nvGrpSpPr>
              <p:grpSpPr bwMode="auto">
                <a:xfrm>
                  <a:off x="7005" y="3825"/>
                  <a:ext cx="2825" cy="810"/>
                  <a:chOff x="7005" y="3825"/>
                  <a:chExt cx="3555" cy="750"/>
                </a:xfrm>
              </p:grpSpPr>
              <p:sp>
                <p:nvSpPr>
                  <p:cNvPr id="16458" name="Freeform 74"/>
                  <p:cNvSpPr>
                    <a:spLocks/>
                  </p:cNvSpPr>
                  <p:nvPr/>
                </p:nvSpPr>
                <p:spPr bwMode="auto">
                  <a:xfrm>
                    <a:off x="7005" y="4110"/>
                    <a:ext cx="3555" cy="465"/>
                  </a:xfrm>
                  <a:custGeom>
                    <a:avLst/>
                    <a:gdLst>
                      <a:gd name="T0" fmla="*/ 0 w 3555"/>
                      <a:gd name="T1" fmla="*/ 0 h 465"/>
                      <a:gd name="T2" fmla="*/ 315 w 3555"/>
                      <a:gd name="T3" fmla="*/ 120 h 465"/>
                      <a:gd name="T4" fmla="*/ 525 w 3555"/>
                      <a:gd name="T5" fmla="*/ 330 h 465"/>
                      <a:gd name="T6" fmla="*/ 960 w 3555"/>
                      <a:gd name="T7" fmla="*/ 450 h 465"/>
                      <a:gd name="T8" fmla="*/ 1905 w 3555"/>
                      <a:gd name="T9" fmla="*/ 420 h 465"/>
                      <a:gd name="T10" fmla="*/ 2985 w 3555"/>
                      <a:gd name="T11" fmla="*/ 390 h 465"/>
                      <a:gd name="T12" fmla="*/ 3555 w 3555"/>
                      <a:gd name="T13" fmla="*/ 150 h 4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55" h="465">
                        <a:moveTo>
                          <a:pt x="0" y="0"/>
                        </a:moveTo>
                        <a:cubicBezTo>
                          <a:pt x="113" y="32"/>
                          <a:pt x="227" y="65"/>
                          <a:pt x="315" y="120"/>
                        </a:cubicBezTo>
                        <a:cubicBezTo>
                          <a:pt x="403" y="175"/>
                          <a:pt x="417" y="275"/>
                          <a:pt x="525" y="330"/>
                        </a:cubicBezTo>
                        <a:cubicBezTo>
                          <a:pt x="633" y="385"/>
                          <a:pt x="730" y="435"/>
                          <a:pt x="960" y="450"/>
                        </a:cubicBezTo>
                        <a:cubicBezTo>
                          <a:pt x="1190" y="465"/>
                          <a:pt x="1568" y="430"/>
                          <a:pt x="1905" y="420"/>
                        </a:cubicBezTo>
                        <a:cubicBezTo>
                          <a:pt x="2242" y="410"/>
                          <a:pt x="2710" y="435"/>
                          <a:pt x="2985" y="390"/>
                        </a:cubicBezTo>
                        <a:cubicBezTo>
                          <a:pt x="3260" y="345"/>
                          <a:pt x="3460" y="190"/>
                          <a:pt x="3555" y="15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16459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20" y="3825"/>
                    <a:ext cx="0" cy="27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16460" name="Line 7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530" y="4020"/>
                    <a:ext cx="15" cy="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</p:grpSp>
        <p:grpSp>
          <p:nvGrpSpPr>
            <p:cNvPr id="16461" name="Group 77"/>
            <p:cNvGrpSpPr>
              <a:grpSpLocks/>
            </p:cNvGrpSpPr>
            <p:nvPr/>
          </p:nvGrpSpPr>
          <p:grpSpPr bwMode="auto">
            <a:xfrm>
              <a:off x="2256" y="1086"/>
              <a:ext cx="1050" cy="113"/>
              <a:chOff x="621" y="6304"/>
              <a:chExt cx="11160" cy="1440"/>
            </a:xfrm>
          </p:grpSpPr>
          <p:sp>
            <p:nvSpPr>
              <p:cNvPr id="16462" name="AutoShape 78"/>
              <p:cNvSpPr>
                <a:spLocks noChangeArrowheads="1"/>
              </p:cNvSpPr>
              <p:nvPr/>
            </p:nvSpPr>
            <p:spPr bwMode="auto">
              <a:xfrm>
                <a:off x="62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3" name="AutoShape 79"/>
              <p:cNvSpPr>
                <a:spLocks noChangeArrowheads="1"/>
              </p:cNvSpPr>
              <p:nvPr/>
            </p:nvSpPr>
            <p:spPr bwMode="auto">
              <a:xfrm>
                <a:off x="170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4" name="AutoShape 80"/>
              <p:cNvSpPr>
                <a:spLocks noChangeArrowheads="1"/>
              </p:cNvSpPr>
              <p:nvPr/>
            </p:nvSpPr>
            <p:spPr bwMode="auto">
              <a:xfrm>
                <a:off x="278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5" name="AutoShape 81"/>
              <p:cNvSpPr>
                <a:spLocks noChangeArrowheads="1"/>
              </p:cNvSpPr>
              <p:nvPr/>
            </p:nvSpPr>
            <p:spPr bwMode="auto">
              <a:xfrm>
                <a:off x="386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6" name="AutoShape 82"/>
              <p:cNvSpPr>
                <a:spLocks noChangeArrowheads="1"/>
              </p:cNvSpPr>
              <p:nvPr/>
            </p:nvSpPr>
            <p:spPr bwMode="auto">
              <a:xfrm>
                <a:off x="494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7" name="AutoShape 83"/>
              <p:cNvSpPr>
                <a:spLocks noChangeArrowheads="1"/>
              </p:cNvSpPr>
              <p:nvPr/>
            </p:nvSpPr>
            <p:spPr bwMode="auto">
              <a:xfrm>
                <a:off x="602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8" name="AutoShape 84"/>
              <p:cNvSpPr>
                <a:spLocks noChangeArrowheads="1"/>
              </p:cNvSpPr>
              <p:nvPr/>
            </p:nvSpPr>
            <p:spPr bwMode="auto">
              <a:xfrm>
                <a:off x="710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69" name="AutoShape 85"/>
              <p:cNvSpPr>
                <a:spLocks noChangeArrowheads="1"/>
              </p:cNvSpPr>
              <p:nvPr/>
            </p:nvSpPr>
            <p:spPr bwMode="auto">
              <a:xfrm>
                <a:off x="818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70" name="AutoShape 86"/>
              <p:cNvSpPr>
                <a:spLocks noChangeArrowheads="1"/>
              </p:cNvSpPr>
              <p:nvPr/>
            </p:nvSpPr>
            <p:spPr bwMode="auto">
              <a:xfrm>
                <a:off x="926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71" name="AutoShape 87"/>
              <p:cNvSpPr>
                <a:spLocks noChangeArrowheads="1"/>
              </p:cNvSpPr>
              <p:nvPr/>
            </p:nvSpPr>
            <p:spPr bwMode="auto">
              <a:xfrm>
                <a:off x="10341" y="6304"/>
                <a:ext cx="1440" cy="144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16472" name="Group 88"/>
          <p:cNvGrpSpPr>
            <a:grpSpLocks/>
          </p:cNvGrpSpPr>
          <p:nvPr/>
        </p:nvGrpSpPr>
        <p:grpSpPr bwMode="auto">
          <a:xfrm>
            <a:off x="1497013" y="1762125"/>
            <a:ext cx="1271587" cy="747713"/>
            <a:chOff x="3705" y="11793"/>
            <a:chExt cx="2931" cy="2873"/>
          </a:xfrm>
        </p:grpSpPr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4194" y="11793"/>
              <a:ext cx="2442" cy="2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3705" y="11808"/>
              <a:ext cx="2593" cy="24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flipV="1">
              <a:off x="6283" y="11793"/>
              <a:ext cx="353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6476" name="Group 92"/>
            <p:cNvGrpSpPr>
              <a:grpSpLocks/>
            </p:cNvGrpSpPr>
            <p:nvPr/>
          </p:nvGrpSpPr>
          <p:grpSpPr bwMode="auto">
            <a:xfrm>
              <a:off x="3705" y="11793"/>
              <a:ext cx="2931" cy="2873"/>
              <a:chOff x="3705" y="11793"/>
              <a:chExt cx="2931" cy="2873"/>
            </a:xfrm>
          </p:grpSpPr>
          <p:sp>
            <p:nvSpPr>
              <p:cNvPr id="16477" name="Rectangle 93"/>
              <p:cNvSpPr>
                <a:spLocks noChangeArrowheads="1"/>
              </p:cNvSpPr>
              <p:nvPr/>
            </p:nvSpPr>
            <p:spPr bwMode="auto">
              <a:xfrm>
                <a:off x="3705" y="14256"/>
                <a:ext cx="489" cy="4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78" name="Line 94"/>
              <p:cNvSpPr>
                <a:spLocks noChangeShapeType="1"/>
              </p:cNvSpPr>
              <p:nvPr/>
            </p:nvSpPr>
            <p:spPr bwMode="auto">
              <a:xfrm flipV="1">
                <a:off x="4194" y="12203"/>
                <a:ext cx="2442" cy="2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79" name="Line 95"/>
              <p:cNvSpPr>
                <a:spLocks noChangeShapeType="1"/>
              </p:cNvSpPr>
              <p:nvPr/>
            </p:nvSpPr>
            <p:spPr bwMode="auto">
              <a:xfrm>
                <a:off x="6636" y="11793"/>
                <a:ext cx="0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0" name="Line 96"/>
              <p:cNvSpPr>
                <a:spLocks noChangeShapeType="1"/>
              </p:cNvSpPr>
              <p:nvPr/>
            </p:nvSpPr>
            <p:spPr bwMode="auto">
              <a:xfrm>
                <a:off x="4356" y="14119"/>
                <a:ext cx="0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1" name="Freeform 97"/>
              <p:cNvSpPr>
                <a:spLocks/>
              </p:cNvSpPr>
              <p:nvPr/>
            </p:nvSpPr>
            <p:spPr bwMode="auto">
              <a:xfrm>
                <a:off x="6468" y="11961"/>
                <a:ext cx="1" cy="405"/>
              </a:xfrm>
              <a:custGeom>
                <a:avLst/>
                <a:gdLst>
                  <a:gd name="T0" fmla="*/ 0 w 1"/>
                  <a:gd name="T1" fmla="*/ 0 h 533"/>
                  <a:gd name="T2" fmla="*/ 0 w 1"/>
                  <a:gd name="T3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33">
                    <a:moveTo>
                      <a:pt x="0" y="0"/>
                    </a:moveTo>
                    <a:lnTo>
                      <a:pt x="0" y="533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2" name="Freeform 98"/>
              <p:cNvSpPr>
                <a:spLocks/>
              </p:cNvSpPr>
              <p:nvPr/>
            </p:nvSpPr>
            <p:spPr bwMode="auto">
              <a:xfrm>
                <a:off x="4684" y="13774"/>
                <a:ext cx="1" cy="405"/>
              </a:xfrm>
              <a:custGeom>
                <a:avLst/>
                <a:gdLst>
                  <a:gd name="T0" fmla="*/ 0 w 1"/>
                  <a:gd name="T1" fmla="*/ 0 h 533"/>
                  <a:gd name="T2" fmla="*/ 0 w 1"/>
                  <a:gd name="T3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33">
                    <a:moveTo>
                      <a:pt x="0" y="0"/>
                    </a:moveTo>
                    <a:lnTo>
                      <a:pt x="0" y="533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3" name="Freeform 99"/>
              <p:cNvSpPr>
                <a:spLocks/>
              </p:cNvSpPr>
              <p:nvPr/>
            </p:nvSpPr>
            <p:spPr bwMode="auto">
              <a:xfrm>
                <a:off x="4847" y="13603"/>
                <a:ext cx="1" cy="428"/>
              </a:xfrm>
              <a:custGeom>
                <a:avLst/>
                <a:gdLst>
                  <a:gd name="T0" fmla="*/ 0 w 1"/>
                  <a:gd name="T1" fmla="*/ 0 h 563"/>
                  <a:gd name="T2" fmla="*/ 0 w 1"/>
                  <a:gd name="T3" fmla="*/ 563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63">
                    <a:moveTo>
                      <a:pt x="0" y="0"/>
                    </a:moveTo>
                    <a:lnTo>
                      <a:pt x="0" y="563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4" name="Line 100"/>
              <p:cNvSpPr>
                <a:spLocks noChangeShapeType="1"/>
              </p:cNvSpPr>
              <p:nvPr/>
            </p:nvSpPr>
            <p:spPr bwMode="auto">
              <a:xfrm>
                <a:off x="5008" y="13435"/>
                <a:ext cx="0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5" name="Line 101"/>
              <p:cNvSpPr>
                <a:spLocks noChangeShapeType="1"/>
              </p:cNvSpPr>
              <p:nvPr/>
            </p:nvSpPr>
            <p:spPr bwMode="auto">
              <a:xfrm>
                <a:off x="5171" y="13298"/>
                <a:ext cx="0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6" name="Freeform 102"/>
              <p:cNvSpPr>
                <a:spLocks/>
              </p:cNvSpPr>
              <p:nvPr/>
            </p:nvSpPr>
            <p:spPr bwMode="auto">
              <a:xfrm>
                <a:off x="4521" y="13939"/>
                <a:ext cx="1" cy="422"/>
              </a:xfrm>
              <a:custGeom>
                <a:avLst/>
                <a:gdLst>
                  <a:gd name="T0" fmla="*/ 0 w 1"/>
                  <a:gd name="T1" fmla="*/ 0 h 555"/>
                  <a:gd name="T2" fmla="*/ 0 w 1"/>
                  <a:gd name="T3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55">
                    <a:moveTo>
                      <a:pt x="0" y="0"/>
                    </a:moveTo>
                    <a:lnTo>
                      <a:pt x="0" y="555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7" name="Freeform 103"/>
              <p:cNvSpPr>
                <a:spLocks/>
              </p:cNvSpPr>
              <p:nvPr/>
            </p:nvSpPr>
            <p:spPr bwMode="auto">
              <a:xfrm>
                <a:off x="5328" y="13124"/>
                <a:ext cx="1" cy="416"/>
              </a:xfrm>
              <a:custGeom>
                <a:avLst/>
                <a:gdLst>
                  <a:gd name="T0" fmla="*/ 0 w 1"/>
                  <a:gd name="T1" fmla="*/ 0 h 548"/>
                  <a:gd name="T2" fmla="*/ 0 w 1"/>
                  <a:gd name="T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48">
                    <a:moveTo>
                      <a:pt x="0" y="0"/>
                    </a:moveTo>
                    <a:lnTo>
                      <a:pt x="0" y="548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8" name="Freeform 104"/>
              <p:cNvSpPr>
                <a:spLocks/>
              </p:cNvSpPr>
              <p:nvPr/>
            </p:nvSpPr>
            <p:spPr bwMode="auto">
              <a:xfrm>
                <a:off x="5504" y="12953"/>
                <a:ext cx="1" cy="394"/>
              </a:xfrm>
              <a:custGeom>
                <a:avLst/>
                <a:gdLst>
                  <a:gd name="T0" fmla="*/ 0 w 1"/>
                  <a:gd name="T1" fmla="*/ 0 h 518"/>
                  <a:gd name="T2" fmla="*/ 0 w 1"/>
                  <a:gd name="T3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18">
                    <a:moveTo>
                      <a:pt x="0" y="0"/>
                    </a:moveTo>
                    <a:lnTo>
                      <a:pt x="0" y="518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89" name="Freeform 105"/>
              <p:cNvSpPr>
                <a:spLocks/>
              </p:cNvSpPr>
              <p:nvPr/>
            </p:nvSpPr>
            <p:spPr bwMode="auto">
              <a:xfrm>
                <a:off x="5661" y="12793"/>
                <a:ext cx="1" cy="411"/>
              </a:xfrm>
              <a:custGeom>
                <a:avLst/>
                <a:gdLst>
                  <a:gd name="T0" fmla="*/ 0 w 1"/>
                  <a:gd name="T1" fmla="*/ 0 h 540"/>
                  <a:gd name="T2" fmla="*/ 0 w 1"/>
                  <a:gd name="T3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40">
                    <a:moveTo>
                      <a:pt x="0" y="0"/>
                    </a:moveTo>
                    <a:lnTo>
                      <a:pt x="0" y="54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90" name="Line 106"/>
              <p:cNvSpPr>
                <a:spLocks noChangeShapeType="1"/>
              </p:cNvSpPr>
              <p:nvPr/>
            </p:nvSpPr>
            <p:spPr bwMode="auto">
              <a:xfrm>
                <a:off x="5822" y="12614"/>
                <a:ext cx="0" cy="4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91" name="Freeform 107"/>
              <p:cNvSpPr>
                <a:spLocks/>
              </p:cNvSpPr>
              <p:nvPr/>
            </p:nvSpPr>
            <p:spPr bwMode="auto">
              <a:xfrm>
                <a:off x="5985" y="12477"/>
                <a:ext cx="1" cy="368"/>
              </a:xfrm>
              <a:custGeom>
                <a:avLst/>
                <a:gdLst>
                  <a:gd name="T0" fmla="*/ 0 w 2"/>
                  <a:gd name="T1" fmla="*/ 0 h 484"/>
                  <a:gd name="T2" fmla="*/ 2 w 2"/>
                  <a:gd name="T3" fmla="*/ 48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484">
                    <a:moveTo>
                      <a:pt x="0" y="0"/>
                    </a:moveTo>
                    <a:lnTo>
                      <a:pt x="2" y="484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92" name="Freeform 108"/>
              <p:cNvSpPr>
                <a:spLocks/>
              </p:cNvSpPr>
              <p:nvPr/>
            </p:nvSpPr>
            <p:spPr bwMode="auto">
              <a:xfrm>
                <a:off x="6312" y="12109"/>
                <a:ext cx="1" cy="411"/>
              </a:xfrm>
              <a:custGeom>
                <a:avLst/>
                <a:gdLst>
                  <a:gd name="T0" fmla="*/ 0 w 1"/>
                  <a:gd name="T1" fmla="*/ 0 h 540"/>
                  <a:gd name="T2" fmla="*/ 0 w 1"/>
                  <a:gd name="T3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40">
                    <a:moveTo>
                      <a:pt x="0" y="0"/>
                    </a:moveTo>
                    <a:lnTo>
                      <a:pt x="0" y="54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6493" name="Freeform 109"/>
              <p:cNvSpPr>
                <a:spLocks/>
              </p:cNvSpPr>
              <p:nvPr/>
            </p:nvSpPr>
            <p:spPr bwMode="auto">
              <a:xfrm>
                <a:off x="6142" y="12303"/>
                <a:ext cx="1" cy="410"/>
              </a:xfrm>
              <a:custGeom>
                <a:avLst/>
                <a:gdLst>
                  <a:gd name="T0" fmla="*/ 0 w 1"/>
                  <a:gd name="T1" fmla="*/ 0 h 540"/>
                  <a:gd name="T2" fmla="*/ 0 w 1"/>
                  <a:gd name="T3" fmla="*/ 540 h 540"/>
                  <a:gd name="T4" fmla="*/ 0 w 1"/>
                  <a:gd name="T5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40">
                    <a:moveTo>
                      <a:pt x="0" y="0"/>
                    </a:moveTo>
                    <a:lnTo>
                      <a:pt x="0" y="540"/>
                    </a:lnTo>
                    <a:lnTo>
                      <a:pt x="0" y="54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16494" name="Freeform 110"/>
          <p:cNvSpPr>
            <a:spLocks/>
          </p:cNvSpPr>
          <p:nvPr/>
        </p:nvSpPr>
        <p:spPr bwMode="auto">
          <a:xfrm>
            <a:off x="1554163" y="1828800"/>
            <a:ext cx="276225" cy="463550"/>
          </a:xfrm>
          <a:custGeom>
            <a:avLst/>
            <a:gdLst>
              <a:gd name="T0" fmla="*/ 0 w 435"/>
              <a:gd name="T1" fmla="*/ 25 h 730"/>
              <a:gd name="T2" fmla="*/ 360 w 435"/>
              <a:gd name="T3" fmla="*/ 85 h 730"/>
              <a:gd name="T4" fmla="*/ 420 w 435"/>
              <a:gd name="T5" fmla="*/ 535 h 730"/>
              <a:gd name="T6" fmla="*/ 435 w 435"/>
              <a:gd name="T7" fmla="*/ 73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5" h="730">
                <a:moveTo>
                  <a:pt x="0" y="25"/>
                </a:moveTo>
                <a:cubicBezTo>
                  <a:pt x="145" y="12"/>
                  <a:pt x="290" y="0"/>
                  <a:pt x="360" y="85"/>
                </a:cubicBezTo>
                <a:cubicBezTo>
                  <a:pt x="430" y="170"/>
                  <a:pt x="408" y="428"/>
                  <a:pt x="420" y="535"/>
                </a:cubicBezTo>
                <a:cubicBezTo>
                  <a:pt x="432" y="642"/>
                  <a:pt x="435" y="698"/>
                  <a:pt x="435" y="7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6495" name="Group 111"/>
          <p:cNvGrpSpPr>
            <a:grpSpLocks/>
          </p:cNvGrpSpPr>
          <p:nvPr/>
        </p:nvGrpSpPr>
        <p:grpSpPr bwMode="auto">
          <a:xfrm>
            <a:off x="2627313" y="623888"/>
            <a:ext cx="1281112" cy="1049337"/>
            <a:chOff x="7477" y="4657"/>
            <a:chExt cx="2018" cy="1653"/>
          </a:xfrm>
        </p:grpSpPr>
        <p:sp>
          <p:nvSpPr>
            <p:cNvPr id="16496" name="Freeform 112"/>
            <p:cNvSpPr>
              <a:spLocks/>
            </p:cNvSpPr>
            <p:nvPr/>
          </p:nvSpPr>
          <p:spPr bwMode="auto">
            <a:xfrm flipH="1">
              <a:off x="7477" y="4657"/>
              <a:ext cx="2018" cy="1653"/>
            </a:xfrm>
            <a:custGeom>
              <a:avLst/>
              <a:gdLst>
                <a:gd name="T0" fmla="*/ 695 w 1407"/>
                <a:gd name="T1" fmla="*/ 515 h 1452"/>
                <a:gd name="T2" fmla="*/ 665 w 1407"/>
                <a:gd name="T3" fmla="*/ 305 h 1452"/>
                <a:gd name="T4" fmla="*/ 710 w 1407"/>
                <a:gd name="T5" fmla="*/ 95 h 1452"/>
                <a:gd name="T6" fmla="*/ 860 w 1407"/>
                <a:gd name="T7" fmla="*/ 5 h 1452"/>
                <a:gd name="T8" fmla="*/ 995 w 1407"/>
                <a:gd name="T9" fmla="*/ 65 h 1452"/>
                <a:gd name="T10" fmla="*/ 1070 w 1407"/>
                <a:gd name="T11" fmla="*/ 200 h 1452"/>
                <a:gd name="T12" fmla="*/ 1070 w 1407"/>
                <a:gd name="T13" fmla="*/ 515 h 1452"/>
                <a:gd name="T14" fmla="*/ 1265 w 1407"/>
                <a:gd name="T15" fmla="*/ 590 h 1452"/>
                <a:gd name="T16" fmla="*/ 1355 w 1407"/>
                <a:gd name="T17" fmla="*/ 830 h 1452"/>
                <a:gd name="T18" fmla="*/ 950 w 1407"/>
                <a:gd name="T19" fmla="*/ 1205 h 1452"/>
                <a:gd name="T20" fmla="*/ 1010 w 1407"/>
                <a:gd name="T21" fmla="*/ 1025 h 1452"/>
                <a:gd name="T22" fmla="*/ 650 w 1407"/>
                <a:gd name="T23" fmla="*/ 1445 h 1452"/>
                <a:gd name="T24" fmla="*/ 485 w 1407"/>
                <a:gd name="T25" fmla="*/ 980 h 1452"/>
                <a:gd name="T26" fmla="*/ 50 w 1407"/>
                <a:gd name="T27" fmla="*/ 980 h 1452"/>
                <a:gd name="T28" fmla="*/ 185 w 1407"/>
                <a:gd name="T29" fmla="*/ 635 h 1452"/>
                <a:gd name="T30" fmla="*/ 560 w 1407"/>
                <a:gd name="T31" fmla="*/ 485 h 1452"/>
                <a:gd name="T32" fmla="*/ 695 w 1407"/>
                <a:gd name="T33" fmla="*/ 515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7" h="1452">
                  <a:moveTo>
                    <a:pt x="695" y="515"/>
                  </a:moveTo>
                  <a:cubicBezTo>
                    <a:pt x="712" y="485"/>
                    <a:pt x="662" y="375"/>
                    <a:pt x="665" y="305"/>
                  </a:cubicBezTo>
                  <a:cubicBezTo>
                    <a:pt x="668" y="235"/>
                    <a:pt x="678" y="145"/>
                    <a:pt x="710" y="95"/>
                  </a:cubicBezTo>
                  <a:cubicBezTo>
                    <a:pt x="742" y="45"/>
                    <a:pt x="813" y="10"/>
                    <a:pt x="860" y="5"/>
                  </a:cubicBezTo>
                  <a:cubicBezTo>
                    <a:pt x="907" y="0"/>
                    <a:pt x="960" y="33"/>
                    <a:pt x="995" y="65"/>
                  </a:cubicBezTo>
                  <a:cubicBezTo>
                    <a:pt x="1030" y="97"/>
                    <a:pt x="1058" y="125"/>
                    <a:pt x="1070" y="200"/>
                  </a:cubicBezTo>
                  <a:cubicBezTo>
                    <a:pt x="1082" y="275"/>
                    <a:pt x="1038" y="450"/>
                    <a:pt x="1070" y="515"/>
                  </a:cubicBezTo>
                  <a:cubicBezTo>
                    <a:pt x="1102" y="580"/>
                    <a:pt x="1218" y="538"/>
                    <a:pt x="1265" y="590"/>
                  </a:cubicBezTo>
                  <a:cubicBezTo>
                    <a:pt x="1312" y="642"/>
                    <a:pt x="1407" y="728"/>
                    <a:pt x="1355" y="830"/>
                  </a:cubicBezTo>
                  <a:cubicBezTo>
                    <a:pt x="1303" y="932"/>
                    <a:pt x="1007" y="1173"/>
                    <a:pt x="950" y="1205"/>
                  </a:cubicBezTo>
                  <a:cubicBezTo>
                    <a:pt x="893" y="1237"/>
                    <a:pt x="1060" y="985"/>
                    <a:pt x="1010" y="1025"/>
                  </a:cubicBezTo>
                  <a:cubicBezTo>
                    <a:pt x="960" y="1065"/>
                    <a:pt x="737" y="1452"/>
                    <a:pt x="650" y="1445"/>
                  </a:cubicBezTo>
                  <a:cubicBezTo>
                    <a:pt x="563" y="1438"/>
                    <a:pt x="585" y="1057"/>
                    <a:pt x="485" y="980"/>
                  </a:cubicBezTo>
                  <a:cubicBezTo>
                    <a:pt x="385" y="903"/>
                    <a:pt x="100" y="1037"/>
                    <a:pt x="50" y="980"/>
                  </a:cubicBezTo>
                  <a:cubicBezTo>
                    <a:pt x="0" y="923"/>
                    <a:pt x="100" y="717"/>
                    <a:pt x="185" y="635"/>
                  </a:cubicBezTo>
                  <a:cubicBezTo>
                    <a:pt x="270" y="553"/>
                    <a:pt x="475" y="505"/>
                    <a:pt x="560" y="485"/>
                  </a:cubicBezTo>
                  <a:cubicBezTo>
                    <a:pt x="645" y="465"/>
                    <a:pt x="678" y="545"/>
                    <a:pt x="695" y="51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path path="rect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497" name="Oval 113"/>
            <p:cNvSpPr>
              <a:spLocks noChangeArrowheads="1"/>
            </p:cNvSpPr>
            <p:nvPr/>
          </p:nvSpPr>
          <p:spPr bwMode="auto">
            <a:xfrm flipH="1">
              <a:off x="8003" y="4748"/>
              <a:ext cx="430" cy="4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6498" name="Group 114"/>
          <p:cNvGrpSpPr>
            <a:grpSpLocks/>
          </p:cNvGrpSpPr>
          <p:nvPr/>
        </p:nvGrpSpPr>
        <p:grpSpPr bwMode="auto">
          <a:xfrm>
            <a:off x="2436813" y="496888"/>
            <a:ext cx="1281112" cy="1049337"/>
            <a:chOff x="7477" y="4657"/>
            <a:chExt cx="2018" cy="1653"/>
          </a:xfrm>
        </p:grpSpPr>
        <p:sp>
          <p:nvSpPr>
            <p:cNvPr id="16499" name="Freeform 115"/>
            <p:cNvSpPr>
              <a:spLocks/>
            </p:cNvSpPr>
            <p:nvPr/>
          </p:nvSpPr>
          <p:spPr bwMode="auto">
            <a:xfrm flipH="1">
              <a:off x="7477" y="4657"/>
              <a:ext cx="2018" cy="1653"/>
            </a:xfrm>
            <a:custGeom>
              <a:avLst/>
              <a:gdLst>
                <a:gd name="T0" fmla="*/ 695 w 1407"/>
                <a:gd name="T1" fmla="*/ 515 h 1452"/>
                <a:gd name="T2" fmla="*/ 665 w 1407"/>
                <a:gd name="T3" fmla="*/ 305 h 1452"/>
                <a:gd name="T4" fmla="*/ 710 w 1407"/>
                <a:gd name="T5" fmla="*/ 95 h 1452"/>
                <a:gd name="T6" fmla="*/ 860 w 1407"/>
                <a:gd name="T7" fmla="*/ 5 h 1452"/>
                <a:gd name="T8" fmla="*/ 995 w 1407"/>
                <a:gd name="T9" fmla="*/ 65 h 1452"/>
                <a:gd name="T10" fmla="*/ 1070 w 1407"/>
                <a:gd name="T11" fmla="*/ 200 h 1452"/>
                <a:gd name="T12" fmla="*/ 1070 w 1407"/>
                <a:gd name="T13" fmla="*/ 515 h 1452"/>
                <a:gd name="T14" fmla="*/ 1265 w 1407"/>
                <a:gd name="T15" fmla="*/ 590 h 1452"/>
                <a:gd name="T16" fmla="*/ 1355 w 1407"/>
                <a:gd name="T17" fmla="*/ 830 h 1452"/>
                <a:gd name="T18" fmla="*/ 950 w 1407"/>
                <a:gd name="T19" fmla="*/ 1205 h 1452"/>
                <a:gd name="T20" fmla="*/ 1010 w 1407"/>
                <a:gd name="T21" fmla="*/ 1025 h 1452"/>
                <a:gd name="T22" fmla="*/ 650 w 1407"/>
                <a:gd name="T23" fmla="*/ 1445 h 1452"/>
                <a:gd name="T24" fmla="*/ 485 w 1407"/>
                <a:gd name="T25" fmla="*/ 980 h 1452"/>
                <a:gd name="T26" fmla="*/ 50 w 1407"/>
                <a:gd name="T27" fmla="*/ 980 h 1452"/>
                <a:gd name="T28" fmla="*/ 185 w 1407"/>
                <a:gd name="T29" fmla="*/ 635 h 1452"/>
                <a:gd name="T30" fmla="*/ 560 w 1407"/>
                <a:gd name="T31" fmla="*/ 485 h 1452"/>
                <a:gd name="T32" fmla="*/ 695 w 1407"/>
                <a:gd name="T33" fmla="*/ 515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7" h="1452">
                  <a:moveTo>
                    <a:pt x="695" y="515"/>
                  </a:moveTo>
                  <a:cubicBezTo>
                    <a:pt x="712" y="485"/>
                    <a:pt x="662" y="375"/>
                    <a:pt x="665" y="305"/>
                  </a:cubicBezTo>
                  <a:cubicBezTo>
                    <a:pt x="668" y="235"/>
                    <a:pt x="678" y="145"/>
                    <a:pt x="710" y="95"/>
                  </a:cubicBezTo>
                  <a:cubicBezTo>
                    <a:pt x="742" y="45"/>
                    <a:pt x="813" y="10"/>
                    <a:pt x="860" y="5"/>
                  </a:cubicBezTo>
                  <a:cubicBezTo>
                    <a:pt x="907" y="0"/>
                    <a:pt x="960" y="33"/>
                    <a:pt x="995" y="65"/>
                  </a:cubicBezTo>
                  <a:cubicBezTo>
                    <a:pt x="1030" y="97"/>
                    <a:pt x="1058" y="125"/>
                    <a:pt x="1070" y="200"/>
                  </a:cubicBezTo>
                  <a:cubicBezTo>
                    <a:pt x="1082" y="275"/>
                    <a:pt x="1038" y="450"/>
                    <a:pt x="1070" y="515"/>
                  </a:cubicBezTo>
                  <a:cubicBezTo>
                    <a:pt x="1102" y="580"/>
                    <a:pt x="1218" y="538"/>
                    <a:pt x="1265" y="590"/>
                  </a:cubicBezTo>
                  <a:cubicBezTo>
                    <a:pt x="1312" y="642"/>
                    <a:pt x="1407" y="728"/>
                    <a:pt x="1355" y="830"/>
                  </a:cubicBezTo>
                  <a:cubicBezTo>
                    <a:pt x="1303" y="932"/>
                    <a:pt x="1007" y="1173"/>
                    <a:pt x="950" y="1205"/>
                  </a:cubicBezTo>
                  <a:cubicBezTo>
                    <a:pt x="893" y="1237"/>
                    <a:pt x="1060" y="985"/>
                    <a:pt x="1010" y="1025"/>
                  </a:cubicBezTo>
                  <a:cubicBezTo>
                    <a:pt x="960" y="1065"/>
                    <a:pt x="737" y="1452"/>
                    <a:pt x="650" y="1445"/>
                  </a:cubicBezTo>
                  <a:cubicBezTo>
                    <a:pt x="563" y="1438"/>
                    <a:pt x="585" y="1057"/>
                    <a:pt x="485" y="980"/>
                  </a:cubicBezTo>
                  <a:cubicBezTo>
                    <a:pt x="385" y="903"/>
                    <a:pt x="100" y="1037"/>
                    <a:pt x="50" y="980"/>
                  </a:cubicBezTo>
                  <a:cubicBezTo>
                    <a:pt x="0" y="923"/>
                    <a:pt x="100" y="717"/>
                    <a:pt x="185" y="635"/>
                  </a:cubicBezTo>
                  <a:cubicBezTo>
                    <a:pt x="270" y="553"/>
                    <a:pt x="475" y="505"/>
                    <a:pt x="560" y="485"/>
                  </a:cubicBezTo>
                  <a:cubicBezTo>
                    <a:pt x="645" y="465"/>
                    <a:pt x="678" y="545"/>
                    <a:pt x="695" y="515"/>
                  </a:cubicBez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500" name="Oval 116"/>
            <p:cNvSpPr>
              <a:spLocks noChangeArrowheads="1"/>
            </p:cNvSpPr>
            <p:nvPr/>
          </p:nvSpPr>
          <p:spPr bwMode="auto">
            <a:xfrm flipH="1">
              <a:off x="8003" y="4748"/>
              <a:ext cx="430" cy="4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6501" name="Group 117"/>
          <p:cNvGrpSpPr>
            <a:grpSpLocks/>
          </p:cNvGrpSpPr>
          <p:nvPr/>
        </p:nvGrpSpPr>
        <p:grpSpPr bwMode="auto">
          <a:xfrm>
            <a:off x="4875213" y="4522788"/>
            <a:ext cx="874712" cy="668337"/>
            <a:chOff x="7477" y="4657"/>
            <a:chExt cx="2018" cy="1653"/>
          </a:xfrm>
        </p:grpSpPr>
        <p:sp>
          <p:nvSpPr>
            <p:cNvPr id="16502" name="Freeform 118"/>
            <p:cNvSpPr>
              <a:spLocks/>
            </p:cNvSpPr>
            <p:nvPr/>
          </p:nvSpPr>
          <p:spPr bwMode="auto">
            <a:xfrm flipH="1">
              <a:off x="7477" y="4657"/>
              <a:ext cx="2018" cy="1653"/>
            </a:xfrm>
            <a:custGeom>
              <a:avLst/>
              <a:gdLst>
                <a:gd name="T0" fmla="*/ 695 w 1407"/>
                <a:gd name="T1" fmla="*/ 515 h 1452"/>
                <a:gd name="T2" fmla="*/ 665 w 1407"/>
                <a:gd name="T3" fmla="*/ 305 h 1452"/>
                <a:gd name="T4" fmla="*/ 710 w 1407"/>
                <a:gd name="T5" fmla="*/ 95 h 1452"/>
                <a:gd name="T6" fmla="*/ 860 w 1407"/>
                <a:gd name="T7" fmla="*/ 5 h 1452"/>
                <a:gd name="T8" fmla="*/ 995 w 1407"/>
                <a:gd name="T9" fmla="*/ 65 h 1452"/>
                <a:gd name="T10" fmla="*/ 1070 w 1407"/>
                <a:gd name="T11" fmla="*/ 200 h 1452"/>
                <a:gd name="T12" fmla="*/ 1070 w 1407"/>
                <a:gd name="T13" fmla="*/ 515 h 1452"/>
                <a:gd name="T14" fmla="*/ 1265 w 1407"/>
                <a:gd name="T15" fmla="*/ 590 h 1452"/>
                <a:gd name="T16" fmla="*/ 1355 w 1407"/>
                <a:gd name="T17" fmla="*/ 830 h 1452"/>
                <a:gd name="T18" fmla="*/ 950 w 1407"/>
                <a:gd name="T19" fmla="*/ 1205 h 1452"/>
                <a:gd name="T20" fmla="*/ 1010 w 1407"/>
                <a:gd name="T21" fmla="*/ 1025 h 1452"/>
                <a:gd name="T22" fmla="*/ 650 w 1407"/>
                <a:gd name="T23" fmla="*/ 1445 h 1452"/>
                <a:gd name="T24" fmla="*/ 485 w 1407"/>
                <a:gd name="T25" fmla="*/ 980 h 1452"/>
                <a:gd name="T26" fmla="*/ 50 w 1407"/>
                <a:gd name="T27" fmla="*/ 980 h 1452"/>
                <a:gd name="T28" fmla="*/ 185 w 1407"/>
                <a:gd name="T29" fmla="*/ 635 h 1452"/>
                <a:gd name="T30" fmla="*/ 560 w 1407"/>
                <a:gd name="T31" fmla="*/ 485 h 1452"/>
                <a:gd name="T32" fmla="*/ 695 w 1407"/>
                <a:gd name="T33" fmla="*/ 515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7" h="1452">
                  <a:moveTo>
                    <a:pt x="695" y="515"/>
                  </a:moveTo>
                  <a:cubicBezTo>
                    <a:pt x="712" y="485"/>
                    <a:pt x="662" y="375"/>
                    <a:pt x="665" y="305"/>
                  </a:cubicBezTo>
                  <a:cubicBezTo>
                    <a:pt x="668" y="235"/>
                    <a:pt x="678" y="145"/>
                    <a:pt x="710" y="95"/>
                  </a:cubicBezTo>
                  <a:cubicBezTo>
                    <a:pt x="742" y="45"/>
                    <a:pt x="813" y="10"/>
                    <a:pt x="860" y="5"/>
                  </a:cubicBezTo>
                  <a:cubicBezTo>
                    <a:pt x="907" y="0"/>
                    <a:pt x="960" y="33"/>
                    <a:pt x="995" y="65"/>
                  </a:cubicBezTo>
                  <a:cubicBezTo>
                    <a:pt x="1030" y="97"/>
                    <a:pt x="1058" y="125"/>
                    <a:pt x="1070" y="200"/>
                  </a:cubicBezTo>
                  <a:cubicBezTo>
                    <a:pt x="1082" y="275"/>
                    <a:pt x="1038" y="450"/>
                    <a:pt x="1070" y="515"/>
                  </a:cubicBezTo>
                  <a:cubicBezTo>
                    <a:pt x="1102" y="580"/>
                    <a:pt x="1218" y="538"/>
                    <a:pt x="1265" y="590"/>
                  </a:cubicBezTo>
                  <a:cubicBezTo>
                    <a:pt x="1312" y="642"/>
                    <a:pt x="1407" y="728"/>
                    <a:pt x="1355" y="830"/>
                  </a:cubicBezTo>
                  <a:cubicBezTo>
                    <a:pt x="1303" y="932"/>
                    <a:pt x="1007" y="1173"/>
                    <a:pt x="950" y="1205"/>
                  </a:cubicBezTo>
                  <a:cubicBezTo>
                    <a:pt x="893" y="1237"/>
                    <a:pt x="1060" y="985"/>
                    <a:pt x="1010" y="1025"/>
                  </a:cubicBezTo>
                  <a:cubicBezTo>
                    <a:pt x="960" y="1065"/>
                    <a:pt x="737" y="1452"/>
                    <a:pt x="650" y="1445"/>
                  </a:cubicBezTo>
                  <a:cubicBezTo>
                    <a:pt x="563" y="1438"/>
                    <a:pt x="585" y="1057"/>
                    <a:pt x="485" y="980"/>
                  </a:cubicBezTo>
                  <a:cubicBezTo>
                    <a:pt x="385" y="903"/>
                    <a:pt x="100" y="1037"/>
                    <a:pt x="50" y="980"/>
                  </a:cubicBezTo>
                  <a:cubicBezTo>
                    <a:pt x="0" y="923"/>
                    <a:pt x="100" y="717"/>
                    <a:pt x="185" y="635"/>
                  </a:cubicBezTo>
                  <a:cubicBezTo>
                    <a:pt x="270" y="553"/>
                    <a:pt x="475" y="505"/>
                    <a:pt x="560" y="485"/>
                  </a:cubicBezTo>
                  <a:cubicBezTo>
                    <a:pt x="645" y="465"/>
                    <a:pt x="678" y="545"/>
                    <a:pt x="695" y="51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path path="rect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503" name="Oval 119"/>
            <p:cNvSpPr>
              <a:spLocks noChangeArrowheads="1"/>
            </p:cNvSpPr>
            <p:nvPr/>
          </p:nvSpPr>
          <p:spPr bwMode="auto">
            <a:xfrm flipH="1">
              <a:off x="8003" y="4748"/>
              <a:ext cx="430" cy="4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6504" name="Group 120"/>
          <p:cNvGrpSpPr>
            <a:grpSpLocks/>
          </p:cNvGrpSpPr>
          <p:nvPr/>
        </p:nvGrpSpPr>
        <p:grpSpPr bwMode="auto">
          <a:xfrm>
            <a:off x="4887913" y="3443288"/>
            <a:ext cx="925512" cy="795337"/>
            <a:chOff x="7477" y="4657"/>
            <a:chExt cx="2018" cy="1653"/>
          </a:xfrm>
        </p:grpSpPr>
        <p:sp>
          <p:nvSpPr>
            <p:cNvPr id="16505" name="Freeform 121"/>
            <p:cNvSpPr>
              <a:spLocks/>
            </p:cNvSpPr>
            <p:nvPr/>
          </p:nvSpPr>
          <p:spPr bwMode="auto">
            <a:xfrm flipH="1">
              <a:off x="7477" y="4657"/>
              <a:ext cx="2018" cy="1653"/>
            </a:xfrm>
            <a:custGeom>
              <a:avLst/>
              <a:gdLst>
                <a:gd name="T0" fmla="*/ 695 w 1407"/>
                <a:gd name="T1" fmla="*/ 515 h 1452"/>
                <a:gd name="T2" fmla="*/ 665 w 1407"/>
                <a:gd name="T3" fmla="*/ 305 h 1452"/>
                <a:gd name="T4" fmla="*/ 710 w 1407"/>
                <a:gd name="T5" fmla="*/ 95 h 1452"/>
                <a:gd name="T6" fmla="*/ 860 w 1407"/>
                <a:gd name="T7" fmla="*/ 5 h 1452"/>
                <a:gd name="T8" fmla="*/ 995 w 1407"/>
                <a:gd name="T9" fmla="*/ 65 h 1452"/>
                <a:gd name="T10" fmla="*/ 1070 w 1407"/>
                <a:gd name="T11" fmla="*/ 200 h 1452"/>
                <a:gd name="T12" fmla="*/ 1070 w 1407"/>
                <a:gd name="T13" fmla="*/ 515 h 1452"/>
                <a:gd name="T14" fmla="*/ 1265 w 1407"/>
                <a:gd name="T15" fmla="*/ 590 h 1452"/>
                <a:gd name="T16" fmla="*/ 1355 w 1407"/>
                <a:gd name="T17" fmla="*/ 830 h 1452"/>
                <a:gd name="T18" fmla="*/ 950 w 1407"/>
                <a:gd name="T19" fmla="*/ 1205 h 1452"/>
                <a:gd name="T20" fmla="*/ 1010 w 1407"/>
                <a:gd name="T21" fmla="*/ 1025 h 1452"/>
                <a:gd name="T22" fmla="*/ 650 w 1407"/>
                <a:gd name="T23" fmla="*/ 1445 h 1452"/>
                <a:gd name="T24" fmla="*/ 485 w 1407"/>
                <a:gd name="T25" fmla="*/ 980 h 1452"/>
                <a:gd name="T26" fmla="*/ 50 w 1407"/>
                <a:gd name="T27" fmla="*/ 980 h 1452"/>
                <a:gd name="T28" fmla="*/ 185 w 1407"/>
                <a:gd name="T29" fmla="*/ 635 h 1452"/>
                <a:gd name="T30" fmla="*/ 560 w 1407"/>
                <a:gd name="T31" fmla="*/ 485 h 1452"/>
                <a:gd name="T32" fmla="*/ 695 w 1407"/>
                <a:gd name="T33" fmla="*/ 515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7" h="1452">
                  <a:moveTo>
                    <a:pt x="695" y="515"/>
                  </a:moveTo>
                  <a:cubicBezTo>
                    <a:pt x="712" y="485"/>
                    <a:pt x="662" y="375"/>
                    <a:pt x="665" y="305"/>
                  </a:cubicBezTo>
                  <a:cubicBezTo>
                    <a:pt x="668" y="235"/>
                    <a:pt x="678" y="145"/>
                    <a:pt x="710" y="95"/>
                  </a:cubicBezTo>
                  <a:cubicBezTo>
                    <a:pt x="742" y="45"/>
                    <a:pt x="813" y="10"/>
                    <a:pt x="860" y="5"/>
                  </a:cubicBezTo>
                  <a:cubicBezTo>
                    <a:pt x="907" y="0"/>
                    <a:pt x="960" y="33"/>
                    <a:pt x="995" y="65"/>
                  </a:cubicBezTo>
                  <a:cubicBezTo>
                    <a:pt x="1030" y="97"/>
                    <a:pt x="1058" y="125"/>
                    <a:pt x="1070" y="200"/>
                  </a:cubicBezTo>
                  <a:cubicBezTo>
                    <a:pt x="1082" y="275"/>
                    <a:pt x="1038" y="450"/>
                    <a:pt x="1070" y="515"/>
                  </a:cubicBezTo>
                  <a:cubicBezTo>
                    <a:pt x="1102" y="580"/>
                    <a:pt x="1218" y="538"/>
                    <a:pt x="1265" y="590"/>
                  </a:cubicBezTo>
                  <a:cubicBezTo>
                    <a:pt x="1312" y="642"/>
                    <a:pt x="1407" y="728"/>
                    <a:pt x="1355" y="830"/>
                  </a:cubicBezTo>
                  <a:cubicBezTo>
                    <a:pt x="1303" y="932"/>
                    <a:pt x="1007" y="1173"/>
                    <a:pt x="950" y="1205"/>
                  </a:cubicBezTo>
                  <a:cubicBezTo>
                    <a:pt x="893" y="1237"/>
                    <a:pt x="1060" y="985"/>
                    <a:pt x="1010" y="1025"/>
                  </a:cubicBezTo>
                  <a:cubicBezTo>
                    <a:pt x="960" y="1065"/>
                    <a:pt x="737" y="1452"/>
                    <a:pt x="650" y="1445"/>
                  </a:cubicBezTo>
                  <a:cubicBezTo>
                    <a:pt x="563" y="1438"/>
                    <a:pt x="585" y="1057"/>
                    <a:pt x="485" y="980"/>
                  </a:cubicBezTo>
                  <a:cubicBezTo>
                    <a:pt x="385" y="903"/>
                    <a:pt x="100" y="1037"/>
                    <a:pt x="50" y="980"/>
                  </a:cubicBezTo>
                  <a:cubicBezTo>
                    <a:pt x="0" y="923"/>
                    <a:pt x="100" y="717"/>
                    <a:pt x="185" y="635"/>
                  </a:cubicBezTo>
                  <a:cubicBezTo>
                    <a:pt x="270" y="553"/>
                    <a:pt x="475" y="505"/>
                    <a:pt x="560" y="485"/>
                  </a:cubicBezTo>
                  <a:cubicBezTo>
                    <a:pt x="645" y="465"/>
                    <a:pt x="678" y="545"/>
                    <a:pt x="695" y="515"/>
                  </a:cubicBez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506" name="Oval 122"/>
            <p:cNvSpPr>
              <a:spLocks noChangeArrowheads="1"/>
            </p:cNvSpPr>
            <p:nvPr/>
          </p:nvSpPr>
          <p:spPr bwMode="auto">
            <a:xfrm flipH="1">
              <a:off x="8003" y="4748"/>
              <a:ext cx="430" cy="4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6507" name="Group 123"/>
          <p:cNvGrpSpPr>
            <a:grpSpLocks/>
          </p:cNvGrpSpPr>
          <p:nvPr/>
        </p:nvGrpSpPr>
        <p:grpSpPr bwMode="auto">
          <a:xfrm rot="3640102">
            <a:off x="500063" y="1352550"/>
            <a:ext cx="1228725" cy="854075"/>
            <a:chOff x="1009" y="11835"/>
            <a:chExt cx="2062" cy="1249"/>
          </a:xfrm>
        </p:grpSpPr>
        <p:grpSp>
          <p:nvGrpSpPr>
            <p:cNvPr id="16508" name="Group 124"/>
            <p:cNvGrpSpPr>
              <a:grpSpLocks/>
            </p:cNvGrpSpPr>
            <p:nvPr/>
          </p:nvGrpSpPr>
          <p:grpSpPr bwMode="auto">
            <a:xfrm>
              <a:off x="1009" y="11835"/>
              <a:ext cx="2062" cy="1249"/>
              <a:chOff x="1009" y="11835"/>
              <a:chExt cx="2062" cy="1249"/>
            </a:xfrm>
          </p:grpSpPr>
          <p:grpSp>
            <p:nvGrpSpPr>
              <p:cNvPr id="16509" name="Group 125"/>
              <p:cNvGrpSpPr>
                <a:grpSpLocks/>
              </p:cNvGrpSpPr>
              <p:nvPr/>
            </p:nvGrpSpPr>
            <p:grpSpPr bwMode="auto">
              <a:xfrm>
                <a:off x="1009" y="11868"/>
                <a:ext cx="2062" cy="1216"/>
                <a:chOff x="5944" y="12318"/>
                <a:chExt cx="2062" cy="1216"/>
              </a:xfrm>
            </p:grpSpPr>
            <p:sp>
              <p:nvSpPr>
                <p:cNvPr id="16510" name="Oval 126"/>
                <p:cNvSpPr>
                  <a:spLocks noChangeArrowheads="1"/>
                </p:cNvSpPr>
                <p:nvPr/>
              </p:nvSpPr>
              <p:spPr bwMode="auto">
                <a:xfrm>
                  <a:off x="5985" y="12318"/>
                  <a:ext cx="1992" cy="4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16511" name="Group 127"/>
                <p:cNvGrpSpPr>
                  <a:grpSpLocks/>
                </p:cNvGrpSpPr>
                <p:nvPr/>
              </p:nvGrpSpPr>
              <p:grpSpPr bwMode="auto">
                <a:xfrm>
                  <a:off x="6255" y="12345"/>
                  <a:ext cx="1545" cy="525"/>
                  <a:chOff x="6255" y="12345"/>
                  <a:chExt cx="1545" cy="525"/>
                </a:xfrm>
              </p:grpSpPr>
              <p:grpSp>
                <p:nvGrpSpPr>
                  <p:cNvPr id="16512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6255" y="12405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513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14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15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16" name="Oval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17" name="Oval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518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7215" y="12375"/>
                    <a:ext cx="405" cy="315"/>
                    <a:chOff x="3675" y="11970"/>
                    <a:chExt cx="675" cy="480"/>
                  </a:xfrm>
                </p:grpSpPr>
                <p:sp>
                  <p:nvSpPr>
                    <p:cNvPr id="16519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0" y="1207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20" name="Oval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5" y="1215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21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1197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522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6750" y="12345"/>
                    <a:ext cx="405" cy="315"/>
                    <a:chOff x="3675" y="11970"/>
                    <a:chExt cx="675" cy="480"/>
                  </a:xfrm>
                </p:grpSpPr>
                <p:sp>
                  <p:nvSpPr>
                    <p:cNvPr id="16523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0" y="1207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24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5" y="1215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25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0" y="1197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526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6975" y="12495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527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28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29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30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31" name="Oval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532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7260" y="12405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533" name="Oval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34" name="Oval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35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36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37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16538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6615" y="12510"/>
                    <a:ext cx="540" cy="360"/>
                    <a:chOff x="3510" y="11835"/>
                    <a:chExt cx="945" cy="660"/>
                  </a:xfrm>
                </p:grpSpPr>
                <p:sp>
                  <p:nvSpPr>
                    <p:cNvPr id="16539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83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40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0" y="118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41" name="Oval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5" y="12195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42" name="Oval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0" y="1209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16543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2120"/>
                      <a:ext cx="330" cy="300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3333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</p:grpSp>
            <p:sp>
              <p:nvSpPr>
                <p:cNvPr id="16544" name="Freeform 160"/>
                <p:cNvSpPr>
                  <a:spLocks/>
                </p:cNvSpPr>
                <p:nvPr/>
              </p:nvSpPr>
              <p:spPr bwMode="auto">
                <a:xfrm>
                  <a:off x="5944" y="12458"/>
                  <a:ext cx="2062" cy="1076"/>
                </a:xfrm>
                <a:custGeom>
                  <a:avLst/>
                  <a:gdLst>
                    <a:gd name="T0" fmla="*/ 50 w 2062"/>
                    <a:gd name="T1" fmla="*/ 127 h 1172"/>
                    <a:gd name="T2" fmla="*/ 125 w 2062"/>
                    <a:gd name="T3" fmla="*/ 682 h 1172"/>
                    <a:gd name="T4" fmla="*/ 575 w 2062"/>
                    <a:gd name="T5" fmla="*/ 1102 h 1172"/>
                    <a:gd name="T6" fmla="*/ 1490 w 2062"/>
                    <a:gd name="T7" fmla="*/ 1102 h 1172"/>
                    <a:gd name="T8" fmla="*/ 1970 w 2062"/>
                    <a:gd name="T9" fmla="*/ 742 h 1172"/>
                    <a:gd name="T10" fmla="*/ 2030 w 2062"/>
                    <a:gd name="T11" fmla="*/ 112 h 1172"/>
                    <a:gd name="T12" fmla="*/ 1925 w 2062"/>
                    <a:gd name="T13" fmla="*/ 247 h 1172"/>
                    <a:gd name="T14" fmla="*/ 1205 w 2062"/>
                    <a:gd name="T15" fmla="*/ 337 h 1172"/>
                    <a:gd name="T16" fmla="*/ 185 w 2062"/>
                    <a:gd name="T17" fmla="*/ 277 h 1172"/>
                    <a:gd name="T18" fmla="*/ 95 w 2062"/>
                    <a:gd name="T19" fmla="*/ 22 h 1172"/>
                    <a:gd name="T20" fmla="*/ 50 w 2062"/>
                    <a:gd name="T21" fmla="*/ 127 h 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62" h="1172">
                      <a:moveTo>
                        <a:pt x="50" y="127"/>
                      </a:moveTo>
                      <a:cubicBezTo>
                        <a:pt x="55" y="237"/>
                        <a:pt x="38" y="520"/>
                        <a:pt x="125" y="682"/>
                      </a:cubicBezTo>
                      <a:cubicBezTo>
                        <a:pt x="212" y="844"/>
                        <a:pt x="347" y="1032"/>
                        <a:pt x="575" y="1102"/>
                      </a:cubicBezTo>
                      <a:cubicBezTo>
                        <a:pt x="803" y="1172"/>
                        <a:pt x="1258" y="1162"/>
                        <a:pt x="1490" y="1102"/>
                      </a:cubicBezTo>
                      <a:cubicBezTo>
                        <a:pt x="1722" y="1042"/>
                        <a:pt x="1880" y="907"/>
                        <a:pt x="1970" y="742"/>
                      </a:cubicBezTo>
                      <a:cubicBezTo>
                        <a:pt x="2060" y="577"/>
                        <a:pt x="2037" y="194"/>
                        <a:pt x="2030" y="112"/>
                      </a:cubicBezTo>
                      <a:cubicBezTo>
                        <a:pt x="2023" y="30"/>
                        <a:pt x="2062" y="210"/>
                        <a:pt x="1925" y="247"/>
                      </a:cubicBezTo>
                      <a:cubicBezTo>
                        <a:pt x="1788" y="284"/>
                        <a:pt x="1495" y="332"/>
                        <a:pt x="1205" y="337"/>
                      </a:cubicBezTo>
                      <a:cubicBezTo>
                        <a:pt x="915" y="342"/>
                        <a:pt x="370" y="330"/>
                        <a:pt x="185" y="277"/>
                      </a:cubicBezTo>
                      <a:cubicBezTo>
                        <a:pt x="0" y="224"/>
                        <a:pt x="117" y="44"/>
                        <a:pt x="95" y="22"/>
                      </a:cubicBezTo>
                      <a:cubicBezTo>
                        <a:pt x="73" y="0"/>
                        <a:pt x="45" y="17"/>
                        <a:pt x="50" y="12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4510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16545" name="Group 161"/>
              <p:cNvGrpSpPr>
                <a:grpSpLocks/>
              </p:cNvGrpSpPr>
              <p:nvPr/>
            </p:nvGrpSpPr>
            <p:grpSpPr bwMode="auto">
              <a:xfrm>
                <a:off x="1860" y="11835"/>
                <a:ext cx="405" cy="315"/>
                <a:chOff x="3675" y="11970"/>
                <a:chExt cx="675" cy="480"/>
              </a:xfrm>
            </p:grpSpPr>
            <p:sp>
              <p:nvSpPr>
                <p:cNvPr id="16546" name="Oval 162"/>
                <p:cNvSpPr>
                  <a:spLocks noChangeArrowheads="1"/>
                </p:cNvSpPr>
                <p:nvPr/>
              </p:nvSpPr>
              <p:spPr bwMode="auto">
                <a:xfrm>
                  <a:off x="4020" y="12075"/>
                  <a:ext cx="33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6547" name="Oval 163"/>
                <p:cNvSpPr>
                  <a:spLocks noChangeArrowheads="1"/>
                </p:cNvSpPr>
                <p:nvPr/>
              </p:nvSpPr>
              <p:spPr bwMode="auto">
                <a:xfrm>
                  <a:off x="3675" y="12150"/>
                  <a:ext cx="33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6548" name="Oval 164"/>
                <p:cNvSpPr>
                  <a:spLocks noChangeArrowheads="1"/>
                </p:cNvSpPr>
                <p:nvPr/>
              </p:nvSpPr>
              <p:spPr bwMode="auto">
                <a:xfrm>
                  <a:off x="3690" y="11970"/>
                  <a:ext cx="330" cy="3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16549" name="WordArt 165"/>
            <p:cNvSpPr>
              <a:spLocks noChangeArrowheads="1" noChangeShapeType="1" noTextEdit="1"/>
            </p:cNvSpPr>
            <p:nvPr/>
          </p:nvSpPr>
          <p:spPr bwMode="auto">
            <a:xfrm rot="-95587">
              <a:off x="1129" y="12316"/>
              <a:ext cx="1915" cy="3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14287"/>
                </a:avLst>
              </a:prstTxWarp>
            </a:bodyPr>
            <a:lstStyle/>
            <a:p>
              <a:pPr algn="ctr"/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Размер на входа </a:t>
              </a:r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sp>
        <p:nvSpPr>
          <p:cNvPr id="16550" name="Rectangle 166"/>
          <p:cNvSpPr>
            <a:spLocks noChangeArrowheads="1"/>
          </p:cNvSpPr>
          <p:nvPr/>
        </p:nvSpPr>
        <p:spPr bwMode="auto">
          <a:xfrm>
            <a:off x="4103688" y="503238"/>
            <a:ext cx="406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bg-BG" altLang="bg-BG" b="1"/>
              <a:t>сложност по време – брой стъпки</a:t>
            </a:r>
          </a:p>
        </p:txBody>
      </p:sp>
      <p:sp>
        <p:nvSpPr>
          <p:cNvPr id="2" name="Rectangle 1"/>
          <p:cNvSpPr/>
          <p:nvPr/>
        </p:nvSpPr>
        <p:spPr>
          <a:xfrm>
            <a:off x="2266613" y="4145812"/>
            <a:ext cx="1332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T(n)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0631" y="276622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брой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bg-B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стъпки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95 -0.01111 L 0.08247 0.03796 C 0.0882 0.04815 0.09149 0.06343 0.09149 0.07963 C 0.09149 0.09792 0.0882 0.1125 0.08247 0.12268 L 0.05695 0.17222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6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6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 C 0.00122 -0.00509 0.00608 -0.00972 0.00781 -0.00972 C 0.0184 -0.00972 0.02934 0.07361 0.02934 0.15694 C 0.02934 0.11389 0.03472 0.07361 0.03993 0.07361 C 0.04549 0.07361 0.0507 0.11528 0.0507 0.15694 C 0.0507 0.13611 0.0533 0.11389 0.05608 0.11389 C 0.05885 0.11389 0.06146 0.13472 0.06146 0.15694 C 0.06146 0.14583 0.06302 0.13611 0.06424 0.13611 C 0.06563 0.13611 0.06701 0.14583 0.06701 0.15694 C 0.06701 0.15046 0.06771 0.14583 0.0684 0.14583 C 0.06875 0.14583 0.06979 0.15046 0.06979 0.15694 C 0.06979 0.15324 0.07014 0.15046 0.07049 0.15046 C 0.07049 0.15185 0.07118 0.15324 0.07118 0.15694 C 0.07118 0.15417 0.07118 0.15324 0.07153 0.15324 C 0.07153 0.15417 0.07188 0.15417 0.07188 0.15694 C 0.07188 0.15556 0.07188 0.15417 0.07188 0.15324 C 0.07222 0.15324 0.07222 0.15417 0.07222 0.15556 C 0.07257 0.15556 0.07257 0.15417 0.07257 0.15324 C 0.07309 0.15324 0.07309 0.15417 0.07309 0.15556 " pathEditMode="relative" rAng="0" ptsTypes="fffffffffffffffffff">
                                      <p:cBhvr>
                                        <p:cTn id="38" dur="2000" fill="hold"/>
                                        <p:tgtEl>
                                          <p:spTgt spid="16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6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5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C 0.00399 -0.00718 0.01806 -0.01412 0.02292 -0.01412 C 0.05399 -0.01412 0.08594 0.09699 0.08594 0.2081 C 0.08594 0.15208 0.10191 0.09699 0.11702 0.09699 C 0.13299 0.09699 0.14809 0.15301 0.14809 0.2081 C 0.14809 0.18032 0.15608 0.15208 0.16406 0.15208 C 0.17205 0.15208 0.18004 0.17963 0.18004 0.2081 C 0.18004 0.19375 0.18403 0.18032 0.18802 0.18032 C 0.19202 0.18032 0.19601 0.19468 0.19601 0.2081 C 0.19601 0.20093 0.19809 0.19375 0.2 0.19375 C 0.20104 0.19375 0.20399 0.20093 0.20399 0.2081 C 0.20399 0.2044 0.20504 0.20093 0.20608 0.20093 C 0.20608 0.20185 0.20816 0.2044 0.20816 0.2081 C 0.20816 0.20625 0.20816 0.2044 0.2092 0.2044 C 0.2092 0.20532 0.21024 0.20625 0.21024 0.2081 C 0.21024 0.20718 0.21024 0.20625 0.21024 0.20532 C 0.21129 0.20532 0.21129 0.20625 0.21129 0.20718 C 0.21233 0.20718 0.21233 0.20625 0.21233 0.20532 C 0.21337 0.20532 0.21337 0.20625 0.21337 0.20718 " pathEditMode="relative" rAng="0" ptsTypes="fffffffffffffffffff">
                                      <p:cBhvr>
                                        <p:cTn id="58" dur="2000" fill="hold"/>
                                        <p:tgtEl>
                                          <p:spTgt spid="16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0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31 0.11597 C 0.19653 0.1125 0.20139 0.10903 0.20312 0.10903 C 0.21371 0.10903 0.22465 0.16922 0.22465 0.2294 C 0.22465 0.19838 0.23003 0.16922 0.23524 0.16922 C 0.2408 0.16922 0.24601 0.19931 0.24601 0.2294 C 0.24601 0.21435 0.24861 0.19838 0.25139 0.19838 C 0.25417 0.19838 0.25677 0.21343 0.25677 0.2294 C 0.25677 0.2213 0.25833 0.21435 0.25955 0.21435 C 0.26094 0.21435 0.26233 0.2213 0.26233 0.2294 C 0.26233 0.22477 0.26302 0.2213 0.26371 0.2213 C 0.26406 0.2213 0.2651 0.22477 0.2651 0.2294 C 0.2651 0.22662 0.26545 0.22477 0.2658 0.22477 C 0.2658 0.2257 0.26649 0.22662 0.26649 0.2294 C 0.26649 0.22755 0.26649 0.22662 0.26684 0.22662 C 0.26684 0.22755 0.26719 0.22755 0.26719 0.2294 C 0.26719 0.22847 0.26719 0.22755 0.26719 0.22662 C 0.26753 0.22662 0.26753 0.22755 0.26753 0.22847 C 0.26788 0.22847 0.26788 0.22755 0.26788 0.22662 C 0.2684 0.22662 0.2684 0.22755 0.2684 0.22847 " pathEditMode="relative" rAng="0" ptsTypes="fffffffffffffffffff">
                                      <p:cBhvr>
                                        <p:cTn id="61" dur="2000" fill="hold"/>
                                        <p:tgtEl>
                                          <p:spTgt spid="16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9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16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4" grpId="0" animBg="1"/>
      <p:bldP spid="16494" grpId="1" animBg="1"/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844</Words>
  <Application>Microsoft Office PowerPoint</Application>
  <PresentationFormat>On-screen Show (4:3)</PresentationFormat>
  <Paragraphs>144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2021 есен - Структури Данни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занятие 9</dc:title>
  <dc:creator>USER</dc:creator>
  <cp:lastModifiedBy>Dell</cp:lastModifiedBy>
  <cp:revision>24</cp:revision>
  <dcterms:created xsi:type="dcterms:W3CDTF">2018-04-22T08:30:22Z</dcterms:created>
  <dcterms:modified xsi:type="dcterms:W3CDTF">2021-10-02T06:47:21Z</dcterms:modified>
</cp:coreProperties>
</file>