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45C3-3E0F-492E-BED9-9763D0255739}" type="datetimeFigureOut">
              <a:rPr lang="bg-BG" smtClean="0"/>
              <a:t>10.10.2019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9243B-01B9-478E-A2F4-7F2ED9EA73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523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5D9-8BF9-4D01-8664-BC5B13E7BB08}" type="datetime1">
              <a:rPr lang="bg-BG" smtClean="0"/>
              <a:t>10.10.2019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73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128-5C47-4E0C-8BF8-9E4F262952CA}" type="datetime1">
              <a:rPr lang="bg-BG" smtClean="0"/>
              <a:t>10.10.2019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736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BEC3-154B-4A94-A631-664628750622}" type="datetime1">
              <a:rPr lang="bg-BG" smtClean="0"/>
              <a:t>10.10.2019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84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9459-5AC0-48B8-B803-438C30E8FC1A}" type="datetime1">
              <a:rPr lang="bg-BG" smtClean="0"/>
              <a:t>10.10.2019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57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E675-052F-4BA7-A109-F2D7E618944A}" type="datetime1">
              <a:rPr lang="bg-BG" smtClean="0"/>
              <a:t>10.10.2019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36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08D7-B694-4905-A2AB-A6FF39240646}" type="datetime1">
              <a:rPr lang="bg-BG" smtClean="0"/>
              <a:t>10.10.2019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503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0EA-E609-4AC0-A2D6-94467596DB59}" type="datetime1">
              <a:rPr lang="bg-BG" smtClean="0"/>
              <a:t>10.10.2019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0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A27-FB4A-4A1A-BF8E-FC17C2F360BC}" type="datetime1">
              <a:rPr lang="bg-BG" smtClean="0"/>
              <a:t>10.10.2019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5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788A-FFC4-4815-A2BC-884F14246542}" type="datetime1">
              <a:rPr lang="bg-BG" smtClean="0"/>
              <a:t>10.10.2019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78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6F3-5F6B-42AD-8CF0-B3EB29B28029}" type="datetime1">
              <a:rPr lang="bg-BG" smtClean="0"/>
              <a:t>10.10.2019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69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4A8D-A80A-4416-80B3-30C19EEC90FF}" type="datetime1">
              <a:rPr lang="bg-BG" smtClean="0"/>
              <a:t>10.10.2019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2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5F15-41E4-47D9-931B-AA74945B8D17}" type="datetime1">
              <a:rPr lang="bg-BG" smtClean="0"/>
              <a:t>10.10.2019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05A6-3EA4-42EC-BAC7-852A21DCF6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84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bg-BG" dirty="0" smtClean="0"/>
              <a:t>Рекурсия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13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3850" y="404813"/>
            <a:ext cx="8569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bg-BG" b="0"/>
              <a:t>B</a:t>
            </a:r>
            <a:r>
              <a:rPr lang="bg-BG" altLang="bg-BG" b="0"/>
              <a:t> алгоритмите, рекурсивните дефиниции се прилагат в две посоки - както за алгоритмично реализиране на процес на “разграждане” - до намиране на решението (атомчето), така и при алгоритми за “построяване”, например на структури от данни.</a:t>
            </a:r>
            <a:r>
              <a:rPr lang="bg-BG" altLang="bg-BG"/>
              <a:t>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59113" y="1773238"/>
            <a:ext cx="222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i="1" u="sng"/>
              <a:t>Наблюдение:</a:t>
            </a:r>
            <a:r>
              <a:rPr lang="bg-BG" altLang="bg-BG"/>
              <a:t>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11188" y="2133600"/>
            <a:ext cx="80645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/>
              <a:t>Рекурсивната дефиниция дава възможност да се представи обект, който неограничено нараства (намалява) (вж. пример 2 и пример 4, както и задача 1 за самоподготовка). </a:t>
            </a:r>
            <a:endParaRPr lang="en-US" altLang="bg-BG"/>
          </a:p>
          <a:p>
            <a:pPr algn="just"/>
            <a:r>
              <a:rPr lang="bg-BG" altLang="bg-BG"/>
              <a:t>Принципно, на дефиниция може да се съпостави оператор. Посредством алгоритмично реализиране на рекурсивна дефиниция е възможно </a:t>
            </a:r>
            <a:r>
              <a:rPr lang="bg-BG" altLang="bg-BG" i="1"/>
              <a:t>в управлението на алгоритъма да се предизвика неограничен процес чрез краен оператор</a:t>
            </a:r>
            <a:r>
              <a:rPr lang="bg-BG" altLang="bg-BG"/>
              <a:t>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39750" y="4437063"/>
            <a:ext cx="824388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 i="1" u="sng"/>
              <a:t>Внимание!</a:t>
            </a:r>
            <a:r>
              <a:rPr lang="bg-BG" altLang="bg-BG" i="1"/>
              <a:t> </a:t>
            </a:r>
            <a:endParaRPr lang="en-US" altLang="bg-BG" i="1"/>
          </a:p>
          <a:p>
            <a:r>
              <a:rPr lang="bg-BG" altLang="bg-BG"/>
              <a:t>Чрез </a:t>
            </a:r>
            <a:r>
              <a:rPr lang="bg-BG" altLang="bg-BG" i="1"/>
              <a:t>крайна</a:t>
            </a:r>
            <a:r>
              <a:rPr lang="bg-BG" altLang="bg-BG"/>
              <a:t> рекурсивна програма (алгоритъм работещ в съответствие с рекурсивната дефиниция) може да се опише безкраен брой пресмятания, въпреки че</a:t>
            </a:r>
            <a:r>
              <a:rPr lang="bg-BG" altLang="bg-BG" i="1"/>
              <a:t> няма цикли!</a:t>
            </a:r>
            <a:r>
              <a:rPr lang="bg-BG" altLang="bg-BG"/>
              <a:t>  </a:t>
            </a:r>
            <a:endParaRPr lang="en-US" altLang="bg-BG"/>
          </a:p>
          <a:p>
            <a:r>
              <a:rPr lang="bg-BG" altLang="bg-BG" b="0"/>
              <a:t>Това е особеност, свойство на самата рекурсия.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03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55875" y="404813"/>
            <a:ext cx="3735388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r>
              <a:rPr lang="bg-BG" altLang="bg-BG" i="1"/>
              <a:t>1.2. Рекурсивни процедури</a:t>
            </a:r>
          </a:p>
          <a:p>
            <a:pPr eaLnBrk="0" hangingPunct="0"/>
            <a:endParaRPr lang="bg-BG" altLang="bg-BG" b="0"/>
          </a:p>
        </p:txBody>
      </p:sp>
      <p:graphicFrame>
        <p:nvGraphicFramePr>
          <p:cNvPr id="13326" name="Group 14"/>
          <p:cNvGraphicFramePr>
            <a:graphicFrameLocks noGrp="1"/>
          </p:cNvGraphicFramePr>
          <p:nvPr/>
        </p:nvGraphicFramePr>
        <p:xfrm>
          <a:off x="1042988" y="1125538"/>
          <a:ext cx="6880225" cy="365760"/>
        </p:xfrm>
        <a:graphic>
          <a:graphicData uri="http://schemas.openxmlformats.org/drawingml/2006/table">
            <a:tbl>
              <a:tblPr/>
              <a:tblGrid>
                <a:gridCol w="688022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Df:  Една процедура е </a:t>
                      </a:r>
                      <a:r>
                        <a:rPr kumimoji="0" lang="bg-BG" altLang="bg-BG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рекурсивна</a:t>
                      </a: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ако повиква сама себе си.</a:t>
                      </a:r>
                      <a:endParaRPr kumimoji="0" lang="bg-BG" alt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971550" y="1916113"/>
            <a:ext cx="689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 b="0"/>
              <a:t>В горната дефиниция не се уточнява </a:t>
            </a:r>
            <a:r>
              <a:rPr lang="en-GB" altLang="bg-BG" i="1">
                <a:solidFill>
                  <a:srgbClr val="CC3300"/>
                </a:solidFill>
              </a:rPr>
              <a:t>колко пъти</a:t>
            </a:r>
            <a:r>
              <a:rPr lang="en-GB" altLang="bg-BG" b="0" i="1"/>
              <a:t> в </a:t>
            </a:r>
            <a:r>
              <a:rPr lang="en-GB" altLang="bg-BG" b="0"/>
              <a:t>схемата на управление на процедурата, тя се позовава на себе си.</a:t>
            </a:r>
            <a:r>
              <a:rPr lang="en-GB" altLang="bg-BG"/>
              <a:t> 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71550" y="2924175"/>
            <a:ext cx="7559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 b="0"/>
              <a:t>За начало ще се запознаем с процедури, в чиято схема на управление е заложено обръщение към самата нея (самоповикване) само на едно място. </a:t>
            </a:r>
          </a:p>
          <a:p>
            <a:r>
              <a:rPr lang="en-GB" altLang="bg-BG" b="0"/>
              <a:t>Ще ги наричаме  </a:t>
            </a:r>
            <a:r>
              <a:rPr lang="en-GB" altLang="bg-BG" i="1"/>
              <a:t>едноклонови рекурсии</a:t>
            </a:r>
            <a:r>
              <a:rPr lang="en-GB" altLang="bg-BG"/>
              <a:t>.</a:t>
            </a:r>
            <a:r>
              <a:rPr lang="bg-BG" altLang="bg-BG"/>
              <a:t> 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95288" y="4581525"/>
            <a:ext cx="8318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 i="1" u="sng"/>
              <a:t>Твърдение</a:t>
            </a:r>
            <a:r>
              <a:rPr lang="en-GB" altLang="bg-BG"/>
              <a:t>: </a:t>
            </a:r>
          </a:p>
          <a:p>
            <a:r>
              <a:rPr lang="en-GB" altLang="bg-BG"/>
              <a:t>Всеки рекурсивно дефиниран обект може да бъде обработван алгоритмично, като алгоритъмът следва рекурсивната дефиниция (без гаранция, че изпълнението е крайно).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50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27" grpId="0"/>
      <p:bldP spid="13328" grpId="0"/>
      <p:bldP spid="133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3850" y="333375"/>
            <a:ext cx="8318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 i="1" u="sng"/>
              <a:t>Твърдение</a:t>
            </a:r>
            <a:r>
              <a:rPr lang="en-GB" altLang="bg-BG"/>
              <a:t>: </a:t>
            </a:r>
          </a:p>
          <a:p>
            <a:r>
              <a:rPr lang="en-GB" altLang="bg-BG"/>
              <a:t>От всеки рекурсивен алгоритъм може да се състави рекурсивна процедура (програма), ако езикът за програмиране позволява това.</a:t>
            </a:r>
            <a:r>
              <a:rPr lang="bg-BG" altLang="bg-BG"/>
              <a:t>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420813"/>
            <a:ext cx="874871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bg-BG" altLang="bg-BG" i="1" u="sng"/>
              <a:t>Преп</a:t>
            </a:r>
            <a:r>
              <a:rPr lang="en-US" altLang="bg-BG" i="1" u="sng"/>
              <a:t>o</a:t>
            </a:r>
            <a:r>
              <a:rPr lang="bg-BG" altLang="bg-BG" i="1" u="sng"/>
              <a:t>ръка</a:t>
            </a:r>
            <a:r>
              <a:rPr lang="bg-BG" altLang="bg-BG"/>
              <a:t>: </a:t>
            </a:r>
            <a:endParaRPr lang="en-US" altLang="bg-BG"/>
          </a:p>
          <a:p>
            <a:pPr algn="just"/>
            <a:r>
              <a:rPr lang="bg-BG" altLang="bg-BG"/>
              <a:t>Използването на рекурсивни процедури е подходящо: </a:t>
            </a:r>
            <a:endParaRPr lang="en-US" altLang="bg-BG"/>
          </a:p>
          <a:p>
            <a:pPr algn="just">
              <a:buFontTx/>
              <a:buAutoNum type="arabicParenR"/>
            </a:pPr>
            <a:r>
              <a:rPr lang="bg-BG" altLang="bg-BG"/>
              <a:t>при рекурсивно дефинирани в самата алгоритмична задача проблеми, функции или пък при  </a:t>
            </a:r>
            <a:endParaRPr lang="en-US" altLang="bg-BG"/>
          </a:p>
          <a:p>
            <a:pPr algn="just"/>
            <a:r>
              <a:rPr lang="bg-BG" altLang="bg-BG"/>
              <a:t>2) наличие на рекурсивно дефинирани в средата на алгоритъма структури от данни (дефинирани абстрактни обекти, неограничени отгоре).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3509963"/>
            <a:ext cx="87487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bg-BG" altLang="bg-BG" i="1" u="sng"/>
              <a:t>Преп</a:t>
            </a:r>
            <a:r>
              <a:rPr lang="en-US" altLang="bg-BG" i="1" u="sng"/>
              <a:t>o</a:t>
            </a:r>
            <a:r>
              <a:rPr lang="bg-BG" altLang="bg-BG" i="1" u="sng"/>
              <a:t>ръка</a:t>
            </a:r>
            <a:r>
              <a:rPr lang="bg-BG" altLang="bg-BG"/>
              <a:t>: </a:t>
            </a:r>
            <a:endParaRPr lang="en-US" altLang="bg-BG"/>
          </a:p>
          <a:p>
            <a:pPr algn="just"/>
            <a:r>
              <a:rPr lang="en-GB" altLang="bg-BG"/>
              <a:t>Рекурсията е мощно средство, </a:t>
            </a:r>
            <a:r>
              <a:rPr lang="en-GB" altLang="bg-BG" i="1"/>
              <a:t>но не трябва да се използва без за това да има сериозна причина</a:t>
            </a:r>
            <a:r>
              <a:rPr lang="en-GB" altLang="bg-BG"/>
              <a:t>. Има случаи в които използването на рекурсия е направо вредно. </a:t>
            </a:r>
            <a:endParaRPr lang="bg-BG" altLang="bg-BG"/>
          </a:p>
        </p:txBody>
      </p:sp>
      <p:graphicFrame>
        <p:nvGraphicFramePr>
          <p:cNvPr id="14355" name="Group 19"/>
          <p:cNvGraphicFramePr>
            <a:graphicFrameLocks noGrp="1"/>
          </p:cNvGraphicFramePr>
          <p:nvPr/>
        </p:nvGraphicFramePr>
        <p:xfrm>
          <a:off x="971550" y="5445125"/>
          <a:ext cx="6880225" cy="365760"/>
        </p:xfrm>
        <a:graphic>
          <a:graphicData uri="http://schemas.openxmlformats.org/drawingml/2006/table">
            <a:tbl>
              <a:tblPr/>
              <a:tblGrid>
                <a:gridCol w="6880225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Твърдение</a:t>
                      </a: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 Всяка рекурсия може да се сведе до итерация</a:t>
                      </a:r>
                      <a:endParaRPr kumimoji="0" lang="bg-BG" alt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7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pSp>
        <p:nvGrpSpPr>
          <p:cNvPr id="15403" name="Group 43"/>
          <p:cNvGrpSpPr>
            <a:grpSpLocks/>
          </p:cNvGrpSpPr>
          <p:nvPr/>
        </p:nvGrpSpPr>
        <p:grpSpPr bwMode="auto">
          <a:xfrm>
            <a:off x="611188" y="1844675"/>
            <a:ext cx="2232025" cy="3846513"/>
            <a:chOff x="685" y="1726"/>
            <a:chExt cx="973" cy="1950"/>
          </a:xfrm>
        </p:grpSpPr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730" y="1726"/>
              <a:ext cx="928" cy="1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900" b="0">
                  <a:cs typeface="Times New Roman" pitchFamily="18" charset="0"/>
                </a:rPr>
                <a:t>Алгоритъм </a:t>
              </a:r>
              <a:r>
                <a:rPr lang="bg-BG" altLang="bg-BG" sz="1200" b="0">
                  <a:cs typeface="Times New Roman" pitchFamily="18" charset="0"/>
                </a:rPr>
                <a:t>“</a:t>
              </a:r>
              <a:r>
                <a:rPr lang="fr-FR" altLang="bg-BG" sz="1200" b="0">
                  <a:cs typeface="Times New Roman" pitchFamily="18" charset="0"/>
                </a:rPr>
                <a:t>XX</a:t>
              </a:r>
              <a:r>
                <a:rPr lang="bg-BG" altLang="bg-BG" sz="1200" b="0">
                  <a:cs typeface="Times New Roman" pitchFamily="18" charset="0"/>
                </a:rPr>
                <a:t>”</a:t>
              </a:r>
              <a:endParaRPr lang="bg-BG" altLang="bg-BG" b="0"/>
            </a:p>
          </p:txBody>
        </p:sp>
        <p:sp>
          <p:nvSpPr>
            <p:cNvPr id="15392" name="AutoShape 32"/>
            <p:cNvSpPr>
              <a:spLocks noChangeArrowheads="1"/>
            </p:cNvSpPr>
            <p:nvPr/>
          </p:nvSpPr>
          <p:spPr bwMode="auto">
            <a:xfrm>
              <a:off x="854" y="1865"/>
              <a:ext cx="557" cy="13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bg-BG" altLang="bg-BG" sz="800" b="0" i="1">
                  <a:cs typeface="Times New Roman" pitchFamily="18" charset="0"/>
                </a:rPr>
                <a:t>начало</a:t>
              </a:r>
              <a:endParaRPr lang="bg-BG" altLang="bg-BG" b="0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1101" y="2001"/>
              <a:ext cx="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978" y="2091"/>
              <a:ext cx="247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1101" y="2272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978" y="2182"/>
              <a:ext cx="556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1534" y="227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854" y="2363"/>
              <a:ext cx="495" cy="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1225" y="2499"/>
              <a:ext cx="371" cy="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1101" y="2453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1534" y="2589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1101" y="2680"/>
              <a:ext cx="433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101" y="2725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978" y="2816"/>
              <a:ext cx="247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101" y="2997"/>
              <a:ext cx="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978" y="2906"/>
              <a:ext cx="556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534" y="2997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854" y="3087"/>
              <a:ext cx="495" cy="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225" y="3223"/>
              <a:ext cx="371" cy="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101" y="3178"/>
              <a:ext cx="0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534" y="3314"/>
              <a:ext cx="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1101" y="3404"/>
              <a:ext cx="433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854" y="3495"/>
              <a:ext cx="557" cy="13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978" y="3087"/>
              <a:ext cx="55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700">
                  <a:latin typeface="Times New Roman" pitchFamily="18" charset="0"/>
                  <a:cs typeface="Times New Roman" pitchFamily="18" charset="0"/>
                </a:rPr>
                <a:t>  Х</a:t>
              </a:r>
              <a:r>
                <a:rPr lang="fr-FR" altLang="bg-BG" sz="70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bg-BG" altLang="bg-BG" sz="1200"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/>
              <a:endParaRPr lang="bg-BG" altLang="bg-BG" b="0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726" y="3183"/>
              <a:ext cx="3" cy="68"/>
            </a:xfrm>
            <a:custGeom>
              <a:avLst/>
              <a:gdLst>
                <a:gd name="T0" fmla="*/ 0 w 6"/>
                <a:gd name="T1" fmla="*/ 0 h 189"/>
                <a:gd name="T2" fmla="*/ 6 w 6"/>
                <a:gd name="T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89">
                  <a:moveTo>
                    <a:pt x="0" y="0"/>
                  </a:moveTo>
                  <a:lnTo>
                    <a:pt x="6" y="189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685" y="3156"/>
              <a:ext cx="7" cy="65"/>
            </a:xfrm>
            <a:custGeom>
              <a:avLst/>
              <a:gdLst>
                <a:gd name="T0" fmla="*/ 0 w 15"/>
                <a:gd name="T1" fmla="*/ 0 h 180"/>
                <a:gd name="T2" fmla="*/ 15 w 15"/>
                <a:gd name="T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80">
                  <a:moveTo>
                    <a:pt x="0" y="0"/>
                  </a:moveTo>
                  <a:lnTo>
                    <a:pt x="15" y="180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730" y="3184"/>
              <a:ext cx="3" cy="66"/>
            </a:xfrm>
            <a:custGeom>
              <a:avLst/>
              <a:gdLst>
                <a:gd name="T0" fmla="*/ 0 w 6"/>
                <a:gd name="T1" fmla="*/ 0 h 183"/>
                <a:gd name="T2" fmla="*/ 6 w 6"/>
                <a:gd name="T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83">
                  <a:moveTo>
                    <a:pt x="0" y="0"/>
                  </a:moveTo>
                  <a:lnTo>
                    <a:pt x="6" y="18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948" y="3481"/>
              <a:ext cx="52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i="1">
                  <a:cs typeface="Times New Roman" pitchFamily="18" charset="0"/>
                </a:rPr>
                <a:t>край</a:t>
              </a:r>
              <a:endParaRPr lang="bg-BG" altLang="bg-BG" b="0"/>
            </a:p>
          </p:txBody>
        </p:sp>
      </p:grp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2195513" y="404813"/>
            <a:ext cx="4322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bg-BG" altLang="bg-BG" sz="1600" i="1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bg-BG" altLang="bg-BG" sz="1600" i="1">
                <a:latin typeface="Times New Roman" pitchFamily="18" charset="0"/>
                <a:cs typeface="Times New Roman" pitchFamily="18" charset="0"/>
              </a:rPr>
              <a:t>1.2.1. Едноклонова рекурсия, управление.</a:t>
            </a:r>
            <a:endParaRPr lang="bg-BG" altLang="bg-BG" b="0"/>
          </a:p>
        </p:txBody>
      </p:sp>
      <p:grpSp>
        <p:nvGrpSpPr>
          <p:cNvPr id="15402" name="Group 42"/>
          <p:cNvGrpSpPr>
            <a:grpSpLocks/>
          </p:cNvGrpSpPr>
          <p:nvPr/>
        </p:nvGrpSpPr>
        <p:grpSpPr bwMode="auto">
          <a:xfrm>
            <a:off x="0" y="1125538"/>
            <a:ext cx="2409825" cy="4032250"/>
            <a:chOff x="0" y="1253"/>
            <a:chExt cx="1518" cy="2132"/>
          </a:xfrm>
        </p:grpSpPr>
        <p:sp>
          <p:nvSpPr>
            <p:cNvPr id="15394" name="Freeform 34"/>
            <p:cNvSpPr>
              <a:spLocks/>
            </p:cNvSpPr>
            <p:nvPr/>
          </p:nvSpPr>
          <p:spPr bwMode="auto">
            <a:xfrm>
              <a:off x="0" y="1253"/>
              <a:ext cx="1518" cy="2132"/>
            </a:xfrm>
            <a:custGeom>
              <a:avLst/>
              <a:gdLst>
                <a:gd name="T0" fmla="*/ 2271 w 3111"/>
                <a:gd name="T1" fmla="*/ 5622 h 5904"/>
                <a:gd name="T2" fmla="*/ 1173 w 3111"/>
                <a:gd name="T3" fmla="*/ 1056 h 5904"/>
                <a:gd name="T4" fmla="*/ 3078 w 3111"/>
                <a:gd name="T5" fmla="*/ 1053 h 5904"/>
                <a:gd name="T6" fmla="*/ 765 w 3111"/>
                <a:gd name="T7" fmla="*/ 878 h 5904"/>
                <a:gd name="T8" fmla="*/ 1584 w 3111"/>
                <a:gd name="T9" fmla="*/ 5653 h 5904"/>
                <a:gd name="T10" fmla="*/ 2271 w 3111"/>
                <a:gd name="T11" fmla="*/ 5622 h 5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1" h="5904">
                  <a:moveTo>
                    <a:pt x="2271" y="5622"/>
                  </a:moveTo>
                  <a:cubicBezTo>
                    <a:pt x="85" y="5446"/>
                    <a:pt x="317" y="1797"/>
                    <a:pt x="1173" y="1056"/>
                  </a:cubicBezTo>
                  <a:cubicBezTo>
                    <a:pt x="2253" y="1323"/>
                    <a:pt x="3111" y="1105"/>
                    <a:pt x="3078" y="1053"/>
                  </a:cubicBezTo>
                  <a:cubicBezTo>
                    <a:pt x="2835" y="520"/>
                    <a:pt x="1610" y="0"/>
                    <a:pt x="765" y="878"/>
                  </a:cubicBezTo>
                  <a:cubicBezTo>
                    <a:pt x="36" y="1609"/>
                    <a:pt x="0" y="4629"/>
                    <a:pt x="1584" y="5653"/>
                  </a:cubicBezTo>
                  <a:cubicBezTo>
                    <a:pt x="2039" y="5904"/>
                    <a:pt x="2261" y="5611"/>
                    <a:pt x="2271" y="5622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720" y="3175"/>
              <a:ext cx="629" cy="201"/>
            </a:xfrm>
            <a:custGeom>
              <a:avLst/>
              <a:gdLst>
                <a:gd name="T0" fmla="*/ 274 w 1288"/>
                <a:gd name="T1" fmla="*/ 9 h 558"/>
                <a:gd name="T2" fmla="*/ 15 w 1288"/>
                <a:gd name="T3" fmla="*/ 0 h 558"/>
                <a:gd name="T4" fmla="*/ 21 w 1288"/>
                <a:gd name="T5" fmla="*/ 234 h 558"/>
                <a:gd name="T6" fmla="*/ 1288 w 1288"/>
                <a:gd name="T7" fmla="*/ 9 h 558"/>
                <a:gd name="T8" fmla="*/ 274 w 1288"/>
                <a:gd name="T9" fmla="*/ 9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558">
                  <a:moveTo>
                    <a:pt x="274" y="9"/>
                  </a:moveTo>
                  <a:cubicBezTo>
                    <a:pt x="232" y="228"/>
                    <a:pt x="0" y="0"/>
                    <a:pt x="15" y="0"/>
                  </a:cubicBezTo>
                  <a:cubicBezTo>
                    <a:pt x="15" y="60"/>
                    <a:pt x="19" y="121"/>
                    <a:pt x="21" y="234"/>
                  </a:cubicBezTo>
                  <a:cubicBezTo>
                    <a:pt x="539" y="558"/>
                    <a:pt x="1246" y="47"/>
                    <a:pt x="1288" y="9"/>
                  </a:cubicBezTo>
                  <a:cubicBezTo>
                    <a:pt x="1098" y="9"/>
                    <a:pt x="781" y="9"/>
                    <a:pt x="274" y="9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5404" name="Group 44"/>
          <p:cNvGrpSpPr>
            <a:grpSpLocks/>
          </p:cNvGrpSpPr>
          <p:nvPr/>
        </p:nvGrpSpPr>
        <p:grpSpPr bwMode="auto">
          <a:xfrm>
            <a:off x="3492500" y="1916113"/>
            <a:ext cx="4356100" cy="3009900"/>
            <a:chOff x="5233" y="6292"/>
            <a:chExt cx="4429" cy="2143"/>
          </a:xfrm>
        </p:grpSpPr>
        <p:sp>
          <p:nvSpPr>
            <p:cNvPr id="15405" name="Freeform 45"/>
            <p:cNvSpPr>
              <a:spLocks/>
            </p:cNvSpPr>
            <p:nvPr/>
          </p:nvSpPr>
          <p:spPr bwMode="auto">
            <a:xfrm>
              <a:off x="5238" y="7437"/>
              <a:ext cx="2565" cy="965"/>
            </a:xfrm>
            <a:custGeom>
              <a:avLst/>
              <a:gdLst>
                <a:gd name="T0" fmla="*/ 0 w 2565"/>
                <a:gd name="T1" fmla="*/ 0 h 1185"/>
                <a:gd name="T2" fmla="*/ 15 w 2565"/>
                <a:gd name="T3" fmla="*/ 248 h 1185"/>
                <a:gd name="T4" fmla="*/ 2565 w 2565"/>
                <a:gd name="T5" fmla="*/ 1185 h 1185"/>
                <a:gd name="T6" fmla="*/ 2565 w 2565"/>
                <a:gd name="T7" fmla="*/ 870 h 1185"/>
                <a:gd name="T8" fmla="*/ 0 w 2565"/>
                <a:gd name="T9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5" h="1185">
                  <a:moveTo>
                    <a:pt x="0" y="0"/>
                  </a:moveTo>
                  <a:lnTo>
                    <a:pt x="15" y="248"/>
                  </a:lnTo>
                  <a:lnTo>
                    <a:pt x="2565" y="1185"/>
                  </a:lnTo>
                  <a:lnTo>
                    <a:pt x="2565" y="87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tint val="7725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06" name="Freeform 46"/>
            <p:cNvSpPr>
              <a:spLocks/>
            </p:cNvSpPr>
            <p:nvPr/>
          </p:nvSpPr>
          <p:spPr bwMode="auto">
            <a:xfrm rot="195934">
              <a:off x="7857" y="6546"/>
              <a:ext cx="1795" cy="1889"/>
            </a:xfrm>
            <a:custGeom>
              <a:avLst/>
              <a:gdLst>
                <a:gd name="T0" fmla="*/ 0 w 2570"/>
                <a:gd name="T1" fmla="*/ 2060 h 2390"/>
                <a:gd name="T2" fmla="*/ 2570 w 2570"/>
                <a:gd name="T3" fmla="*/ 0 h 2390"/>
                <a:gd name="T4" fmla="*/ 2560 w 2570"/>
                <a:gd name="T5" fmla="*/ 180 h 2390"/>
                <a:gd name="T6" fmla="*/ 0 w 2570"/>
                <a:gd name="T7" fmla="*/ 2390 h 2390"/>
                <a:gd name="T8" fmla="*/ 0 w 2570"/>
                <a:gd name="T9" fmla="*/ 2060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0" h="2390">
                  <a:moveTo>
                    <a:pt x="0" y="2060"/>
                  </a:moveTo>
                  <a:lnTo>
                    <a:pt x="2570" y="0"/>
                  </a:lnTo>
                  <a:lnTo>
                    <a:pt x="2560" y="180"/>
                  </a:lnTo>
                  <a:lnTo>
                    <a:pt x="0" y="2390"/>
                  </a:lnTo>
                  <a:lnTo>
                    <a:pt x="0" y="206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C0C0C0"/>
                </a:gs>
              </a:gsLst>
              <a:path path="rect">
                <a:fillToRect r="100000" b="100000"/>
              </a:path>
            </a:gra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407" name="Freeform 47"/>
            <p:cNvSpPr>
              <a:spLocks/>
            </p:cNvSpPr>
            <p:nvPr/>
          </p:nvSpPr>
          <p:spPr bwMode="auto">
            <a:xfrm rot="195934">
              <a:off x="8383" y="6384"/>
              <a:ext cx="133" cy="168"/>
            </a:xfrm>
            <a:custGeom>
              <a:avLst/>
              <a:gdLst>
                <a:gd name="T0" fmla="*/ 174 w 186"/>
                <a:gd name="T1" fmla="*/ 0 h 231"/>
                <a:gd name="T2" fmla="*/ 126 w 186"/>
                <a:gd name="T3" fmla="*/ 30 h 231"/>
                <a:gd name="T4" fmla="*/ 69 w 186"/>
                <a:gd name="T5" fmla="*/ 63 h 231"/>
                <a:gd name="T6" fmla="*/ 30 w 186"/>
                <a:gd name="T7" fmla="*/ 96 h 231"/>
                <a:gd name="T8" fmla="*/ 9 w 186"/>
                <a:gd name="T9" fmla="*/ 117 h 231"/>
                <a:gd name="T10" fmla="*/ 0 w 186"/>
                <a:gd name="T11" fmla="*/ 141 h 231"/>
                <a:gd name="T12" fmla="*/ 9 w 186"/>
                <a:gd name="T13" fmla="*/ 180 h 231"/>
                <a:gd name="T14" fmla="*/ 48 w 186"/>
                <a:gd name="T15" fmla="*/ 216 h 231"/>
                <a:gd name="T16" fmla="*/ 117 w 186"/>
                <a:gd name="T17" fmla="*/ 231 h 231"/>
                <a:gd name="T18" fmla="*/ 165 w 186"/>
                <a:gd name="T19" fmla="*/ 231 h 231"/>
                <a:gd name="T20" fmla="*/ 186 w 186"/>
                <a:gd name="T21" fmla="*/ 228 h 231"/>
                <a:gd name="T22" fmla="*/ 171 w 186"/>
                <a:gd name="T23" fmla="*/ 210 h 231"/>
                <a:gd name="T24" fmla="*/ 177 w 186"/>
                <a:gd name="T25" fmla="*/ 177 h 231"/>
                <a:gd name="T26" fmla="*/ 177 w 186"/>
                <a:gd name="T27" fmla="*/ 123 h 231"/>
                <a:gd name="T28" fmla="*/ 174 w 186"/>
                <a:gd name="T2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" h="231">
                  <a:moveTo>
                    <a:pt x="174" y="0"/>
                  </a:moveTo>
                  <a:lnTo>
                    <a:pt x="126" y="30"/>
                  </a:lnTo>
                  <a:lnTo>
                    <a:pt x="69" y="63"/>
                  </a:lnTo>
                  <a:lnTo>
                    <a:pt x="30" y="96"/>
                  </a:lnTo>
                  <a:lnTo>
                    <a:pt x="9" y="117"/>
                  </a:lnTo>
                  <a:lnTo>
                    <a:pt x="0" y="141"/>
                  </a:lnTo>
                  <a:lnTo>
                    <a:pt x="9" y="180"/>
                  </a:lnTo>
                  <a:lnTo>
                    <a:pt x="48" y="216"/>
                  </a:lnTo>
                  <a:lnTo>
                    <a:pt x="117" y="231"/>
                  </a:lnTo>
                  <a:lnTo>
                    <a:pt x="165" y="231"/>
                  </a:lnTo>
                  <a:lnTo>
                    <a:pt x="186" y="228"/>
                  </a:lnTo>
                  <a:lnTo>
                    <a:pt x="171" y="210"/>
                  </a:lnTo>
                  <a:lnTo>
                    <a:pt x="177" y="177"/>
                  </a:lnTo>
                  <a:lnTo>
                    <a:pt x="177" y="123"/>
                  </a:lnTo>
                  <a:lnTo>
                    <a:pt x="17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408" name="AutoShape 48"/>
            <p:cNvSpPr>
              <a:spLocks noChangeArrowheads="1"/>
            </p:cNvSpPr>
            <p:nvPr/>
          </p:nvSpPr>
          <p:spPr bwMode="auto">
            <a:xfrm rot="195934">
              <a:off x="6065" y="7662"/>
              <a:ext cx="444" cy="429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09" name="Freeform 49"/>
            <p:cNvSpPr>
              <a:spLocks/>
            </p:cNvSpPr>
            <p:nvPr/>
          </p:nvSpPr>
          <p:spPr bwMode="auto">
            <a:xfrm rot="195934">
              <a:off x="5233" y="6292"/>
              <a:ext cx="4429" cy="1839"/>
            </a:xfrm>
            <a:custGeom>
              <a:avLst/>
              <a:gdLst>
                <a:gd name="T0" fmla="*/ 0 w 6250"/>
                <a:gd name="T1" fmla="*/ 1660 h 2420"/>
                <a:gd name="T2" fmla="*/ 3700 w 6250"/>
                <a:gd name="T3" fmla="*/ 0 h 2420"/>
                <a:gd name="T4" fmla="*/ 4510 w 6250"/>
                <a:gd name="T5" fmla="*/ 70 h 2420"/>
                <a:gd name="T6" fmla="*/ 4430 w 6250"/>
                <a:gd name="T7" fmla="*/ 120 h 2420"/>
                <a:gd name="T8" fmla="*/ 4350 w 6250"/>
                <a:gd name="T9" fmla="*/ 140 h 2420"/>
                <a:gd name="T10" fmla="*/ 4350 w 6250"/>
                <a:gd name="T11" fmla="*/ 210 h 2420"/>
                <a:gd name="T12" fmla="*/ 4420 w 6250"/>
                <a:gd name="T13" fmla="*/ 270 h 2420"/>
                <a:gd name="T14" fmla="*/ 4520 w 6250"/>
                <a:gd name="T15" fmla="*/ 280 h 2420"/>
                <a:gd name="T16" fmla="*/ 4630 w 6250"/>
                <a:gd name="T17" fmla="*/ 290 h 2420"/>
                <a:gd name="T18" fmla="*/ 4720 w 6250"/>
                <a:gd name="T19" fmla="*/ 260 h 2420"/>
                <a:gd name="T20" fmla="*/ 4830 w 6250"/>
                <a:gd name="T21" fmla="*/ 190 h 2420"/>
                <a:gd name="T22" fmla="*/ 4920 w 6250"/>
                <a:gd name="T23" fmla="*/ 120 h 2420"/>
                <a:gd name="T24" fmla="*/ 6250 w 6250"/>
                <a:gd name="T25" fmla="*/ 250 h 2420"/>
                <a:gd name="T26" fmla="*/ 3690 w 6250"/>
                <a:gd name="T27" fmla="*/ 2420 h 2420"/>
                <a:gd name="T28" fmla="*/ 1830 w 6250"/>
                <a:gd name="T29" fmla="*/ 2050 h 2420"/>
                <a:gd name="T30" fmla="*/ 1770 w 6250"/>
                <a:gd name="T31" fmla="*/ 2090 h 2420"/>
                <a:gd name="T32" fmla="*/ 1680 w 6250"/>
                <a:gd name="T33" fmla="*/ 2140 h 2420"/>
                <a:gd name="T34" fmla="*/ 1550 w 6250"/>
                <a:gd name="T35" fmla="*/ 2160 h 2420"/>
                <a:gd name="T36" fmla="*/ 1410 w 6250"/>
                <a:gd name="T37" fmla="*/ 2160 h 2420"/>
                <a:gd name="T38" fmla="*/ 1290 w 6250"/>
                <a:gd name="T39" fmla="*/ 2120 h 2420"/>
                <a:gd name="T40" fmla="*/ 1240 w 6250"/>
                <a:gd name="T41" fmla="*/ 2090 h 2420"/>
                <a:gd name="T42" fmla="*/ 1290 w 6250"/>
                <a:gd name="T43" fmla="*/ 2030 h 2420"/>
                <a:gd name="T44" fmla="*/ 1370 w 6250"/>
                <a:gd name="T45" fmla="*/ 1980 h 2420"/>
                <a:gd name="T46" fmla="*/ 1420 w 6250"/>
                <a:gd name="T47" fmla="*/ 1950 h 2420"/>
                <a:gd name="T48" fmla="*/ 0 w 6250"/>
                <a:gd name="T49" fmla="*/ 166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50" h="2420">
                  <a:moveTo>
                    <a:pt x="0" y="1660"/>
                  </a:moveTo>
                  <a:lnTo>
                    <a:pt x="3700" y="0"/>
                  </a:lnTo>
                  <a:lnTo>
                    <a:pt x="4510" y="70"/>
                  </a:lnTo>
                  <a:lnTo>
                    <a:pt x="4430" y="120"/>
                  </a:lnTo>
                  <a:lnTo>
                    <a:pt x="4350" y="140"/>
                  </a:lnTo>
                  <a:lnTo>
                    <a:pt x="4350" y="210"/>
                  </a:lnTo>
                  <a:lnTo>
                    <a:pt x="4420" y="270"/>
                  </a:lnTo>
                  <a:lnTo>
                    <a:pt x="4520" y="280"/>
                  </a:lnTo>
                  <a:lnTo>
                    <a:pt x="4630" y="290"/>
                  </a:lnTo>
                  <a:lnTo>
                    <a:pt x="4720" y="260"/>
                  </a:lnTo>
                  <a:lnTo>
                    <a:pt x="4830" y="190"/>
                  </a:lnTo>
                  <a:lnTo>
                    <a:pt x="4920" y="120"/>
                  </a:lnTo>
                  <a:lnTo>
                    <a:pt x="6250" y="250"/>
                  </a:lnTo>
                  <a:lnTo>
                    <a:pt x="3690" y="2420"/>
                  </a:lnTo>
                  <a:lnTo>
                    <a:pt x="1830" y="2050"/>
                  </a:lnTo>
                  <a:lnTo>
                    <a:pt x="1770" y="2090"/>
                  </a:lnTo>
                  <a:lnTo>
                    <a:pt x="1680" y="2140"/>
                  </a:lnTo>
                  <a:lnTo>
                    <a:pt x="1550" y="2160"/>
                  </a:lnTo>
                  <a:lnTo>
                    <a:pt x="1410" y="2160"/>
                  </a:lnTo>
                  <a:lnTo>
                    <a:pt x="1290" y="2120"/>
                  </a:lnTo>
                  <a:lnTo>
                    <a:pt x="1240" y="2090"/>
                  </a:lnTo>
                  <a:lnTo>
                    <a:pt x="1290" y="2030"/>
                  </a:lnTo>
                  <a:lnTo>
                    <a:pt x="1370" y="1980"/>
                  </a:lnTo>
                  <a:lnTo>
                    <a:pt x="1420" y="1950"/>
                  </a:lnTo>
                  <a:lnTo>
                    <a:pt x="0" y="166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rect">
                <a:fillToRect l="100000" t="100000"/>
              </a:path>
            </a:gra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410" name="Freeform 50"/>
            <p:cNvSpPr>
              <a:spLocks/>
            </p:cNvSpPr>
            <p:nvPr/>
          </p:nvSpPr>
          <p:spPr bwMode="auto">
            <a:xfrm>
              <a:off x="6062" y="7810"/>
              <a:ext cx="435" cy="281"/>
            </a:xfrm>
            <a:custGeom>
              <a:avLst/>
              <a:gdLst>
                <a:gd name="T0" fmla="*/ 0 w 435"/>
                <a:gd name="T1" fmla="*/ 0 h 367"/>
                <a:gd name="T2" fmla="*/ 0 w 435"/>
                <a:gd name="T3" fmla="*/ 270 h 367"/>
                <a:gd name="T4" fmla="*/ 38 w 435"/>
                <a:gd name="T5" fmla="*/ 307 h 367"/>
                <a:gd name="T6" fmla="*/ 105 w 435"/>
                <a:gd name="T7" fmla="*/ 345 h 367"/>
                <a:gd name="T8" fmla="*/ 203 w 435"/>
                <a:gd name="T9" fmla="*/ 367 h 367"/>
                <a:gd name="T10" fmla="*/ 270 w 435"/>
                <a:gd name="T11" fmla="*/ 360 h 367"/>
                <a:gd name="T12" fmla="*/ 360 w 435"/>
                <a:gd name="T13" fmla="*/ 345 h 367"/>
                <a:gd name="T14" fmla="*/ 420 w 435"/>
                <a:gd name="T15" fmla="*/ 292 h 367"/>
                <a:gd name="T16" fmla="*/ 435 w 435"/>
                <a:gd name="T17" fmla="*/ 7 h 367"/>
                <a:gd name="T18" fmla="*/ 390 w 435"/>
                <a:gd name="T19" fmla="*/ 45 h 367"/>
                <a:gd name="T20" fmla="*/ 315 w 435"/>
                <a:gd name="T21" fmla="*/ 90 h 367"/>
                <a:gd name="T22" fmla="*/ 233 w 435"/>
                <a:gd name="T23" fmla="*/ 105 h 367"/>
                <a:gd name="T24" fmla="*/ 165 w 435"/>
                <a:gd name="T25" fmla="*/ 105 h 367"/>
                <a:gd name="T26" fmla="*/ 68 w 435"/>
                <a:gd name="T27" fmla="*/ 67 h 367"/>
                <a:gd name="T28" fmla="*/ 0 w 435"/>
                <a:gd name="T2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367">
                  <a:moveTo>
                    <a:pt x="0" y="0"/>
                  </a:moveTo>
                  <a:lnTo>
                    <a:pt x="0" y="270"/>
                  </a:lnTo>
                  <a:lnTo>
                    <a:pt x="38" y="307"/>
                  </a:lnTo>
                  <a:lnTo>
                    <a:pt x="105" y="345"/>
                  </a:lnTo>
                  <a:lnTo>
                    <a:pt x="203" y="367"/>
                  </a:lnTo>
                  <a:lnTo>
                    <a:pt x="270" y="360"/>
                  </a:lnTo>
                  <a:lnTo>
                    <a:pt x="360" y="345"/>
                  </a:lnTo>
                  <a:lnTo>
                    <a:pt x="420" y="292"/>
                  </a:lnTo>
                  <a:lnTo>
                    <a:pt x="435" y="7"/>
                  </a:lnTo>
                  <a:lnTo>
                    <a:pt x="390" y="45"/>
                  </a:lnTo>
                  <a:lnTo>
                    <a:pt x="315" y="90"/>
                  </a:lnTo>
                  <a:lnTo>
                    <a:pt x="233" y="105"/>
                  </a:lnTo>
                  <a:lnTo>
                    <a:pt x="165" y="105"/>
                  </a:lnTo>
                  <a:lnTo>
                    <a:pt x="68" y="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5411" name="Group 51"/>
          <p:cNvGrpSpPr>
            <a:grpSpLocks/>
          </p:cNvGrpSpPr>
          <p:nvPr/>
        </p:nvGrpSpPr>
        <p:grpSpPr bwMode="auto">
          <a:xfrm>
            <a:off x="3354388" y="2232025"/>
            <a:ext cx="3933825" cy="2527300"/>
            <a:chOff x="8015" y="11057"/>
            <a:chExt cx="3280" cy="2833"/>
          </a:xfrm>
        </p:grpSpPr>
        <p:grpSp>
          <p:nvGrpSpPr>
            <p:cNvPr id="15412" name="Group 52"/>
            <p:cNvGrpSpPr>
              <a:grpSpLocks/>
            </p:cNvGrpSpPr>
            <p:nvPr/>
          </p:nvGrpSpPr>
          <p:grpSpPr bwMode="auto">
            <a:xfrm>
              <a:off x="8015" y="11057"/>
              <a:ext cx="3280" cy="2833"/>
              <a:chOff x="1700" y="2120"/>
              <a:chExt cx="4820" cy="4533"/>
            </a:xfrm>
          </p:grpSpPr>
          <p:sp>
            <p:nvSpPr>
              <p:cNvPr id="15413" name="Freeform 53"/>
              <p:cNvSpPr>
                <a:spLocks/>
              </p:cNvSpPr>
              <p:nvPr/>
            </p:nvSpPr>
            <p:spPr bwMode="auto">
              <a:xfrm>
                <a:off x="3280" y="2120"/>
                <a:ext cx="2820" cy="780"/>
              </a:xfrm>
              <a:custGeom>
                <a:avLst/>
                <a:gdLst>
                  <a:gd name="T0" fmla="*/ 0 w 2760"/>
                  <a:gd name="T1" fmla="*/ 0 h 740"/>
                  <a:gd name="T2" fmla="*/ 320 w 2760"/>
                  <a:gd name="T3" fmla="*/ 0 h 740"/>
                  <a:gd name="T4" fmla="*/ 2560 w 2760"/>
                  <a:gd name="T5" fmla="*/ 420 h 740"/>
                  <a:gd name="T6" fmla="*/ 2760 w 2760"/>
                  <a:gd name="T7" fmla="*/ 740 h 740"/>
                  <a:gd name="T8" fmla="*/ 2320 w 2760"/>
                  <a:gd name="T9" fmla="*/ 420 h 740"/>
                  <a:gd name="T10" fmla="*/ 2060 w 2760"/>
                  <a:gd name="T11" fmla="*/ 360 h 740"/>
                  <a:gd name="T12" fmla="*/ 1000 w 2760"/>
                  <a:gd name="T13" fmla="*/ 180 h 740"/>
                  <a:gd name="T14" fmla="*/ 860 w 2760"/>
                  <a:gd name="T15" fmla="*/ 220 h 740"/>
                  <a:gd name="T16" fmla="*/ 680 w 2760"/>
                  <a:gd name="T17" fmla="*/ 180 h 740"/>
                  <a:gd name="T18" fmla="*/ 800 w 2760"/>
                  <a:gd name="T19" fmla="*/ 160 h 740"/>
                  <a:gd name="T20" fmla="*/ 0 w 2760"/>
                  <a:gd name="T21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60" h="740">
                    <a:moveTo>
                      <a:pt x="0" y="0"/>
                    </a:moveTo>
                    <a:lnTo>
                      <a:pt x="320" y="0"/>
                    </a:lnTo>
                    <a:lnTo>
                      <a:pt x="2560" y="420"/>
                    </a:lnTo>
                    <a:lnTo>
                      <a:pt x="2760" y="740"/>
                    </a:lnTo>
                    <a:lnTo>
                      <a:pt x="2320" y="420"/>
                    </a:lnTo>
                    <a:lnTo>
                      <a:pt x="2060" y="360"/>
                    </a:lnTo>
                    <a:lnTo>
                      <a:pt x="1000" y="180"/>
                    </a:lnTo>
                    <a:lnTo>
                      <a:pt x="860" y="220"/>
                    </a:lnTo>
                    <a:lnTo>
                      <a:pt x="680" y="180"/>
                    </a:lnTo>
                    <a:lnTo>
                      <a:pt x="800" y="16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451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414" name="Oval 54"/>
              <p:cNvSpPr>
                <a:spLocks noChangeArrowheads="1"/>
              </p:cNvSpPr>
              <p:nvPr/>
            </p:nvSpPr>
            <p:spPr bwMode="auto">
              <a:xfrm>
                <a:off x="4420" y="2480"/>
                <a:ext cx="2100" cy="2680"/>
              </a:xfrm>
              <a:prstGeom prst="ellipse">
                <a:avLst/>
              </a:prstGeom>
              <a:gradFill rotWithShape="0">
                <a:gsLst>
                  <a:gs pos="0">
                    <a:srgbClr val="C0C0C0"/>
                  </a:gs>
                  <a:gs pos="100000">
                    <a:srgbClr val="C0C0C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415" name="Oval 55"/>
              <p:cNvSpPr>
                <a:spLocks noChangeArrowheads="1"/>
              </p:cNvSpPr>
              <p:nvPr/>
            </p:nvSpPr>
            <p:spPr bwMode="auto">
              <a:xfrm>
                <a:off x="4820" y="2800"/>
                <a:ext cx="1420" cy="1980"/>
              </a:xfrm>
              <a:prstGeom prst="ellipse">
                <a:avLst/>
              </a:prstGeom>
              <a:gradFill rotWithShape="0">
                <a:gsLst>
                  <a:gs pos="0">
                    <a:srgbClr val="C0C0C0">
                      <a:gamma/>
                      <a:shade val="21176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416" name="Freeform 56"/>
              <p:cNvSpPr>
                <a:spLocks/>
              </p:cNvSpPr>
              <p:nvPr/>
            </p:nvSpPr>
            <p:spPr bwMode="auto">
              <a:xfrm>
                <a:off x="3260" y="2120"/>
                <a:ext cx="2140" cy="700"/>
              </a:xfrm>
              <a:custGeom>
                <a:avLst/>
                <a:gdLst>
                  <a:gd name="T0" fmla="*/ 0 w 2120"/>
                  <a:gd name="T1" fmla="*/ 0 h 680"/>
                  <a:gd name="T2" fmla="*/ 2100 w 2120"/>
                  <a:gd name="T3" fmla="*/ 360 h 680"/>
                  <a:gd name="T4" fmla="*/ 2120 w 2120"/>
                  <a:gd name="T5" fmla="*/ 680 h 680"/>
                  <a:gd name="T6" fmla="*/ 0 w 2120"/>
                  <a:gd name="T7" fmla="*/ 400 h 680"/>
                  <a:gd name="T8" fmla="*/ 0 w 2120"/>
                  <a:gd name="T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680">
                    <a:moveTo>
                      <a:pt x="0" y="0"/>
                    </a:moveTo>
                    <a:lnTo>
                      <a:pt x="2100" y="360"/>
                    </a:lnTo>
                    <a:lnTo>
                      <a:pt x="2120" y="680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C0C0"/>
                  </a:gs>
                  <a:gs pos="100000">
                    <a:srgbClr val="96969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417" name="AutoShape 57"/>
              <p:cNvSpPr>
                <a:spLocks noChangeArrowheads="1"/>
              </p:cNvSpPr>
              <p:nvPr/>
            </p:nvSpPr>
            <p:spPr bwMode="auto">
              <a:xfrm>
                <a:off x="3840" y="2240"/>
                <a:ext cx="460" cy="33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418" name="Freeform 58"/>
              <p:cNvSpPr>
                <a:spLocks/>
              </p:cNvSpPr>
              <p:nvPr/>
            </p:nvSpPr>
            <p:spPr bwMode="auto">
              <a:xfrm>
                <a:off x="4800" y="2600"/>
                <a:ext cx="540" cy="240"/>
              </a:xfrm>
              <a:custGeom>
                <a:avLst/>
                <a:gdLst>
                  <a:gd name="T0" fmla="*/ 400 w 600"/>
                  <a:gd name="T1" fmla="*/ 0 h 260"/>
                  <a:gd name="T2" fmla="*/ 600 w 600"/>
                  <a:gd name="T3" fmla="*/ 260 h 260"/>
                  <a:gd name="T4" fmla="*/ 0 w 600"/>
                  <a:gd name="T5" fmla="*/ 200 h 260"/>
                  <a:gd name="T6" fmla="*/ 240 w 600"/>
                  <a:gd name="T7" fmla="*/ 40 h 260"/>
                  <a:gd name="T8" fmla="*/ 400 w 60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260">
                    <a:moveTo>
                      <a:pt x="400" y="0"/>
                    </a:moveTo>
                    <a:lnTo>
                      <a:pt x="600" y="260"/>
                    </a:lnTo>
                    <a:lnTo>
                      <a:pt x="0" y="200"/>
                    </a:lnTo>
                    <a:lnTo>
                      <a:pt x="240" y="40"/>
                    </a:lnTo>
                    <a:lnTo>
                      <a:pt x="4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C0C0">
                      <a:gamma/>
                      <a:shade val="58824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15419" name="Group 59"/>
              <p:cNvGrpSpPr>
                <a:grpSpLocks/>
              </p:cNvGrpSpPr>
              <p:nvPr/>
            </p:nvGrpSpPr>
            <p:grpSpPr bwMode="auto">
              <a:xfrm>
                <a:off x="1700" y="2123"/>
                <a:ext cx="4120" cy="4530"/>
                <a:chOff x="1700" y="2123"/>
                <a:chExt cx="4120" cy="4530"/>
              </a:xfrm>
            </p:grpSpPr>
            <p:sp>
              <p:nvSpPr>
                <p:cNvPr id="15420" name="Freeform 60"/>
                <p:cNvSpPr>
                  <a:spLocks/>
                </p:cNvSpPr>
                <p:nvPr/>
              </p:nvSpPr>
              <p:spPr bwMode="auto">
                <a:xfrm>
                  <a:off x="1840" y="5300"/>
                  <a:ext cx="1000" cy="1180"/>
                </a:xfrm>
                <a:custGeom>
                  <a:avLst/>
                  <a:gdLst>
                    <a:gd name="T0" fmla="*/ 0 w 1000"/>
                    <a:gd name="T1" fmla="*/ 0 h 1040"/>
                    <a:gd name="T2" fmla="*/ 20 w 1000"/>
                    <a:gd name="T3" fmla="*/ 480 h 1040"/>
                    <a:gd name="T4" fmla="*/ 1000 w 1000"/>
                    <a:gd name="T5" fmla="*/ 1040 h 1040"/>
                    <a:gd name="T6" fmla="*/ 1000 w 1000"/>
                    <a:gd name="T7" fmla="*/ 560 h 1040"/>
                    <a:gd name="T8" fmla="*/ 0 w 1000"/>
                    <a:gd name="T9" fmla="*/ 0 h 1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0" h="1040">
                      <a:moveTo>
                        <a:pt x="0" y="0"/>
                      </a:moveTo>
                      <a:lnTo>
                        <a:pt x="20" y="480"/>
                      </a:lnTo>
                      <a:lnTo>
                        <a:pt x="1000" y="1040"/>
                      </a:lnTo>
                      <a:lnTo>
                        <a:pt x="1000" y="5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85490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5421" name="AutoShape 61"/>
                <p:cNvSpPr>
                  <a:spLocks noChangeArrowheads="1"/>
                </p:cNvSpPr>
                <p:nvPr/>
              </p:nvSpPr>
              <p:spPr bwMode="auto">
                <a:xfrm>
                  <a:off x="2500" y="6100"/>
                  <a:ext cx="820" cy="55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5422" name="Freeform 62"/>
                <p:cNvSpPr>
                  <a:spLocks/>
                </p:cNvSpPr>
                <p:nvPr/>
              </p:nvSpPr>
              <p:spPr bwMode="auto">
                <a:xfrm>
                  <a:off x="3240" y="4120"/>
                  <a:ext cx="820" cy="2480"/>
                </a:xfrm>
                <a:custGeom>
                  <a:avLst/>
                  <a:gdLst>
                    <a:gd name="T0" fmla="*/ 620 w 820"/>
                    <a:gd name="T1" fmla="*/ 0 h 2480"/>
                    <a:gd name="T2" fmla="*/ 740 w 820"/>
                    <a:gd name="T3" fmla="*/ 400 h 2480"/>
                    <a:gd name="T4" fmla="*/ 820 w 820"/>
                    <a:gd name="T5" fmla="*/ 1000 h 2480"/>
                    <a:gd name="T6" fmla="*/ 740 w 820"/>
                    <a:gd name="T7" fmla="*/ 1620 h 2480"/>
                    <a:gd name="T8" fmla="*/ 540 w 820"/>
                    <a:gd name="T9" fmla="*/ 2120 h 2480"/>
                    <a:gd name="T10" fmla="*/ 240 w 820"/>
                    <a:gd name="T11" fmla="*/ 2440 h 2480"/>
                    <a:gd name="T12" fmla="*/ 0 w 820"/>
                    <a:gd name="T13" fmla="*/ 2480 h 2480"/>
                    <a:gd name="T14" fmla="*/ 0 w 820"/>
                    <a:gd name="T15" fmla="*/ 2100 h 2480"/>
                    <a:gd name="T16" fmla="*/ 180 w 820"/>
                    <a:gd name="T17" fmla="*/ 1980 h 2480"/>
                    <a:gd name="T18" fmla="*/ 400 w 820"/>
                    <a:gd name="T19" fmla="*/ 1620 h 2480"/>
                    <a:gd name="T20" fmla="*/ 580 w 820"/>
                    <a:gd name="T21" fmla="*/ 1180 h 2480"/>
                    <a:gd name="T22" fmla="*/ 640 w 820"/>
                    <a:gd name="T23" fmla="*/ 640 h 2480"/>
                    <a:gd name="T24" fmla="*/ 620 w 820"/>
                    <a:gd name="T25" fmla="*/ 0 h 2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20" h="2480">
                      <a:moveTo>
                        <a:pt x="620" y="0"/>
                      </a:moveTo>
                      <a:lnTo>
                        <a:pt x="740" y="400"/>
                      </a:lnTo>
                      <a:lnTo>
                        <a:pt x="820" y="1000"/>
                      </a:lnTo>
                      <a:lnTo>
                        <a:pt x="740" y="1620"/>
                      </a:lnTo>
                      <a:lnTo>
                        <a:pt x="540" y="2120"/>
                      </a:lnTo>
                      <a:lnTo>
                        <a:pt x="240" y="2440"/>
                      </a:lnTo>
                      <a:lnTo>
                        <a:pt x="0" y="2480"/>
                      </a:lnTo>
                      <a:lnTo>
                        <a:pt x="0" y="2100"/>
                      </a:lnTo>
                      <a:lnTo>
                        <a:pt x="180" y="1980"/>
                      </a:lnTo>
                      <a:lnTo>
                        <a:pt x="400" y="1620"/>
                      </a:lnTo>
                      <a:lnTo>
                        <a:pt x="580" y="1180"/>
                      </a:lnTo>
                      <a:lnTo>
                        <a:pt x="640" y="640"/>
                      </a:lnTo>
                      <a:lnTo>
                        <a:pt x="6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50000">
                      <a:srgbClr val="FFFFFF">
                        <a:gamma/>
                        <a:shade val="40000"/>
                        <a:invGamma/>
                      </a:srgbClr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5423" name="Group 63"/>
                <p:cNvGrpSpPr>
                  <a:grpSpLocks/>
                </p:cNvGrpSpPr>
                <p:nvPr/>
              </p:nvGrpSpPr>
              <p:grpSpPr bwMode="auto">
                <a:xfrm>
                  <a:off x="1700" y="2123"/>
                  <a:ext cx="4120" cy="4140"/>
                  <a:chOff x="1700" y="2123"/>
                  <a:chExt cx="4120" cy="4140"/>
                </a:xfrm>
              </p:grpSpPr>
              <p:sp>
                <p:nvSpPr>
                  <p:cNvPr id="15424" name="Freeform 64"/>
                  <p:cNvSpPr>
                    <a:spLocks/>
                  </p:cNvSpPr>
                  <p:nvPr/>
                </p:nvSpPr>
                <p:spPr bwMode="auto">
                  <a:xfrm>
                    <a:off x="1700" y="2123"/>
                    <a:ext cx="4120" cy="4140"/>
                  </a:xfrm>
                  <a:custGeom>
                    <a:avLst/>
                    <a:gdLst>
                      <a:gd name="T0" fmla="*/ 1300 w 3920"/>
                      <a:gd name="T1" fmla="*/ 17 h 4080"/>
                      <a:gd name="T2" fmla="*/ 1060 w 3920"/>
                      <a:gd name="T3" fmla="*/ 177 h 4080"/>
                      <a:gd name="T4" fmla="*/ 760 w 3920"/>
                      <a:gd name="T5" fmla="*/ 537 h 4080"/>
                      <a:gd name="T6" fmla="*/ 640 w 3920"/>
                      <a:gd name="T7" fmla="*/ 1097 h 4080"/>
                      <a:gd name="T8" fmla="*/ 700 w 3920"/>
                      <a:gd name="T9" fmla="*/ 1817 h 4080"/>
                      <a:gd name="T10" fmla="*/ 580 w 3920"/>
                      <a:gd name="T11" fmla="*/ 2817 h 4080"/>
                      <a:gd name="T12" fmla="*/ 80 w 3920"/>
                      <a:gd name="T13" fmla="*/ 3277 h 4080"/>
                      <a:gd name="T14" fmla="*/ 1060 w 3920"/>
                      <a:gd name="T15" fmla="*/ 3857 h 4080"/>
                      <a:gd name="T16" fmla="*/ 820 w 3920"/>
                      <a:gd name="T17" fmla="*/ 3917 h 4080"/>
                      <a:gd name="T18" fmla="*/ 820 w 3920"/>
                      <a:gd name="T19" fmla="*/ 4037 h 4080"/>
                      <a:gd name="T20" fmla="*/ 1060 w 3920"/>
                      <a:gd name="T21" fmla="*/ 4077 h 4080"/>
                      <a:gd name="T22" fmla="*/ 1500 w 3920"/>
                      <a:gd name="T23" fmla="*/ 4017 h 4080"/>
                      <a:gd name="T24" fmla="*/ 1740 w 3920"/>
                      <a:gd name="T25" fmla="*/ 3777 h 4080"/>
                      <a:gd name="T26" fmla="*/ 2000 w 3920"/>
                      <a:gd name="T27" fmla="*/ 3217 h 4080"/>
                      <a:gd name="T28" fmla="*/ 2060 w 3920"/>
                      <a:gd name="T29" fmla="*/ 2577 h 4080"/>
                      <a:gd name="T30" fmla="*/ 2040 w 3920"/>
                      <a:gd name="T31" fmla="*/ 1997 h 4080"/>
                      <a:gd name="T32" fmla="*/ 2100 w 3920"/>
                      <a:gd name="T33" fmla="*/ 2117 h 4080"/>
                      <a:gd name="T34" fmla="*/ 2240 w 3920"/>
                      <a:gd name="T35" fmla="*/ 2337 h 4080"/>
                      <a:gd name="T36" fmla="*/ 2540 w 3920"/>
                      <a:gd name="T37" fmla="*/ 2657 h 4080"/>
                      <a:gd name="T38" fmla="*/ 3600 w 3920"/>
                      <a:gd name="T39" fmla="*/ 2957 h 4080"/>
                      <a:gd name="T40" fmla="*/ 3900 w 3920"/>
                      <a:gd name="T41" fmla="*/ 2917 h 4080"/>
                      <a:gd name="T42" fmla="*/ 3720 w 3920"/>
                      <a:gd name="T43" fmla="*/ 2957 h 4080"/>
                      <a:gd name="T44" fmla="*/ 3320 w 3920"/>
                      <a:gd name="T45" fmla="*/ 2897 h 4080"/>
                      <a:gd name="T46" fmla="*/ 2980 w 3920"/>
                      <a:gd name="T47" fmla="*/ 2657 h 4080"/>
                      <a:gd name="T48" fmla="*/ 2720 w 3920"/>
                      <a:gd name="T49" fmla="*/ 2237 h 4080"/>
                      <a:gd name="T50" fmla="*/ 2580 w 3920"/>
                      <a:gd name="T51" fmla="*/ 1657 h 4080"/>
                      <a:gd name="T52" fmla="*/ 2700 w 3920"/>
                      <a:gd name="T53" fmla="*/ 1037 h 4080"/>
                      <a:gd name="T54" fmla="*/ 3000 w 3920"/>
                      <a:gd name="T55" fmla="*/ 577 h 4080"/>
                      <a:gd name="T56" fmla="*/ 3240 w 3920"/>
                      <a:gd name="T57" fmla="*/ 437 h 4080"/>
                      <a:gd name="T58" fmla="*/ 2820 w 3920"/>
                      <a:gd name="T59" fmla="*/ 377 h 4080"/>
                      <a:gd name="T60" fmla="*/ 2380 w 3920"/>
                      <a:gd name="T61" fmla="*/ 297 h 4080"/>
                      <a:gd name="T62" fmla="*/ 2320 w 3920"/>
                      <a:gd name="T63" fmla="*/ 417 h 4080"/>
                      <a:gd name="T64" fmla="*/ 2220 w 3920"/>
                      <a:gd name="T65" fmla="*/ 497 h 4080"/>
                      <a:gd name="T66" fmla="*/ 2040 w 3920"/>
                      <a:gd name="T67" fmla="*/ 477 h 4080"/>
                      <a:gd name="T68" fmla="*/ 1980 w 3920"/>
                      <a:gd name="T69" fmla="*/ 297 h 4080"/>
                      <a:gd name="T70" fmla="*/ 2080 w 3920"/>
                      <a:gd name="T71" fmla="*/ 197 h 4080"/>
                      <a:gd name="T72" fmla="*/ 1800 w 3920"/>
                      <a:gd name="T73" fmla="*/ 137 h 4080"/>
                      <a:gd name="T74" fmla="*/ 1580 w 3920"/>
                      <a:gd name="T75" fmla="*/ 77 h 4080"/>
                      <a:gd name="T76" fmla="*/ 1300 w 3920"/>
                      <a:gd name="T77" fmla="*/ 17 h 40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920" h="4080">
                        <a:moveTo>
                          <a:pt x="1300" y="17"/>
                        </a:moveTo>
                        <a:cubicBezTo>
                          <a:pt x="1213" y="34"/>
                          <a:pt x="1150" y="90"/>
                          <a:pt x="1060" y="177"/>
                        </a:cubicBezTo>
                        <a:cubicBezTo>
                          <a:pt x="970" y="264"/>
                          <a:pt x="830" y="384"/>
                          <a:pt x="760" y="537"/>
                        </a:cubicBezTo>
                        <a:cubicBezTo>
                          <a:pt x="690" y="690"/>
                          <a:pt x="650" y="884"/>
                          <a:pt x="640" y="1097"/>
                        </a:cubicBezTo>
                        <a:cubicBezTo>
                          <a:pt x="630" y="1310"/>
                          <a:pt x="710" y="1530"/>
                          <a:pt x="700" y="1817"/>
                        </a:cubicBezTo>
                        <a:cubicBezTo>
                          <a:pt x="690" y="2104"/>
                          <a:pt x="683" y="2574"/>
                          <a:pt x="580" y="2817"/>
                        </a:cubicBezTo>
                        <a:cubicBezTo>
                          <a:pt x="477" y="3060"/>
                          <a:pt x="0" y="3104"/>
                          <a:pt x="80" y="3277"/>
                        </a:cubicBezTo>
                        <a:cubicBezTo>
                          <a:pt x="160" y="3450"/>
                          <a:pt x="937" y="3750"/>
                          <a:pt x="1060" y="3857"/>
                        </a:cubicBezTo>
                        <a:cubicBezTo>
                          <a:pt x="1183" y="3964"/>
                          <a:pt x="860" y="3887"/>
                          <a:pt x="820" y="3917"/>
                        </a:cubicBezTo>
                        <a:cubicBezTo>
                          <a:pt x="780" y="3947"/>
                          <a:pt x="780" y="4010"/>
                          <a:pt x="820" y="4037"/>
                        </a:cubicBezTo>
                        <a:cubicBezTo>
                          <a:pt x="860" y="4064"/>
                          <a:pt x="947" y="4080"/>
                          <a:pt x="1060" y="4077"/>
                        </a:cubicBezTo>
                        <a:cubicBezTo>
                          <a:pt x="1173" y="4074"/>
                          <a:pt x="1387" y="4067"/>
                          <a:pt x="1500" y="4017"/>
                        </a:cubicBezTo>
                        <a:cubicBezTo>
                          <a:pt x="1613" y="3967"/>
                          <a:pt x="1657" y="3910"/>
                          <a:pt x="1740" y="3777"/>
                        </a:cubicBezTo>
                        <a:cubicBezTo>
                          <a:pt x="1823" y="3644"/>
                          <a:pt x="1947" y="3417"/>
                          <a:pt x="2000" y="3217"/>
                        </a:cubicBezTo>
                        <a:cubicBezTo>
                          <a:pt x="2053" y="3017"/>
                          <a:pt x="2053" y="2780"/>
                          <a:pt x="2060" y="2577"/>
                        </a:cubicBezTo>
                        <a:cubicBezTo>
                          <a:pt x="2067" y="2374"/>
                          <a:pt x="2033" y="2074"/>
                          <a:pt x="2040" y="1997"/>
                        </a:cubicBezTo>
                        <a:cubicBezTo>
                          <a:pt x="2047" y="1920"/>
                          <a:pt x="2067" y="2060"/>
                          <a:pt x="2100" y="2117"/>
                        </a:cubicBezTo>
                        <a:cubicBezTo>
                          <a:pt x="2133" y="2174"/>
                          <a:pt x="2167" y="2247"/>
                          <a:pt x="2240" y="2337"/>
                        </a:cubicBezTo>
                        <a:cubicBezTo>
                          <a:pt x="2313" y="2427"/>
                          <a:pt x="2313" y="2554"/>
                          <a:pt x="2540" y="2657"/>
                        </a:cubicBezTo>
                        <a:cubicBezTo>
                          <a:pt x="2767" y="2760"/>
                          <a:pt x="3374" y="2914"/>
                          <a:pt x="3600" y="2957"/>
                        </a:cubicBezTo>
                        <a:cubicBezTo>
                          <a:pt x="3826" y="3000"/>
                          <a:pt x="3880" y="2917"/>
                          <a:pt x="3900" y="2917"/>
                        </a:cubicBezTo>
                        <a:cubicBezTo>
                          <a:pt x="3920" y="2917"/>
                          <a:pt x="3817" y="2960"/>
                          <a:pt x="3720" y="2957"/>
                        </a:cubicBezTo>
                        <a:cubicBezTo>
                          <a:pt x="3623" y="2954"/>
                          <a:pt x="3443" y="2947"/>
                          <a:pt x="3320" y="2897"/>
                        </a:cubicBezTo>
                        <a:cubicBezTo>
                          <a:pt x="3197" y="2847"/>
                          <a:pt x="3080" y="2767"/>
                          <a:pt x="2980" y="2657"/>
                        </a:cubicBezTo>
                        <a:cubicBezTo>
                          <a:pt x="2880" y="2547"/>
                          <a:pt x="2787" y="2404"/>
                          <a:pt x="2720" y="2237"/>
                        </a:cubicBezTo>
                        <a:cubicBezTo>
                          <a:pt x="2653" y="2070"/>
                          <a:pt x="2583" y="1857"/>
                          <a:pt x="2580" y="1657"/>
                        </a:cubicBezTo>
                        <a:cubicBezTo>
                          <a:pt x="2577" y="1457"/>
                          <a:pt x="2630" y="1217"/>
                          <a:pt x="2700" y="1037"/>
                        </a:cubicBezTo>
                        <a:cubicBezTo>
                          <a:pt x="2770" y="857"/>
                          <a:pt x="2910" y="677"/>
                          <a:pt x="3000" y="577"/>
                        </a:cubicBezTo>
                        <a:cubicBezTo>
                          <a:pt x="3090" y="477"/>
                          <a:pt x="3270" y="470"/>
                          <a:pt x="3240" y="437"/>
                        </a:cubicBezTo>
                        <a:cubicBezTo>
                          <a:pt x="3210" y="404"/>
                          <a:pt x="2963" y="400"/>
                          <a:pt x="2820" y="377"/>
                        </a:cubicBezTo>
                        <a:cubicBezTo>
                          <a:pt x="2677" y="354"/>
                          <a:pt x="2463" y="290"/>
                          <a:pt x="2380" y="297"/>
                        </a:cubicBezTo>
                        <a:cubicBezTo>
                          <a:pt x="2297" y="304"/>
                          <a:pt x="2347" y="384"/>
                          <a:pt x="2320" y="417"/>
                        </a:cubicBezTo>
                        <a:cubicBezTo>
                          <a:pt x="2293" y="450"/>
                          <a:pt x="2267" y="487"/>
                          <a:pt x="2220" y="497"/>
                        </a:cubicBezTo>
                        <a:cubicBezTo>
                          <a:pt x="2173" y="507"/>
                          <a:pt x="2080" y="510"/>
                          <a:pt x="2040" y="477"/>
                        </a:cubicBezTo>
                        <a:cubicBezTo>
                          <a:pt x="2000" y="444"/>
                          <a:pt x="1973" y="344"/>
                          <a:pt x="1980" y="297"/>
                        </a:cubicBezTo>
                        <a:cubicBezTo>
                          <a:pt x="1987" y="250"/>
                          <a:pt x="2110" y="224"/>
                          <a:pt x="2080" y="197"/>
                        </a:cubicBezTo>
                        <a:cubicBezTo>
                          <a:pt x="2050" y="170"/>
                          <a:pt x="1883" y="157"/>
                          <a:pt x="1800" y="137"/>
                        </a:cubicBezTo>
                        <a:cubicBezTo>
                          <a:pt x="1717" y="117"/>
                          <a:pt x="1650" y="97"/>
                          <a:pt x="1580" y="77"/>
                        </a:cubicBezTo>
                        <a:cubicBezTo>
                          <a:pt x="1510" y="57"/>
                          <a:pt x="1387" y="0"/>
                          <a:pt x="1300" y="17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gamma/>
                          <a:shade val="74510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74510"/>
                          <a:invGamma/>
                        </a:srgbClr>
                      </a:gs>
                    </a:gsLst>
                    <a:lin ang="5400000" scaled="1"/>
                  </a:gradFill>
                  <a:ln w="31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5425" name="Freeform 65"/>
                  <p:cNvSpPr>
                    <a:spLocks/>
                  </p:cNvSpPr>
                  <p:nvPr/>
                </p:nvSpPr>
                <p:spPr bwMode="auto">
                  <a:xfrm>
                    <a:off x="3733" y="2320"/>
                    <a:ext cx="527" cy="327"/>
                  </a:xfrm>
                  <a:custGeom>
                    <a:avLst/>
                    <a:gdLst>
                      <a:gd name="T0" fmla="*/ 187 w 567"/>
                      <a:gd name="T1" fmla="*/ 0 h 367"/>
                      <a:gd name="T2" fmla="*/ 87 w 567"/>
                      <a:gd name="T3" fmla="*/ 100 h 367"/>
                      <a:gd name="T4" fmla="*/ 27 w 567"/>
                      <a:gd name="T5" fmla="*/ 260 h 367"/>
                      <a:gd name="T6" fmla="*/ 247 w 567"/>
                      <a:gd name="T7" fmla="*/ 340 h 367"/>
                      <a:gd name="T8" fmla="*/ 567 w 567"/>
                      <a:gd name="T9" fmla="*/ 10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7" h="367">
                        <a:moveTo>
                          <a:pt x="187" y="0"/>
                        </a:moveTo>
                        <a:cubicBezTo>
                          <a:pt x="150" y="28"/>
                          <a:pt x="114" y="57"/>
                          <a:pt x="87" y="100"/>
                        </a:cubicBezTo>
                        <a:cubicBezTo>
                          <a:pt x="60" y="143"/>
                          <a:pt x="0" y="220"/>
                          <a:pt x="27" y="260"/>
                        </a:cubicBezTo>
                        <a:cubicBezTo>
                          <a:pt x="54" y="300"/>
                          <a:pt x="157" y="367"/>
                          <a:pt x="247" y="340"/>
                        </a:cubicBezTo>
                        <a:cubicBezTo>
                          <a:pt x="337" y="313"/>
                          <a:pt x="514" y="140"/>
                          <a:pt x="567" y="10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sp>
          <p:nvSpPr>
            <p:cNvPr id="15426" name="Line 66"/>
            <p:cNvSpPr>
              <a:spLocks noChangeShapeType="1"/>
            </p:cNvSpPr>
            <p:nvPr/>
          </p:nvSpPr>
          <p:spPr bwMode="auto">
            <a:xfrm flipH="1">
              <a:off x="9330" y="11127"/>
              <a:ext cx="330" cy="25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27" name="Arc 67"/>
            <p:cNvSpPr>
              <a:spLocks/>
            </p:cNvSpPr>
            <p:nvPr/>
          </p:nvSpPr>
          <p:spPr bwMode="auto">
            <a:xfrm flipH="1">
              <a:off x="9159" y="11760"/>
              <a:ext cx="156" cy="4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28" name="Oval 68"/>
            <p:cNvSpPr>
              <a:spLocks noChangeArrowheads="1"/>
            </p:cNvSpPr>
            <p:nvPr/>
          </p:nvSpPr>
          <p:spPr bwMode="auto">
            <a:xfrm rot="566500">
              <a:off x="9060" y="11445"/>
              <a:ext cx="390" cy="4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0000"/>
                    <a:invGamma/>
                  </a:srgbClr>
                </a:gs>
              </a:gsLst>
              <a:path path="rect">
                <a:fillToRect l="100000" b="100000"/>
              </a:path>
            </a:gradFill>
            <a:ln>
              <a:noFill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9090" y="11490"/>
              <a:ext cx="555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30" name="Arc 70"/>
            <p:cNvSpPr>
              <a:spLocks/>
            </p:cNvSpPr>
            <p:nvPr/>
          </p:nvSpPr>
          <p:spPr bwMode="auto">
            <a:xfrm>
              <a:off x="8670" y="13186"/>
              <a:ext cx="444" cy="39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141 w 21141"/>
                <a:gd name="T1" fmla="*/ 4428 h 21597"/>
                <a:gd name="T2" fmla="*/ 371 w 21141"/>
                <a:gd name="T3" fmla="*/ 21597 h 21597"/>
                <a:gd name="T4" fmla="*/ 0 w 21141"/>
                <a:gd name="T5" fmla="*/ 0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41" h="21597" fill="none" extrusionOk="0">
                  <a:moveTo>
                    <a:pt x="21141" y="4428"/>
                  </a:moveTo>
                  <a:cubicBezTo>
                    <a:pt x="19074" y="14297"/>
                    <a:pt x="10453" y="21423"/>
                    <a:pt x="370" y="21596"/>
                  </a:cubicBezTo>
                </a:path>
                <a:path w="21141" h="21597" stroke="0" extrusionOk="0">
                  <a:moveTo>
                    <a:pt x="21141" y="4428"/>
                  </a:moveTo>
                  <a:cubicBezTo>
                    <a:pt x="19074" y="14297"/>
                    <a:pt x="10453" y="21423"/>
                    <a:pt x="370" y="2159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>
              <a:off x="10335" y="11325"/>
              <a:ext cx="15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5432" name="Line 72"/>
          <p:cNvSpPr>
            <a:spLocks noChangeShapeType="1"/>
          </p:cNvSpPr>
          <p:nvPr/>
        </p:nvSpPr>
        <p:spPr bwMode="auto">
          <a:xfrm flipH="1">
            <a:off x="6426200" y="173672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 flipH="1">
            <a:off x="4051300" y="380682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434" name="WordArt 74"/>
          <p:cNvSpPr>
            <a:spLocks noChangeArrowheads="1" noChangeShapeType="1" noTextEdit="1"/>
          </p:cNvSpPr>
          <p:nvPr/>
        </p:nvSpPr>
        <p:spPr bwMode="auto">
          <a:xfrm>
            <a:off x="4302125" y="3013075"/>
            <a:ext cx="2403475" cy="631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PROCEDURE</a:t>
            </a:r>
            <a:endParaRPr lang="bg-BG" sz="3600" kern="10" spc="72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/>
                </a:outerShdw>
              </a:effectLst>
              <a:latin typeface="Arial Black"/>
            </a:endParaRPr>
          </a:p>
        </p:txBody>
      </p:sp>
      <p:sp>
        <p:nvSpPr>
          <p:cNvPr id="15435" name="Freeform 75"/>
          <p:cNvSpPr>
            <a:spLocks/>
          </p:cNvSpPr>
          <p:nvPr/>
        </p:nvSpPr>
        <p:spPr bwMode="auto">
          <a:xfrm>
            <a:off x="3924300" y="2060575"/>
            <a:ext cx="5219700" cy="4032250"/>
          </a:xfrm>
          <a:custGeom>
            <a:avLst/>
            <a:gdLst>
              <a:gd name="T0" fmla="*/ 196 w 3860"/>
              <a:gd name="T1" fmla="*/ 1847 h 3212"/>
              <a:gd name="T2" fmla="*/ 68 w 3860"/>
              <a:gd name="T3" fmla="*/ 2151 h 3212"/>
              <a:gd name="T4" fmla="*/ 180 w 3860"/>
              <a:gd name="T5" fmla="*/ 2615 h 3212"/>
              <a:gd name="T6" fmla="*/ 1148 w 3860"/>
              <a:gd name="T7" fmla="*/ 3127 h 3212"/>
              <a:gd name="T8" fmla="*/ 2708 w 3860"/>
              <a:gd name="T9" fmla="*/ 3047 h 3212"/>
              <a:gd name="T10" fmla="*/ 3692 w 3860"/>
              <a:gd name="T11" fmla="*/ 2135 h 3212"/>
              <a:gd name="T12" fmla="*/ 3716 w 3860"/>
              <a:gd name="T13" fmla="*/ 1119 h 3212"/>
              <a:gd name="T14" fmla="*/ 3364 w 3860"/>
              <a:gd name="T15" fmla="*/ 231 h 3212"/>
              <a:gd name="T16" fmla="*/ 2780 w 3860"/>
              <a:gd name="T17" fmla="*/ 7 h 3212"/>
              <a:gd name="T18" fmla="*/ 1964 w 3860"/>
              <a:gd name="T19" fmla="*/ 271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60" h="3212">
                <a:moveTo>
                  <a:pt x="196" y="1847"/>
                </a:moveTo>
                <a:cubicBezTo>
                  <a:pt x="133" y="1935"/>
                  <a:pt x="71" y="2023"/>
                  <a:pt x="68" y="2151"/>
                </a:cubicBezTo>
                <a:cubicBezTo>
                  <a:pt x="65" y="2279"/>
                  <a:pt x="0" y="2452"/>
                  <a:pt x="180" y="2615"/>
                </a:cubicBezTo>
                <a:cubicBezTo>
                  <a:pt x="360" y="2778"/>
                  <a:pt x="727" y="3055"/>
                  <a:pt x="1148" y="3127"/>
                </a:cubicBezTo>
                <a:cubicBezTo>
                  <a:pt x="1569" y="3199"/>
                  <a:pt x="2284" y="3212"/>
                  <a:pt x="2708" y="3047"/>
                </a:cubicBezTo>
                <a:cubicBezTo>
                  <a:pt x="3132" y="2882"/>
                  <a:pt x="3524" y="2456"/>
                  <a:pt x="3692" y="2135"/>
                </a:cubicBezTo>
                <a:cubicBezTo>
                  <a:pt x="3860" y="1814"/>
                  <a:pt x="3771" y="1436"/>
                  <a:pt x="3716" y="1119"/>
                </a:cubicBezTo>
                <a:cubicBezTo>
                  <a:pt x="3661" y="802"/>
                  <a:pt x="3520" y="416"/>
                  <a:pt x="3364" y="231"/>
                </a:cubicBezTo>
                <a:cubicBezTo>
                  <a:pt x="3208" y="46"/>
                  <a:pt x="3013" y="0"/>
                  <a:pt x="2780" y="7"/>
                </a:cubicBezTo>
                <a:cubicBezTo>
                  <a:pt x="2547" y="14"/>
                  <a:pt x="2100" y="227"/>
                  <a:pt x="1964" y="2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5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2" grpId="0" animBg="1"/>
      <p:bldP spid="15433" grpId="0" animBg="1"/>
      <p:bldP spid="15435" grpId="0" animBg="1"/>
      <p:bldP spid="154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1042988" y="1700213"/>
            <a:ext cx="2592387" cy="3889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000" b="0">
                <a:cs typeface="Times New Roman" pitchFamily="18" charset="0"/>
              </a:rPr>
              <a:t>Процедура “</a:t>
            </a:r>
            <a:r>
              <a:rPr lang="bg-BG" altLang="bg-BG" sz="1000" b="0">
                <a:solidFill>
                  <a:srgbClr val="CC3300"/>
                </a:solidFill>
                <a:cs typeface="Times New Roman" pitchFamily="18" charset="0"/>
              </a:rPr>
              <a:t>ИВАН</a:t>
            </a:r>
            <a:r>
              <a:rPr lang="bg-BG" altLang="bg-BG" sz="1000" b="0">
                <a:cs typeface="Times New Roman" pitchFamily="18" charset="0"/>
              </a:rPr>
              <a:t>”</a:t>
            </a:r>
            <a:endParaRPr lang="bg-BG" altLang="bg-BG" b="0"/>
          </a:p>
        </p:txBody>
      </p:sp>
      <p:grpSp>
        <p:nvGrpSpPr>
          <p:cNvPr id="16448" name="Group 64"/>
          <p:cNvGrpSpPr>
            <a:grpSpLocks/>
          </p:cNvGrpSpPr>
          <p:nvPr/>
        </p:nvGrpSpPr>
        <p:grpSpPr bwMode="auto">
          <a:xfrm>
            <a:off x="1562100" y="1951038"/>
            <a:ext cx="1036638" cy="376237"/>
            <a:chOff x="1260" y="3420"/>
            <a:chExt cx="1440" cy="540"/>
          </a:xfrm>
        </p:grpSpPr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начало</a:t>
              </a:r>
              <a:endParaRPr lang="bg-BG" altLang="bg-BG" b="0"/>
            </a:p>
          </p:txBody>
        </p:sp>
        <p:sp>
          <p:nvSpPr>
            <p:cNvPr id="16449" name="AutoShape 65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2079625" y="220186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46" name="Oval 62"/>
          <p:cNvSpPr>
            <a:spLocks noChangeArrowheads="1"/>
          </p:cNvSpPr>
          <p:nvPr/>
        </p:nvSpPr>
        <p:spPr bwMode="auto">
          <a:xfrm>
            <a:off x="1906588" y="2452688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2079625" y="270351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1906588" y="2578100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>
            <a:off x="2944813" y="2828925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1562100" y="2954338"/>
            <a:ext cx="1036638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2252663" y="3205163"/>
            <a:ext cx="1036637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2079625" y="3079750"/>
            <a:ext cx="0" cy="754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V="1">
            <a:off x="2079625" y="3455988"/>
            <a:ext cx="8651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V="1">
            <a:off x="2944813" y="3330575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1906588" y="3833813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2079625" y="4084638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1906588" y="3959225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2944813" y="4210050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2252663" y="4711700"/>
            <a:ext cx="1036637" cy="125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2079625" y="4586288"/>
            <a:ext cx="0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 flipV="1">
            <a:off x="2079625" y="4962525"/>
            <a:ext cx="865188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2944813" y="4837113"/>
            <a:ext cx="0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1562100" y="4335463"/>
            <a:ext cx="120967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1562100" y="4335463"/>
            <a:ext cx="19002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100" b="0">
                <a:solidFill>
                  <a:srgbClr val="CC3300"/>
                </a:solidFill>
                <a:cs typeface="Times New Roman" pitchFamily="18" charset="0"/>
              </a:rPr>
              <a:t>ИВАНЕ</a:t>
            </a:r>
            <a:r>
              <a:rPr lang="bg-BG" altLang="bg-BG" sz="1200" b="0">
                <a:cs typeface="Times New Roman" pitchFamily="18" charset="0"/>
              </a:rPr>
              <a:t>!</a:t>
            </a:r>
            <a:endParaRPr lang="bg-BG" altLang="bg-BG" b="0"/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1562100" y="5213350"/>
            <a:ext cx="1036638" cy="376238"/>
            <a:chOff x="1260" y="3420"/>
            <a:chExt cx="1440" cy="540"/>
          </a:xfrm>
        </p:grpSpPr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край</a:t>
              </a:r>
              <a:endParaRPr lang="bg-BG" altLang="bg-BG" b="0"/>
            </a:p>
          </p:txBody>
        </p:sp>
        <p:sp>
          <p:nvSpPr>
            <p:cNvPr id="16426" name="AutoShape 42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859338" y="1773238"/>
            <a:ext cx="3671887" cy="3887787"/>
            <a:chOff x="5949" y="5273"/>
            <a:chExt cx="4221" cy="4770"/>
          </a:xfrm>
        </p:grpSpPr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5949" y="5273"/>
              <a:ext cx="4221" cy="4770"/>
              <a:chOff x="5949" y="5273"/>
              <a:chExt cx="4221" cy="4770"/>
            </a:xfrm>
          </p:grpSpPr>
          <p:sp>
            <p:nvSpPr>
              <p:cNvPr id="16423" name="Rectangle 39" descr="Small confetti"/>
              <p:cNvSpPr>
                <a:spLocks noChangeArrowheads="1"/>
              </p:cNvSpPr>
              <p:nvPr/>
            </p:nvSpPr>
            <p:spPr bwMode="auto">
              <a:xfrm>
                <a:off x="6124" y="9752"/>
                <a:ext cx="4046" cy="291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22" name="Rectangle 38" descr="Horizontal brick"/>
              <p:cNvSpPr>
                <a:spLocks noChangeArrowheads="1"/>
              </p:cNvSpPr>
              <p:nvPr/>
            </p:nvSpPr>
            <p:spPr bwMode="auto">
              <a:xfrm>
                <a:off x="6411" y="5506"/>
                <a:ext cx="581" cy="4223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21" name="Rectangle 37" descr="Horizontal brick"/>
              <p:cNvSpPr>
                <a:spLocks noChangeArrowheads="1"/>
              </p:cNvSpPr>
              <p:nvPr/>
            </p:nvSpPr>
            <p:spPr bwMode="auto">
              <a:xfrm>
                <a:off x="9923" y="5506"/>
                <a:ext cx="239" cy="4199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20" name="Rectangle 36" descr="Small confetti"/>
              <p:cNvSpPr>
                <a:spLocks noChangeArrowheads="1"/>
              </p:cNvSpPr>
              <p:nvPr/>
            </p:nvSpPr>
            <p:spPr bwMode="auto">
              <a:xfrm>
                <a:off x="6137" y="5273"/>
                <a:ext cx="4033" cy="229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9" name="Oval 35"/>
              <p:cNvSpPr>
                <a:spLocks noChangeArrowheads="1"/>
              </p:cNvSpPr>
              <p:nvPr/>
            </p:nvSpPr>
            <p:spPr bwMode="auto">
              <a:xfrm>
                <a:off x="7684" y="6294"/>
                <a:ext cx="2212" cy="332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8" name="Arc 34"/>
              <p:cNvSpPr>
                <a:spLocks/>
              </p:cNvSpPr>
              <p:nvPr/>
            </p:nvSpPr>
            <p:spPr bwMode="auto">
              <a:xfrm flipV="1">
                <a:off x="7716" y="8296"/>
                <a:ext cx="2124" cy="565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64"/>
                  <a:gd name="T1" fmla="*/ 20531 h 21600"/>
                  <a:gd name="T2" fmla="*/ 43164 w 43164"/>
                  <a:gd name="T3" fmla="*/ 20940 h 21600"/>
                  <a:gd name="T4" fmla="*/ 21574 w 431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64" h="21600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</a:path>
                  <a:path w="43164" h="21600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7" name="Oval 33"/>
              <p:cNvSpPr>
                <a:spLocks noChangeArrowheads="1"/>
              </p:cNvSpPr>
              <p:nvPr/>
            </p:nvSpPr>
            <p:spPr bwMode="auto">
              <a:xfrm>
                <a:off x="7691" y="7824"/>
                <a:ext cx="2168" cy="813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6" name="Freeform 32"/>
              <p:cNvSpPr>
                <a:spLocks/>
              </p:cNvSpPr>
              <p:nvPr/>
            </p:nvSpPr>
            <p:spPr bwMode="auto">
              <a:xfrm>
                <a:off x="8374" y="7940"/>
                <a:ext cx="261" cy="265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8628" y="7823"/>
                <a:ext cx="154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4" name="Freeform 30"/>
              <p:cNvSpPr>
                <a:spLocks/>
              </p:cNvSpPr>
              <p:nvPr/>
            </p:nvSpPr>
            <p:spPr bwMode="auto">
              <a:xfrm>
                <a:off x="8599" y="7790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3" name="Freeform 29"/>
              <p:cNvSpPr>
                <a:spLocks/>
              </p:cNvSpPr>
              <p:nvPr/>
            </p:nvSpPr>
            <p:spPr bwMode="auto">
              <a:xfrm>
                <a:off x="8373" y="7793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8521" y="7923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1" name="Freeform 27"/>
              <p:cNvSpPr>
                <a:spLocks/>
              </p:cNvSpPr>
              <p:nvPr/>
            </p:nvSpPr>
            <p:spPr bwMode="auto">
              <a:xfrm>
                <a:off x="8752" y="8195"/>
                <a:ext cx="286" cy="292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10" name="Freeform 26"/>
              <p:cNvSpPr>
                <a:spLocks/>
              </p:cNvSpPr>
              <p:nvPr/>
            </p:nvSpPr>
            <p:spPr bwMode="auto">
              <a:xfrm>
                <a:off x="9030" y="8067"/>
                <a:ext cx="168" cy="418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8998" y="8031"/>
                <a:ext cx="200" cy="169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8" name="Freeform 24"/>
              <p:cNvSpPr>
                <a:spLocks/>
              </p:cNvSpPr>
              <p:nvPr/>
            </p:nvSpPr>
            <p:spPr bwMode="auto">
              <a:xfrm>
                <a:off x="8750" y="8033"/>
                <a:ext cx="246" cy="203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7" name="Freeform 23"/>
              <p:cNvSpPr>
                <a:spLocks/>
              </p:cNvSpPr>
              <p:nvPr/>
            </p:nvSpPr>
            <p:spPr bwMode="auto">
              <a:xfrm>
                <a:off x="8913" y="8177"/>
                <a:ext cx="184" cy="92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6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53" y="8355"/>
                <a:ext cx="2070" cy="69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 spc="72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effectLst>
                      <a:outerShdw dist="45791" dir="3378596" algn="ctr" rotWithShape="0">
                        <a:srgbClr val="4D4D4D"/>
                      </a:outerShdw>
                    </a:effectLst>
                    <a:latin typeface="Arial Black"/>
                  </a:rPr>
                  <a:t>локални променливи</a:t>
                </a:r>
              </a:p>
            </p:txBody>
          </p:sp>
          <p:sp>
            <p:nvSpPr>
              <p:cNvPr id="16405" name="Freeform 21"/>
              <p:cNvSpPr>
                <a:spLocks/>
              </p:cNvSpPr>
              <p:nvPr/>
            </p:nvSpPr>
            <p:spPr bwMode="auto">
              <a:xfrm rot="242915" flipH="1">
                <a:off x="8229" y="8235"/>
                <a:ext cx="260" cy="266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4" name="Freeform 20"/>
              <p:cNvSpPr>
                <a:spLocks/>
              </p:cNvSpPr>
              <p:nvPr/>
            </p:nvSpPr>
            <p:spPr bwMode="auto">
              <a:xfrm rot="242915" flipH="1">
                <a:off x="8087" y="8103"/>
                <a:ext cx="153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 rot="242915" flipH="1">
                <a:off x="8096" y="8072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2" name="Freeform 18"/>
              <p:cNvSpPr>
                <a:spLocks/>
              </p:cNvSpPr>
              <p:nvPr/>
            </p:nvSpPr>
            <p:spPr bwMode="auto">
              <a:xfrm rot="242915" flipH="1">
                <a:off x="8279" y="8090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1" name="Freeform 17"/>
              <p:cNvSpPr>
                <a:spLocks/>
              </p:cNvSpPr>
              <p:nvPr/>
            </p:nvSpPr>
            <p:spPr bwMode="auto">
              <a:xfrm rot="242915" flipH="1">
                <a:off x="8181" y="8211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5949" y="5780"/>
                <a:ext cx="1795" cy="32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 altLang="bg-BG" sz="1100"/>
              </a:p>
              <a:p>
                <a:pPr eaLnBrk="0" hangingPunct="0"/>
                <a:endParaRPr lang="bg-BG" altLang="bg-BG" b="0"/>
              </a:p>
            </p:txBody>
          </p:sp>
          <p:sp>
            <p:nvSpPr>
              <p:cNvPr id="16399" name="Text Box 15"/>
              <p:cNvSpPr txBox="1">
                <a:spLocks noChangeArrowheads="1"/>
              </p:cNvSpPr>
              <p:nvPr/>
            </p:nvSpPr>
            <p:spPr bwMode="auto">
              <a:xfrm>
                <a:off x="6054" y="7105"/>
                <a:ext cx="1612" cy="18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900" b="0">
                    <a:cs typeface="Times New Roman" pitchFamily="18" charset="0"/>
                  </a:rPr>
                  <a:t>Начало на процедурата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Управление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Действия 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Край на процедурата</a:t>
                </a:r>
                <a:endParaRPr lang="bg-BG" altLang="bg-BG" b="0"/>
              </a:p>
            </p:txBody>
          </p:sp>
          <p:sp>
            <p:nvSpPr>
              <p:cNvPr id="16398" name="Freeform 14"/>
              <p:cNvSpPr>
                <a:spLocks/>
              </p:cNvSpPr>
              <p:nvPr/>
            </p:nvSpPr>
            <p:spPr bwMode="auto">
              <a:xfrm flipV="1">
                <a:off x="7638" y="6756"/>
                <a:ext cx="399" cy="253"/>
              </a:xfrm>
              <a:custGeom>
                <a:avLst/>
                <a:gdLst>
                  <a:gd name="T0" fmla="*/ 0 w 930"/>
                  <a:gd name="T1" fmla="*/ 0 h 287"/>
                  <a:gd name="T2" fmla="*/ 180 w 930"/>
                  <a:gd name="T3" fmla="*/ 210 h 287"/>
                  <a:gd name="T4" fmla="*/ 525 w 930"/>
                  <a:gd name="T5" fmla="*/ 270 h 287"/>
                  <a:gd name="T6" fmla="*/ 930 w 930"/>
                  <a:gd name="T7" fmla="*/ 10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0" h="287">
                    <a:moveTo>
                      <a:pt x="0" y="0"/>
                    </a:moveTo>
                    <a:cubicBezTo>
                      <a:pt x="46" y="82"/>
                      <a:pt x="93" y="165"/>
                      <a:pt x="180" y="210"/>
                    </a:cubicBezTo>
                    <a:cubicBezTo>
                      <a:pt x="267" y="255"/>
                      <a:pt x="400" y="287"/>
                      <a:pt x="525" y="270"/>
                    </a:cubicBezTo>
                    <a:cubicBezTo>
                      <a:pt x="650" y="253"/>
                      <a:pt x="855" y="143"/>
                      <a:pt x="930" y="10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479" y="7449"/>
                <a:ext cx="1124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6" name="Freeform 12"/>
              <p:cNvSpPr>
                <a:spLocks/>
              </p:cNvSpPr>
              <p:nvPr/>
            </p:nvSpPr>
            <p:spPr bwMode="auto">
              <a:xfrm>
                <a:off x="7496" y="7494"/>
                <a:ext cx="1250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5" name="Freeform 11"/>
              <p:cNvSpPr>
                <a:spLocks/>
              </p:cNvSpPr>
              <p:nvPr/>
            </p:nvSpPr>
            <p:spPr bwMode="auto">
              <a:xfrm>
                <a:off x="7523" y="7604"/>
                <a:ext cx="964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581" y="7671"/>
                <a:ext cx="785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auto">
              <a:xfrm>
                <a:off x="7532" y="7837"/>
                <a:ext cx="620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auto">
              <a:xfrm>
                <a:off x="7568" y="7449"/>
                <a:ext cx="906" cy="693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65" y="6086"/>
                <a:ext cx="821" cy="510"/>
              </a:xfrm>
              <a:custGeom>
                <a:avLst/>
                <a:gdLst>
                  <a:gd name="T0" fmla="*/ 0 w 960"/>
                  <a:gd name="T1" fmla="*/ 0 h 657"/>
                  <a:gd name="T2" fmla="*/ 150 w 960"/>
                  <a:gd name="T3" fmla="*/ 540 h 657"/>
                  <a:gd name="T4" fmla="*/ 555 w 960"/>
                  <a:gd name="T5" fmla="*/ 630 h 657"/>
                  <a:gd name="T6" fmla="*/ 960 w 960"/>
                  <a:gd name="T7" fmla="*/ 37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657">
                    <a:moveTo>
                      <a:pt x="0" y="0"/>
                    </a:moveTo>
                    <a:cubicBezTo>
                      <a:pt x="29" y="217"/>
                      <a:pt x="58" y="435"/>
                      <a:pt x="150" y="540"/>
                    </a:cubicBezTo>
                    <a:cubicBezTo>
                      <a:pt x="242" y="645"/>
                      <a:pt x="420" y="657"/>
                      <a:pt x="555" y="630"/>
                    </a:cubicBezTo>
                    <a:cubicBezTo>
                      <a:pt x="690" y="603"/>
                      <a:pt x="893" y="417"/>
                      <a:pt x="960" y="37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6099" y="6142"/>
              <a:ext cx="1562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bg-BG" sz="800" b="0">
                  <a:cs typeface="Times New Roman" pitchFamily="18" charset="0"/>
                </a:rPr>
                <a:t>Дефиниране на средата на процедурата. </a:t>
              </a:r>
              <a:endParaRPr lang="en-GB" altLang="bg-BG" b="0"/>
            </a:p>
          </p:txBody>
        </p:sp>
      </p:grp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82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4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42988" y="1700213"/>
            <a:ext cx="2592387" cy="3889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000" b="0">
                <a:cs typeface="Times New Roman" pitchFamily="18" charset="0"/>
              </a:rPr>
              <a:t>Процедура “</a:t>
            </a:r>
            <a:r>
              <a:rPr lang="bg-BG" altLang="bg-BG" sz="1000" b="0">
                <a:solidFill>
                  <a:srgbClr val="CC3300"/>
                </a:solidFill>
                <a:cs typeface="Times New Roman" pitchFamily="18" charset="0"/>
              </a:rPr>
              <a:t>ИВАН</a:t>
            </a:r>
            <a:r>
              <a:rPr lang="bg-BG" altLang="bg-BG" sz="1000" b="0">
                <a:cs typeface="Times New Roman" pitchFamily="18" charset="0"/>
              </a:rPr>
              <a:t>”</a:t>
            </a:r>
            <a:endParaRPr lang="bg-BG" altLang="bg-BG" b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562100" y="1951038"/>
            <a:ext cx="1036638" cy="376237"/>
            <a:chOff x="1260" y="3420"/>
            <a:chExt cx="1440" cy="540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начало</a:t>
              </a:r>
              <a:endParaRPr lang="bg-BG" altLang="bg-BG" b="0"/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079625" y="220186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906588" y="2452688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079625" y="270351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906588" y="2578100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944813" y="2828925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562100" y="2954338"/>
            <a:ext cx="1036638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252663" y="3205163"/>
            <a:ext cx="1036637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079625" y="3079750"/>
            <a:ext cx="0" cy="754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2079625" y="3455988"/>
            <a:ext cx="8651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2944813" y="3330575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906588" y="3833813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079625" y="4084638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906588" y="3959225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944813" y="4210050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252663" y="4711700"/>
            <a:ext cx="1036637" cy="125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079625" y="4586288"/>
            <a:ext cx="0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2079625" y="4962525"/>
            <a:ext cx="865188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2944813" y="4837113"/>
            <a:ext cx="0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562100" y="4335463"/>
            <a:ext cx="120967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562100" y="4335463"/>
            <a:ext cx="19002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100" b="0">
                <a:solidFill>
                  <a:srgbClr val="CC3300"/>
                </a:solidFill>
                <a:cs typeface="Times New Roman" pitchFamily="18" charset="0"/>
              </a:rPr>
              <a:t>ИВАНЕ</a:t>
            </a:r>
            <a:r>
              <a:rPr lang="bg-BG" altLang="bg-BG" sz="1200" b="0">
                <a:cs typeface="Times New Roman" pitchFamily="18" charset="0"/>
              </a:rPr>
              <a:t>!</a:t>
            </a:r>
            <a:endParaRPr lang="bg-BG" altLang="bg-BG" b="0"/>
          </a:p>
        </p:txBody>
      </p: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1562100" y="5213350"/>
            <a:ext cx="1036638" cy="376238"/>
            <a:chOff x="1260" y="3420"/>
            <a:chExt cx="1440" cy="540"/>
          </a:xfrm>
        </p:grpSpPr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край</a:t>
              </a:r>
              <a:endParaRPr lang="bg-BG" altLang="bg-BG" b="0"/>
            </a:p>
          </p:txBody>
        </p:sp>
        <p:sp>
          <p:nvSpPr>
            <p:cNvPr id="19484" name="AutoShape 28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4859338" y="1773238"/>
            <a:ext cx="3671887" cy="3887787"/>
            <a:chOff x="5949" y="5273"/>
            <a:chExt cx="4221" cy="4770"/>
          </a:xfrm>
        </p:grpSpPr>
        <p:grpSp>
          <p:nvGrpSpPr>
            <p:cNvPr id="19486" name="Group 30"/>
            <p:cNvGrpSpPr>
              <a:grpSpLocks/>
            </p:cNvGrpSpPr>
            <p:nvPr/>
          </p:nvGrpSpPr>
          <p:grpSpPr bwMode="auto">
            <a:xfrm>
              <a:off x="5949" y="5273"/>
              <a:ext cx="4221" cy="4770"/>
              <a:chOff x="5949" y="5273"/>
              <a:chExt cx="4221" cy="4770"/>
            </a:xfrm>
          </p:grpSpPr>
          <p:sp>
            <p:nvSpPr>
              <p:cNvPr id="19487" name="Rectangle 31" descr="Small confetti"/>
              <p:cNvSpPr>
                <a:spLocks noChangeArrowheads="1"/>
              </p:cNvSpPr>
              <p:nvPr/>
            </p:nvSpPr>
            <p:spPr bwMode="auto">
              <a:xfrm>
                <a:off x="6124" y="9752"/>
                <a:ext cx="4046" cy="291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8" name="Rectangle 32" descr="Horizontal brick"/>
              <p:cNvSpPr>
                <a:spLocks noChangeArrowheads="1"/>
              </p:cNvSpPr>
              <p:nvPr/>
            </p:nvSpPr>
            <p:spPr bwMode="auto">
              <a:xfrm>
                <a:off x="6411" y="5506"/>
                <a:ext cx="581" cy="4223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9" name="Rectangle 33" descr="Horizontal brick"/>
              <p:cNvSpPr>
                <a:spLocks noChangeArrowheads="1"/>
              </p:cNvSpPr>
              <p:nvPr/>
            </p:nvSpPr>
            <p:spPr bwMode="auto">
              <a:xfrm>
                <a:off x="9923" y="5506"/>
                <a:ext cx="239" cy="4199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0" name="Rectangle 34" descr="Small confetti"/>
              <p:cNvSpPr>
                <a:spLocks noChangeArrowheads="1"/>
              </p:cNvSpPr>
              <p:nvPr/>
            </p:nvSpPr>
            <p:spPr bwMode="auto">
              <a:xfrm>
                <a:off x="6137" y="5273"/>
                <a:ext cx="4033" cy="229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1" name="Oval 35"/>
              <p:cNvSpPr>
                <a:spLocks noChangeArrowheads="1"/>
              </p:cNvSpPr>
              <p:nvPr/>
            </p:nvSpPr>
            <p:spPr bwMode="auto">
              <a:xfrm>
                <a:off x="7684" y="6294"/>
                <a:ext cx="2212" cy="332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2" name="Arc 36"/>
              <p:cNvSpPr>
                <a:spLocks/>
              </p:cNvSpPr>
              <p:nvPr/>
            </p:nvSpPr>
            <p:spPr bwMode="auto">
              <a:xfrm flipV="1">
                <a:off x="7716" y="8296"/>
                <a:ext cx="2124" cy="565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64"/>
                  <a:gd name="T1" fmla="*/ 20531 h 21600"/>
                  <a:gd name="T2" fmla="*/ 43164 w 43164"/>
                  <a:gd name="T3" fmla="*/ 20940 h 21600"/>
                  <a:gd name="T4" fmla="*/ 21574 w 431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64" h="21600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</a:path>
                  <a:path w="43164" h="21600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3" name="Oval 37"/>
              <p:cNvSpPr>
                <a:spLocks noChangeArrowheads="1"/>
              </p:cNvSpPr>
              <p:nvPr/>
            </p:nvSpPr>
            <p:spPr bwMode="auto">
              <a:xfrm>
                <a:off x="7691" y="7824"/>
                <a:ext cx="2168" cy="813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4" name="Freeform 38"/>
              <p:cNvSpPr>
                <a:spLocks/>
              </p:cNvSpPr>
              <p:nvPr/>
            </p:nvSpPr>
            <p:spPr bwMode="auto">
              <a:xfrm>
                <a:off x="8374" y="7940"/>
                <a:ext cx="261" cy="265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5" name="Freeform 39"/>
              <p:cNvSpPr>
                <a:spLocks/>
              </p:cNvSpPr>
              <p:nvPr/>
            </p:nvSpPr>
            <p:spPr bwMode="auto">
              <a:xfrm>
                <a:off x="8628" y="7823"/>
                <a:ext cx="154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6" name="Freeform 40"/>
              <p:cNvSpPr>
                <a:spLocks/>
              </p:cNvSpPr>
              <p:nvPr/>
            </p:nvSpPr>
            <p:spPr bwMode="auto">
              <a:xfrm>
                <a:off x="8599" y="7790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7" name="Freeform 41"/>
              <p:cNvSpPr>
                <a:spLocks/>
              </p:cNvSpPr>
              <p:nvPr/>
            </p:nvSpPr>
            <p:spPr bwMode="auto">
              <a:xfrm>
                <a:off x="8373" y="7793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8" name="Freeform 42"/>
              <p:cNvSpPr>
                <a:spLocks/>
              </p:cNvSpPr>
              <p:nvPr/>
            </p:nvSpPr>
            <p:spPr bwMode="auto">
              <a:xfrm>
                <a:off x="8521" y="7923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9" name="Freeform 43"/>
              <p:cNvSpPr>
                <a:spLocks/>
              </p:cNvSpPr>
              <p:nvPr/>
            </p:nvSpPr>
            <p:spPr bwMode="auto">
              <a:xfrm>
                <a:off x="8752" y="8195"/>
                <a:ext cx="286" cy="292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0" name="Freeform 44"/>
              <p:cNvSpPr>
                <a:spLocks/>
              </p:cNvSpPr>
              <p:nvPr/>
            </p:nvSpPr>
            <p:spPr bwMode="auto">
              <a:xfrm>
                <a:off x="9030" y="8067"/>
                <a:ext cx="168" cy="418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1" name="Freeform 45"/>
              <p:cNvSpPr>
                <a:spLocks/>
              </p:cNvSpPr>
              <p:nvPr/>
            </p:nvSpPr>
            <p:spPr bwMode="auto">
              <a:xfrm>
                <a:off x="8998" y="8031"/>
                <a:ext cx="200" cy="169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2" name="Freeform 46"/>
              <p:cNvSpPr>
                <a:spLocks/>
              </p:cNvSpPr>
              <p:nvPr/>
            </p:nvSpPr>
            <p:spPr bwMode="auto">
              <a:xfrm>
                <a:off x="8750" y="8033"/>
                <a:ext cx="246" cy="203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3" name="Freeform 47"/>
              <p:cNvSpPr>
                <a:spLocks/>
              </p:cNvSpPr>
              <p:nvPr/>
            </p:nvSpPr>
            <p:spPr bwMode="auto">
              <a:xfrm>
                <a:off x="8913" y="8177"/>
                <a:ext cx="184" cy="92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4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53" y="8355"/>
                <a:ext cx="2070" cy="69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 spc="72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effectLst>
                      <a:outerShdw dist="45791" dir="3378596" algn="ctr" rotWithShape="0">
                        <a:srgbClr val="4D4D4D"/>
                      </a:outerShdw>
                    </a:effectLst>
                    <a:latin typeface="Arial Black"/>
                  </a:rPr>
                  <a:t>локални променливи</a:t>
                </a:r>
              </a:p>
            </p:txBody>
          </p:sp>
          <p:sp>
            <p:nvSpPr>
              <p:cNvPr id="19505" name="Freeform 49"/>
              <p:cNvSpPr>
                <a:spLocks/>
              </p:cNvSpPr>
              <p:nvPr/>
            </p:nvSpPr>
            <p:spPr bwMode="auto">
              <a:xfrm rot="242915" flipH="1">
                <a:off x="8229" y="8235"/>
                <a:ext cx="260" cy="266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6" name="Freeform 50"/>
              <p:cNvSpPr>
                <a:spLocks/>
              </p:cNvSpPr>
              <p:nvPr/>
            </p:nvSpPr>
            <p:spPr bwMode="auto">
              <a:xfrm rot="242915" flipH="1">
                <a:off x="8087" y="8103"/>
                <a:ext cx="153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7" name="Freeform 51"/>
              <p:cNvSpPr>
                <a:spLocks/>
              </p:cNvSpPr>
              <p:nvPr/>
            </p:nvSpPr>
            <p:spPr bwMode="auto">
              <a:xfrm rot="242915" flipH="1">
                <a:off x="8096" y="8072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8" name="Freeform 52"/>
              <p:cNvSpPr>
                <a:spLocks/>
              </p:cNvSpPr>
              <p:nvPr/>
            </p:nvSpPr>
            <p:spPr bwMode="auto">
              <a:xfrm rot="242915" flipH="1">
                <a:off x="8279" y="8090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9" name="Freeform 53"/>
              <p:cNvSpPr>
                <a:spLocks/>
              </p:cNvSpPr>
              <p:nvPr/>
            </p:nvSpPr>
            <p:spPr bwMode="auto">
              <a:xfrm rot="242915" flipH="1">
                <a:off x="8181" y="8211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0" name="Text Box 54"/>
              <p:cNvSpPr txBox="1">
                <a:spLocks noChangeArrowheads="1"/>
              </p:cNvSpPr>
              <p:nvPr/>
            </p:nvSpPr>
            <p:spPr bwMode="auto">
              <a:xfrm>
                <a:off x="5949" y="5780"/>
                <a:ext cx="1795" cy="32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100"/>
                  <a:t>КОПИЕ</a:t>
                </a:r>
              </a:p>
              <a:p>
                <a:pPr eaLnBrk="0" hangingPunct="0"/>
                <a:endParaRPr lang="bg-BG" altLang="bg-BG" b="0"/>
              </a:p>
            </p:txBody>
          </p:sp>
          <p:sp>
            <p:nvSpPr>
              <p:cNvPr id="19511" name="Text Box 55"/>
              <p:cNvSpPr txBox="1">
                <a:spLocks noChangeArrowheads="1"/>
              </p:cNvSpPr>
              <p:nvPr/>
            </p:nvSpPr>
            <p:spPr bwMode="auto">
              <a:xfrm>
                <a:off x="6054" y="7105"/>
                <a:ext cx="1612" cy="18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900" b="0">
                    <a:cs typeface="Times New Roman" pitchFamily="18" charset="0"/>
                  </a:rPr>
                  <a:t>Начало на процедурата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Управление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Действия 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Край на процедурата</a:t>
                </a:r>
                <a:endParaRPr lang="bg-BG" altLang="bg-BG" b="0"/>
              </a:p>
            </p:txBody>
          </p:sp>
          <p:sp>
            <p:nvSpPr>
              <p:cNvPr id="19512" name="Freeform 56"/>
              <p:cNvSpPr>
                <a:spLocks/>
              </p:cNvSpPr>
              <p:nvPr/>
            </p:nvSpPr>
            <p:spPr bwMode="auto">
              <a:xfrm flipV="1">
                <a:off x="7638" y="6756"/>
                <a:ext cx="399" cy="253"/>
              </a:xfrm>
              <a:custGeom>
                <a:avLst/>
                <a:gdLst>
                  <a:gd name="T0" fmla="*/ 0 w 930"/>
                  <a:gd name="T1" fmla="*/ 0 h 287"/>
                  <a:gd name="T2" fmla="*/ 180 w 930"/>
                  <a:gd name="T3" fmla="*/ 210 h 287"/>
                  <a:gd name="T4" fmla="*/ 525 w 930"/>
                  <a:gd name="T5" fmla="*/ 270 h 287"/>
                  <a:gd name="T6" fmla="*/ 930 w 930"/>
                  <a:gd name="T7" fmla="*/ 10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0" h="287">
                    <a:moveTo>
                      <a:pt x="0" y="0"/>
                    </a:moveTo>
                    <a:cubicBezTo>
                      <a:pt x="46" y="82"/>
                      <a:pt x="93" y="165"/>
                      <a:pt x="180" y="210"/>
                    </a:cubicBezTo>
                    <a:cubicBezTo>
                      <a:pt x="267" y="255"/>
                      <a:pt x="400" y="287"/>
                      <a:pt x="525" y="270"/>
                    </a:cubicBezTo>
                    <a:cubicBezTo>
                      <a:pt x="650" y="253"/>
                      <a:pt x="855" y="143"/>
                      <a:pt x="930" y="10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3" name="Freeform 57"/>
              <p:cNvSpPr>
                <a:spLocks/>
              </p:cNvSpPr>
              <p:nvPr/>
            </p:nvSpPr>
            <p:spPr bwMode="auto">
              <a:xfrm>
                <a:off x="7479" y="7449"/>
                <a:ext cx="1124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4" name="Freeform 58"/>
              <p:cNvSpPr>
                <a:spLocks/>
              </p:cNvSpPr>
              <p:nvPr/>
            </p:nvSpPr>
            <p:spPr bwMode="auto">
              <a:xfrm>
                <a:off x="7496" y="7494"/>
                <a:ext cx="1250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5" name="Freeform 59"/>
              <p:cNvSpPr>
                <a:spLocks/>
              </p:cNvSpPr>
              <p:nvPr/>
            </p:nvSpPr>
            <p:spPr bwMode="auto">
              <a:xfrm>
                <a:off x="7523" y="7604"/>
                <a:ext cx="964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6" name="Freeform 60"/>
              <p:cNvSpPr>
                <a:spLocks/>
              </p:cNvSpPr>
              <p:nvPr/>
            </p:nvSpPr>
            <p:spPr bwMode="auto">
              <a:xfrm>
                <a:off x="7581" y="7671"/>
                <a:ext cx="785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7" name="Freeform 61"/>
              <p:cNvSpPr>
                <a:spLocks/>
              </p:cNvSpPr>
              <p:nvPr/>
            </p:nvSpPr>
            <p:spPr bwMode="auto">
              <a:xfrm>
                <a:off x="7532" y="7837"/>
                <a:ext cx="620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8" name="Freeform 62"/>
              <p:cNvSpPr>
                <a:spLocks/>
              </p:cNvSpPr>
              <p:nvPr/>
            </p:nvSpPr>
            <p:spPr bwMode="auto">
              <a:xfrm>
                <a:off x="7568" y="7449"/>
                <a:ext cx="906" cy="693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9" name="Freeform 63"/>
              <p:cNvSpPr>
                <a:spLocks/>
              </p:cNvSpPr>
              <p:nvPr/>
            </p:nvSpPr>
            <p:spPr bwMode="auto">
              <a:xfrm>
                <a:off x="7665" y="6086"/>
                <a:ext cx="821" cy="510"/>
              </a:xfrm>
              <a:custGeom>
                <a:avLst/>
                <a:gdLst>
                  <a:gd name="T0" fmla="*/ 0 w 960"/>
                  <a:gd name="T1" fmla="*/ 0 h 657"/>
                  <a:gd name="T2" fmla="*/ 150 w 960"/>
                  <a:gd name="T3" fmla="*/ 540 h 657"/>
                  <a:gd name="T4" fmla="*/ 555 w 960"/>
                  <a:gd name="T5" fmla="*/ 630 h 657"/>
                  <a:gd name="T6" fmla="*/ 960 w 960"/>
                  <a:gd name="T7" fmla="*/ 37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657">
                    <a:moveTo>
                      <a:pt x="0" y="0"/>
                    </a:moveTo>
                    <a:cubicBezTo>
                      <a:pt x="29" y="217"/>
                      <a:pt x="58" y="435"/>
                      <a:pt x="150" y="540"/>
                    </a:cubicBezTo>
                    <a:cubicBezTo>
                      <a:pt x="242" y="645"/>
                      <a:pt x="420" y="657"/>
                      <a:pt x="555" y="630"/>
                    </a:cubicBezTo>
                    <a:cubicBezTo>
                      <a:pt x="690" y="603"/>
                      <a:pt x="893" y="417"/>
                      <a:pt x="960" y="37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9520" name="Text Box 64"/>
            <p:cNvSpPr txBox="1">
              <a:spLocks noChangeArrowheads="1"/>
            </p:cNvSpPr>
            <p:nvPr/>
          </p:nvSpPr>
          <p:spPr bwMode="auto">
            <a:xfrm>
              <a:off x="6099" y="6142"/>
              <a:ext cx="1562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bg-BG" sz="800" b="0">
                  <a:cs typeface="Times New Roman" pitchFamily="18" charset="0"/>
                </a:rPr>
                <a:t>Дефиниране на средата на процедурата. </a:t>
              </a:r>
              <a:endParaRPr lang="en-GB" altLang="bg-BG" b="0"/>
            </a:p>
          </p:txBody>
        </p:sp>
      </p:grp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08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94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94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/>
      <p:bldP spid="194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42988" y="1700213"/>
            <a:ext cx="2592387" cy="3889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000" b="0">
                <a:cs typeface="Times New Roman" pitchFamily="18" charset="0"/>
              </a:rPr>
              <a:t>Процедура “</a:t>
            </a:r>
            <a:r>
              <a:rPr lang="bg-BG" altLang="bg-BG" sz="1000" b="0">
                <a:solidFill>
                  <a:srgbClr val="CC3300"/>
                </a:solidFill>
                <a:cs typeface="Times New Roman" pitchFamily="18" charset="0"/>
              </a:rPr>
              <a:t>ИВАН</a:t>
            </a:r>
            <a:r>
              <a:rPr lang="bg-BG" altLang="bg-BG" sz="1000" b="0">
                <a:cs typeface="Times New Roman" pitchFamily="18" charset="0"/>
              </a:rPr>
              <a:t>”</a:t>
            </a:r>
            <a:endParaRPr lang="bg-BG" altLang="bg-BG" b="0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562100" y="1951038"/>
            <a:ext cx="1036638" cy="376237"/>
            <a:chOff x="1260" y="3420"/>
            <a:chExt cx="1440" cy="540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начало</a:t>
              </a:r>
              <a:endParaRPr lang="bg-BG" altLang="bg-BG" b="0"/>
            </a:p>
          </p:txBody>
        </p:sp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079625" y="220186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1906588" y="2452688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079625" y="270351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906588" y="2578100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944813" y="2828925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562100" y="2954338"/>
            <a:ext cx="1036638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252663" y="3205163"/>
            <a:ext cx="1036637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2079625" y="3079750"/>
            <a:ext cx="0" cy="754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2079625" y="3455988"/>
            <a:ext cx="8651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2944813" y="3330575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1906588" y="3833813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2079625" y="4084638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906588" y="3959225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944813" y="4210050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252663" y="4711700"/>
            <a:ext cx="1036637" cy="125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079625" y="4586288"/>
            <a:ext cx="0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2079625" y="4962525"/>
            <a:ext cx="865188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V="1">
            <a:off x="2944813" y="4837113"/>
            <a:ext cx="0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562100" y="4335463"/>
            <a:ext cx="120967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1562100" y="4335463"/>
            <a:ext cx="19002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100" b="0">
                <a:solidFill>
                  <a:srgbClr val="CC3300"/>
                </a:solidFill>
                <a:cs typeface="Times New Roman" pitchFamily="18" charset="0"/>
              </a:rPr>
              <a:t>ИВАНЕ</a:t>
            </a:r>
            <a:r>
              <a:rPr lang="bg-BG" altLang="bg-BG" sz="1200" b="0">
                <a:cs typeface="Times New Roman" pitchFamily="18" charset="0"/>
              </a:rPr>
              <a:t>!</a:t>
            </a:r>
            <a:endParaRPr lang="bg-BG" altLang="bg-BG" b="0"/>
          </a:p>
        </p:txBody>
      </p:sp>
      <p:grpSp>
        <p:nvGrpSpPr>
          <p:cNvPr id="20506" name="Group 26"/>
          <p:cNvGrpSpPr>
            <a:grpSpLocks/>
          </p:cNvGrpSpPr>
          <p:nvPr/>
        </p:nvGrpSpPr>
        <p:grpSpPr bwMode="auto">
          <a:xfrm>
            <a:off x="1562100" y="5213350"/>
            <a:ext cx="1036638" cy="376238"/>
            <a:chOff x="1260" y="3420"/>
            <a:chExt cx="1440" cy="540"/>
          </a:xfrm>
        </p:grpSpPr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край</a:t>
              </a:r>
              <a:endParaRPr lang="bg-BG" altLang="bg-BG" b="0"/>
            </a:p>
          </p:txBody>
        </p:sp>
        <p:sp>
          <p:nvSpPr>
            <p:cNvPr id="20508" name="AutoShape 28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859338" y="1773238"/>
            <a:ext cx="3671887" cy="3887787"/>
            <a:chOff x="5949" y="5273"/>
            <a:chExt cx="4221" cy="4770"/>
          </a:xfrm>
        </p:grpSpPr>
        <p:grpSp>
          <p:nvGrpSpPr>
            <p:cNvPr id="20510" name="Group 30"/>
            <p:cNvGrpSpPr>
              <a:grpSpLocks/>
            </p:cNvGrpSpPr>
            <p:nvPr/>
          </p:nvGrpSpPr>
          <p:grpSpPr bwMode="auto">
            <a:xfrm>
              <a:off x="5949" y="5273"/>
              <a:ext cx="4221" cy="4770"/>
              <a:chOff x="5949" y="5273"/>
              <a:chExt cx="4221" cy="4770"/>
            </a:xfrm>
          </p:grpSpPr>
          <p:sp>
            <p:nvSpPr>
              <p:cNvPr id="20511" name="Rectangle 31" descr="Small confetti"/>
              <p:cNvSpPr>
                <a:spLocks noChangeArrowheads="1"/>
              </p:cNvSpPr>
              <p:nvPr/>
            </p:nvSpPr>
            <p:spPr bwMode="auto">
              <a:xfrm>
                <a:off x="6124" y="9752"/>
                <a:ext cx="4046" cy="291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2" name="Rectangle 32" descr="Horizontal brick"/>
              <p:cNvSpPr>
                <a:spLocks noChangeArrowheads="1"/>
              </p:cNvSpPr>
              <p:nvPr/>
            </p:nvSpPr>
            <p:spPr bwMode="auto">
              <a:xfrm>
                <a:off x="6411" y="5506"/>
                <a:ext cx="581" cy="4223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3" name="Rectangle 33" descr="Horizontal brick"/>
              <p:cNvSpPr>
                <a:spLocks noChangeArrowheads="1"/>
              </p:cNvSpPr>
              <p:nvPr/>
            </p:nvSpPr>
            <p:spPr bwMode="auto">
              <a:xfrm>
                <a:off x="9923" y="5506"/>
                <a:ext cx="239" cy="4199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4" name="Rectangle 34" descr="Small confetti"/>
              <p:cNvSpPr>
                <a:spLocks noChangeArrowheads="1"/>
              </p:cNvSpPr>
              <p:nvPr/>
            </p:nvSpPr>
            <p:spPr bwMode="auto">
              <a:xfrm>
                <a:off x="6137" y="5273"/>
                <a:ext cx="4033" cy="229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5" name="Oval 35"/>
              <p:cNvSpPr>
                <a:spLocks noChangeArrowheads="1"/>
              </p:cNvSpPr>
              <p:nvPr/>
            </p:nvSpPr>
            <p:spPr bwMode="auto">
              <a:xfrm>
                <a:off x="7684" y="6294"/>
                <a:ext cx="2212" cy="332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6" name="Arc 36"/>
              <p:cNvSpPr>
                <a:spLocks/>
              </p:cNvSpPr>
              <p:nvPr/>
            </p:nvSpPr>
            <p:spPr bwMode="auto">
              <a:xfrm flipV="1">
                <a:off x="7716" y="8296"/>
                <a:ext cx="2124" cy="565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64"/>
                  <a:gd name="T1" fmla="*/ 20531 h 21600"/>
                  <a:gd name="T2" fmla="*/ 43164 w 43164"/>
                  <a:gd name="T3" fmla="*/ 20940 h 21600"/>
                  <a:gd name="T4" fmla="*/ 21574 w 431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64" h="21600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</a:path>
                  <a:path w="43164" h="21600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7" name="Oval 37"/>
              <p:cNvSpPr>
                <a:spLocks noChangeArrowheads="1"/>
              </p:cNvSpPr>
              <p:nvPr/>
            </p:nvSpPr>
            <p:spPr bwMode="auto">
              <a:xfrm>
                <a:off x="7691" y="7824"/>
                <a:ext cx="2168" cy="813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8374" y="7940"/>
                <a:ext cx="261" cy="265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8628" y="7823"/>
                <a:ext cx="154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8599" y="7790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8373" y="7793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8521" y="7923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8752" y="8195"/>
                <a:ext cx="286" cy="292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9030" y="8067"/>
                <a:ext cx="168" cy="418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8998" y="8031"/>
                <a:ext cx="200" cy="169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8750" y="8033"/>
                <a:ext cx="246" cy="203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8913" y="8177"/>
                <a:ext cx="184" cy="92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28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53" y="8355"/>
                <a:ext cx="2070" cy="69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 spc="72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effectLst>
                      <a:outerShdw dist="45791" dir="3378596" algn="ctr" rotWithShape="0">
                        <a:srgbClr val="4D4D4D"/>
                      </a:outerShdw>
                    </a:effectLst>
                    <a:latin typeface="Arial Black"/>
                  </a:rPr>
                  <a:t>локални променливи</a:t>
                </a:r>
              </a:p>
            </p:txBody>
          </p:sp>
          <p:sp>
            <p:nvSpPr>
              <p:cNvPr id="20529" name="Freeform 49"/>
              <p:cNvSpPr>
                <a:spLocks/>
              </p:cNvSpPr>
              <p:nvPr/>
            </p:nvSpPr>
            <p:spPr bwMode="auto">
              <a:xfrm rot="242915" flipH="1">
                <a:off x="8229" y="8235"/>
                <a:ext cx="260" cy="266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0" name="Freeform 50"/>
              <p:cNvSpPr>
                <a:spLocks/>
              </p:cNvSpPr>
              <p:nvPr/>
            </p:nvSpPr>
            <p:spPr bwMode="auto">
              <a:xfrm rot="242915" flipH="1">
                <a:off x="8087" y="8103"/>
                <a:ext cx="153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1" name="Freeform 51"/>
              <p:cNvSpPr>
                <a:spLocks/>
              </p:cNvSpPr>
              <p:nvPr/>
            </p:nvSpPr>
            <p:spPr bwMode="auto">
              <a:xfrm rot="242915" flipH="1">
                <a:off x="8096" y="8072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2" name="Freeform 52"/>
              <p:cNvSpPr>
                <a:spLocks/>
              </p:cNvSpPr>
              <p:nvPr/>
            </p:nvSpPr>
            <p:spPr bwMode="auto">
              <a:xfrm rot="242915" flipH="1">
                <a:off x="8279" y="8090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3" name="Freeform 53"/>
              <p:cNvSpPr>
                <a:spLocks/>
              </p:cNvSpPr>
              <p:nvPr/>
            </p:nvSpPr>
            <p:spPr bwMode="auto">
              <a:xfrm rot="242915" flipH="1">
                <a:off x="8181" y="8211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4" name="Text Box 54"/>
              <p:cNvSpPr txBox="1">
                <a:spLocks noChangeArrowheads="1"/>
              </p:cNvSpPr>
              <p:nvPr/>
            </p:nvSpPr>
            <p:spPr bwMode="auto">
              <a:xfrm>
                <a:off x="5949" y="5780"/>
                <a:ext cx="1795" cy="32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100"/>
                  <a:t>КОПИЕ 2</a:t>
                </a:r>
              </a:p>
              <a:p>
                <a:pPr eaLnBrk="0" hangingPunct="0"/>
                <a:endParaRPr lang="bg-BG" altLang="bg-BG" b="0"/>
              </a:p>
            </p:txBody>
          </p:sp>
          <p:sp>
            <p:nvSpPr>
              <p:cNvPr id="20535" name="Text Box 55"/>
              <p:cNvSpPr txBox="1">
                <a:spLocks noChangeArrowheads="1"/>
              </p:cNvSpPr>
              <p:nvPr/>
            </p:nvSpPr>
            <p:spPr bwMode="auto">
              <a:xfrm>
                <a:off x="6054" y="7105"/>
                <a:ext cx="1612" cy="18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900" b="0">
                    <a:cs typeface="Times New Roman" pitchFamily="18" charset="0"/>
                  </a:rPr>
                  <a:t>Начало на процедурата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Управление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Действия 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Край на процедурата</a:t>
                </a:r>
                <a:endParaRPr lang="bg-BG" altLang="bg-BG" b="0"/>
              </a:p>
            </p:txBody>
          </p:sp>
          <p:sp>
            <p:nvSpPr>
              <p:cNvPr id="20536" name="Freeform 56"/>
              <p:cNvSpPr>
                <a:spLocks/>
              </p:cNvSpPr>
              <p:nvPr/>
            </p:nvSpPr>
            <p:spPr bwMode="auto">
              <a:xfrm flipV="1">
                <a:off x="7638" y="6756"/>
                <a:ext cx="399" cy="253"/>
              </a:xfrm>
              <a:custGeom>
                <a:avLst/>
                <a:gdLst>
                  <a:gd name="T0" fmla="*/ 0 w 930"/>
                  <a:gd name="T1" fmla="*/ 0 h 287"/>
                  <a:gd name="T2" fmla="*/ 180 w 930"/>
                  <a:gd name="T3" fmla="*/ 210 h 287"/>
                  <a:gd name="T4" fmla="*/ 525 w 930"/>
                  <a:gd name="T5" fmla="*/ 270 h 287"/>
                  <a:gd name="T6" fmla="*/ 930 w 930"/>
                  <a:gd name="T7" fmla="*/ 10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0" h="287">
                    <a:moveTo>
                      <a:pt x="0" y="0"/>
                    </a:moveTo>
                    <a:cubicBezTo>
                      <a:pt x="46" y="82"/>
                      <a:pt x="93" y="165"/>
                      <a:pt x="180" y="210"/>
                    </a:cubicBezTo>
                    <a:cubicBezTo>
                      <a:pt x="267" y="255"/>
                      <a:pt x="400" y="287"/>
                      <a:pt x="525" y="270"/>
                    </a:cubicBezTo>
                    <a:cubicBezTo>
                      <a:pt x="650" y="253"/>
                      <a:pt x="855" y="143"/>
                      <a:pt x="930" y="10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7" name="Freeform 57"/>
              <p:cNvSpPr>
                <a:spLocks/>
              </p:cNvSpPr>
              <p:nvPr/>
            </p:nvSpPr>
            <p:spPr bwMode="auto">
              <a:xfrm>
                <a:off x="7479" y="7449"/>
                <a:ext cx="1124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8" name="Freeform 58"/>
              <p:cNvSpPr>
                <a:spLocks/>
              </p:cNvSpPr>
              <p:nvPr/>
            </p:nvSpPr>
            <p:spPr bwMode="auto">
              <a:xfrm>
                <a:off x="7496" y="7494"/>
                <a:ext cx="1250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39" name="Freeform 59"/>
              <p:cNvSpPr>
                <a:spLocks/>
              </p:cNvSpPr>
              <p:nvPr/>
            </p:nvSpPr>
            <p:spPr bwMode="auto">
              <a:xfrm>
                <a:off x="7523" y="7604"/>
                <a:ext cx="964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40" name="Freeform 60"/>
              <p:cNvSpPr>
                <a:spLocks/>
              </p:cNvSpPr>
              <p:nvPr/>
            </p:nvSpPr>
            <p:spPr bwMode="auto">
              <a:xfrm>
                <a:off x="7581" y="7671"/>
                <a:ext cx="785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41" name="Freeform 61"/>
              <p:cNvSpPr>
                <a:spLocks/>
              </p:cNvSpPr>
              <p:nvPr/>
            </p:nvSpPr>
            <p:spPr bwMode="auto">
              <a:xfrm>
                <a:off x="7532" y="7837"/>
                <a:ext cx="620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42" name="Freeform 62"/>
              <p:cNvSpPr>
                <a:spLocks/>
              </p:cNvSpPr>
              <p:nvPr/>
            </p:nvSpPr>
            <p:spPr bwMode="auto">
              <a:xfrm>
                <a:off x="7568" y="7449"/>
                <a:ext cx="906" cy="693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543" name="Freeform 63"/>
              <p:cNvSpPr>
                <a:spLocks/>
              </p:cNvSpPr>
              <p:nvPr/>
            </p:nvSpPr>
            <p:spPr bwMode="auto">
              <a:xfrm>
                <a:off x="7665" y="6086"/>
                <a:ext cx="821" cy="510"/>
              </a:xfrm>
              <a:custGeom>
                <a:avLst/>
                <a:gdLst>
                  <a:gd name="T0" fmla="*/ 0 w 960"/>
                  <a:gd name="T1" fmla="*/ 0 h 657"/>
                  <a:gd name="T2" fmla="*/ 150 w 960"/>
                  <a:gd name="T3" fmla="*/ 540 h 657"/>
                  <a:gd name="T4" fmla="*/ 555 w 960"/>
                  <a:gd name="T5" fmla="*/ 630 h 657"/>
                  <a:gd name="T6" fmla="*/ 960 w 960"/>
                  <a:gd name="T7" fmla="*/ 37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657">
                    <a:moveTo>
                      <a:pt x="0" y="0"/>
                    </a:moveTo>
                    <a:cubicBezTo>
                      <a:pt x="29" y="217"/>
                      <a:pt x="58" y="435"/>
                      <a:pt x="150" y="540"/>
                    </a:cubicBezTo>
                    <a:cubicBezTo>
                      <a:pt x="242" y="645"/>
                      <a:pt x="420" y="657"/>
                      <a:pt x="555" y="630"/>
                    </a:cubicBezTo>
                    <a:cubicBezTo>
                      <a:pt x="690" y="603"/>
                      <a:pt x="893" y="417"/>
                      <a:pt x="960" y="37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6099" y="6142"/>
              <a:ext cx="1562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bg-BG" sz="800" b="0">
                  <a:cs typeface="Times New Roman" pitchFamily="18" charset="0"/>
                </a:rPr>
                <a:t>Дефиниране на средата на процедурата. </a:t>
              </a:r>
              <a:endParaRPr lang="en-GB" altLang="bg-BG" b="0"/>
            </a:p>
          </p:txBody>
        </p:sp>
      </p:grp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00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0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205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/>
      <p:bldP spid="2050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42988" y="1700213"/>
            <a:ext cx="2592387" cy="3889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000" b="0">
                <a:cs typeface="Times New Roman" pitchFamily="18" charset="0"/>
              </a:rPr>
              <a:t>Процедура “</a:t>
            </a:r>
            <a:r>
              <a:rPr lang="bg-BG" altLang="bg-BG" sz="1000" b="0">
                <a:solidFill>
                  <a:srgbClr val="CC3300"/>
                </a:solidFill>
                <a:cs typeface="Times New Roman" pitchFamily="18" charset="0"/>
              </a:rPr>
              <a:t>ИВАН</a:t>
            </a:r>
            <a:r>
              <a:rPr lang="bg-BG" altLang="bg-BG" sz="1000" b="0">
                <a:cs typeface="Times New Roman" pitchFamily="18" charset="0"/>
              </a:rPr>
              <a:t>”</a:t>
            </a:r>
            <a:endParaRPr lang="bg-BG" altLang="bg-BG" b="0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562100" y="1951038"/>
            <a:ext cx="1036638" cy="376237"/>
            <a:chOff x="1260" y="3420"/>
            <a:chExt cx="1440" cy="54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начало</a:t>
              </a:r>
              <a:endParaRPr lang="bg-BG" altLang="bg-BG" b="0"/>
            </a:p>
          </p:txBody>
        </p:sp>
        <p:sp>
          <p:nvSpPr>
            <p:cNvPr id="21509" name="AutoShape 5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079625" y="220186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906588" y="2452688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079625" y="2703513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906588" y="2578100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944813" y="2828925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562100" y="2954338"/>
            <a:ext cx="1036638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252663" y="3205163"/>
            <a:ext cx="1036637" cy="125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079625" y="3079750"/>
            <a:ext cx="0" cy="754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079625" y="3455988"/>
            <a:ext cx="8651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944813" y="3330575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1906588" y="3833813"/>
            <a:ext cx="346075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079625" y="4084638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1906588" y="3959225"/>
            <a:ext cx="103822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944813" y="4210050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252663" y="4711700"/>
            <a:ext cx="1036637" cy="125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2079625" y="4586288"/>
            <a:ext cx="0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2079625" y="4962525"/>
            <a:ext cx="865188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2944813" y="4837113"/>
            <a:ext cx="0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562100" y="4335463"/>
            <a:ext cx="120967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1562100" y="4335463"/>
            <a:ext cx="19002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100" b="0">
                <a:solidFill>
                  <a:srgbClr val="CC3300"/>
                </a:solidFill>
                <a:cs typeface="Times New Roman" pitchFamily="18" charset="0"/>
              </a:rPr>
              <a:t>ИВАНЕ</a:t>
            </a:r>
            <a:r>
              <a:rPr lang="bg-BG" altLang="bg-BG" sz="1200" b="0">
                <a:cs typeface="Times New Roman" pitchFamily="18" charset="0"/>
              </a:rPr>
              <a:t>!</a:t>
            </a:r>
            <a:endParaRPr lang="bg-BG" altLang="bg-BG" b="0"/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1562100" y="5213350"/>
            <a:ext cx="1036638" cy="376238"/>
            <a:chOff x="1260" y="3420"/>
            <a:chExt cx="1440" cy="540"/>
          </a:xfrm>
        </p:grpSpPr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1260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000" b="0">
                  <a:cs typeface="Times New Roman" pitchFamily="18" charset="0"/>
                </a:rPr>
                <a:t>край</a:t>
              </a:r>
              <a:endParaRPr lang="bg-BG" altLang="bg-BG" b="0"/>
            </a:p>
          </p:txBody>
        </p:sp>
        <p:sp>
          <p:nvSpPr>
            <p:cNvPr id="21532" name="AutoShape 28"/>
            <p:cNvSpPr>
              <a:spLocks noChangeArrowheads="1"/>
            </p:cNvSpPr>
            <p:nvPr/>
          </p:nvSpPr>
          <p:spPr bwMode="auto">
            <a:xfrm>
              <a:off x="1260" y="3420"/>
              <a:ext cx="1440" cy="3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4859338" y="1773238"/>
            <a:ext cx="3671887" cy="3887787"/>
            <a:chOff x="5949" y="5273"/>
            <a:chExt cx="4221" cy="4770"/>
          </a:xfrm>
        </p:grpSpPr>
        <p:grpSp>
          <p:nvGrpSpPr>
            <p:cNvPr id="21534" name="Group 30"/>
            <p:cNvGrpSpPr>
              <a:grpSpLocks/>
            </p:cNvGrpSpPr>
            <p:nvPr/>
          </p:nvGrpSpPr>
          <p:grpSpPr bwMode="auto">
            <a:xfrm>
              <a:off x="5949" y="5273"/>
              <a:ext cx="4221" cy="4770"/>
              <a:chOff x="5949" y="5273"/>
              <a:chExt cx="4221" cy="4770"/>
            </a:xfrm>
          </p:grpSpPr>
          <p:sp>
            <p:nvSpPr>
              <p:cNvPr id="21535" name="Rectangle 31" descr="Small confetti"/>
              <p:cNvSpPr>
                <a:spLocks noChangeArrowheads="1"/>
              </p:cNvSpPr>
              <p:nvPr/>
            </p:nvSpPr>
            <p:spPr bwMode="auto">
              <a:xfrm>
                <a:off x="6124" y="9752"/>
                <a:ext cx="4046" cy="291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36" name="Rectangle 32" descr="Horizontal brick"/>
              <p:cNvSpPr>
                <a:spLocks noChangeArrowheads="1"/>
              </p:cNvSpPr>
              <p:nvPr/>
            </p:nvSpPr>
            <p:spPr bwMode="auto">
              <a:xfrm>
                <a:off x="6411" y="5506"/>
                <a:ext cx="581" cy="4223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37" name="Rectangle 33" descr="Horizontal brick"/>
              <p:cNvSpPr>
                <a:spLocks noChangeArrowheads="1"/>
              </p:cNvSpPr>
              <p:nvPr/>
            </p:nvSpPr>
            <p:spPr bwMode="auto">
              <a:xfrm>
                <a:off x="9923" y="5506"/>
                <a:ext cx="239" cy="4199"/>
              </a:xfrm>
              <a:prstGeom prst="rect">
                <a:avLst/>
              </a:prstGeom>
              <a:pattFill prst="horzBrick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38" name="Rectangle 34" descr="Small confetti"/>
              <p:cNvSpPr>
                <a:spLocks noChangeArrowheads="1"/>
              </p:cNvSpPr>
              <p:nvPr/>
            </p:nvSpPr>
            <p:spPr bwMode="auto">
              <a:xfrm>
                <a:off x="6137" y="5273"/>
                <a:ext cx="4033" cy="229"/>
              </a:xfrm>
              <a:prstGeom prst="rect">
                <a:avLst/>
              </a:prstGeom>
              <a:pattFill prst="smConfetti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39" name="Oval 35"/>
              <p:cNvSpPr>
                <a:spLocks noChangeArrowheads="1"/>
              </p:cNvSpPr>
              <p:nvPr/>
            </p:nvSpPr>
            <p:spPr bwMode="auto">
              <a:xfrm>
                <a:off x="7684" y="6294"/>
                <a:ext cx="2212" cy="332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0" name="Arc 36"/>
              <p:cNvSpPr>
                <a:spLocks/>
              </p:cNvSpPr>
              <p:nvPr/>
            </p:nvSpPr>
            <p:spPr bwMode="auto">
              <a:xfrm flipV="1">
                <a:off x="7716" y="8296"/>
                <a:ext cx="2124" cy="565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64"/>
                  <a:gd name="T1" fmla="*/ 20531 h 21600"/>
                  <a:gd name="T2" fmla="*/ 43164 w 43164"/>
                  <a:gd name="T3" fmla="*/ 20940 h 21600"/>
                  <a:gd name="T4" fmla="*/ 21574 w 431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64" h="21600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</a:path>
                  <a:path w="43164" h="21600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246" y="0"/>
                      <a:pt x="42807" y="9273"/>
                      <a:pt x="43163" y="20940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1" name="Oval 37"/>
              <p:cNvSpPr>
                <a:spLocks noChangeArrowheads="1"/>
              </p:cNvSpPr>
              <p:nvPr/>
            </p:nvSpPr>
            <p:spPr bwMode="auto">
              <a:xfrm>
                <a:off x="7691" y="7824"/>
                <a:ext cx="2168" cy="813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2" name="Freeform 38"/>
              <p:cNvSpPr>
                <a:spLocks/>
              </p:cNvSpPr>
              <p:nvPr/>
            </p:nvSpPr>
            <p:spPr bwMode="auto">
              <a:xfrm>
                <a:off x="8374" y="7940"/>
                <a:ext cx="261" cy="265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3" name="Freeform 39"/>
              <p:cNvSpPr>
                <a:spLocks/>
              </p:cNvSpPr>
              <p:nvPr/>
            </p:nvSpPr>
            <p:spPr bwMode="auto">
              <a:xfrm>
                <a:off x="8628" y="7823"/>
                <a:ext cx="154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4" name="Freeform 40"/>
              <p:cNvSpPr>
                <a:spLocks/>
              </p:cNvSpPr>
              <p:nvPr/>
            </p:nvSpPr>
            <p:spPr bwMode="auto">
              <a:xfrm>
                <a:off x="8599" y="7790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5" name="Freeform 41"/>
              <p:cNvSpPr>
                <a:spLocks/>
              </p:cNvSpPr>
              <p:nvPr/>
            </p:nvSpPr>
            <p:spPr bwMode="auto">
              <a:xfrm>
                <a:off x="8373" y="7793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6" name="Freeform 42"/>
              <p:cNvSpPr>
                <a:spLocks/>
              </p:cNvSpPr>
              <p:nvPr/>
            </p:nvSpPr>
            <p:spPr bwMode="auto">
              <a:xfrm>
                <a:off x="8521" y="7923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7" name="Freeform 43"/>
              <p:cNvSpPr>
                <a:spLocks/>
              </p:cNvSpPr>
              <p:nvPr/>
            </p:nvSpPr>
            <p:spPr bwMode="auto">
              <a:xfrm>
                <a:off x="8752" y="8195"/>
                <a:ext cx="286" cy="292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8" name="Freeform 44"/>
              <p:cNvSpPr>
                <a:spLocks/>
              </p:cNvSpPr>
              <p:nvPr/>
            </p:nvSpPr>
            <p:spPr bwMode="auto">
              <a:xfrm>
                <a:off x="9030" y="8067"/>
                <a:ext cx="168" cy="418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49" name="Freeform 45"/>
              <p:cNvSpPr>
                <a:spLocks/>
              </p:cNvSpPr>
              <p:nvPr/>
            </p:nvSpPr>
            <p:spPr bwMode="auto">
              <a:xfrm>
                <a:off x="8998" y="8031"/>
                <a:ext cx="200" cy="169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0" name="Freeform 46"/>
              <p:cNvSpPr>
                <a:spLocks/>
              </p:cNvSpPr>
              <p:nvPr/>
            </p:nvSpPr>
            <p:spPr bwMode="auto">
              <a:xfrm>
                <a:off x="8750" y="8033"/>
                <a:ext cx="246" cy="203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1" name="Freeform 47"/>
              <p:cNvSpPr>
                <a:spLocks/>
              </p:cNvSpPr>
              <p:nvPr/>
            </p:nvSpPr>
            <p:spPr bwMode="auto">
              <a:xfrm>
                <a:off x="8913" y="8177"/>
                <a:ext cx="184" cy="92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53" y="8355"/>
                <a:ext cx="2070" cy="69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 spc="72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C0C0C0"/>
                    </a:solidFill>
                    <a:effectLst>
                      <a:outerShdw dist="45791" dir="3378596" algn="ctr" rotWithShape="0">
                        <a:srgbClr val="4D4D4D"/>
                      </a:outerShdw>
                    </a:effectLst>
                    <a:latin typeface="Arial Black"/>
                  </a:rPr>
                  <a:t>локални променливи</a:t>
                </a:r>
              </a:p>
            </p:txBody>
          </p:sp>
          <p:sp>
            <p:nvSpPr>
              <p:cNvPr id="21553" name="Freeform 49"/>
              <p:cNvSpPr>
                <a:spLocks/>
              </p:cNvSpPr>
              <p:nvPr/>
            </p:nvSpPr>
            <p:spPr bwMode="auto">
              <a:xfrm rot="242915" flipH="1">
                <a:off x="8229" y="8235"/>
                <a:ext cx="260" cy="266"/>
              </a:xfrm>
              <a:custGeom>
                <a:avLst/>
                <a:gdLst>
                  <a:gd name="T0" fmla="*/ 0 w 2280"/>
                  <a:gd name="T1" fmla="*/ 0 h 1740"/>
                  <a:gd name="T2" fmla="*/ 0 w 2280"/>
                  <a:gd name="T3" fmla="*/ 1170 h 1740"/>
                  <a:gd name="T4" fmla="*/ 2220 w 2280"/>
                  <a:gd name="T5" fmla="*/ 1740 h 1740"/>
                  <a:gd name="T6" fmla="*/ 2280 w 2280"/>
                  <a:gd name="T7" fmla="*/ 420 h 1740"/>
                  <a:gd name="T8" fmla="*/ 0 w 2280"/>
                  <a:gd name="T9" fmla="*/ 0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0" h="1740">
                    <a:moveTo>
                      <a:pt x="0" y="0"/>
                    </a:moveTo>
                    <a:lnTo>
                      <a:pt x="0" y="1170"/>
                    </a:lnTo>
                    <a:lnTo>
                      <a:pt x="2220" y="1740"/>
                    </a:lnTo>
                    <a:lnTo>
                      <a:pt x="2280" y="4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568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4" name="Freeform 50"/>
              <p:cNvSpPr>
                <a:spLocks/>
              </p:cNvSpPr>
              <p:nvPr/>
            </p:nvSpPr>
            <p:spPr bwMode="auto">
              <a:xfrm rot="242915" flipH="1">
                <a:off x="8087" y="8103"/>
                <a:ext cx="153" cy="380"/>
              </a:xfrm>
              <a:custGeom>
                <a:avLst/>
                <a:gdLst>
                  <a:gd name="T0" fmla="*/ 60 w 1500"/>
                  <a:gd name="T1" fmla="*/ 1290 h 2580"/>
                  <a:gd name="T2" fmla="*/ 1500 w 1500"/>
                  <a:gd name="T3" fmla="*/ 0 h 2580"/>
                  <a:gd name="T4" fmla="*/ 1440 w 1500"/>
                  <a:gd name="T5" fmla="*/ 1110 h 2580"/>
                  <a:gd name="T6" fmla="*/ 0 w 1500"/>
                  <a:gd name="T7" fmla="*/ 2580 h 2580"/>
                  <a:gd name="T8" fmla="*/ 60 w 1500"/>
                  <a:gd name="T9" fmla="*/ 129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0" h="2580">
                    <a:moveTo>
                      <a:pt x="60" y="1290"/>
                    </a:moveTo>
                    <a:lnTo>
                      <a:pt x="1500" y="0"/>
                    </a:lnTo>
                    <a:lnTo>
                      <a:pt x="1440" y="1110"/>
                    </a:lnTo>
                    <a:lnTo>
                      <a:pt x="0" y="2580"/>
                    </a:lnTo>
                    <a:lnTo>
                      <a:pt x="60" y="12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33333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5" name="Freeform 51"/>
              <p:cNvSpPr>
                <a:spLocks/>
              </p:cNvSpPr>
              <p:nvPr/>
            </p:nvSpPr>
            <p:spPr bwMode="auto">
              <a:xfrm rot="242915" flipH="1">
                <a:off x="8096" y="8072"/>
                <a:ext cx="183" cy="154"/>
              </a:xfrm>
              <a:custGeom>
                <a:avLst/>
                <a:gdLst>
                  <a:gd name="T0" fmla="*/ 0 w 1665"/>
                  <a:gd name="T1" fmla="*/ 0 h 990"/>
                  <a:gd name="T2" fmla="*/ 0 w 1665"/>
                  <a:gd name="T3" fmla="*/ 870 h 990"/>
                  <a:gd name="T4" fmla="*/ 795 w 1665"/>
                  <a:gd name="T5" fmla="*/ 990 h 990"/>
                  <a:gd name="T6" fmla="*/ 1665 w 1665"/>
                  <a:gd name="T7" fmla="*/ 225 h 990"/>
                  <a:gd name="T8" fmla="*/ 0 w 1665"/>
                  <a:gd name="T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990">
                    <a:moveTo>
                      <a:pt x="0" y="0"/>
                    </a:moveTo>
                    <a:lnTo>
                      <a:pt x="0" y="870"/>
                    </a:lnTo>
                    <a:lnTo>
                      <a:pt x="795" y="990"/>
                    </a:lnTo>
                    <a:lnTo>
                      <a:pt x="1665" y="22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6" name="Freeform 52"/>
              <p:cNvSpPr>
                <a:spLocks/>
              </p:cNvSpPr>
              <p:nvPr/>
            </p:nvSpPr>
            <p:spPr bwMode="auto">
              <a:xfrm rot="242915" flipH="1">
                <a:off x="8279" y="8090"/>
                <a:ext cx="224" cy="184"/>
              </a:xfrm>
              <a:custGeom>
                <a:avLst/>
                <a:gdLst>
                  <a:gd name="T0" fmla="*/ 2040 w 2040"/>
                  <a:gd name="T1" fmla="*/ 0 h 1215"/>
                  <a:gd name="T2" fmla="*/ 2040 w 2040"/>
                  <a:gd name="T3" fmla="*/ 885 h 1215"/>
                  <a:gd name="T4" fmla="*/ 1335 w 2040"/>
                  <a:gd name="T5" fmla="*/ 1215 h 1215"/>
                  <a:gd name="T6" fmla="*/ 0 w 2040"/>
                  <a:gd name="T7" fmla="*/ 960 h 1215"/>
                  <a:gd name="T8" fmla="*/ 2040 w 2040"/>
                  <a:gd name="T9" fmla="*/ 0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0" h="1215">
                    <a:moveTo>
                      <a:pt x="2040" y="0"/>
                    </a:moveTo>
                    <a:lnTo>
                      <a:pt x="2040" y="885"/>
                    </a:lnTo>
                    <a:lnTo>
                      <a:pt x="1335" y="1215"/>
                    </a:lnTo>
                    <a:lnTo>
                      <a:pt x="0" y="960"/>
                    </a:lnTo>
                    <a:lnTo>
                      <a:pt x="20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7" name="Freeform 53"/>
              <p:cNvSpPr>
                <a:spLocks/>
              </p:cNvSpPr>
              <p:nvPr/>
            </p:nvSpPr>
            <p:spPr bwMode="auto">
              <a:xfrm rot="242915" flipH="1">
                <a:off x="8181" y="8211"/>
                <a:ext cx="168" cy="84"/>
              </a:xfrm>
              <a:custGeom>
                <a:avLst/>
                <a:gdLst>
                  <a:gd name="T0" fmla="*/ 0 w 1530"/>
                  <a:gd name="T1" fmla="*/ 345 h 540"/>
                  <a:gd name="T2" fmla="*/ 705 w 1530"/>
                  <a:gd name="T3" fmla="*/ 0 h 540"/>
                  <a:gd name="T4" fmla="*/ 1530 w 1530"/>
                  <a:gd name="T5" fmla="*/ 135 h 540"/>
                  <a:gd name="T6" fmla="*/ 1050 w 1530"/>
                  <a:gd name="T7" fmla="*/ 540 h 540"/>
                  <a:gd name="T8" fmla="*/ 0 w 1530"/>
                  <a:gd name="T9" fmla="*/ 345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0" h="540">
                    <a:moveTo>
                      <a:pt x="0" y="345"/>
                    </a:moveTo>
                    <a:lnTo>
                      <a:pt x="705" y="0"/>
                    </a:lnTo>
                    <a:lnTo>
                      <a:pt x="1530" y="135"/>
                    </a:lnTo>
                    <a:lnTo>
                      <a:pt x="1050" y="540"/>
                    </a:lnTo>
                    <a:lnTo>
                      <a:pt x="0" y="34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C0C0C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8" name="Text Box 54"/>
              <p:cNvSpPr txBox="1">
                <a:spLocks noChangeArrowheads="1"/>
              </p:cNvSpPr>
              <p:nvPr/>
            </p:nvSpPr>
            <p:spPr bwMode="auto">
              <a:xfrm>
                <a:off x="5949" y="5780"/>
                <a:ext cx="1795" cy="32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100"/>
                  <a:t>КОПИЕ 3</a:t>
                </a:r>
              </a:p>
              <a:p>
                <a:pPr eaLnBrk="0" hangingPunct="0"/>
                <a:endParaRPr lang="bg-BG" altLang="bg-BG" b="0"/>
              </a:p>
            </p:txBody>
          </p:sp>
          <p:sp>
            <p:nvSpPr>
              <p:cNvPr id="21559" name="Text Box 55"/>
              <p:cNvSpPr txBox="1">
                <a:spLocks noChangeArrowheads="1"/>
              </p:cNvSpPr>
              <p:nvPr/>
            </p:nvSpPr>
            <p:spPr bwMode="auto">
              <a:xfrm>
                <a:off x="6054" y="7105"/>
                <a:ext cx="1612" cy="18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900" b="0">
                    <a:cs typeface="Times New Roman" pitchFamily="18" charset="0"/>
                  </a:rPr>
                  <a:t>Начало на процедурата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Управление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Действия 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900" b="0">
                    <a:cs typeface="Times New Roman" pitchFamily="18" charset="0"/>
                  </a:rPr>
                  <a:t>Край на процедурата</a:t>
                </a:r>
                <a:endParaRPr lang="bg-BG" altLang="bg-BG" b="0"/>
              </a:p>
            </p:txBody>
          </p:sp>
          <p:sp>
            <p:nvSpPr>
              <p:cNvPr id="21560" name="Freeform 56"/>
              <p:cNvSpPr>
                <a:spLocks/>
              </p:cNvSpPr>
              <p:nvPr/>
            </p:nvSpPr>
            <p:spPr bwMode="auto">
              <a:xfrm flipV="1">
                <a:off x="7638" y="6756"/>
                <a:ext cx="399" cy="253"/>
              </a:xfrm>
              <a:custGeom>
                <a:avLst/>
                <a:gdLst>
                  <a:gd name="T0" fmla="*/ 0 w 930"/>
                  <a:gd name="T1" fmla="*/ 0 h 287"/>
                  <a:gd name="T2" fmla="*/ 180 w 930"/>
                  <a:gd name="T3" fmla="*/ 210 h 287"/>
                  <a:gd name="T4" fmla="*/ 525 w 930"/>
                  <a:gd name="T5" fmla="*/ 270 h 287"/>
                  <a:gd name="T6" fmla="*/ 930 w 930"/>
                  <a:gd name="T7" fmla="*/ 10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0" h="287">
                    <a:moveTo>
                      <a:pt x="0" y="0"/>
                    </a:moveTo>
                    <a:cubicBezTo>
                      <a:pt x="46" y="82"/>
                      <a:pt x="93" y="165"/>
                      <a:pt x="180" y="210"/>
                    </a:cubicBezTo>
                    <a:cubicBezTo>
                      <a:pt x="267" y="255"/>
                      <a:pt x="400" y="287"/>
                      <a:pt x="525" y="270"/>
                    </a:cubicBezTo>
                    <a:cubicBezTo>
                      <a:pt x="650" y="253"/>
                      <a:pt x="855" y="143"/>
                      <a:pt x="930" y="10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1" name="Freeform 57"/>
              <p:cNvSpPr>
                <a:spLocks/>
              </p:cNvSpPr>
              <p:nvPr/>
            </p:nvSpPr>
            <p:spPr bwMode="auto">
              <a:xfrm>
                <a:off x="7479" y="7449"/>
                <a:ext cx="1124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2" name="Freeform 58"/>
              <p:cNvSpPr>
                <a:spLocks/>
              </p:cNvSpPr>
              <p:nvPr/>
            </p:nvSpPr>
            <p:spPr bwMode="auto">
              <a:xfrm>
                <a:off x="7496" y="7494"/>
                <a:ext cx="1250" cy="360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3" name="Freeform 59"/>
              <p:cNvSpPr>
                <a:spLocks/>
              </p:cNvSpPr>
              <p:nvPr/>
            </p:nvSpPr>
            <p:spPr bwMode="auto">
              <a:xfrm>
                <a:off x="7523" y="7604"/>
                <a:ext cx="964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4" name="Freeform 60"/>
              <p:cNvSpPr>
                <a:spLocks/>
              </p:cNvSpPr>
              <p:nvPr/>
            </p:nvSpPr>
            <p:spPr bwMode="auto">
              <a:xfrm>
                <a:off x="7581" y="7671"/>
                <a:ext cx="785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5" name="Freeform 61"/>
              <p:cNvSpPr>
                <a:spLocks/>
              </p:cNvSpPr>
              <p:nvPr/>
            </p:nvSpPr>
            <p:spPr bwMode="auto">
              <a:xfrm>
                <a:off x="7532" y="7837"/>
                <a:ext cx="620" cy="361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6" name="Freeform 62"/>
              <p:cNvSpPr>
                <a:spLocks/>
              </p:cNvSpPr>
              <p:nvPr/>
            </p:nvSpPr>
            <p:spPr bwMode="auto">
              <a:xfrm>
                <a:off x="7568" y="7449"/>
                <a:ext cx="906" cy="693"/>
              </a:xfrm>
              <a:custGeom>
                <a:avLst/>
                <a:gdLst>
                  <a:gd name="T0" fmla="*/ 0 w 3900"/>
                  <a:gd name="T1" fmla="*/ 442 h 487"/>
                  <a:gd name="T2" fmla="*/ 420 w 3900"/>
                  <a:gd name="T3" fmla="*/ 397 h 487"/>
                  <a:gd name="T4" fmla="*/ 705 w 3900"/>
                  <a:gd name="T5" fmla="*/ 157 h 487"/>
                  <a:gd name="T6" fmla="*/ 1245 w 3900"/>
                  <a:gd name="T7" fmla="*/ 97 h 487"/>
                  <a:gd name="T8" fmla="*/ 1860 w 3900"/>
                  <a:gd name="T9" fmla="*/ 82 h 487"/>
                  <a:gd name="T10" fmla="*/ 2985 w 3900"/>
                  <a:gd name="T11" fmla="*/ 67 h 487"/>
                  <a:gd name="T12" fmla="*/ 3900 w 3900"/>
                  <a:gd name="T13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0" h="487">
                    <a:moveTo>
                      <a:pt x="0" y="442"/>
                    </a:moveTo>
                    <a:cubicBezTo>
                      <a:pt x="151" y="443"/>
                      <a:pt x="303" y="444"/>
                      <a:pt x="420" y="397"/>
                    </a:cubicBezTo>
                    <a:cubicBezTo>
                      <a:pt x="537" y="350"/>
                      <a:pt x="568" y="207"/>
                      <a:pt x="705" y="157"/>
                    </a:cubicBezTo>
                    <a:cubicBezTo>
                      <a:pt x="842" y="107"/>
                      <a:pt x="1053" y="109"/>
                      <a:pt x="1245" y="97"/>
                    </a:cubicBezTo>
                    <a:cubicBezTo>
                      <a:pt x="1437" y="85"/>
                      <a:pt x="1570" y="87"/>
                      <a:pt x="1860" y="82"/>
                    </a:cubicBezTo>
                    <a:cubicBezTo>
                      <a:pt x="2150" y="77"/>
                      <a:pt x="2645" y="0"/>
                      <a:pt x="2985" y="67"/>
                    </a:cubicBezTo>
                    <a:cubicBezTo>
                      <a:pt x="3325" y="134"/>
                      <a:pt x="3612" y="310"/>
                      <a:pt x="3900" y="48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67" name="Freeform 63"/>
              <p:cNvSpPr>
                <a:spLocks/>
              </p:cNvSpPr>
              <p:nvPr/>
            </p:nvSpPr>
            <p:spPr bwMode="auto">
              <a:xfrm>
                <a:off x="7665" y="6086"/>
                <a:ext cx="821" cy="510"/>
              </a:xfrm>
              <a:custGeom>
                <a:avLst/>
                <a:gdLst>
                  <a:gd name="T0" fmla="*/ 0 w 960"/>
                  <a:gd name="T1" fmla="*/ 0 h 657"/>
                  <a:gd name="T2" fmla="*/ 150 w 960"/>
                  <a:gd name="T3" fmla="*/ 540 h 657"/>
                  <a:gd name="T4" fmla="*/ 555 w 960"/>
                  <a:gd name="T5" fmla="*/ 630 h 657"/>
                  <a:gd name="T6" fmla="*/ 960 w 960"/>
                  <a:gd name="T7" fmla="*/ 37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657">
                    <a:moveTo>
                      <a:pt x="0" y="0"/>
                    </a:moveTo>
                    <a:cubicBezTo>
                      <a:pt x="29" y="217"/>
                      <a:pt x="58" y="435"/>
                      <a:pt x="150" y="540"/>
                    </a:cubicBezTo>
                    <a:cubicBezTo>
                      <a:pt x="242" y="645"/>
                      <a:pt x="420" y="657"/>
                      <a:pt x="555" y="630"/>
                    </a:cubicBezTo>
                    <a:cubicBezTo>
                      <a:pt x="690" y="603"/>
                      <a:pt x="893" y="417"/>
                      <a:pt x="960" y="37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6099" y="6142"/>
              <a:ext cx="1562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bg-BG" sz="800" b="0">
                  <a:cs typeface="Times New Roman" pitchFamily="18" charset="0"/>
                </a:rPr>
                <a:t>Дефиниране на средата на процедурата. </a:t>
              </a:r>
              <a:endParaRPr lang="en-GB" altLang="bg-BG" b="0"/>
            </a:p>
          </p:txBody>
        </p:sp>
      </p:grp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93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15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215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10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  <p:bldP spid="21524" grpId="0" animBg="1"/>
      <p:bldP spid="21525" grpId="0" animBg="1"/>
      <p:bldP spid="21526" grpId="0" animBg="1"/>
      <p:bldP spid="21527" grpId="0" animBg="1"/>
      <p:bldP spid="21528" grpId="0" animBg="1"/>
      <p:bldP spid="21529" grpId="0"/>
      <p:bldP spid="215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68313" y="1844675"/>
            <a:ext cx="8064500" cy="2592388"/>
            <a:chOff x="900" y="1601"/>
            <a:chExt cx="10620" cy="3779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900" y="1601"/>
              <a:ext cx="10620" cy="3240"/>
              <a:chOff x="900" y="12960"/>
              <a:chExt cx="10620" cy="3240"/>
            </a:xfrm>
          </p:grpSpPr>
          <p:sp>
            <p:nvSpPr>
              <p:cNvPr id="22532" name="Text Box 4"/>
              <p:cNvSpPr txBox="1">
                <a:spLocks noChangeArrowheads="1"/>
              </p:cNvSpPr>
              <p:nvPr/>
            </p:nvSpPr>
            <p:spPr bwMode="auto">
              <a:xfrm>
                <a:off x="900" y="12960"/>
                <a:ext cx="8100" cy="3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200" b="0"/>
                  <a:t>   Копие 1                        копие 2                      копие 3                    копие 4</a:t>
                </a:r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endParaRPr lang="bg-BG" altLang="bg-BG" sz="1200" b="0"/>
              </a:p>
              <a:p>
                <a:r>
                  <a:rPr lang="bg-BG" altLang="bg-BG" sz="1200" i="1"/>
                  <a:t>Потъване на рекурсивния процес</a:t>
                </a:r>
                <a:endParaRPr lang="bg-BG" altLang="bg-BG" sz="1400"/>
              </a:p>
            </p:txBody>
          </p:sp>
          <p:sp>
            <p:nvSpPr>
              <p:cNvPr id="22533" name="Text Box 5"/>
              <p:cNvSpPr txBox="1">
                <a:spLocks noChangeArrowheads="1"/>
              </p:cNvSpPr>
              <p:nvPr/>
            </p:nvSpPr>
            <p:spPr bwMode="auto">
              <a:xfrm>
                <a:off x="1260" y="13320"/>
                <a:ext cx="1440" cy="23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200" b="0"/>
                  <a:t>Procedure</a:t>
                </a:r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…………</a:t>
                </a:r>
              </a:p>
              <a:p>
                <a:r>
                  <a:rPr lang="bg-BG" altLang="bg-BG" sz="1200" b="0"/>
                  <a:t>………</a:t>
                </a:r>
              </a:p>
              <a:p>
                <a:endParaRPr lang="bg-BG" altLang="bg-BG" sz="1200" b="0"/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</a:t>
                </a:r>
              </a:p>
              <a:p>
                <a:r>
                  <a:rPr lang="bg-BG" altLang="bg-BG" sz="1200" b="0"/>
                  <a:t>………..</a:t>
                </a:r>
                <a:endParaRPr lang="bg-BG" altLang="bg-BG" sz="1400"/>
              </a:p>
            </p:txBody>
          </p:sp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3240" y="13320"/>
                <a:ext cx="1440" cy="23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200" b="0"/>
                  <a:t>Procedure</a:t>
                </a:r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…………</a:t>
                </a:r>
              </a:p>
              <a:p>
                <a:r>
                  <a:rPr lang="bg-BG" altLang="bg-BG" sz="1200" b="0"/>
                  <a:t>………</a:t>
                </a:r>
              </a:p>
              <a:p>
                <a:endParaRPr lang="bg-BG" altLang="bg-BG" sz="1200" b="0"/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</a:t>
                </a:r>
              </a:p>
              <a:p>
                <a:r>
                  <a:rPr lang="bg-BG" altLang="bg-BG" sz="1200" b="0"/>
                  <a:t>………..</a:t>
                </a:r>
                <a:endParaRPr lang="bg-BG" altLang="bg-BG" sz="1400"/>
              </a:p>
            </p:txBody>
          </p:sp>
          <p:sp>
            <p:nvSpPr>
              <p:cNvPr id="22535" name="Text Box 7"/>
              <p:cNvSpPr txBox="1">
                <a:spLocks noChangeArrowheads="1"/>
              </p:cNvSpPr>
              <p:nvPr/>
            </p:nvSpPr>
            <p:spPr bwMode="auto">
              <a:xfrm>
                <a:off x="5220" y="13320"/>
                <a:ext cx="1440" cy="23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200" b="0"/>
                  <a:t>Procedure</a:t>
                </a:r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…………</a:t>
                </a:r>
              </a:p>
              <a:p>
                <a:r>
                  <a:rPr lang="bg-BG" altLang="bg-BG" sz="1200" b="0"/>
                  <a:t>………</a:t>
                </a:r>
              </a:p>
              <a:p>
                <a:endParaRPr lang="bg-BG" altLang="bg-BG" sz="1200" b="0"/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</a:t>
                </a:r>
              </a:p>
              <a:p>
                <a:r>
                  <a:rPr lang="bg-BG" altLang="bg-BG" sz="1200" b="0"/>
                  <a:t>………..</a:t>
                </a:r>
                <a:endParaRPr lang="bg-BG" altLang="bg-BG" sz="1400"/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7200" y="13320"/>
                <a:ext cx="1440" cy="23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200" b="0"/>
                  <a:t>Procedure</a:t>
                </a:r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…………</a:t>
                </a:r>
              </a:p>
              <a:p>
                <a:r>
                  <a:rPr lang="bg-BG" altLang="bg-BG" sz="1200" b="0"/>
                  <a:t>………</a:t>
                </a:r>
              </a:p>
              <a:p>
                <a:endParaRPr lang="bg-BG" altLang="bg-BG" sz="1200" b="0"/>
              </a:p>
              <a:p>
                <a:r>
                  <a:rPr lang="bg-BG" altLang="bg-BG" sz="1200" b="0"/>
                  <a:t>Ivan</a:t>
                </a:r>
              </a:p>
              <a:p>
                <a:r>
                  <a:rPr lang="bg-BG" altLang="bg-BG" sz="1200" b="0"/>
                  <a:t>……</a:t>
                </a:r>
              </a:p>
              <a:p>
                <a:r>
                  <a:rPr lang="bg-BG" altLang="bg-BG" sz="1200" b="0"/>
                  <a:t>………..</a:t>
                </a:r>
                <a:endParaRPr lang="bg-BG" altLang="bg-BG" sz="1400"/>
              </a:p>
            </p:txBody>
          </p:sp>
          <p:sp>
            <p:nvSpPr>
              <p:cNvPr id="22537" name="Freeform 9"/>
              <p:cNvSpPr>
                <a:spLocks/>
              </p:cNvSpPr>
              <p:nvPr/>
            </p:nvSpPr>
            <p:spPr bwMode="auto">
              <a:xfrm>
                <a:off x="1980" y="12960"/>
                <a:ext cx="1950" cy="2127"/>
              </a:xfrm>
              <a:custGeom>
                <a:avLst/>
                <a:gdLst>
                  <a:gd name="T0" fmla="*/ 0 w 1950"/>
                  <a:gd name="T1" fmla="*/ 2025 h 2127"/>
                  <a:gd name="T2" fmla="*/ 570 w 1950"/>
                  <a:gd name="T3" fmla="*/ 1815 h 2127"/>
                  <a:gd name="T4" fmla="*/ 1230 w 1950"/>
                  <a:gd name="T5" fmla="*/ 150 h 2127"/>
                  <a:gd name="T6" fmla="*/ 1950 w 1950"/>
                  <a:gd name="T7" fmla="*/ 420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0" h="2127">
                    <a:moveTo>
                      <a:pt x="0" y="2025"/>
                    </a:moveTo>
                    <a:cubicBezTo>
                      <a:pt x="97" y="1990"/>
                      <a:pt x="365" y="2127"/>
                      <a:pt x="570" y="1815"/>
                    </a:cubicBezTo>
                    <a:cubicBezTo>
                      <a:pt x="788" y="1503"/>
                      <a:pt x="795" y="300"/>
                      <a:pt x="1230" y="150"/>
                    </a:cubicBezTo>
                    <a:cubicBezTo>
                      <a:pt x="1665" y="0"/>
                      <a:pt x="1800" y="364"/>
                      <a:pt x="1950" y="42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538" name="Freeform 10"/>
              <p:cNvSpPr>
                <a:spLocks/>
              </p:cNvSpPr>
              <p:nvPr/>
            </p:nvSpPr>
            <p:spPr bwMode="auto">
              <a:xfrm>
                <a:off x="3960" y="12960"/>
                <a:ext cx="1950" cy="2127"/>
              </a:xfrm>
              <a:custGeom>
                <a:avLst/>
                <a:gdLst>
                  <a:gd name="T0" fmla="*/ 0 w 1950"/>
                  <a:gd name="T1" fmla="*/ 2025 h 2127"/>
                  <a:gd name="T2" fmla="*/ 570 w 1950"/>
                  <a:gd name="T3" fmla="*/ 1815 h 2127"/>
                  <a:gd name="T4" fmla="*/ 1230 w 1950"/>
                  <a:gd name="T5" fmla="*/ 150 h 2127"/>
                  <a:gd name="T6" fmla="*/ 1950 w 1950"/>
                  <a:gd name="T7" fmla="*/ 420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0" h="2127">
                    <a:moveTo>
                      <a:pt x="0" y="2025"/>
                    </a:moveTo>
                    <a:cubicBezTo>
                      <a:pt x="97" y="1990"/>
                      <a:pt x="365" y="2127"/>
                      <a:pt x="570" y="1815"/>
                    </a:cubicBezTo>
                    <a:cubicBezTo>
                      <a:pt x="788" y="1503"/>
                      <a:pt x="795" y="300"/>
                      <a:pt x="1230" y="150"/>
                    </a:cubicBezTo>
                    <a:cubicBezTo>
                      <a:pt x="1665" y="0"/>
                      <a:pt x="1800" y="364"/>
                      <a:pt x="1950" y="42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539" name="Freeform 11"/>
              <p:cNvSpPr>
                <a:spLocks/>
              </p:cNvSpPr>
              <p:nvPr/>
            </p:nvSpPr>
            <p:spPr bwMode="auto">
              <a:xfrm>
                <a:off x="5940" y="12960"/>
                <a:ext cx="1950" cy="2127"/>
              </a:xfrm>
              <a:custGeom>
                <a:avLst/>
                <a:gdLst>
                  <a:gd name="T0" fmla="*/ 0 w 1950"/>
                  <a:gd name="T1" fmla="*/ 2025 h 2127"/>
                  <a:gd name="T2" fmla="*/ 570 w 1950"/>
                  <a:gd name="T3" fmla="*/ 1815 h 2127"/>
                  <a:gd name="T4" fmla="*/ 1230 w 1950"/>
                  <a:gd name="T5" fmla="*/ 150 h 2127"/>
                  <a:gd name="T6" fmla="*/ 1950 w 1950"/>
                  <a:gd name="T7" fmla="*/ 420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0" h="2127">
                    <a:moveTo>
                      <a:pt x="0" y="2025"/>
                    </a:moveTo>
                    <a:cubicBezTo>
                      <a:pt x="97" y="1990"/>
                      <a:pt x="365" y="2127"/>
                      <a:pt x="570" y="1815"/>
                    </a:cubicBezTo>
                    <a:cubicBezTo>
                      <a:pt x="788" y="1503"/>
                      <a:pt x="795" y="300"/>
                      <a:pt x="1230" y="150"/>
                    </a:cubicBezTo>
                    <a:cubicBezTo>
                      <a:pt x="1665" y="0"/>
                      <a:pt x="1800" y="364"/>
                      <a:pt x="1950" y="42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540" name="Freeform 12"/>
              <p:cNvSpPr>
                <a:spLocks/>
              </p:cNvSpPr>
              <p:nvPr/>
            </p:nvSpPr>
            <p:spPr bwMode="auto">
              <a:xfrm>
                <a:off x="7920" y="12960"/>
                <a:ext cx="1950" cy="2127"/>
              </a:xfrm>
              <a:custGeom>
                <a:avLst/>
                <a:gdLst>
                  <a:gd name="T0" fmla="*/ 0 w 1950"/>
                  <a:gd name="T1" fmla="*/ 2025 h 2127"/>
                  <a:gd name="T2" fmla="*/ 570 w 1950"/>
                  <a:gd name="T3" fmla="*/ 1815 h 2127"/>
                  <a:gd name="T4" fmla="*/ 1230 w 1950"/>
                  <a:gd name="T5" fmla="*/ 150 h 2127"/>
                  <a:gd name="T6" fmla="*/ 1950 w 1950"/>
                  <a:gd name="T7" fmla="*/ 420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0" h="2127">
                    <a:moveTo>
                      <a:pt x="0" y="2025"/>
                    </a:moveTo>
                    <a:cubicBezTo>
                      <a:pt x="97" y="1990"/>
                      <a:pt x="365" y="2127"/>
                      <a:pt x="570" y="1815"/>
                    </a:cubicBezTo>
                    <a:cubicBezTo>
                      <a:pt x="788" y="1503"/>
                      <a:pt x="795" y="300"/>
                      <a:pt x="1230" y="150"/>
                    </a:cubicBezTo>
                    <a:cubicBezTo>
                      <a:pt x="1665" y="0"/>
                      <a:pt x="1800" y="364"/>
                      <a:pt x="1950" y="42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541" name="AutoShape 13" descr="White marble"/>
              <p:cNvSpPr>
                <a:spLocks noChangeArrowheads="1"/>
              </p:cNvSpPr>
              <p:nvPr/>
            </p:nvSpPr>
            <p:spPr bwMode="auto">
              <a:xfrm>
                <a:off x="9000" y="13320"/>
                <a:ext cx="2520" cy="1620"/>
              </a:xfrm>
              <a:prstGeom prst="irregularSeal2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altLang="bg-BG" sz="800"/>
              </a:p>
              <a:p>
                <a:pPr algn="ctr"/>
                <a:r>
                  <a:rPr lang="en-US" altLang="bg-BG" sz="1200"/>
                  <a:t>Докога?</a:t>
                </a:r>
                <a:endParaRPr lang="bg-BG" altLang="bg-BG" sz="1400"/>
              </a:p>
            </p:txBody>
          </p:sp>
        </p:grpSp>
        <p:sp>
          <p:nvSpPr>
            <p:cNvPr id="22542" name="AutoShape 14"/>
            <p:cNvSpPr>
              <a:spLocks noChangeArrowheads="1"/>
            </p:cNvSpPr>
            <p:nvPr/>
          </p:nvSpPr>
          <p:spPr bwMode="auto">
            <a:xfrm>
              <a:off x="1000" y="3640"/>
              <a:ext cx="8700" cy="1740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79388" y="1052513"/>
            <a:ext cx="8424862" cy="3816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6659563" y="1700213"/>
            <a:ext cx="1943100" cy="2400300"/>
            <a:chOff x="5400" y="834"/>
            <a:chExt cx="3060" cy="3780"/>
          </a:xfrm>
        </p:grpSpPr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5400" y="834"/>
              <a:ext cx="3060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1400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6300" y="1014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6120" y="1554"/>
              <a:ext cx="360" cy="3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6300" y="191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6120" y="1734"/>
              <a:ext cx="1089" cy="375"/>
            </a:xfrm>
            <a:custGeom>
              <a:avLst/>
              <a:gdLst>
                <a:gd name="T0" fmla="*/ 0 w 1089"/>
                <a:gd name="T1" fmla="*/ 0 h 375"/>
                <a:gd name="T2" fmla="*/ 1089 w 1089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9" h="375">
                  <a:moveTo>
                    <a:pt x="0" y="0"/>
                  </a:moveTo>
                  <a:lnTo>
                    <a:pt x="1089" y="37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7200" y="2094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6480" y="2814"/>
              <a:ext cx="162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6300" y="2634"/>
              <a:ext cx="0" cy="1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53" name="Freeform 25"/>
            <p:cNvSpPr>
              <a:spLocks/>
            </p:cNvSpPr>
            <p:nvPr/>
          </p:nvSpPr>
          <p:spPr bwMode="auto">
            <a:xfrm>
              <a:off x="6300" y="3507"/>
              <a:ext cx="897" cy="207"/>
            </a:xfrm>
            <a:custGeom>
              <a:avLst/>
              <a:gdLst>
                <a:gd name="T0" fmla="*/ 0 w 897"/>
                <a:gd name="T1" fmla="*/ 207 h 207"/>
                <a:gd name="T2" fmla="*/ 897 w 897"/>
                <a:gd name="T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7" h="207">
                  <a:moveTo>
                    <a:pt x="0" y="207"/>
                  </a:moveTo>
                  <a:lnTo>
                    <a:pt x="89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 flipV="1">
              <a:off x="7200" y="3354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5760" y="227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5760" y="2274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200" b="0"/>
                <a:t>ИВАНЕ!</a:t>
              </a:r>
              <a:endParaRPr lang="bg-BG" altLang="bg-BG" sz="1400"/>
            </a:p>
          </p:txBody>
        </p:sp>
        <p:sp>
          <p:nvSpPr>
            <p:cNvPr id="22557" name="AutoShape 29"/>
            <p:cNvSpPr>
              <a:spLocks noChangeArrowheads="1"/>
            </p:cNvSpPr>
            <p:nvPr/>
          </p:nvSpPr>
          <p:spPr bwMode="auto">
            <a:xfrm>
              <a:off x="5760" y="3894"/>
              <a:ext cx="1080" cy="360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5760" y="3894"/>
              <a:ext cx="10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bg-BG" altLang="bg-BG" sz="100" b="0"/>
            </a:p>
            <a:p>
              <a:pPr algn="ctr"/>
              <a:r>
                <a:rPr lang="bg-BG" altLang="bg-BG" sz="1200" b="0"/>
                <a:t>край</a:t>
              </a:r>
              <a:endParaRPr lang="bg-BG" altLang="bg-BG" sz="1400"/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6480" y="2814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400" b="0"/>
                <a:t>Добър ден!</a:t>
              </a:r>
              <a:endParaRPr lang="bg-BG" altLang="bg-BG" sz="1400"/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6480" y="126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400" b="0">
                  <a:sym typeface="Symbol" pitchFamily="18" charset="2"/>
                </a:rPr>
                <a:t></a:t>
              </a:r>
              <a:r>
                <a:rPr lang="bg-BG" altLang="bg-BG" sz="1400" b="0"/>
                <a:t>?</a:t>
              </a:r>
              <a:endParaRPr lang="bg-BG" altLang="bg-BG" sz="14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54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04046E-6 L 0.99635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9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5288" y="2278063"/>
            <a:ext cx="1631950" cy="2600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400" b="0"/>
              <a:t>       ИВАН</a:t>
            </a:r>
            <a:endParaRPr lang="bg-BG" altLang="bg-BG" sz="140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839788" y="2711450"/>
            <a:ext cx="296862" cy="2889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89013" y="3000375"/>
            <a:ext cx="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839788" y="2855913"/>
            <a:ext cx="593725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433513" y="3144838"/>
            <a:ext cx="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136650" y="3724275"/>
            <a:ext cx="742950" cy="28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989013" y="3578225"/>
            <a:ext cx="0" cy="866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989013" y="4157663"/>
            <a:ext cx="44450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1433513" y="4013200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42925" y="3289300"/>
            <a:ext cx="742950" cy="2889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42925" y="3289300"/>
            <a:ext cx="11874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/>
              <a:t>ИВАНЕ!</a:t>
            </a:r>
            <a:endParaRPr lang="bg-BG" altLang="bg-BG" sz="1400"/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542925" y="4445000"/>
            <a:ext cx="890588" cy="28892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2925" y="4445000"/>
            <a:ext cx="890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1400" b="0"/>
              <a:t>край</a:t>
            </a:r>
            <a:endParaRPr lang="bg-BG" altLang="bg-BG" sz="1400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180138" y="2278063"/>
            <a:ext cx="1779587" cy="2600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400" b="0"/>
              <a:t>        ИВАН</a:t>
            </a:r>
            <a:endParaRPr lang="bg-BG" altLang="bg-BG" sz="140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773863" y="2711450"/>
            <a:ext cx="296862" cy="2889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6921500" y="3000375"/>
            <a:ext cx="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773863" y="2855913"/>
            <a:ext cx="593725" cy="2889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7367588" y="3144838"/>
            <a:ext cx="0" cy="5778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7070725" y="3724275"/>
            <a:ext cx="741363" cy="288925"/>
          </a:xfrm>
          <a:prstGeom prst="rect">
            <a:avLst/>
          </a:prstGeom>
          <a:solidFill>
            <a:srgbClr val="FFFF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921500" y="3578225"/>
            <a:ext cx="0" cy="866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6921500" y="4157663"/>
            <a:ext cx="446088" cy="144462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7367588" y="4013200"/>
            <a:ext cx="0" cy="14446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477000" y="3289300"/>
            <a:ext cx="74136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6477000" y="3289300"/>
            <a:ext cx="11874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/>
              <a:t>ИВАНЕ!</a:t>
            </a:r>
            <a:endParaRPr lang="bg-BG" altLang="bg-BG" sz="1400"/>
          </a:p>
        </p:txBody>
      </p:sp>
      <p:sp>
        <p:nvSpPr>
          <p:cNvPr id="23578" name="AutoShape 26"/>
          <p:cNvSpPr>
            <a:spLocks noChangeArrowheads="1"/>
          </p:cNvSpPr>
          <p:nvPr/>
        </p:nvSpPr>
        <p:spPr bwMode="auto">
          <a:xfrm>
            <a:off x="6477000" y="4445000"/>
            <a:ext cx="890588" cy="28892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477000" y="4445000"/>
            <a:ext cx="890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1400" b="0"/>
              <a:t>край</a:t>
            </a:r>
            <a:endParaRPr lang="bg-BG" altLang="bg-BG" sz="1400"/>
          </a:p>
        </p:txBody>
      </p:sp>
      <p:sp>
        <p:nvSpPr>
          <p:cNvPr id="23580" name="Freeform 28"/>
          <p:cNvSpPr>
            <a:spLocks/>
          </p:cNvSpPr>
          <p:nvPr/>
        </p:nvSpPr>
        <p:spPr bwMode="auto">
          <a:xfrm>
            <a:off x="1285875" y="1844675"/>
            <a:ext cx="1643063" cy="1706563"/>
          </a:xfrm>
          <a:custGeom>
            <a:avLst/>
            <a:gdLst>
              <a:gd name="T0" fmla="*/ 0 w 1995"/>
              <a:gd name="T1" fmla="*/ 2025 h 2127"/>
              <a:gd name="T2" fmla="*/ 570 w 1995"/>
              <a:gd name="T3" fmla="*/ 1815 h 2127"/>
              <a:gd name="T4" fmla="*/ 1230 w 1995"/>
              <a:gd name="T5" fmla="*/ 150 h 2127"/>
              <a:gd name="T6" fmla="*/ 1995 w 1995"/>
              <a:gd name="T7" fmla="*/ 525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5" h="2127">
                <a:moveTo>
                  <a:pt x="0" y="2025"/>
                </a:moveTo>
                <a:cubicBezTo>
                  <a:pt x="97" y="1990"/>
                  <a:pt x="365" y="2127"/>
                  <a:pt x="570" y="1815"/>
                </a:cubicBezTo>
                <a:cubicBezTo>
                  <a:pt x="788" y="1503"/>
                  <a:pt x="795" y="300"/>
                  <a:pt x="1230" y="150"/>
                </a:cubicBezTo>
                <a:cubicBezTo>
                  <a:pt x="1665" y="0"/>
                  <a:pt x="1836" y="447"/>
                  <a:pt x="1995" y="525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2200275" y="2278063"/>
            <a:ext cx="1630363" cy="2600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400" b="0"/>
              <a:t>     ИВАН</a:t>
            </a:r>
            <a:endParaRPr lang="bg-BG" altLang="bg-BG" sz="1400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2644775" y="2711450"/>
            <a:ext cx="296863" cy="2889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2794000" y="3000375"/>
            <a:ext cx="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2644775" y="2855913"/>
            <a:ext cx="593725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3238500" y="3144838"/>
            <a:ext cx="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2941638" y="3724275"/>
            <a:ext cx="741362" cy="28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2794000" y="3578225"/>
            <a:ext cx="0" cy="866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2794000" y="4157663"/>
            <a:ext cx="44450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V="1">
            <a:off x="3238500" y="4013200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2347913" y="3289300"/>
            <a:ext cx="741362" cy="2889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2324100" y="3289300"/>
            <a:ext cx="11858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/>
              <a:t>ИВАНЕ!</a:t>
            </a:r>
            <a:endParaRPr lang="bg-BG" altLang="bg-BG" sz="1400"/>
          </a:p>
        </p:txBody>
      </p: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2347913" y="4445000"/>
            <a:ext cx="890587" cy="28892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347913" y="4445000"/>
            <a:ext cx="8905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1400" b="0"/>
              <a:t>край</a:t>
            </a:r>
            <a:endParaRPr lang="bg-BG" altLang="bg-BG" sz="1400"/>
          </a:p>
        </p:txBody>
      </p:sp>
      <p:sp>
        <p:nvSpPr>
          <p:cNvPr id="23594" name="Freeform 42"/>
          <p:cNvSpPr>
            <a:spLocks/>
          </p:cNvSpPr>
          <p:nvPr/>
        </p:nvSpPr>
        <p:spPr bwMode="auto">
          <a:xfrm>
            <a:off x="3089275" y="1844675"/>
            <a:ext cx="1606550" cy="1706563"/>
          </a:xfrm>
          <a:custGeom>
            <a:avLst/>
            <a:gdLst>
              <a:gd name="T0" fmla="*/ 0 w 1950"/>
              <a:gd name="T1" fmla="*/ 2025 h 2127"/>
              <a:gd name="T2" fmla="*/ 570 w 1950"/>
              <a:gd name="T3" fmla="*/ 1815 h 2127"/>
              <a:gd name="T4" fmla="*/ 1230 w 1950"/>
              <a:gd name="T5" fmla="*/ 150 h 2127"/>
              <a:gd name="T6" fmla="*/ 1950 w 1950"/>
              <a:gd name="T7" fmla="*/ 525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0" h="2127">
                <a:moveTo>
                  <a:pt x="0" y="2025"/>
                </a:moveTo>
                <a:cubicBezTo>
                  <a:pt x="97" y="1990"/>
                  <a:pt x="365" y="2127"/>
                  <a:pt x="570" y="1815"/>
                </a:cubicBezTo>
                <a:cubicBezTo>
                  <a:pt x="788" y="1503"/>
                  <a:pt x="795" y="300"/>
                  <a:pt x="1230" y="150"/>
                </a:cubicBezTo>
                <a:cubicBezTo>
                  <a:pt x="1665" y="0"/>
                  <a:pt x="1800" y="447"/>
                  <a:pt x="1950" y="525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4103688" y="2278063"/>
            <a:ext cx="1631950" cy="2600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400" b="0"/>
              <a:t>      ИВАН</a:t>
            </a:r>
            <a:endParaRPr lang="bg-BG" altLang="bg-BG" sz="1400"/>
          </a:p>
        </p:txBody>
      </p:sp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4548188" y="2711450"/>
            <a:ext cx="296862" cy="2889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4695825" y="3000375"/>
            <a:ext cx="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4548188" y="2855913"/>
            <a:ext cx="593725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5141913" y="3144838"/>
            <a:ext cx="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4845050" y="3724275"/>
            <a:ext cx="741363" cy="28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4695825" y="3578225"/>
            <a:ext cx="0" cy="866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V="1">
            <a:off x="4695825" y="4157663"/>
            <a:ext cx="446088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V="1">
            <a:off x="5141913" y="4013200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4252913" y="3289300"/>
            <a:ext cx="741362" cy="2889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4252913" y="3289300"/>
            <a:ext cx="11858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/>
              <a:t>ИВАНЕ!</a:t>
            </a:r>
            <a:endParaRPr lang="bg-BG" altLang="bg-BG" sz="1400"/>
          </a:p>
        </p:txBody>
      </p:sp>
      <p:sp>
        <p:nvSpPr>
          <p:cNvPr id="23606" name="AutoShape 54"/>
          <p:cNvSpPr>
            <a:spLocks noChangeArrowheads="1"/>
          </p:cNvSpPr>
          <p:nvPr/>
        </p:nvSpPr>
        <p:spPr bwMode="auto">
          <a:xfrm>
            <a:off x="4252913" y="4445000"/>
            <a:ext cx="889000" cy="28892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4252913" y="4445000"/>
            <a:ext cx="889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1400" b="0"/>
              <a:t>край</a:t>
            </a:r>
            <a:endParaRPr lang="bg-BG" altLang="bg-BG" sz="1400"/>
          </a:p>
        </p:txBody>
      </p:sp>
      <p:sp>
        <p:nvSpPr>
          <p:cNvPr id="23608" name="Freeform 56"/>
          <p:cNvSpPr>
            <a:spLocks/>
          </p:cNvSpPr>
          <p:nvPr/>
        </p:nvSpPr>
        <p:spPr bwMode="auto">
          <a:xfrm>
            <a:off x="4994275" y="1844675"/>
            <a:ext cx="1630363" cy="1706563"/>
          </a:xfrm>
          <a:custGeom>
            <a:avLst/>
            <a:gdLst>
              <a:gd name="T0" fmla="*/ 0 w 1980"/>
              <a:gd name="T1" fmla="*/ 2025 h 2127"/>
              <a:gd name="T2" fmla="*/ 570 w 1980"/>
              <a:gd name="T3" fmla="*/ 1815 h 2127"/>
              <a:gd name="T4" fmla="*/ 1230 w 1980"/>
              <a:gd name="T5" fmla="*/ 150 h 2127"/>
              <a:gd name="T6" fmla="*/ 1980 w 1980"/>
              <a:gd name="T7" fmla="*/ 525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0" h="2127">
                <a:moveTo>
                  <a:pt x="0" y="2025"/>
                </a:moveTo>
                <a:cubicBezTo>
                  <a:pt x="97" y="1990"/>
                  <a:pt x="365" y="2127"/>
                  <a:pt x="570" y="1815"/>
                </a:cubicBezTo>
                <a:cubicBezTo>
                  <a:pt x="788" y="1503"/>
                  <a:pt x="795" y="300"/>
                  <a:pt x="1230" y="150"/>
                </a:cubicBezTo>
                <a:cubicBezTo>
                  <a:pt x="1665" y="0"/>
                  <a:pt x="1824" y="447"/>
                  <a:pt x="1980" y="525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09" name="WordArt 57"/>
          <p:cNvSpPr>
            <a:spLocks noChangeArrowheads="1" noChangeShapeType="1" noTextEdit="1"/>
          </p:cNvSpPr>
          <p:nvPr/>
        </p:nvSpPr>
        <p:spPr bwMode="auto">
          <a:xfrm>
            <a:off x="3213100" y="2041525"/>
            <a:ext cx="59372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копие 2</a:t>
            </a:r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>
            <a:off x="989013" y="2444750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>
            <a:off x="2768600" y="2444750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4695825" y="2444750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6921500" y="2444750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4" name="WordArt 62"/>
          <p:cNvSpPr>
            <a:spLocks noChangeArrowheads="1" noChangeShapeType="1" noTextEdit="1"/>
          </p:cNvSpPr>
          <p:nvPr/>
        </p:nvSpPr>
        <p:spPr bwMode="auto">
          <a:xfrm>
            <a:off x="1433513" y="2041525"/>
            <a:ext cx="59372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копие 1</a:t>
            </a:r>
          </a:p>
        </p:txBody>
      </p:sp>
      <p:sp>
        <p:nvSpPr>
          <p:cNvPr id="23615" name="WordArt 63"/>
          <p:cNvSpPr>
            <a:spLocks noChangeArrowheads="1" noChangeShapeType="1" noTextEdit="1"/>
          </p:cNvSpPr>
          <p:nvPr/>
        </p:nvSpPr>
        <p:spPr bwMode="auto">
          <a:xfrm>
            <a:off x="4695825" y="2041525"/>
            <a:ext cx="890588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 копие </a:t>
            </a:r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n-1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616" name="WordArt 64"/>
          <p:cNvSpPr>
            <a:spLocks noChangeArrowheads="1" noChangeShapeType="1" noTextEdit="1"/>
          </p:cNvSpPr>
          <p:nvPr/>
        </p:nvSpPr>
        <p:spPr bwMode="auto">
          <a:xfrm>
            <a:off x="7070725" y="2041525"/>
            <a:ext cx="741363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копие </a:t>
            </a:r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617" name="WordArt 65"/>
          <p:cNvSpPr>
            <a:spLocks noChangeArrowheads="1" noChangeShapeType="1" noTextEdit="1"/>
          </p:cNvSpPr>
          <p:nvPr/>
        </p:nvSpPr>
        <p:spPr bwMode="auto">
          <a:xfrm rot="-5400000">
            <a:off x="7709695" y="3310731"/>
            <a:ext cx="1433512" cy="339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ДЪНО!</a:t>
            </a:r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4103688" y="2170113"/>
            <a:ext cx="2968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9" name="Freeform 67"/>
          <p:cNvSpPr>
            <a:spLocks/>
          </p:cNvSpPr>
          <p:nvPr/>
        </p:nvSpPr>
        <p:spPr bwMode="auto">
          <a:xfrm>
            <a:off x="4695825" y="4030663"/>
            <a:ext cx="2225675" cy="1447800"/>
          </a:xfrm>
          <a:custGeom>
            <a:avLst/>
            <a:gdLst>
              <a:gd name="T0" fmla="*/ 2700 w 2700"/>
              <a:gd name="T1" fmla="*/ 795 h 1905"/>
              <a:gd name="T2" fmla="*/ 1440 w 2700"/>
              <a:gd name="T3" fmla="*/ 615 h 1905"/>
              <a:gd name="T4" fmla="*/ 0 w 2700"/>
              <a:gd name="T5" fmla="*/ 390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00" h="1905">
                <a:moveTo>
                  <a:pt x="2700" y="795"/>
                </a:moveTo>
                <a:cubicBezTo>
                  <a:pt x="2685" y="1200"/>
                  <a:pt x="1860" y="1905"/>
                  <a:pt x="1440" y="615"/>
                </a:cubicBezTo>
                <a:cubicBezTo>
                  <a:pt x="1155" y="0"/>
                  <a:pt x="495" y="135"/>
                  <a:pt x="0" y="39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20" name="Freeform 68"/>
          <p:cNvSpPr>
            <a:spLocks/>
          </p:cNvSpPr>
          <p:nvPr/>
        </p:nvSpPr>
        <p:spPr bwMode="auto">
          <a:xfrm>
            <a:off x="2763838" y="3943350"/>
            <a:ext cx="1979612" cy="1528763"/>
          </a:xfrm>
          <a:custGeom>
            <a:avLst/>
            <a:gdLst>
              <a:gd name="T0" fmla="*/ 2400 w 2400"/>
              <a:gd name="T1" fmla="*/ 900 h 1905"/>
              <a:gd name="T2" fmla="*/ 1335 w 2400"/>
              <a:gd name="T3" fmla="*/ 615 h 1905"/>
              <a:gd name="T4" fmla="*/ 0 w 2400"/>
              <a:gd name="T5" fmla="*/ 46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0" h="1905">
                <a:moveTo>
                  <a:pt x="2400" y="900"/>
                </a:moveTo>
                <a:cubicBezTo>
                  <a:pt x="2387" y="1305"/>
                  <a:pt x="1699" y="1905"/>
                  <a:pt x="1335" y="615"/>
                </a:cubicBezTo>
                <a:cubicBezTo>
                  <a:pt x="1088" y="0"/>
                  <a:pt x="525" y="210"/>
                  <a:pt x="0" y="46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21" name="Freeform 69"/>
          <p:cNvSpPr>
            <a:spLocks/>
          </p:cNvSpPr>
          <p:nvPr/>
        </p:nvSpPr>
        <p:spPr bwMode="auto">
          <a:xfrm>
            <a:off x="1011238" y="3963988"/>
            <a:ext cx="1725612" cy="1271587"/>
          </a:xfrm>
          <a:custGeom>
            <a:avLst/>
            <a:gdLst>
              <a:gd name="T0" fmla="*/ 2172 w 2172"/>
              <a:gd name="T1" fmla="*/ 900 h 1905"/>
              <a:gd name="T2" fmla="*/ 1214 w 2172"/>
              <a:gd name="T3" fmla="*/ 615 h 1905"/>
              <a:gd name="T4" fmla="*/ 0 w 2172"/>
              <a:gd name="T5" fmla="*/ 522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2" h="1905">
                <a:moveTo>
                  <a:pt x="2172" y="900"/>
                </a:moveTo>
                <a:cubicBezTo>
                  <a:pt x="2160" y="1305"/>
                  <a:pt x="1541" y="1905"/>
                  <a:pt x="1214" y="615"/>
                </a:cubicBezTo>
                <a:cubicBezTo>
                  <a:pt x="991" y="0"/>
                  <a:pt x="473" y="267"/>
                  <a:pt x="0" y="52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7138988" y="2563813"/>
            <a:ext cx="376237" cy="398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>
                <a:sym typeface="Symbol" pitchFamily="18" charset="2"/>
              </a:rPr>
              <a:t></a:t>
            </a:r>
            <a:endParaRPr lang="bg-BG" altLang="bg-BG" sz="1400"/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1238250" y="2624138"/>
            <a:ext cx="376238" cy="398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>
                <a:sym typeface="Symbol" pitchFamily="18" charset="2"/>
              </a:rPr>
              <a:t></a:t>
            </a:r>
            <a:endParaRPr lang="bg-BG" altLang="bg-BG" sz="1400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3071813" y="2636838"/>
            <a:ext cx="376237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>
                <a:sym typeface="Symbol" pitchFamily="18" charset="2"/>
              </a:rPr>
              <a:t></a:t>
            </a:r>
            <a:endParaRPr lang="bg-BG" altLang="bg-BG" sz="1400"/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4918075" y="2624138"/>
            <a:ext cx="376238" cy="398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>
                <a:sym typeface="Symbol" pitchFamily="18" charset="2"/>
              </a:rPr>
              <a:t></a:t>
            </a:r>
            <a:endParaRPr lang="bg-BG" altLang="bg-BG" sz="1400"/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250825" y="1628775"/>
            <a:ext cx="8424863" cy="3816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30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04046E-6 L 0.99635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9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2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2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2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5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2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/>
                                        <p:tgtEl>
                                          <p:spTgt spid="2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5" dur="10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1000"/>
                                        <p:tgtEl>
                                          <p:spTgt spid="2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2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0" dur="10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/>
      <p:bldP spid="23565" grpId="0" animBg="1"/>
      <p:bldP spid="23566" grpId="0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/>
      <p:bldP spid="23578" grpId="0" animBg="1"/>
      <p:bldP spid="23579" grpId="0"/>
      <p:bldP spid="23581" grpId="0" animBg="1"/>
      <p:bldP spid="23582" grpId="0" animBg="1"/>
      <p:bldP spid="23583" grpId="0" animBg="1"/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/>
      <p:bldP spid="23592" grpId="0" animBg="1"/>
      <p:bldP spid="23593" grpId="0"/>
      <p:bldP spid="23595" grpId="0" animBg="1"/>
      <p:bldP spid="23596" grpId="0" animBg="1"/>
      <p:bldP spid="23597" grpId="0" animBg="1"/>
      <p:bldP spid="23598" grpId="0" animBg="1"/>
      <p:bldP spid="23599" grpId="0" animBg="1"/>
      <p:bldP spid="23600" grpId="0" animBg="1"/>
      <p:bldP spid="23601" grpId="0" animBg="1"/>
      <p:bldP spid="23602" grpId="0" animBg="1"/>
      <p:bldP spid="23603" grpId="0" animBg="1"/>
      <p:bldP spid="23604" grpId="0" animBg="1"/>
      <p:bldP spid="23605" grpId="0"/>
      <p:bldP spid="23606" grpId="0" animBg="1"/>
      <p:bldP spid="23607" grpId="0"/>
      <p:bldP spid="23609" grpId="0" animBg="1"/>
      <p:bldP spid="23610" grpId="0" animBg="1"/>
      <p:bldP spid="23611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 animBg="1"/>
      <p:bldP spid="23618" grpId="0" animBg="1"/>
      <p:bldP spid="23619" grpId="0" animBg="1"/>
      <p:bldP spid="23620" grpId="0" animBg="1"/>
      <p:bldP spid="23621" grpId="0" animBg="1"/>
      <p:bldP spid="23622" grpId="0" animBg="1"/>
      <p:bldP spid="23623" grpId="0" animBg="1"/>
      <p:bldP spid="23624" grpId="0" animBg="1"/>
      <p:bldP spid="23625" grpId="0" animBg="1"/>
      <p:bldP spid="236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411413" y="908050"/>
            <a:ext cx="3208337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r>
              <a:rPr lang="bg-BG" altLang="bg-BG" i="1" dirty="0"/>
              <a:t>1. Рекурсивни Алгоритми</a:t>
            </a:r>
            <a:endParaRPr lang="bg-BG" altLang="bg-BG" b="0" dirty="0"/>
          </a:p>
          <a:p>
            <a:pPr eaLnBrk="0" hangingPunct="0"/>
            <a:endParaRPr lang="bg-BG" altLang="bg-BG" b="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2138" y="1484313"/>
            <a:ext cx="1893887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r>
              <a:rPr lang="bg-BG" altLang="bg-BG" i="1" dirty="0"/>
              <a:t>1.1. Въведение</a:t>
            </a:r>
          </a:p>
          <a:p>
            <a:pPr eaLnBrk="0" hangingPunct="0"/>
            <a:endParaRPr lang="bg-BG" altLang="bg-BG" b="0" dirty="0"/>
          </a:p>
        </p:txBody>
      </p:sp>
      <p:graphicFrame>
        <p:nvGraphicFramePr>
          <p:cNvPr id="2066" name="Group 18"/>
          <p:cNvGraphicFramePr>
            <a:graphicFrameLocks noGrp="1"/>
          </p:cNvGraphicFramePr>
          <p:nvPr/>
        </p:nvGraphicFramePr>
        <p:xfrm>
          <a:off x="611188" y="2276475"/>
          <a:ext cx="7616825" cy="640080"/>
        </p:xfrm>
        <a:graphic>
          <a:graphicData uri="http://schemas.openxmlformats.org/drawingml/2006/table">
            <a:tbl>
              <a:tblPr/>
              <a:tblGrid>
                <a:gridCol w="761682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Рекурсивен обект.</a:t>
                      </a: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Един обект е рекурсивен, ако той частично се съдържа в себе си или е дефиниран чрез себе си. 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995738" y="378936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b="0" dirty="0"/>
              <a:t>връзка</a:t>
            </a:r>
            <a:r>
              <a:rPr lang="bg-BG" altLang="bg-BG" dirty="0"/>
              <a:t> 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619250" y="4437063"/>
            <a:ext cx="2268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/>
              <a:t>рекурсивен обект 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219700" y="4437063"/>
            <a:ext cx="285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/>
              <a:t>рекурсивна процедура </a:t>
            </a: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140200" y="458152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03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/>
      <p:bldP spid="2068" grpId="0"/>
      <p:bldP spid="2069" grpId="0"/>
      <p:bldP spid="20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Freeform 5"/>
          <p:cNvSpPr>
            <a:spLocks/>
          </p:cNvSpPr>
          <p:nvPr/>
        </p:nvSpPr>
        <p:spPr bwMode="auto">
          <a:xfrm>
            <a:off x="4068763" y="4200525"/>
            <a:ext cx="2579687" cy="1588"/>
          </a:xfrm>
          <a:custGeom>
            <a:avLst/>
            <a:gdLst>
              <a:gd name="T0" fmla="*/ 0 w 2901"/>
              <a:gd name="T1" fmla="*/ 0 h 1"/>
              <a:gd name="T2" fmla="*/ 2901 w 29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01" h="1">
                <a:moveTo>
                  <a:pt x="0" y="0"/>
                </a:moveTo>
                <a:lnTo>
                  <a:pt x="290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4856163" y="3452813"/>
            <a:ext cx="2360612" cy="1587"/>
          </a:xfrm>
          <a:custGeom>
            <a:avLst/>
            <a:gdLst>
              <a:gd name="T0" fmla="*/ 0 w 2655"/>
              <a:gd name="T1" fmla="*/ 0 h 1"/>
              <a:gd name="T2" fmla="*/ 2655 w 265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55" h="1">
                <a:moveTo>
                  <a:pt x="0" y="0"/>
                </a:moveTo>
                <a:lnTo>
                  <a:pt x="265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5661025" y="2706688"/>
            <a:ext cx="2116138" cy="0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949950" y="2098675"/>
            <a:ext cx="2239963" cy="298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8189913" y="2098675"/>
            <a:ext cx="1587" cy="546100"/>
          </a:xfrm>
          <a:custGeom>
            <a:avLst/>
            <a:gdLst>
              <a:gd name="T0" fmla="*/ 0 w 1"/>
              <a:gd name="T1" fmla="*/ 0 h 525"/>
              <a:gd name="T2" fmla="*/ 0 w 1"/>
              <a:gd name="T3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25">
                <a:moveTo>
                  <a:pt x="0" y="0"/>
                </a:moveTo>
                <a:lnTo>
                  <a:pt x="0" y="52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7212013" y="3413125"/>
            <a:ext cx="4762" cy="706438"/>
          </a:xfrm>
          <a:custGeom>
            <a:avLst/>
            <a:gdLst>
              <a:gd name="T0" fmla="*/ 0 w 6"/>
              <a:gd name="T1" fmla="*/ 0 h 681"/>
              <a:gd name="T2" fmla="*/ 6 w 6"/>
              <a:gd name="T3" fmla="*/ 681 h 6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681">
                <a:moveTo>
                  <a:pt x="0" y="0"/>
                </a:moveTo>
                <a:lnTo>
                  <a:pt x="6" y="68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6648450" y="4159250"/>
            <a:ext cx="4763" cy="796925"/>
          </a:xfrm>
          <a:custGeom>
            <a:avLst/>
            <a:gdLst>
              <a:gd name="T0" fmla="*/ 0 w 6"/>
              <a:gd name="T1" fmla="*/ 0 h 768"/>
              <a:gd name="T2" fmla="*/ 6 w 6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768">
                <a:moveTo>
                  <a:pt x="0" y="0"/>
                </a:moveTo>
                <a:lnTo>
                  <a:pt x="6" y="76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068638" y="5087938"/>
            <a:ext cx="2881312" cy="933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2" name="WordArt 16" descr="White marble"/>
          <p:cNvSpPr>
            <a:spLocks noChangeArrowheads="1" noChangeShapeType="1" noTextEdit="1"/>
          </p:cNvSpPr>
          <p:nvPr/>
        </p:nvSpPr>
        <p:spPr bwMode="auto">
          <a:xfrm>
            <a:off x="3387725" y="5273675"/>
            <a:ext cx="2241550" cy="4984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969696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ПАМЕТ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548063" y="620713"/>
            <a:ext cx="1120775" cy="1681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100"/>
              <a:t>Копие</a:t>
            </a:r>
            <a:r>
              <a:rPr lang="bg-BG" altLang="bg-BG" sz="1100" b="0"/>
              <a:t> ...</a:t>
            </a:r>
            <a:endParaRPr lang="bg-BG" altLang="bg-BG" b="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747963" y="1165225"/>
            <a:ext cx="1281112" cy="2054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400"/>
              <a:t>Копие</a:t>
            </a:r>
            <a:r>
              <a:rPr lang="bg-BG" altLang="bg-BG" sz="1400" b="0"/>
              <a:t> 3</a:t>
            </a:r>
            <a:endParaRPr lang="bg-BG" altLang="bg-BG" b="0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787525" y="2098675"/>
            <a:ext cx="1441450" cy="2055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600"/>
              <a:t>Копие</a:t>
            </a:r>
            <a:r>
              <a:rPr lang="bg-BG" altLang="bg-BG" sz="1600" b="0"/>
              <a:t> 2</a:t>
            </a:r>
            <a:endParaRPr lang="bg-BG" altLang="bg-BG" b="0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827088" y="3033713"/>
            <a:ext cx="1600200" cy="2239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2000"/>
              <a:t>Копие</a:t>
            </a:r>
            <a:r>
              <a:rPr lang="bg-BG" altLang="bg-BG" sz="2000" b="0"/>
              <a:t> 1</a:t>
            </a:r>
            <a:endParaRPr lang="bg-BG" altLang="bg-BG" b="0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2427288" y="4154488"/>
            <a:ext cx="801687" cy="795337"/>
          </a:xfrm>
          <a:custGeom>
            <a:avLst/>
            <a:gdLst>
              <a:gd name="T0" fmla="*/ 0 w 1395"/>
              <a:gd name="T1" fmla="*/ 480 h 768"/>
              <a:gd name="T2" fmla="*/ 1395 w 1395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95" h="768">
                <a:moveTo>
                  <a:pt x="0" y="480"/>
                </a:moveTo>
                <a:cubicBezTo>
                  <a:pt x="600" y="0"/>
                  <a:pt x="930" y="150"/>
                  <a:pt x="1395" y="768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5949950" y="2286000"/>
            <a:ext cx="1920875" cy="373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42778"/>
              </a:avLst>
            </a:prstTxWarp>
          </a:bodyPr>
          <a:lstStyle/>
          <a:p>
            <a:pPr algn="ctr"/>
            <a:r>
              <a:rPr lang="bg-BG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/>
                <a:cs typeface="Times New Roman"/>
              </a:rPr>
              <a:t>среда за копие ...</a:t>
            </a:r>
          </a:p>
        </p:txBody>
      </p:sp>
      <p:sp>
        <p:nvSpPr>
          <p:cNvPr id="24599" name="WordArt 23"/>
          <p:cNvSpPr>
            <a:spLocks noChangeArrowheads="1" noChangeShapeType="1" noTextEdit="1"/>
          </p:cNvSpPr>
          <p:nvPr/>
        </p:nvSpPr>
        <p:spPr bwMode="auto">
          <a:xfrm>
            <a:off x="5468938" y="2846388"/>
            <a:ext cx="1920875" cy="373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42176"/>
              </a:avLst>
            </a:prstTxWarp>
          </a:bodyPr>
          <a:lstStyle/>
          <a:p>
            <a:pPr algn="ctr"/>
            <a:r>
              <a:rPr lang="bg-BG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/>
                <a:cs typeface="Times New Roman"/>
              </a:rPr>
              <a:t>среда за копие 3</a:t>
            </a:r>
          </a:p>
        </p:txBody>
      </p:sp>
      <p:sp>
        <p:nvSpPr>
          <p:cNvPr id="24600" name="WordArt 24"/>
          <p:cNvSpPr>
            <a:spLocks noChangeArrowheads="1" noChangeShapeType="1" noTextEdit="1"/>
          </p:cNvSpPr>
          <p:nvPr/>
        </p:nvSpPr>
        <p:spPr bwMode="auto">
          <a:xfrm>
            <a:off x="4508500" y="3594100"/>
            <a:ext cx="2401888" cy="373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42407"/>
              </a:avLst>
            </a:prstTxWarp>
          </a:bodyPr>
          <a:lstStyle/>
          <a:p>
            <a:pPr algn="ctr"/>
            <a:r>
              <a:rPr lang="bg-BG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/>
                <a:cs typeface="Times New Roman"/>
              </a:rPr>
              <a:t>среда за копие 2</a:t>
            </a:r>
          </a:p>
        </p:txBody>
      </p:sp>
      <p:sp>
        <p:nvSpPr>
          <p:cNvPr id="24601" name="Freeform 25"/>
          <p:cNvSpPr>
            <a:spLocks/>
          </p:cNvSpPr>
          <p:nvPr/>
        </p:nvSpPr>
        <p:spPr bwMode="auto">
          <a:xfrm>
            <a:off x="3228975" y="3219450"/>
            <a:ext cx="960438" cy="796925"/>
          </a:xfrm>
          <a:custGeom>
            <a:avLst/>
            <a:gdLst>
              <a:gd name="T0" fmla="*/ 0 w 1395"/>
              <a:gd name="T1" fmla="*/ 480 h 768"/>
              <a:gd name="T2" fmla="*/ 1395 w 1395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95" h="768">
                <a:moveTo>
                  <a:pt x="0" y="480"/>
                </a:moveTo>
                <a:cubicBezTo>
                  <a:pt x="600" y="0"/>
                  <a:pt x="930" y="150"/>
                  <a:pt x="1395" y="76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4029075" y="2286000"/>
            <a:ext cx="1120775" cy="796925"/>
          </a:xfrm>
          <a:custGeom>
            <a:avLst/>
            <a:gdLst>
              <a:gd name="T0" fmla="*/ 0 w 1395"/>
              <a:gd name="T1" fmla="*/ 480 h 768"/>
              <a:gd name="T2" fmla="*/ 1395 w 1395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95" h="768">
                <a:moveTo>
                  <a:pt x="0" y="480"/>
                </a:moveTo>
                <a:cubicBezTo>
                  <a:pt x="600" y="0"/>
                  <a:pt x="930" y="150"/>
                  <a:pt x="1395" y="768"/>
                </a:cubicBezTo>
              </a:path>
            </a:pathLst>
          </a:custGeom>
          <a:noFill/>
          <a:ln w="12700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4668838" y="1725613"/>
            <a:ext cx="1120775" cy="796925"/>
          </a:xfrm>
          <a:custGeom>
            <a:avLst/>
            <a:gdLst>
              <a:gd name="T0" fmla="*/ 0 w 1395"/>
              <a:gd name="T1" fmla="*/ 480 h 768"/>
              <a:gd name="T2" fmla="*/ 1395 w 1395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95" h="768">
                <a:moveTo>
                  <a:pt x="0" y="480"/>
                </a:moveTo>
                <a:cubicBezTo>
                  <a:pt x="600" y="0"/>
                  <a:pt x="930" y="150"/>
                  <a:pt x="1395" y="768"/>
                </a:cubicBezTo>
              </a:path>
            </a:pathLst>
          </a:custGeom>
          <a:noFill/>
          <a:ln w="6350" cmpd="sng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4" name="WordArt 28"/>
          <p:cNvSpPr>
            <a:spLocks noChangeArrowheads="1" noChangeShapeType="1" noTextEdit="1"/>
          </p:cNvSpPr>
          <p:nvPr/>
        </p:nvSpPr>
        <p:spPr bwMode="auto">
          <a:xfrm>
            <a:off x="3387725" y="4340225"/>
            <a:ext cx="3041650" cy="747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40907"/>
              </a:avLst>
            </a:prstTxWarp>
          </a:bodyPr>
          <a:lstStyle/>
          <a:p>
            <a:pPr algn="ctr"/>
            <a:r>
              <a:rPr lang="ru-RU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/>
                <a:cs typeface="Times New Roman"/>
              </a:rPr>
              <a:t>среда за копие 1</a:t>
            </a:r>
          </a:p>
          <a:p>
            <a:pPr algn="ctr"/>
            <a:r>
              <a:rPr lang="ru-RU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/>
                <a:cs typeface="Times New Roman"/>
              </a:rPr>
              <a:t>локал. промен.</a:t>
            </a:r>
          </a:p>
          <a:p>
            <a:pPr algn="ctr"/>
            <a:r>
              <a:rPr lang="ru-RU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/>
                <a:cs typeface="Times New Roman"/>
              </a:rPr>
              <a:t>параметри обмен</a:t>
            </a:r>
            <a:endParaRPr lang="bg-BG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3068638" y="2098675"/>
            <a:ext cx="3200400" cy="298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6269038" y="2098675"/>
            <a:ext cx="1920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V="1">
            <a:off x="6002338" y="2597150"/>
            <a:ext cx="2241550" cy="336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8" name="Freeform 32"/>
          <p:cNvSpPr>
            <a:spLocks/>
          </p:cNvSpPr>
          <p:nvPr/>
        </p:nvSpPr>
        <p:spPr bwMode="auto">
          <a:xfrm>
            <a:off x="7777163" y="2674938"/>
            <a:ext cx="0" cy="609600"/>
          </a:xfrm>
          <a:custGeom>
            <a:avLst/>
            <a:gdLst>
              <a:gd name="T0" fmla="*/ 0 w 1"/>
              <a:gd name="T1" fmla="*/ 0 h 588"/>
              <a:gd name="T2" fmla="*/ 0 w 1"/>
              <a:gd name="T3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8">
                <a:moveTo>
                  <a:pt x="0" y="0"/>
                </a:moveTo>
                <a:lnTo>
                  <a:pt x="0" y="5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9" name="WordArt 33"/>
          <p:cNvSpPr>
            <a:spLocks noChangeArrowheads="1" noChangeShapeType="1" noTextEdit="1"/>
          </p:cNvSpPr>
          <p:nvPr/>
        </p:nvSpPr>
        <p:spPr bwMode="auto">
          <a:xfrm>
            <a:off x="6589713" y="3033713"/>
            <a:ext cx="960437" cy="18049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  т  е  к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99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  <p:bldP spid="24585" grpId="0" animBg="1"/>
      <p:bldP spid="24586" grpId="0" animBg="1"/>
      <p:bldP spid="24587" grpId="0" animBg="1"/>
      <p:bldP spid="24589" grpId="0" animBg="1"/>
      <p:bldP spid="24591" grpId="0" animBg="1"/>
      <p:bldP spid="24592" grpId="0" animBg="1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 rot="20184947" flipH="1">
            <a:off x="2473325" y="1662113"/>
            <a:ext cx="1438275" cy="92075"/>
          </a:xfrm>
          <a:prstGeom prst="rightArrow">
            <a:avLst>
              <a:gd name="adj1" fmla="val 50000"/>
              <a:gd name="adj2" fmla="val 3905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603" name="WordArt 3"/>
          <p:cNvSpPr>
            <a:spLocks noChangeArrowheads="1" noChangeShapeType="1" noTextEdit="1"/>
          </p:cNvSpPr>
          <p:nvPr/>
        </p:nvSpPr>
        <p:spPr bwMode="auto">
          <a:xfrm rot="519102">
            <a:off x="2952750" y="1384300"/>
            <a:ext cx="958850" cy="831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50000">
                      <a:srgbClr val="000000"/>
                    </a:gs>
                    <a:gs pos="100000">
                      <a:srgbClr val="0000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67755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noFill/>
                <a:latin typeface="Times New Roman"/>
                <a:cs typeface="Times New Roman"/>
              </a:rPr>
              <a:t>Освобождаване</a:t>
            </a:r>
          </a:p>
        </p:txBody>
      </p:sp>
      <p:sp>
        <p:nvSpPr>
          <p:cNvPr id="25604" name="WordArt 4"/>
          <p:cNvSpPr>
            <a:spLocks noChangeArrowheads="1" noChangeShapeType="1" noTextEdit="1"/>
          </p:cNvSpPr>
          <p:nvPr/>
        </p:nvSpPr>
        <p:spPr bwMode="auto">
          <a:xfrm>
            <a:off x="6308725" y="2493963"/>
            <a:ext cx="50482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КРАЙ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583113" y="1754188"/>
            <a:ext cx="471487" cy="0"/>
            <a:chOff x="6120" y="9540"/>
            <a:chExt cx="885" cy="0"/>
          </a:xfrm>
        </p:grpSpPr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6120" y="9540"/>
              <a:ext cx="428" cy="0"/>
            </a:xfrm>
            <a:custGeom>
              <a:avLst/>
              <a:gdLst>
                <a:gd name="T0" fmla="*/ 0 w 1285"/>
                <a:gd name="T1" fmla="*/ 0 h 1"/>
                <a:gd name="T2" fmla="*/ 1285 w 128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6610" y="9540"/>
              <a:ext cx="395" cy="0"/>
            </a:xfrm>
            <a:custGeom>
              <a:avLst/>
              <a:gdLst>
                <a:gd name="T0" fmla="*/ 0 w 1185"/>
                <a:gd name="T1" fmla="*/ 0 h 1"/>
                <a:gd name="T2" fmla="*/ 1185 w 118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5" h="1">
                  <a:moveTo>
                    <a:pt x="0" y="0"/>
                  </a:moveTo>
                  <a:lnTo>
                    <a:pt x="1185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608" name="Freeform 8"/>
          <p:cNvSpPr>
            <a:spLocks/>
          </p:cNvSpPr>
          <p:nvPr/>
        </p:nvSpPr>
        <p:spPr bwMode="auto">
          <a:xfrm>
            <a:off x="2762250" y="2470150"/>
            <a:ext cx="2611438" cy="2149475"/>
          </a:xfrm>
          <a:custGeom>
            <a:avLst/>
            <a:gdLst>
              <a:gd name="T0" fmla="*/ 0 w 4905"/>
              <a:gd name="T1" fmla="*/ 4185 h 4185"/>
              <a:gd name="T2" fmla="*/ 4905 w 4905"/>
              <a:gd name="T3" fmla="*/ 0 h 4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05" h="4185">
                <a:moveTo>
                  <a:pt x="0" y="4185"/>
                </a:moveTo>
                <a:lnTo>
                  <a:pt x="490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2770188" y="2270125"/>
            <a:ext cx="2603500" cy="1979613"/>
          </a:xfrm>
          <a:custGeom>
            <a:avLst/>
            <a:gdLst>
              <a:gd name="T0" fmla="*/ 0 w 4890"/>
              <a:gd name="T1" fmla="*/ 3855 h 3855"/>
              <a:gd name="T2" fmla="*/ 4890 w 4890"/>
              <a:gd name="T3" fmla="*/ 0 h 38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3855">
                <a:moveTo>
                  <a:pt x="0" y="3855"/>
                </a:moveTo>
                <a:lnTo>
                  <a:pt x="48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5070475" y="2501900"/>
            <a:ext cx="895350" cy="392113"/>
          </a:xfrm>
          <a:custGeom>
            <a:avLst/>
            <a:gdLst>
              <a:gd name="T0" fmla="*/ 0 w 1680"/>
              <a:gd name="T1" fmla="*/ 0 h 765"/>
              <a:gd name="T2" fmla="*/ 1680 w 1680"/>
              <a:gd name="T3" fmla="*/ 285 h 765"/>
              <a:gd name="T4" fmla="*/ 1680 w 1680"/>
              <a:gd name="T5" fmla="*/ 765 h 765"/>
              <a:gd name="T6" fmla="*/ 0 w 1680"/>
              <a:gd name="T7" fmla="*/ 435 h 765"/>
              <a:gd name="T8" fmla="*/ 0 w 1680"/>
              <a:gd name="T9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0" h="765">
                <a:moveTo>
                  <a:pt x="0" y="0"/>
                </a:moveTo>
                <a:lnTo>
                  <a:pt x="1680" y="285"/>
                </a:lnTo>
                <a:lnTo>
                  <a:pt x="1680" y="765"/>
                </a:lnTo>
                <a:lnTo>
                  <a:pt x="0" y="4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4870450" y="2609850"/>
            <a:ext cx="360363" cy="3460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4679950" y="1662113"/>
            <a:ext cx="1541463" cy="941387"/>
            <a:chOff x="2500" y="1567"/>
            <a:chExt cx="971" cy="593"/>
          </a:xfrm>
        </p:grpSpPr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2500" y="1567"/>
              <a:ext cx="362" cy="435"/>
              <a:chOff x="6660" y="9705"/>
              <a:chExt cx="1080" cy="1344"/>
            </a:xfrm>
          </p:grpSpPr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6660" y="9705"/>
                <a:ext cx="1080" cy="134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15" name="Freeform 15"/>
              <p:cNvSpPr>
                <a:spLocks/>
              </p:cNvSpPr>
              <p:nvPr/>
            </p:nvSpPr>
            <p:spPr bwMode="auto">
              <a:xfrm>
                <a:off x="7092" y="9705"/>
                <a:ext cx="324" cy="96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16" name="Freeform 16"/>
              <p:cNvSpPr>
                <a:spLocks/>
              </p:cNvSpPr>
              <p:nvPr/>
            </p:nvSpPr>
            <p:spPr bwMode="auto">
              <a:xfrm>
                <a:off x="6660" y="9705"/>
                <a:ext cx="377" cy="162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17" name="Freeform 17"/>
              <p:cNvSpPr>
                <a:spLocks/>
              </p:cNvSpPr>
              <p:nvPr/>
            </p:nvSpPr>
            <p:spPr bwMode="auto">
              <a:xfrm>
                <a:off x="6660" y="9705"/>
                <a:ext cx="364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18" name="Freeform 18"/>
              <p:cNvSpPr>
                <a:spLocks/>
              </p:cNvSpPr>
              <p:nvPr/>
            </p:nvSpPr>
            <p:spPr bwMode="auto">
              <a:xfrm>
                <a:off x="7106" y="9705"/>
                <a:ext cx="296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1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20" y="1625"/>
              <a:ext cx="209" cy="5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5</a:t>
              </a:r>
            </a:p>
          </p:txBody>
        </p:sp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2942" y="1945"/>
              <a:ext cx="529" cy="215"/>
            </a:xfrm>
            <a:custGeom>
              <a:avLst/>
              <a:gdLst>
                <a:gd name="T0" fmla="*/ 0 w 1575"/>
                <a:gd name="T1" fmla="*/ 0 h 663"/>
                <a:gd name="T2" fmla="*/ 1572 w 1575"/>
                <a:gd name="T3" fmla="*/ 198 h 663"/>
                <a:gd name="T4" fmla="*/ 1575 w 1575"/>
                <a:gd name="T5" fmla="*/ 663 h 663"/>
                <a:gd name="T6" fmla="*/ 0 w 1575"/>
                <a:gd name="T7" fmla="*/ 420 h 663"/>
                <a:gd name="T8" fmla="*/ 0 w 1575"/>
                <a:gd name="T9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5" h="663">
                  <a:moveTo>
                    <a:pt x="0" y="0"/>
                  </a:moveTo>
                  <a:lnTo>
                    <a:pt x="1572" y="198"/>
                  </a:lnTo>
                  <a:lnTo>
                    <a:pt x="1575" y="663"/>
                  </a:lnTo>
                  <a:lnTo>
                    <a:pt x="0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21" name="Oval 21"/>
            <p:cNvSpPr>
              <a:spLocks noChangeArrowheads="1"/>
            </p:cNvSpPr>
            <p:nvPr/>
          </p:nvSpPr>
          <p:spPr bwMode="auto">
            <a:xfrm>
              <a:off x="2862" y="1975"/>
              <a:ext cx="181" cy="17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3103" y="2048"/>
              <a:ext cx="105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5349875" y="2732088"/>
            <a:ext cx="207963" cy="2000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auto">
          <a:xfrm rot="-3206588">
            <a:off x="5499894" y="3302794"/>
            <a:ext cx="422275" cy="192087"/>
          </a:xfrm>
          <a:prstGeom prst="rightArrow">
            <a:avLst>
              <a:gd name="adj1" fmla="val 50000"/>
              <a:gd name="adj2" fmla="val 5495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 rot="-3206588">
            <a:off x="5821363" y="2908300"/>
            <a:ext cx="401638" cy="192087"/>
          </a:xfrm>
          <a:prstGeom prst="rightArrow">
            <a:avLst>
              <a:gd name="adj1" fmla="val 50000"/>
              <a:gd name="adj2" fmla="val 5227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5626" name="Group 26"/>
          <p:cNvGrpSpPr>
            <a:grpSpLocks/>
          </p:cNvGrpSpPr>
          <p:nvPr/>
        </p:nvGrpSpPr>
        <p:grpSpPr bwMode="auto">
          <a:xfrm>
            <a:off x="4870450" y="2771775"/>
            <a:ext cx="1535113" cy="2435225"/>
            <a:chOff x="2620" y="2266"/>
            <a:chExt cx="967" cy="1534"/>
          </a:xfrm>
        </p:grpSpPr>
        <p:sp>
          <p:nvSpPr>
            <p:cNvPr id="25627" name="AutoShape 27"/>
            <p:cNvSpPr>
              <a:spLocks noChangeArrowheads="1"/>
            </p:cNvSpPr>
            <p:nvPr/>
          </p:nvSpPr>
          <p:spPr bwMode="auto">
            <a:xfrm rot="7716953">
              <a:off x="2408" y="3468"/>
              <a:ext cx="544" cy="119"/>
            </a:xfrm>
            <a:prstGeom prst="rightArrow">
              <a:avLst>
                <a:gd name="adj1" fmla="val 50000"/>
                <a:gd name="adj2" fmla="val 1142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28" name="AutoShape 28"/>
            <p:cNvSpPr>
              <a:spLocks noChangeArrowheads="1"/>
            </p:cNvSpPr>
            <p:nvPr/>
          </p:nvSpPr>
          <p:spPr bwMode="auto">
            <a:xfrm rot="7576889">
              <a:off x="2828" y="3003"/>
              <a:ext cx="429" cy="120"/>
            </a:xfrm>
            <a:prstGeom prst="rightArrow">
              <a:avLst>
                <a:gd name="adj1" fmla="val 50000"/>
                <a:gd name="adj2" fmla="val 893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29" name="AutoShape 29"/>
            <p:cNvSpPr>
              <a:spLocks noChangeArrowheads="1"/>
            </p:cNvSpPr>
            <p:nvPr/>
          </p:nvSpPr>
          <p:spPr bwMode="auto">
            <a:xfrm rot="7714050">
              <a:off x="3129" y="2652"/>
              <a:ext cx="312" cy="121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30" name="AutoShape 30"/>
            <p:cNvSpPr>
              <a:spLocks noChangeArrowheads="1"/>
            </p:cNvSpPr>
            <p:nvPr/>
          </p:nvSpPr>
          <p:spPr bwMode="auto">
            <a:xfrm rot="7592608">
              <a:off x="3400" y="2332"/>
              <a:ext cx="254" cy="121"/>
            </a:xfrm>
            <a:prstGeom prst="rightArrow">
              <a:avLst>
                <a:gd name="adj1" fmla="val 50000"/>
                <a:gd name="adj2" fmla="val 5247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631" name="Group 31"/>
          <p:cNvGrpSpPr>
            <a:grpSpLocks/>
          </p:cNvGrpSpPr>
          <p:nvPr/>
        </p:nvGrpSpPr>
        <p:grpSpPr bwMode="auto">
          <a:xfrm>
            <a:off x="4103688" y="1827213"/>
            <a:ext cx="671512" cy="900112"/>
            <a:chOff x="5040" y="1260"/>
            <a:chExt cx="1800" cy="2520"/>
          </a:xfrm>
        </p:grpSpPr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5040" y="1260"/>
              <a:ext cx="1800" cy="252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5760" y="1260"/>
              <a:ext cx="540" cy="180"/>
            </a:xfrm>
            <a:custGeom>
              <a:avLst/>
              <a:gdLst>
                <a:gd name="T0" fmla="*/ 1295 w 1340"/>
                <a:gd name="T1" fmla="*/ 0 h 680"/>
                <a:gd name="T2" fmla="*/ 670 w 1340"/>
                <a:gd name="T3" fmla="*/ 665 h 680"/>
                <a:gd name="T4" fmla="*/ 15 w 1340"/>
                <a:gd name="T5" fmla="*/ 0 h 680"/>
                <a:gd name="T6" fmla="*/ 1295 w 1340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680">
                  <a:moveTo>
                    <a:pt x="1295" y="0"/>
                  </a:moveTo>
                  <a:cubicBezTo>
                    <a:pt x="1340" y="70"/>
                    <a:pt x="1155" y="650"/>
                    <a:pt x="670" y="665"/>
                  </a:cubicBezTo>
                  <a:cubicBezTo>
                    <a:pt x="185" y="680"/>
                    <a:pt x="0" y="240"/>
                    <a:pt x="15" y="0"/>
                  </a:cubicBezTo>
                  <a:cubicBezTo>
                    <a:pt x="15" y="0"/>
                    <a:pt x="1135" y="0"/>
                    <a:pt x="129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5040" y="1260"/>
              <a:ext cx="629" cy="303"/>
            </a:xfrm>
            <a:custGeom>
              <a:avLst/>
              <a:gdLst>
                <a:gd name="T0" fmla="*/ 1295 w 1340"/>
                <a:gd name="T1" fmla="*/ 0 h 680"/>
                <a:gd name="T2" fmla="*/ 670 w 1340"/>
                <a:gd name="T3" fmla="*/ 665 h 680"/>
                <a:gd name="T4" fmla="*/ 15 w 1340"/>
                <a:gd name="T5" fmla="*/ 0 h 680"/>
                <a:gd name="T6" fmla="*/ 1295 w 1340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680">
                  <a:moveTo>
                    <a:pt x="1295" y="0"/>
                  </a:moveTo>
                  <a:cubicBezTo>
                    <a:pt x="1340" y="70"/>
                    <a:pt x="1155" y="650"/>
                    <a:pt x="670" y="665"/>
                  </a:cubicBezTo>
                  <a:cubicBezTo>
                    <a:pt x="185" y="680"/>
                    <a:pt x="0" y="240"/>
                    <a:pt x="15" y="0"/>
                  </a:cubicBezTo>
                  <a:cubicBezTo>
                    <a:pt x="15" y="0"/>
                    <a:pt x="1135" y="0"/>
                    <a:pt x="129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5040" y="1260"/>
              <a:ext cx="606" cy="1"/>
            </a:xfrm>
            <a:custGeom>
              <a:avLst/>
              <a:gdLst>
                <a:gd name="T0" fmla="*/ 0 w 606"/>
                <a:gd name="T1" fmla="*/ 0 h 1"/>
                <a:gd name="T2" fmla="*/ 606 w 60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6" h="1">
                  <a:moveTo>
                    <a:pt x="0" y="0"/>
                  </a:moveTo>
                  <a:lnTo>
                    <a:pt x="606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36" name="Freeform 36"/>
            <p:cNvSpPr>
              <a:spLocks/>
            </p:cNvSpPr>
            <p:nvPr/>
          </p:nvSpPr>
          <p:spPr bwMode="auto">
            <a:xfrm>
              <a:off x="5784" y="1260"/>
              <a:ext cx="492" cy="1"/>
            </a:xfrm>
            <a:custGeom>
              <a:avLst/>
              <a:gdLst>
                <a:gd name="T0" fmla="*/ 0 w 492"/>
                <a:gd name="T1" fmla="*/ 0 h 1"/>
                <a:gd name="T2" fmla="*/ 492 w 4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2" h="1">
                  <a:moveTo>
                    <a:pt x="0" y="0"/>
                  </a:moveTo>
                  <a:lnTo>
                    <a:pt x="49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637" name="Group 37"/>
          <p:cNvGrpSpPr>
            <a:grpSpLocks/>
          </p:cNvGrpSpPr>
          <p:nvPr/>
        </p:nvGrpSpPr>
        <p:grpSpPr bwMode="auto">
          <a:xfrm>
            <a:off x="3435350" y="2036763"/>
            <a:ext cx="2162175" cy="1404937"/>
            <a:chOff x="1716" y="1803"/>
            <a:chExt cx="1362" cy="885"/>
          </a:xfrm>
        </p:grpSpPr>
        <p:grpSp>
          <p:nvGrpSpPr>
            <p:cNvPr id="25638" name="Group 38"/>
            <p:cNvGrpSpPr>
              <a:grpSpLocks/>
            </p:cNvGrpSpPr>
            <p:nvPr/>
          </p:nvGrpSpPr>
          <p:grpSpPr bwMode="auto">
            <a:xfrm>
              <a:off x="1716" y="1803"/>
              <a:ext cx="482" cy="694"/>
              <a:chOff x="3780" y="2160"/>
              <a:chExt cx="1800" cy="2520"/>
            </a:xfrm>
          </p:grpSpPr>
          <p:sp>
            <p:nvSpPr>
              <p:cNvPr id="25639" name="Rectangle 39"/>
              <p:cNvSpPr>
                <a:spLocks noChangeArrowheads="1"/>
              </p:cNvSpPr>
              <p:nvPr/>
            </p:nvSpPr>
            <p:spPr bwMode="auto">
              <a:xfrm>
                <a:off x="3780" y="2160"/>
                <a:ext cx="1800" cy="252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40" name="Freeform 40"/>
              <p:cNvSpPr>
                <a:spLocks/>
              </p:cNvSpPr>
              <p:nvPr/>
            </p:nvSpPr>
            <p:spPr bwMode="auto">
              <a:xfrm>
                <a:off x="4500" y="2160"/>
                <a:ext cx="540" cy="180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41" name="Freeform 41"/>
              <p:cNvSpPr>
                <a:spLocks/>
              </p:cNvSpPr>
              <p:nvPr/>
            </p:nvSpPr>
            <p:spPr bwMode="auto">
              <a:xfrm>
                <a:off x="3780" y="2160"/>
                <a:ext cx="629" cy="303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42" name="Freeform 42"/>
              <p:cNvSpPr>
                <a:spLocks/>
              </p:cNvSpPr>
              <p:nvPr/>
            </p:nvSpPr>
            <p:spPr bwMode="auto">
              <a:xfrm>
                <a:off x="3780" y="2160"/>
                <a:ext cx="606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43" name="Freeform 43"/>
              <p:cNvSpPr>
                <a:spLocks/>
              </p:cNvSpPr>
              <p:nvPr/>
            </p:nvSpPr>
            <p:spPr bwMode="auto">
              <a:xfrm>
                <a:off x="4524" y="2160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44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1896" y="1858"/>
              <a:ext cx="241" cy="7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3</a:t>
              </a:r>
            </a:p>
          </p:txBody>
        </p:sp>
        <p:sp>
          <p:nvSpPr>
            <p:cNvPr id="25645" name="Freeform 45"/>
            <p:cNvSpPr>
              <a:spLocks/>
            </p:cNvSpPr>
            <p:nvPr/>
          </p:nvSpPr>
          <p:spPr bwMode="auto">
            <a:xfrm>
              <a:off x="2469" y="2304"/>
              <a:ext cx="609" cy="287"/>
            </a:xfrm>
            <a:custGeom>
              <a:avLst/>
              <a:gdLst>
                <a:gd name="T0" fmla="*/ 3 w 1815"/>
                <a:gd name="T1" fmla="*/ 0 h 888"/>
                <a:gd name="T2" fmla="*/ 1815 w 1815"/>
                <a:gd name="T3" fmla="*/ 363 h 888"/>
                <a:gd name="T4" fmla="*/ 1815 w 1815"/>
                <a:gd name="T5" fmla="*/ 888 h 888"/>
                <a:gd name="T6" fmla="*/ 0 w 1815"/>
                <a:gd name="T7" fmla="*/ 468 h 888"/>
                <a:gd name="T8" fmla="*/ 3 w 1815"/>
                <a:gd name="T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5" h="888">
                  <a:moveTo>
                    <a:pt x="3" y="0"/>
                  </a:moveTo>
                  <a:lnTo>
                    <a:pt x="1815" y="363"/>
                  </a:lnTo>
                  <a:lnTo>
                    <a:pt x="1815" y="888"/>
                  </a:lnTo>
                  <a:lnTo>
                    <a:pt x="0" y="46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46" name="Oval 46"/>
            <p:cNvSpPr>
              <a:spLocks noChangeArrowheads="1"/>
            </p:cNvSpPr>
            <p:nvPr/>
          </p:nvSpPr>
          <p:spPr bwMode="auto">
            <a:xfrm>
              <a:off x="2318" y="2383"/>
              <a:ext cx="317" cy="30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47" name="Oval 47"/>
            <p:cNvSpPr>
              <a:spLocks noChangeArrowheads="1"/>
            </p:cNvSpPr>
            <p:nvPr/>
          </p:nvSpPr>
          <p:spPr bwMode="auto">
            <a:xfrm>
              <a:off x="2694" y="2496"/>
              <a:ext cx="183" cy="17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2857500" y="2216150"/>
            <a:ext cx="2530475" cy="2049463"/>
            <a:chOff x="1352" y="1916"/>
            <a:chExt cx="1594" cy="1291"/>
          </a:xfrm>
        </p:grpSpPr>
        <p:grpSp>
          <p:nvGrpSpPr>
            <p:cNvPr id="25649" name="Group 49"/>
            <p:cNvGrpSpPr>
              <a:grpSpLocks/>
            </p:cNvGrpSpPr>
            <p:nvPr/>
          </p:nvGrpSpPr>
          <p:grpSpPr bwMode="auto">
            <a:xfrm>
              <a:off x="1352" y="1916"/>
              <a:ext cx="544" cy="829"/>
              <a:chOff x="2520" y="3060"/>
              <a:chExt cx="1800" cy="2520"/>
            </a:xfrm>
          </p:grpSpPr>
          <p:sp>
            <p:nvSpPr>
              <p:cNvPr id="25650" name="Rectangle 50"/>
              <p:cNvSpPr>
                <a:spLocks noChangeArrowheads="1"/>
              </p:cNvSpPr>
              <p:nvPr/>
            </p:nvSpPr>
            <p:spPr bwMode="auto">
              <a:xfrm>
                <a:off x="2520" y="3060"/>
                <a:ext cx="1800" cy="252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51" name="Freeform 51"/>
              <p:cNvSpPr>
                <a:spLocks/>
              </p:cNvSpPr>
              <p:nvPr/>
            </p:nvSpPr>
            <p:spPr bwMode="auto">
              <a:xfrm>
                <a:off x="3240" y="3060"/>
                <a:ext cx="540" cy="180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52" name="Freeform 52"/>
              <p:cNvSpPr>
                <a:spLocks/>
              </p:cNvSpPr>
              <p:nvPr/>
            </p:nvSpPr>
            <p:spPr bwMode="auto">
              <a:xfrm>
                <a:off x="2520" y="3060"/>
                <a:ext cx="629" cy="303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53" name="Freeform 53"/>
              <p:cNvSpPr>
                <a:spLocks/>
              </p:cNvSpPr>
              <p:nvPr/>
            </p:nvSpPr>
            <p:spPr bwMode="auto">
              <a:xfrm>
                <a:off x="2520" y="3060"/>
                <a:ext cx="606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54" name="Freeform 54"/>
              <p:cNvSpPr>
                <a:spLocks/>
              </p:cNvSpPr>
              <p:nvPr/>
            </p:nvSpPr>
            <p:spPr bwMode="auto">
              <a:xfrm>
                <a:off x="3264" y="3060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55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533" y="1975"/>
              <a:ext cx="302" cy="10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2</a:t>
              </a:r>
            </a:p>
          </p:txBody>
        </p:sp>
        <p:sp>
          <p:nvSpPr>
            <p:cNvPr id="25656" name="Freeform 56"/>
            <p:cNvSpPr>
              <a:spLocks/>
            </p:cNvSpPr>
            <p:nvPr/>
          </p:nvSpPr>
          <p:spPr bwMode="auto">
            <a:xfrm>
              <a:off x="2147" y="2550"/>
              <a:ext cx="680" cy="332"/>
            </a:xfrm>
            <a:custGeom>
              <a:avLst/>
              <a:gdLst>
                <a:gd name="T0" fmla="*/ 0 w 2025"/>
                <a:gd name="T1" fmla="*/ 0 h 1027"/>
                <a:gd name="T2" fmla="*/ 1995 w 2025"/>
                <a:gd name="T3" fmla="*/ 472 h 1027"/>
                <a:gd name="T4" fmla="*/ 2025 w 2025"/>
                <a:gd name="T5" fmla="*/ 1027 h 1027"/>
                <a:gd name="T6" fmla="*/ 0 w 2025"/>
                <a:gd name="T7" fmla="*/ 540 h 1027"/>
                <a:gd name="T8" fmla="*/ 0 w 2025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5" h="1027">
                  <a:moveTo>
                    <a:pt x="0" y="0"/>
                  </a:moveTo>
                  <a:lnTo>
                    <a:pt x="1995" y="472"/>
                  </a:lnTo>
                  <a:lnTo>
                    <a:pt x="2025" y="1027"/>
                  </a:lnTo>
                  <a:lnTo>
                    <a:pt x="0" y="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57" name="Oval 57"/>
            <p:cNvSpPr>
              <a:spLocks noChangeArrowheads="1"/>
            </p:cNvSpPr>
            <p:nvPr/>
          </p:nvSpPr>
          <p:spPr bwMode="auto">
            <a:xfrm>
              <a:off x="1956" y="2674"/>
              <a:ext cx="362" cy="34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58" name="Oval 58"/>
            <p:cNvSpPr>
              <a:spLocks noChangeArrowheads="1"/>
            </p:cNvSpPr>
            <p:nvPr/>
          </p:nvSpPr>
          <p:spPr bwMode="auto">
            <a:xfrm>
              <a:off x="2351" y="2806"/>
              <a:ext cx="209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59" name="AutoShape 59"/>
            <p:cNvSpPr>
              <a:spLocks noChangeArrowheads="1"/>
            </p:cNvSpPr>
            <p:nvPr/>
          </p:nvSpPr>
          <p:spPr bwMode="auto">
            <a:xfrm rot="-3206588">
              <a:off x="2672" y="2933"/>
              <a:ext cx="428" cy="120"/>
            </a:xfrm>
            <a:prstGeom prst="rightArrow">
              <a:avLst>
                <a:gd name="adj1" fmla="val 50000"/>
                <a:gd name="adj2" fmla="val 891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660" name="WordArt 60"/>
          <p:cNvSpPr>
            <a:spLocks noChangeArrowheads="1" noChangeShapeType="1" noTextEdit="1"/>
          </p:cNvSpPr>
          <p:nvPr/>
        </p:nvSpPr>
        <p:spPr bwMode="auto">
          <a:xfrm>
            <a:off x="4276725" y="1930400"/>
            <a:ext cx="384175" cy="107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Копие 4</a:t>
            </a:r>
          </a:p>
        </p:txBody>
      </p:sp>
      <p:sp>
        <p:nvSpPr>
          <p:cNvPr id="25661" name="WordArt 61"/>
          <p:cNvSpPr>
            <a:spLocks noChangeArrowheads="1" noChangeShapeType="1" noTextEdit="1"/>
          </p:cNvSpPr>
          <p:nvPr/>
        </p:nvSpPr>
        <p:spPr bwMode="auto">
          <a:xfrm>
            <a:off x="2952750" y="4410075"/>
            <a:ext cx="782638" cy="4079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37972"/>
              </a:avLst>
            </a:prstTxWarp>
          </a:bodyPr>
          <a:lstStyle/>
          <a:p>
            <a:pPr algn="ctr"/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ПАМЕТ</a:t>
            </a:r>
          </a:p>
        </p:txBody>
      </p:sp>
      <p:grpSp>
        <p:nvGrpSpPr>
          <p:cNvPr id="25662" name="Group 62"/>
          <p:cNvGrpSpPr>
            <a:grpSpLocks/>
          </p:cNvGrpSpPr>
          <p:nvPr/>
        </p:nvGrpSpPr>
        <p:grpSpPr bwMode="auto">
          <a:xfrm>
            <a:off x="1889125" y="1031875"/>
            <a:ext cx="4322763" cy="4162425"/>
            <a:chOff x="748" y="1182"/>
            <a:chExt cx="2723" cy="2622"/>
          </a:xfrm>
        </p:grpSpPr>
        <p:sp>
          <p:nvSpPr>
            <p:cNvPr id="25663" name="WordArt 63"/>
            <p:cNvSpPr>
              <a:spLocks noChangeArrowheads="1" noChangeShapeType="1" noTextEdit="1"/>
            </p:cNvSpPr>
            <p:nvPr/>
          </p:nvSpPr>
          <p:spPr bwMode="auto">
            <a:xfrm rot="338086">
              <a:off x="1231" y="1182"/>
              <a:ext cx="477" cy="4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00"/>
                      </a:gs>
                      <a:gs pos="50000">
                        <a:srgbClr val="000000">
                          <a:gamma/>
                          <a:tint val="0"/>
                          <a:invGamma/>
                        </a:srgbClr>
                      </a:gs>
                      <a:gs pos="100000">
                        <a:srgbClr val="00000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61722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Заемане</a:t>
              </a:r>
            </a:p>
          </p:txBody>
        </p:sp>
        <p:sp>
          <p:nvSpPr>
            <p:cNvPr id="25664" name="AutoShape 64"/>
            <p:cNvSpPr>
              <a:spLocks noChangeArrowheads="1"/>
            </p:cNvSpPr>
            <p:nvPr/>
          </p:nvSpPr>
          <p:spPr bwMode="auto">
            <a:xfrm rot="-1403073">
              <a:off x="1110" y="1509"/>
              <a:ext cx="848" cy="49"/>
            </a:xfrm>
            <a:prstGeom prst="rightArrow">
              <a:avLst>
                <a:gd name="adj1" fmla="val 50000"/>
                <a:gd name="adj2" fmla="val 432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65" name="AutoShape 65"/>
            <p:cNvSpPr>
              <a:spLocks noChangeArrowheads="1"/>
            </p:cNvSpPr>
            <p:nvPr/>
          </p:nvSpPr>
          <p:spPr bwMode="auto">
            <a:xfrm rot="-3206588">
              <a:off x="2256" y="3343"/>
              <a:ext cx="545" cy="119"/>
            </a:xfrm>
            <a:prstGeom prst="rightArrow">
              <a:avLst>
                <a:gd name="adj1" fmla="val 50000"/>
                <a:gd name="adj2" fmla="val 1144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66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137" y="3722"/>
              <a:ext cx="318" cy="8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НАЧАЛО</a:t>
              </a:r>
            </a:p>
          </p:txBody>
        </p:sp>
        <p:grpSp>
          <p:nvGrpSpPr>
            <p:cNvPr id="25667" name="Group 67"/>
            <p:cNvGrpSpPr>
              <a:grpSpLocks/>
            </p:cNvGrpSpPr>
            <p:nvPr/>
          </p:nvGrpSpPr>
          <p:grpSpPr bwMode="auto">
            <a:xfrm>
              <a:off x="748" y="2033"/>
              <a:ext cx="757" cy="1009"/>
              <a:chOff x="1260" y="4140"/>
              <a:chExt cx="1800" cy="2520"/>
            </a:xfrm>
          </p:grpSpPr>
          <p:sp>
            <p:nvSpPr>
              <p:cNvPr id="25668" name="Rectangle 68"/>
              <p:cNvSpPr>
                <a:spLocks noChangeArrowheads="1"/>
              </p:cNvSpPr>
              <p:nvPr/>
            </p:nvSpPr>
            <p:spPr bwMode="auto">
              <a:xfrm>
                <a:off x="1260" y="4140"/>
                <a:ext cx="1800" cy="252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69" name="Freeform 69"/>
              <p:cNvSpPr>
                <a:spLocks/>
              </p:cNvSpPr>
              <p:nvPr/>
            </p:nvSpPr>
            <p:spPr bwMode="auto">
              <a:xfrm>
                <a:off x="1980" y="4140"/>
                <a:ext cx="540" cy="180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70" name="Freeform 70"/>
              <p:cNvSpPr>
                <a:spLocks/>
              </p:cNvSpPr>
              <p:nvPr/>
            </p:nvSpPr>
            <p:spPr bwMode="auto">
              <a:xfrm>
                <a:off x="1260" y="4140"/>
                <a:ext cx="629" cy="303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71" name="Freeform 71"/>
              <p:cNvSpPr>
                <a:spLocks/>
              </p:cNvSpPr>
              <p:nvPr/>
            </p:nvSpPr>
            <p:spPr bwMode="auto">
              <a:xfrm>
                <a:off x="1260" y="4140"/>
                <a:ext cx="606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72" name="Freeform 72"/>
              <p:cNvSpPr>
                <a:spLocks/>
              </p:cNvSpPr>
              <p:nvPr/>
            </p:nvSpPr>
            <p:spPr bwMode="auto">
              <a:xfrm>
                <a:off x="2004" y="4140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73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990" y="2149"/>
              <a:ext cx="483" cy="10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1</a:t>
              </a:r>
            </a:p>
          </p:txBody>
        </p:sp>
        <p:sp>
          <p:nvSpPr>
            <p:cNvPr id="25674" name="Freeform 74"/>
            <p:cNvSpPr>
              <a:spLocks/>
            </p:cNvSpPr>
            <p:nvPr/>
          </p:nvSpPr>
          <p:spPr bwMode="auto">
            <a:xfrm>
              <a:off x="1770" y="2841"/>
              <a:ext cx="730" cy="410"/>
            </a:xfrm>
            <a:custGeom>
              <a:avLst/>
              <a:gdLst>
                <a:gd name="T0" fmla="*/ 0 w 2175"/>
                <a:gd name="T1" fmla="*/ 0 h 1267"/>
                <a:gd name="T2" fmla="*/ 2175 w 2175"/>
                <a:gd name="T3" fmla="*/ 607 h 1267"/>
                <a:gd name="T4" fmla="*/ 2175 w 2175"/>
                <a:gd name="T5" fmla="*/ 1267 h 1267"/>
                <a:gd name="T6" fmla="*/ 0 w 2175"/>
                <a:gd name="T7" fmla="*/ 637 h 1267"/>
                <a:gd name="T8" fmla="*/ 0 w 2175"/>
                <a:gd name="T9" fmla="*/ 0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5" h="1267">
                  <a:moveTo>
                    <a:pt x="0" y="0"/>
                  </a:moveTo>
                  <a:lnTo>
                    <a:pt x="2175" y="607"/>
                  </a:lnTo>
                  <a:lnTo>
                    <a:pt x="2175" y="1267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75" name="Oval 75"/>
            <p:cNvSpPr>
              <a:spLocks noChangeArrowheads="1"/>
            </p:cNvSpPr>
            <p:nvPr/>
          </p:nvSpPr>
          <p:spPr bwMode="auto">
            <a:xfrm>
              <a:off x="1563" y="2936"/>
              <a:ext cx="453" cy="4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76" name="Freeform 76"/>
            <p:cNvSpPr>
              <a:spLocks/>
            </p:cNvSpPr>
            <p:nvPr/>
          </p:nvSpPr>
          <p:spPr bwMode="auto">
            <a:xfrm>
              <a:off x="1292" y="3197"/>
              <a:ext cx="845" cy="466"/>
            </a:xfrm>
            <a:custGeom>
              <a:avLst/>
              <a:gdLst>
                <a:gd name="T0" fmla="*/ 0 w 2520"/>
                <a:gd name="T1" fmla="*/ 0 h 1440"/>
                <a:gd name="T2" fmla="*/ 2520 w 2520"/>
                <a:gd name="T3" fmla="*/ 720 h 1440"/>
                <a:gd name="T4" fmla="*/ 2520 w 2520"/>
                <a:gd name="T5" fmla="*/ 1440 h 1440"/>
                <a:gd name="T6" fmla="*/ 0 w 2520"/>
                <a:gd name="T7" fmla="*/ 720 h 1440"/>
                <a:gd name="T8" fmla="*/ 0 w 2520"/>
                <a:gd name="T9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1440">
                  <a:moveTo>
                    <a:pt x="0" y="0"/>
                  </a:moveTo>
                  <a:lnTo>
                    <a:pt x="2520" y="720"/>
                  </a:lnTo>
                  <a:lnTo>
                    <a:pt x="2520" y="1440"/>
                  </a:lnTo>
                  <a:lnTo>
                    <a:pt x="0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77" name="Oval 77"/>
            <p:cNvSpPr>
              <a:spLocks noChangeArrowheads="1"/>
            </p:cNvSpPr>
            <p:nvPr/>
          </p:nvSpPr>
          <p:spPr bwMode="auto">
            <a:xfrm>
              <a:off x="1996" y="3104"/>
              <a:ext cx="262" cy="25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78" name="Freeform 78"/>
            <p:cNvSpPr>
              <a:spLocks/>
            </p:cNvSpPr>
            <p:nvPr/>
          </p:nvSpPr>
          <p:spPr bwMode="auto">
            <a:xfrm>
              <a:off x="2137" y="2009"/>
              <a:ext cx="1334" cy="1654"/>
            </a:xfrm>
            <a:custGeom>
              <a:avLst/>
              <a:gdLst>
                <a:gd name="T0" fmla="*/ 0 w 3975"/>
                <a:gd name="T1" fmla="*/ 4395 h 5115"/>
                <a:gd name="T2" fmla="*/ 3975 w 3975"/>
                <a:gd name="T3" fmla="*/ 0 h 5115"/>
                <a:gd name="T4" fmla="*/ 3975 w 3975"/>
                <a:gd name="T5" fmla="*/ 465 h 5115"/>
                <a:gd name="T6" fmla="*/ 0 w 3975"/>
                <a:gd name="T7" fmla="*/ 5115 h 5115"/>
                <a:gd name="T8" fmla="*/ 0 w 3975"/>
                <a:gd name="T9" fmla="*/ 4395 h 5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5" h="5115">
                  <a:moveTo>
                    <a:pt x="0" y="4395"/>
                  </a:moveTo>
                  <a:lnTo>
                    <a:pt x="3975" y="0"/>
                  </a:lnTo>
                  <a:lnTo>
                    <a:pt x="3975" y="465"/>
                  </a:lnTo>
                  <a:lnTo>
                    <a:pt x="0" y="5115"/>
                  </a:lnTo>
                  <a:lnTo>
                    <a:pt x="0" y="4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679" name="WordArt 79"/>
          <p:cNvSpPr>
            <a:spLocks noChangeArrowheads="1" noChangeShapeType="1" noTextEdit="1"/>
          </p:cNvSpPr>
          <p:nvPr/>
        </p:nvSpPr>
        <p:spPr bwMode="auto">
          <a:xfrm>
            <a:off x="4918075" y="3228975"/>
            <a:ext cx="479425" cy="784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С  Т  Е  К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28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3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2000"/>
                                        <p:tgtEl>
                                          <p:spTgt spid="2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/>
                                        <p:tgtEl>
                                          <p:spTgt spid="2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2" grpId="1" animBg="1"/>
      <p:bldP spid="25603" grpId="0" animBg="1"/>
      <p:bldP spid="25603" grpId="1" animBg="1"/>
      <p:bldP spid="25604" grpId="0" animBg="1"/>
      <p:bldP spid="25604" grpId="1" animBg="1"/>
      <p:bldP spid="25608" grpId="0" animBg="1"/>
      <p:bldP spid="25608" grpId="1" animBg="1"/>
      <p:bldP spid="25609" grpId="0" animBg="1"/>
      <p:bldP spid="25609" grpId="1" animBg="1"/>
      <p:bldP spid="25610" grpId="0" animBg="1"/>
      <p:bldP spid="25610" grpId="1" animBg="1"/>
      <p:bldP spid="25611" grpId="0" animBg="1"/>
      <p:bldP spid="25611" grpId="1" animBg="1"/>
      <p:bldP spid="25623" grpId="0" animBg="1"/>
      <p:bldP spid="25623" grpId="1" animBg="1"/>
      <p:bldP spid="25624" grpId="0" animBg="1"/>
      <p:bldP spid="25624" grpId="1" animBg="1"/>
      <p:bldP spid="25625" grpId="0" animBg="1"/>
      <p:bldP spid="25625" grpId="1" animBg="1"/>
      <p:bldP spid="25660" grpId="0" animBg="1"/>
      <p:bldP spid="25660" grpId="1" animBg="1"/>
      <p:bldP spid="25661" grpId="0" animBg="1"/>
      <p:bldP spid="25661" grpId="1" animBg="1"/>
      <p:bldP spid="25679" grpId="0" animBg="1"/>
      <p:bldP spid="2567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476250"/>
            <a:ext cx="878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0"/>
              <a:t>1.2.2. Съставяне на рекурсивен алгоритъм с опора - рекурсивна дефиниция</a:t>
            </a:r>
          </a:p>
        </p:txBody>
      </p:sp>
      <p:graphicFrame>
        <p:nvGraphicFramePr>
          <p:cNvPr id="26639" name="Group 15"/>
          <p:cNvGraphicFramePr>
            <a:graphicFrameLocks noGrp="1"/>
          </p:cNvGraphicFramePr>
          <p:nvPr/>
        </p:nvGraphicFramePr>
        <p:xfrm>
          <a:off x="395288" y="981075"/>
          <a:ext cx="8064500" cy="1944688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1944688">
                <a:tc>
                  <a:txBody>
                    <a:bodyPr/>
                    <a:lstStyle>
                      <a:lvl1pPr indent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Правила за обвързване на рекурсивната дефиниция с рекурсивен алгоритъм</a:t>
                      </a:r>
                      <a:endParaRPr kumimoji="0" lang="bg-BG" altLang="bg-BG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4572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Точка 1,</a:t>
                      </a:r>
                      <a:r>
                        <a:rPr kumimoji="0" lang="bg-BG" altLang="bg-BG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 рекурсивната дефиниция е почти дословното условие за дъно на рекурсивния процес.</a:t>
                      </a:r>
                    </a:p>
                    <a:p>
                      <a:pPr marL="0" marR="0" lvl="0" indent="4572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Лявата част</a:t>
                      </a:r>
                      <a:r>
                        <a:rPr kumimoji="0" lang="bg-BG" altLang="bg-BG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 рекурсивната дефиниция помага да се определят </a:t>
                      </a:r>
                      <a:r>
                        <a:rPr kumimoji="0" lang="bg-BG" altLang="bg-BG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входните параметри </a:t>
                      </a:r>
                      <a:r>
                        <a:rPr kumimoji="0" lang="bg-BG" altLang="bg-BG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рекурсивната процедура.</a:t>
                      </a:r>
                    </a:p>
                    <a:p>
                      <a:pPr marL="0" marR="0" lvl="0" indent="4572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Точка 2</a:t>
                      </a:r>
                      <a:r>
                        <a:rPr kumimoji="0" lang="bg-BG" altLang="bg-BG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 рекурсивната дефиниция служи за ориентир при организирането на обмена на информация между копията. </a:t>
                      </a:r>
                      <a:endParaRPr kumimoji="0" lang="bg-BG" altLang="bg-BG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40" name="Group 16"/>
          <p:cNvGraphicFramePr>
            <a:graphicFrameLocks noGrp="1"/>
          </p:cNvGraphicFramePr>
          <p:nvPr/>
        </p:nvGraphicFramePr>
        <p:xfrm>
          <a:off x="755650" y="3284538"/>
          <a:ext cx="7527925" cy="2879725"/>
        </p:xfrm>
        <a:graphic>
          <a:graphicData uri="http://schemas.openxmlformats.org/drawingml/2006/table">
            <a:tbl>
              <a:tblPr/>
              <a:tblGrid>
                <a:gridCol w="3763963"/>
                <a:gridCol w="3763962"/>
              </a:tblGrid>
              <a:tr h="1152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1" name="Freeform 27"/>
          <p:cNvSpPr>
            <a:spLocks/>
          </p:cNvSpPr>
          <p:nvPr/>
        </p:nvSpPr>
        <p:spPr bwMode="auto">
          <a:xfrm>
            <a:off x="2339975" y="3860800"/>
            <a:ext cx="2376488" cy="1150938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476375" y="3571875"/>
            <a:ext cx="265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sz="1400" b="0">
                <a:latin typeface="Times New Roman" pitchFamily="18" charset="0"/>
                <a:cs typeface="Times New Roman" pitchFamily="18" charset="0"/>
              </a:rPr>
              <a:t>Обектът </a:t>
            </a:r>
            <a:r>
              <a:rPr lang="bg-BG" altLang="bg-BG" sz="1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bg-BG" altLang="bg-BG" sz="1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altLang="bg-BG" sz="1400" b="0">
                <a:latin typeface="Times New Roman" pitchFamily="18" charset="0"/>
                <a:cs typeface="Times New Roman" pitchFamily="18" charset="0"/>
              </a:rPr>
              <a:t>(естество на обекта )</a:t>
            </a:r>
            <a:endParaRPr lang="bg-BG" altLang="bg-BG" sz="1000" b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bg-BG" altLang="bg-BG" b="0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068763" y="3860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e:</a:t>
            </a:r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539750" y="3068638"/>
            <a:ext cx="504825" cy="5032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4572000" y="3429000"/>
            <a:ext cx="36718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sz="1400" b="0"/>
              <a:t>1. Начално, “нулево”, “състояние” на обекта, градивен елемент на обекта, “</a:t>
            </a:r>
            <a:r>
              <a:rPr lang="bg-BG" altLang="bg-BG" sz="1400" i="1"/>
              <a:t>атом</a:t>
            </a:r>
            <a:r>
              <a:rPr lang="bg-BG" altLang="bg-BG" sz="1400"/>
              <a:t>”, изходно (крайно) състояние.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4645025" y="4579938"/>
            <a:ext cx="40322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sz="1400" b="0"/>
              <a:t>2. Правило, по което един или повече </a:t>
            </a:r>
            <a:r>
              <a:rPr lang="bg-BG" altLang="bg-BG" sz="1400" i="1"/>
              <a:t>oбекти Q</a:t>
            </a:r>
            <a:r>
              <a:rPr lang="bg-BG" altLang="bg-BG" sz="1400"/>
              <a:t> си взаимодействат, за да се организират в обект </a:t>
            </a:r>
            <a:r>
              <a:rPr lang="bg-BG" altLang="bg-BG" sz="1400" i="1"/>
              <a:t>Q.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6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 animBg="1"/>
      <p:bldP spid="26652" grpId="0"/>
      <p:bldP spid="26653" grpId="0"/>
      <p:bldP spid="26654" grpId="0" animBg="1"/>
      <p:bldP spid="26655" grpId="0"/>
      <p:bldP spid="266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013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47813" y="0"/>
            <a:ext cx="528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bg-BG" altLang="bg-BG" sz="1400" u="sng">
              <a:cs typeface="Times New Roman" pitchFamily="18" charset="0"/>
            </a:endParaRPr>
          </a:p>
          <a:p>
            <a:pPr algn="just" eaLnBrk="0" hangingPunct="0"/>
            <a:r>
              <a:rPr lang="bg-BG" altLang="bg-BG" sz="1400" b="0" u="sng">
                <a:cs typeface="Times New Roman" pitchFamily="18" charset="0"/>
              </a:rPr>
              <a:t>Пример 1</a:t>
            </a:r>
            <a:r>
              <a:rPr lang="bg-BG" altLang="bg-BG" sz="1400" b="0">
                <a:cs typeface="Times New Roman" pitchFamily="18" charset="0"/>
              </a:rPr>
              <a:t>. Рекурсивна реализация на алгоритъма на Евклид.</a:t>
            </a:r>
            <a:endParaRPr lang="bg-BG" altLang="bg-BG" b="0"/>
          </a:p>
        </p:txBody>
      </p:sp>
      <p:graphicFrame>
        <p:nvGraphicFramePr>
          <p:cNvPr id="27677" name="Group 29"/>
          <p:cNvGraphicFramePr>
            <a:graphicFrameLocks noGrp="1"/>
          </p:cNvGraphicFramePr>
          <p:nvPr/>
        </p:nvGraphicFramePr>
        <p:xfrm>
          <a:off x="900113" y="2205038"/>
          <a:ext cx="8027987" cy="2879725"/>
        </p:xfrm>
        <a:graphic>
          <a:graphicData uri="http://schemas.openxmlformats.org/drawingml/2006/table">
            <a:tbl>
              <a:tblPr/>
              <a:tblGrid>
                <a:gridCol w="3746500"/>
                <a:gridCol w="4281487"/>
              </a:tblGrid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7" name="Freeform 19"/>
          <p:cNvSpPr>
            <a:spLocks/>
          </p:cNvSpPr>
          <p:nvPr/>
        </p:nvSpPr>
        <p:spPr bwMode="auto">
          <a:xfrm>
            <a:off x="1547813" y="2636838"/>
            <a:ext cx="3455987" cy="1295400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042988" y="2349500"/>
            <a:ext cx="37449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>
                <a:solidFill>
                  <a:srgbClr val="333399"/>
                </a:solidFill>
              </a:rPr>
              <a:t>GCD</a:t>
            </a:r>
            <a:r>
              <a:rPr lang="bg-BG" altLang="bg-BG" i="1"/>
              <a:t> на числата А </a:t>
            </a:r>
            <a:r>
              <a:rPr lang="bg-BG" altLang="bg-BG" i="1">
                <a:sym typeface="Symbol" pitchFamily="18" charset="2"/>
              </a:rPr>
              <a:t></a:t>
            </a:r>
            <a:r>
              <a:rPr lang="bg-BG" altLang="bg-BG" i="1"/>
              <a:t> N и В </a:t>
            </a:r>
            <a:r>
              <a:rPr lang="bg-BG" altLang="bg-BG" i="1">
                <a:sym typeface="Symbol" pitchFamily="18" charset="2"/>
              </a:rPr>
              <a:t></a:t>
            </a:r>
            <a:r>
              <a:rPr lang="bg-BG" altLang="bg-BG" i="1"/>
              <a:t> N</a:t>
            </a:r>
            <a:endParaRPr lang="en-GB" altLang="bg-BG" i="1"/>
          </a:p>
          <a:p>
            <a:r>
              <a:rPr lang="en-GB" altLang="bg-BG" i="1"/>
              <a:t>е число, което:</a:t>
            </a:r>
            <a:r>
              <a:rPr lang="bg-BG" altLang="bg-BG"/>
              <a:t> </a:t>
            </a:r>
            <a:endParaRPr lang="bg-BG" altLang="bg-BG" sz="1600" i="1">
              <a:cs typeface="Times New Roman" pitchFamily="18" charset="0"/>
            </a:endParaRPr>
          </a:p>
          <a:p>
            <a:pPr eaLnBrk="0" hangingPunct="0"/>
            <a:endParaRPr lang="bg-BG" altLang="bg-BG" sz="1600" i="1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356100" y="27813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e: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27088" y="1989138"/>
            <a:ext cx="504825" cy="5032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859338" y="2349500"/>
            <a:ext cx="388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bg-BG" i="1"/>
              <a:t>1. равно на числото В, ако В се нанася цяло число пъти в А</a:t>
            </a:r>
            <a:r>
              <a:rPr lang="bg-BG" altLang="bg-BG"/>
              <a:t> 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932363" y="3573463"/>
            <a:ext cx="4032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2.</a:t>
            </a:r>
            <a:r>
              <a:rPr lang="en-US" altLang="bg-BG"/>
              <a:t> </a:t>
            </a:r>
            <a:r>
              <a:rPr lang="bg-BG" altLang="bg-BG" i="1">
                <a:solidFill>
                  <a:srgbClr val="333399"/>
                </a:solidFill>
              </a:rPr>
              <a:t>GCD</a:t>
            </a:r>
            <a:r>
              <a:rPr lang="bg-BG" altLang="bg-BG"/>
              <a:t> на числото В и остатъка от целочисленото деление А = В.х + остатък ,</a:t>
            </a:r>
            <a:endParaRPr lang="en-GB" altLang="bg-BG"/>
          </a:p>
          <a:p>
            <a:r>
              <a:rPr lang="en-GB" altLang="bg-BG"/>
              <a:t>(остатъкът &lt;</a:t>
            </a:r>
            <a:r>
              <a:rPr lang="en-GB" altLang="bg-BG" i="1"/>
              <a:t> В</a:t>
            </a:r>
            <a:r>
              <a:rPr lang="en-GB" altLang="bg-BG"/>
              <a:t> )</a:t>
            </a:r>
            <a:r>
              <a:rPr lang="bg-BG" altLang="bg-BG"/>
              <a:t> </a:t>
            </a:r>
          </a:p>
        </p:txBody>
      </p:sp>
      <p:sp>
        <p:nvSpPr>
          <p:cNvPr id="27674" name="AutoShape 26"/>
          <p:cNvSpPr>
            <a:spLocks noChangeArrowheads="1"/>
          </p:cNvSpPr>
          <p:nvPr/>
        </p:nvSpPr>
        <p:spPr bwMode="auto">
          <a:xfrm>
            <a:off x="395288" y="692150"/>
            <a:ext cx="2663825" cy="879475"/>
          </a:xfrm>
          <a:prstGeom prst="wedgeRoundRectCallout">
            <a:avLst>
              <a:gd name="adj1" fmla="val -894"/>
              <a:gd name="adj2" fmla="val 129421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bg-BG" altLang="bg-BG" sz="1600"/>
              <a:t>Втора стъпка  -</a:t>
            </a:r>
          </a:p>
          <a:p>
            <a:pPr algn="just"/>
            <a:r>
              <a:rPr lang="bg-BG" altLang="bg-BG" sz="1600"/>
              <a:t>Входни параметри, обмен. 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5148263" y="1052513"/>
            <a:ext cx="3348037" cy="863600"/>
          </a:xfrm>
          <a:prstGeom prst="wedgeRoundRectCallout">
            <a:avLst>
              <a:gd name="adj1" fmla="val -52750"/>
              <a:gd name="adj2" fmla="val 95037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bg-BG" altLang="bg-BG">
                <a:cs typeface="Times New Roman" pitchFamily="18" charset="0"/>
              </a:rPr>
              <a:t>Първа стъпка -</a:t>
            </a:r>
            <a:endParaRPr lang="bg-BG" altLang="bg-BG"/>
          </a:p>
          <a:p>
            <a:pPr algn="just" eaLnBrk="0" hangingPunct="0"/>
            <a:r>
              <a:rPr lang="bg-BG" altLang="bg-BG">
                <a:cs typeface="Times New Roman" pitchFamily="18" charset="0"/>
              </a:rPr>
              <a:t>Условие за дъно</a:t>
            </a:r>
            <a:r>
              <a:rPr lang="bg-BG" altLang="bg-BG"/>
              <a:t>   </a:t>
            </a:r>
            <a:r>
              <a:rPr lang="bg-BG" altLang="bg-BG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bg-BG" altLang="bg-BG">
                <a:cs typeface="Times New Roman" pitchFamily="18" charset="0"/>
              </a:rPr>
              <a:t> </a:t>
            </a:r>
            <a:endParaRPr lang="bg-BG" altLang="bg-BG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675" name="AutoShape 27"/>
          <p:cNvSpPr>
            <a:spLocks noChangeArrowheads="1"/>
          </p:cNvSpPr>
          <p:nvPr/>
        </p:nvSpPr>
        <p:spPr bwMode="auto">
          <a:xfrm>
            <a:off x="5508625" y="5634038"/>
            <a:ext cx="2698750" cy="1223962"/>
          </a:xfrm>
          <a:prstGeom prst="wedgeRoundRectCallout">
            <a:avLst>
              <a:gd name="adj1" fmla="val 19296"/>
              <a:gd name="adj2" fmla="val -15765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bg-BG" altLang="bg-BG" sz="1600"/>
              <a:t>Трета стъпка – конструиране на оператора за самоповикване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83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 animBg="1"/>
      <p:bldP spid="27668" grpId="0"/>
      <p:bldP spid="27669" grpId="0"/>
      <p:bldP spid="27670" grpId="0" animBg="1"/>
      <p:bldP spid="27671" grpId="0"/>
      <p:bldP spid="27672" grpId="0"/>
      <p:bldP spid="27674" grpId="0" animBg="1"/>
      <p:bldP spid="27652" grpId="0" animBg="1"/>
      <p:bldP spid="276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-3521075" y="209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051050" y="2492375"/>
            <a:ext cx="3386138" cy="35544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405188" y="2624138"/>
            <a:ext cx="0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067050" y="3019425"/>
            <a:ext cx="677863" cy="5254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405188" y="3544888"/>
            <a:ext cx="0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132138" y="3213100"/>
            <a:ext cx="1119187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251325" y="3676650"/>
            <a:ext cx="0" cy="922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575050" y="4598988"/>
            <a:ext cx="1524000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3405188" y="4467225"/>
            <a:ext cx="0" cy="1184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3405188" y="5387975"/>
            <a:ext cx="846137" cy="131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251325" y="5126038"/>
            <a:ext cx="0" cy="261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389188" y="3940175"/>
            <a:ext cx="1693862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389188" y="3940175"/>
            <a:ext cx="18621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200" b="0">
                <a:cs typeface="Times New Roman" pitchFamily="18" charset="0"/>
              </a:rPr>
              <a:t>Рекурсия –</a:t>
            </a:r>
            <a:endParaRPr lang="bg-BG" altLang="bg-BG" sz="1100" b="0"/>
          </a:p>
          <a:p>
            <a:pPr eaLnBrk="0" hangingPunct="0"/>
            <a:r>
              <a:rPr lang="bg-BG" altLang="bg-BG" sz="1200" b="0">
                <a:cs typeface="Times New Roman" pitchFamily="18" charset="0"/>
              </a:rPr>
              <a:t>самоповикване</a:t>
            </a:r>
            <a:endParaRPr lang="bg-BG" altLang="bg-BG" b="0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2897188" y="5651500"/>
            <a:ext cx="1016000" cy="26352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897188" y="5651500"/>
            <a:ext cx="1016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1200" b="0">
                <a:cs typeface="Times New Roman" pitchFamily="18" charset="0"/>
              </a:rPr>
              <a:t>край</a:t>
            </a:r>
            <a:endParaRPr lang="bg-BG" altLang="bg-BG" b="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575050" y="4598988"/>
            <a:ext cx="18621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200" b="0">
                <a:cs typeface="Times New Roman" pitchFamily="18" charset="0"/>
              </a:rPr>
              <a:t>  Дънен клон </a:t>
            </a:r>
            <a:endParaRPr lang="bg-BG" altLang="bg-BG" b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995738" y="3284538"/>
            <a:ext cx="5651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200" b="0">
                <a:cs typeface="Times New Roman" pitchFamily="18" charset="0"/>
              </a:rPr>
              <a:t>не</a:t>
            </a:r>
            <a:endParaRPr lang="bg-BG" altLang="bg-BG" b="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79838" y="2708275"/>
            <a:ext cx="1524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bg-BG" sz="1400">
                <a:cs typeface="Times New Roman" pitchFamily="18" charset="0"/>
              </a:rPr>
              <a:t>?</a:t>
            </a:r>
            <a:endParaRPr lang="bg-BG" altLang="bg-BG" sz="140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US" altLang="bg-BG" sz="1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mod b </a:t>
            </a:r>
            <a:r>
              <a:rPr lang="en-US" altLang="bg-BG" sz="1400">
                <a:cs typeface="Times New Roman" pitchFamily="18" charset="0"/>
              </a:rPr>
              <a:t> 0</a:t>
            </a:r>
            <a:endParaRPr lang="en-US" altLang="bg-BG" sz="14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798763" y="3532188"/>
            <a:ext cx="5365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200" b="0">
                <a:cs typeface="Times New Roman" pitchFamily="18" charset="0"/>
              </a:rPr>
              <a:t>да</a:t>
            </a:r>
            <a:endParaRPr lang="bg-BG" altLang="bg-BG" b="0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395288" y="254000"/>
            <a:ext cx="8280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endParaRPr lang="bg-BG" altLang="bg-BG" sz="16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altLang="bg-BG" sz="1600">
                <a:latin typeface="Times New Roman" pitchFamily="18" charset="0"/>
                <a:cs typeface="Times New Roman" pitchFamily="18" charset="0"/>
              </a:rPr>
              <a:t>1. Условие за дъно.</a:t>
            </a:r>
            <a:endParaRPr lang="bg-BG" altLang="bg-BG" sz="1600"/>
          </a:p>
          <a:p>
            <a:pPr algn="just" eaLnBrk="0" hangingPunct="0"/>
            <a:r>
              <a:rPr lang="bg-BG" altLang="bg-BG" sz="1600">
                <a:latin typeface="Times New Roman" pitchFamily="18" charset="0"/>
                <a:cs typeface="Times New Roman" pitchFamily="18" charset="0"/>
              </a:rPr>
              <a:t>Най-напред се формулира условието  </a:t>
            </a:r>
            <a:r>
              <a:rPr lang="bg-BG" altLang="bg-BG" sz="1600"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</a:t>
            </a:r>
            <a:r>
              <a:rPr lang="bg-BG" altLang="bg-BG" sz="160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bg-BG" altLang="bg-BG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дъно, осигуряващо възможност на рекурсивния процес да спре да потъва. Проследете схемата на алгоритъма долу, паралелно с рекурсивното дефиниция на GCD.</a:t>
            </a:r>
            <a:endParaRPr lang="bg-BG" altLang="bg-BG" sz="1600">
              <a:latin typeface="Tahoma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1116013" y="1700213"/>
            <a:ext cx="725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bg-BG" i="1"/>
              <a:t>1. равно на числото В, ако В се нанася цяло число пъти в А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81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5" grpId="0" animBg="1"/>
      <p:bldP spid="28694" grpId="0" animBg="1"/>
      <p:bldP spid="28693" grpId="0" animBg="1"/>
      <p:bldP spid="28692" grpId="0" animBg="1"/>
      <p:bldP spid="28691" grpId="0" animBg="1"/>
      <p:bldP spid="28690" grpId="0" animBg="1"/>
      <p:bldP spid="28689" grpId="0" animBg="1"/>
      <p:bldP spid="28688" grpId="0" animBg="1"/>
      <p:bldP spid="28687" grpId="0" animBg="1"/>
      <p:bldP spid="28686" grpId="0" animBg="1"/>
      <p:bldP spid="28685" grpId="0" animBg="1"/>
      <p:bldP spid="28684" grpId="0"/>
      <p:bldP spid="28683" grpId="0" animBg="1"/>
      <p:bldP spid="28682" grpId="0"/>
      <p:bldP spid="28681" grpId="0"/>
      <p:bldP spid="28679" grpId="0"/>
      <p:bldP spid="28678" grpId="0"/>
      <p:bldP spid="28677" grpId="0"/>
      <p:bldP spid="287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940050" y="1776413"/>
            <a:ext cx="390525" cy="342900"/>
            <a:chOff x="1440" y="10880"/>
            <a:chExt cx="900" cy="900"/>
          </a:xfrm>
        </p:grpSpPr>
        <p:sp>
          <p:nvSpPr>
            <p:cNvPr id="29703" name="AutoShape 7"/>
            <p:cNvSpPr>
              <a:spLocks noChangeArrowheads="1"/>
            </p:cNvSpPr>
            <p:nvPr/>
          </p:nvSpPr>
          <p:spPr bwMode="auto">
            <a:xfrm>
              <a:off x="1440" y="10880"/>
              <a:ext cx="900" cy="9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440" y="11105"/>
              <a:ext cx="675" cy="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bg-BG" altLang="bg-BG" sz="1400" b="0">
                  <a:cs typeface="Times New Roman" pitchFamily="18" charset="0"/>
                </a:rPr>
                <a:t>А</a:t>
              </a:r>
              <a:endParaRPr lang="bg-BG" altLang="bg-BG" b="0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auto">
            <a:xfrm>
              <a:off x="1440" y="10881"/>
              <a:ext cx="225" cy="225"/>
            </a:xfrm>
            <a:custGeom>
              <a:avLst/>
              <a:gdLst>
                <a:gd name="T0" fmla="*/ 225 w 225"/>
                <a:gd name="T1" fmla="*/ 0 h 225"/>
                <a:gd name="T2" fmla="*/ 0 w 225"/>
                <a:gd name="T3" fmla="*/ 225 h 225"/>
                <a:gd name="T4" fmla="*/ 225 w 225"/>
                <a:gd name="T5" fmla="*/ 225 h 225"/>
                <a:gd name="T6" fmla="*/ 225 w 225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225">
                  <a:moveTo>
                    <a:pt x="225" y="0"/>
                  </a:moveTo>
                  <a:lnTo>
                    <a:pt x="0" y="225"/>
                  </a:lnTo>
                  <a:lnTo>
                    <a:pt x="225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3492500" y="1773238"/>
            <a:ext cx="371475" cy="342900"/>
            <a:chOff x="1440" y="10880"/>
            <a:chExt cx="900" cy="9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1440" y="10880"/>
              <a:ext cx="900" cy="9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1440" y="11105"/>
              <a:ext cx="675" cy="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bg-BG" altLang="bg-BG" sz="1400" b="0">
                  <a:cs typeface="Times New Roman" pitchFamily="18" charset="0"/>
                </a:rPr>
                <a:t>В</a:t>
              </a:r>
              <a:endParaRPr lang="bg-BG" altLang="bg-BG" b="0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auto">
            <a:xfrm>
              <a:off x="1440" y="10881"/>
              <a:ext cx="225" cy="225"/>
            </a:xfrm>
            <a:custGeom>
              <a:avLst/>
              <a:gdLst>
                <a:gd name="T0" fmla="*/ 225 w 225"/>
                <a:gd name="T1" fmla="*/ 0 h 225"/>
                <a:gd name="T2" fmla="*/ 0 w 225"/>
                <a:gd name="T3" fmla="*/ 225 h 225"/>
                <a:gd name="T4" fmla="*/ 225 w 225"/>
                <a:gd name="T5" fmla="*/ 225 h 225"/>
                <a:gd name="T6" fmla="*/ 225 w 225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225">
                  <a:moveTo>
                    <a:pt x="225" y="0"/>
                  </a:moveTo>
                  <a:lnTo>
                    <a:pt x="0" y="225"/>
                  </a:lnTo>
                  <a:lnTo>
                    <a:pt x="225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50825" y="260350"/>
            <a:ext cx="80645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bg-BG" altLang="bg-BG" sz="1600">
                <a:latin typeface="Times New Roman" pitchFamily="18" charset="0"/>
                <a:cs typeface="Times New Roman" pitchFamily="18" charset="0"/>
              </a:rPr>
              <a:t> 2. Анализ на лявата част на дефиницията:</a:t>
            </a:r>
            <a:endParaRPr lang="bg-BG" altLang="bg-BG" sz="1600" i="1">
              <a:latin typeface="Tahoma" pitchFamily="34" charset="0"/>
            </a:endParaRPr>
          </a:p>
          <a:p>
            <a:pPr eaLnBrk="0" hangingPunct="0"/>
            <a:endParaRPr lang="bg-BG" altLang="bg-BG" sz="1600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55650" y="4508500"/>
            <a:ext cx="7526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bg-BG" altLang="bg-BG" sz="1400" i="1">
              <a:cs typeface="Times New Roman" pitchFamily="18" charset="0"/>
            </a:endParaRPr>
          </a:p>
          <a:p>
            <a:pPr eaLnBrk="0" hangingPunct="0"/>
            <a:r>
              <a:rPr lang="bg-BG" altLang="bg-BG" sz="1400" b="0">
                <a:cs typeface="Times New Roman" pitchFamily="18" charset="0"/>
              </a:rPr>
              <a:t>Вътре в тялото на процедурата с А и В се работи като с </a:t>
            </a:r>
            <a:r>
              <a:rPr lang="bg-BG" altLang="bg-BG" sz="1400" i="1">
                <a:cs typeface="Times New Roman" pitchFamily="18" charset="0"/>
              </a:rPr>
              <a:t>локални променливи</a:t>
            </a:r>
            <a:r>
              <a:rPr lang="bg-BG" altLang="bg-BG" sz="1400">
                <a:cs typeface="Times New Roman" pitchFamily="18" charset="0"/>
              </a:rPr>
              <a:t>. </a:t>
            </a:r>
            <a:endParaRPr lang="bg-BG" altLang="bg-BG" b="0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95288" y="134143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>
                <a:solidFill>
                  <a:srgbClr val="333399"/>
                </a:solidFill>
              </a:rPr>
              <a:t>GCD</a:t>
            </a:r>
            <a:r>
              <a:rPr lang="bg-BG" altLang="bg-BG" i="1"/>
              <a:t> на числата А </a:t>
            </a:r>
            <a:r>
              <a:rPr lang="bg-BG" altLang="bg-BG" i="1">
                <a:sym typeface="Symbol" pitchFamily="18" charset="2"/>
              </a:rPr>
              <a:t></a:t>
            </a:r>
            <a:r>
              <a:rPr lang="bg-BG" altLang="bg-BG" i="1"/>
              <a:t> N и В </a:t>
            </a:r>
            <a:r>
              <a:rPr lang="bg-BG" altLang="bg-BG" i="1">
                <a:sym typeface="Symbol" pitchFamily="18" charset="2"/>
              </a:rPr>
              <a:t></a:t>
            </a:r>
            <a:r>
              <a:rPr lang="bg-BG" altLang="bg-BG" i="1"/>
              <a:t> N</a:t>
            </a:r>
            <a:endParaRPr lang="en-GB" altLang="bg-BG" i="1"/>
          </a:p>
          <a:p>
            <a:r>
              <a:rPr lang="en-GB" altLang="bg-BG" i="1"/>
              <a:t>е число, което:</a:t>
            </a:r>
            <a:endParaRPr lang="bg-BG" altLang="bg-BG" i="1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50825" y="4005263"/>
            <a:ext cx="399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i="1">
                <a:solidFill>
                  <a:srgbClr val="CC3300"/>
                </a:solidFill>
              </a:rPr>
              <a:t>Procedure GCD (A, B: integer);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5580063" y="3933825"/>
            <a:ext cx="255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bg-BG" i="1">
                <a:solidFill>
                  <a:srgbClr val="333399"/>
                </a:solidFill>
              </a:rPr>
              <a:t>void </a:t>
            </a:r>
            <a:r>
              <a:rPr lang="bg-BG" altLang="bg-BG" b="0" i="1">
                <a:solidFill>
                  <a:srgbClr val="333399"/>
                </a:solidFill>
              </a:rPr>
              <a:t>GCD (</a:t>
            </a:r>
            <a:r>
              <a:rPr lang="en-GB" altLang="bg-BG" i="1">
                <a:solidFill>
                  <a:srgbClr val="333399"/>
                </a:solidFill>
              </a:rPr>
              <a:t>int </a:t>
            </a:r>
            <a:r>
              <a:rPr lang="bg-BG" altLang="bg-BG" b="0" i="1">
                <a:solidFill>
                  <a:srgbClr val="333399"/>
                </a:solidFill>
              </a:rPr>
              <a:t>A, </a:t>
            </a:r>
            <a:r>
              <a:rPr lang="en-GB" altLang="bg-BG" i="1">
                <a:solidFill>
                  <a:srgbClr val="333399"/>
                </a:solidFill>
              </a:rPr>
              <a:t>int</a:t>
            </a:r>
            <a:r>
              <a:rPr lang="en-GB" altLang="bg-BG"/>
              <a:t> </a:t>
            </a:r>
            <a:r>
              <a:rPr lang="bg-BG" altLang="bg-BG" b="0" i="1">
                <a:solidFill>
                  <a:srgbClr val="333399"/>
                </a:solidFill>
              </a:rPr>
              <a:t>B)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95288" y="2420938"/>
            <a:ext cx="7775575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altLang="bg-BG" sz="1600" b="0"/>
              <a:t>Обектът GCD зависи от две входни величини – цели числа. Следователно процедурата трябва да има два параметъра за обмен, посредством който да получава стойности за тези две числа, т.е. необходим е обмен </a:t>
            </a:r>
            <a:r>
              <a:rPr lang="bg-BG" altLang="bg-BG" sz="1600" b="0" i="1"/>
              <a:t>по стойност</a:t>
            </a:r>
            <a:r>
              <a:rPr lang="bg-BG" altLang="bg-BG" sz="1600" b="0"/>
              <a:t>.</a:t>
            </a:r>
          </a:p>
          <a:p>
            <a:pPr eaLnBrk="0" hangingPunct="0">
              <a:spcBef>
                <a:spcPct val="50000"/>
              </a:spcBef>
            </a:pPr>
            <a:endParaRPr lang="bg-BG" altLang="bg-BG" sz="16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71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1" grpId="0"/>
      <p:bldP spid="29712" grpId="0"/>
      <p:bldP spid="29713" grpId="0"/>
      <p:bldP spid="29714" grpId="0"/>
      <p:bldP spid="297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4213" y="260350"/>
            <a:ext cx="481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bg-BG" i="1"/>
              <a:t>3. Анализ на точка 2 от дефиницията:</a:t>
            </a:r>
            <a:r>
              <a:rPr lang="bg-BG" altLang="bg-BG"/>
              <a:t>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9750" y="2276475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 b="0"/>
              <a:t>Обектът GCD е дефиниран посредством обект GCD, на входа на който има други входни стойности.</a:t>
            </a:r>
            <a:r>
              <a:rPr lang="bg-BG" altLang="bg-BG"/>
              <a:t>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187450" y="1052513"/>
            <a:ext cx="7488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2.</a:t>
            </a:r>
            <a:r>
              <a:rPr lang="en-US" altLang="bg-BG"/>
              <a:t> </a:t>
            </a:r>
            <a:r>
              <a:rPr lang="bg-BG" altLang="bg-BG" i="1">
                <a:solidFill>
                  <a:srgbClr val="333399"/>
                </a:solidFill>
              </a:rPr>
              <a:t>GCD</a:t>
            </a:r>
            <a:r>
              <a:rPr lang="bg-BG" altLang="bg-BG"/>
              <a:t> на числото В и остатъка от целочисленото деление</a:t>
            </a:r>
          </a:p>
          <a:p>
            <a:r>
              <a:rPr lang="bg-BG" altLang="bg-BG"/>
              <a:t> А = В.х + остатък ,</a:t>
            </a:r>
            <a:endParaRPr lang="en-GB" altLang="bg-BG"/>
          </a:p>
          <a:p>
            <a:r>
              <a:rPr lang="en-GB" altLang="bg-BG"/>
              <a:t>(остатъкът &lt;</a:t>
            </a:r>
            <a:r>
              <a:rPr lang="en-GB" altLang="bg-BG" i="1"/>
              <a:t> В</a:t>
            </a:r>
            <a:r>
              <a:rPr lang="en-GB" altLang="bg-BG"/>
              <a:t> )</a:t>
            </a:r>
            <a:r>
              <a:rPr lang="bg-BG" altLang="bg-BG"/>
              <a:t>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0825" y="3141663"/>
            <a:ext cx="860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 b="0"/>
              <a:t>На мястото на първото число (А) трябва да стои досегашната стойност на В, </a:t>
            </a:r>
          </a:p>
          <a:p>
            <a:r>
              <a:rPr lang="bg-BG" altLang="bg-BG" b="0"/>
              <a:t>а на второто - </a:t>
            </a:r>
            <a:r>
              <a:rPr lang="bg-BG" altLang="bg-BG" i="1"/>
              <a:t>A</a:t>
            </a:r>
            <a:r>
              <a:rPr lang="bg-BG" altLang="bg-BG" b="0"/>
              <a:t> </a:t>
            </a:r>
            <a:r>
              <a:rPr lang="bg-BG" altLang="bg-BG" i="1"/>
              <a:t>mod</a:t>
            </a:r>
            <a:r>
              <a:rPr lang="bg-BG" altLang="bg-BG"/>
              <a:t> B.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3933825"/>
            <a:ext cx="843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0"/>
              <a:t>Следователно операторът, който извиква GCD трябва да изглежда така: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627313" y="4437063"/>
            <a:ext cx="221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/>
              <a:t>GCD (B, </a:t>
            </a:r>
            <a:r>
              <a:rPr lang="bg-BG" altLang="bg-BG" i="1"/>
              <a:t>A</a:t>
            </a:r>
            <a:r>
              <a:rPr lang="bg-BG" altLang="bg-BG"/>
              <a:t> </a:t>
            </a:r>
            <a:r>
              <a:rPr lang="bg-BG" altLang="bg-BG" i="1"/>
              <a:t>mod</a:t>
            </a:r>
            <a:r>
              <a:rPr lang="bg-BG" altLang="bg-BG"/>
              <a:t> B);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32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/>
      <p:bldP spid="30728" grpId="0"/>
      <p:bldP spid="307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771775" y="1989138"/>
            <a:ext cx="3095625" cy="297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Procedure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 GCD (A, B :</a:t>
            </a:r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integer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);</a:t>
            </a:r>
            <a:endParaRPr lang="bg-BG" altLang="bg-BG" sz="1200" b="0">
              <a:latin typeface="Tahoma" pitchFamily="34" charset="0"/>
            </a:endParaRPr>
          </a:p>
          <a:p>
            <a:pPr algn="just" eaLnBrk="0" hangingPunct="0"/>
            <a:r>
              <a:rPr lang="en-US" altLang="bg-BG" sz="1200" b="0" i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endParaRPr lang="bg-BG" altLang="bg-BG" sz="1200" b="0">
              <a:latin typeface="Tahoma" pitchFamily="34" charset="0"/>
            </a:endParaRPr>
          </a:p>
          <a:p>
            <a:pPr algn="just" eaLnBrk="0" hangingPunct="0"/>
            <a:endParaRPr lang="bg-BG" altLang="bg-BG" sz="1200" b="0" i="1">
              <a:solidFill>
                <a:srgbClr val="800000"/>
              </a:solidFill>
            </a:endParaRPr>
          </a:p>
          <a:p>
            <a:pPr algn="just" eaLnBrk="0" hangingPunct="0"/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If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 A </a:t>
            </a:r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mod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 B &gt; 0 </a:t>
            </a:r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then</a:t>
            </a:r>
            <a:endParaRPr lang="bg-BG" altLang="bg-BG" sz="1200" b="0"/>
          </a:p>
          <a:p>
            <a:pPr algn="just" eaLnBrk="0" hangingPunct="0"/>
            <a:endParaRPr lang="bg-BG" altLang="bg-BG" sz="1200" b="0">
              <a:solidFill>
                <a:srgbClr val="800000"/>
              </a:solidFill>
            </a:endParaRPr>
          </a:p>
          <a:p>
            <a:pPr algn="just" eaLnBrk="0" hangingPunct="0"/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GCD (B, A </a:t>
            </a:r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mod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 B)</a:t>
            </a:r>
            <a:endParaRPr lang="bg-BG" altLang="bg-BG" sz="1200" b="0"/>
          </a:p>
          <a:p>
            <a:pPr algn="just" eaLnBrk="0" hangingPunct="0"/>
            <a:endParaRPr lang="bg-BG" altLang="bg-BG" sz="1200" b="0" i="1">
              <a:solidFill>
                <a:srgbClr val="800000"/>
              </a:solidFill>
            </a:endParaRPr>
          </a:p>
          <a:p>
            <a:pPr algn="just" eaLnBrk="0" hangingPunct="0"/>
            <a:endParaRPr lang="bg-BG" altLang="bg-BG" sz="1200" b="0" i="1">
              <a:solidFill>
                <a:srgbClr val="800000"/>
              </a:solidFill>
            </a:endParaRPr>
          </a:p>
          <a:p>
            <a:pPr algn="just" eaLnBrk="0" hangingPunct="0"/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Else</a:t>
            </a:r>
            <a:endParaRPr lang="bg-BG" altLang="bg-BG" sz="1200" b="0"/>
          </a:p>
          <a:p>
            <a:pPr algn="just" eaLnBrk="0" hangingPunct="0"/>
            <a:endParaRPr lang="bg-BG" altLang="bg-BG" sz="1200" b="0">
              <a:solidFill>
                <a:srgbClr val="800000"/>
              </a:solidFill>
            </a:endParaRPr>
          </a:p>
          <a:p>
            <a:pPr algn="just" eaLnBrk="0" hangingPunct="0"/>
            <a:r>
              <a:rPr lang="bg-BG" altLang="bg-BG" sz="1200" b="0">
                <a:solidFill>
                  <a:srgbClr val="800000"/>
                </a:solidFill>
                <a:cs typeface="Times New Roman" pitchFamily="18" charset="0"/>
              </a:rPr>
              <a:t>О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tgovor:=B;</a:t>
            </a:r>
            <a:endParaRPr lang="bg-BG" altLang="bg-BG" sz="1200" b="0"/>
          </a:p>
          <a:p>
            <a:pPr algn="just" eaLnBrk="0" hangingPunct="0"/>
            <a:endParaRPr lang="bg-BG" altLang="bg-BG" sz="1200" b="0" i="1">
              <a:solidFill>
                <a:srgbClr val="800000"/>
              </a:solidFill>
            </a:endParaRPr>
          </a:p>
          <a:p>
            <a:pPr algn="just" eaLnBrk="0" hangingPunct="0"/>
            <a:r>
              <a:rPr lang="en-US" altLang="bg-BG" sz="1200" b="0" i="1">
                <a:solidFill>
                  <a:srgbClr val="800000"/>
                </a:solidFill>
                <a:cs typeface="Times New Roman" pitchFamily="18" charset="0"/>
              </a:rPr>
              <a:t>End</a:t>
            </a:r>
            <a:r>
              <a:rPr lang="en-US" altLang="bg-BG" sz="1200" b="0">
                <a:solidFill>
                  <a:srgbClr val="800000"/>
                </a:solidFill>
                <a:cs typeface="Times New Roman" pitchFamily="18" charset="0"/>
              </a:rPr>
              <a:t>;</a:t>
            </a:r>
            <a:endParaRPr lang="bg-BG" altLang="bg-BG" sz="1200" b="0"/>
          </a:p>
          <a:p>
            <a:pPr eaLnBrk="0" hangingPunct="0"/>
            <a:endParaRPr lang="bg-BG" altLang="bg-BG" sz="1200" b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870575" y="1970088"/>
            <a:ext cx="3273425" cy="2971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GB" altLang="bg-BG" sz="1200" i="1">
                <a:solidFill>
                  <a:srgbClr val="000080"/>
                </a:solidFill>
                <a:cs typeface="Times New Roman" pitchFamily="18" charset="0"/>
              </a:rPr>
              <a:t>void</a:t>
            </a:r>
            <a:r>
              <a:rPr lang="en-US" altLang="bg-BG" sz="1200">
                <a:solidFill>
                  <a:srgbClr val="000080"/>
                </a:solidFill>
                <a:cs typeface="Times New Roman" pitchFamily="18" charset="0"/>
              </a:rPr>
              <a:t> GCD (int A, B)</a:t>
            </a:r>
            <a:endParaRPr lang="bg-BG" altLang="bg-BG" sz="1200" b="0">
              <a:latin typeface="Tahoma" pitchFamily="34" charset="0"/>
            </a:endParaRPr>
          </a:p>
          <a:p>
            <a:pPr algn="just" eaLnBrk="0" hangingPunct="0"/>
            <a:r>
              <a:rPr lang="en-US" altLang="bg-BG" sz="1200" i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bg-BG" altLang="bg-BG" sz="1200" b="0">
              <a:latin typeface="Tahoma" pitchFamily="34" charset="0"/>
            </a:endParaRPr>
          </a:p>
          <a:p>
            <a:pPr algn="just" eaLnBrk="0" hangingPunct="0"/>
            <a:endParaRPr lang="bg-BG" altLang="bg-BG" sz="1200" i="1">
              <a:solidFill>
                <a:srgbClr val="000080"/>
              </a:solidFill>
            </a:endParaRPr>
          </a:p>
          <a:p>
            <a:pPr algn="just" eaLnBrk="0" hangingPunct="0"/>
            <a:r>
              <a:rPr lang="en-US" altLang="bg-BG" sz="1200" i="1">
                <a:solidFill>
                  <a:srgbClr val="000080"/>
                </a:solidFill>
                <a:cs typeface="Times New Roman" pitchFamily="18" charset="0"/>
              </a:rPr>
              <a:t>if</a:t>
            </a:r>
            <a:r>
              <a:rPr lang="en-US" altLang="bg-BG" sz="1200">
                <a:solidFill>
                  <a:srgbClr val="000080"/>
                </a:solidFill>
                <a:cs typeface="Times New Roman" pitchFamily="18" charset="0"/>
              </a:rPr>
              <a:t> (A </a:t>
            </a:r>
            <a:r>
              <a:rPr lang="en-US" altLang="bg-BG" sz="1200" i="1">
                <a:solidFill>
                  <a:srgbClr val="000080"/>
                </a:solidFill>
                <a:cs typeface="Times New Roman" pitchFamily="18" charset="0"/>
              </a:rPr>
              <a:t>%</a:t>
            </a:r>
            <a:r>
              <a:rPr lang="en-US" altLang="bg-BG" sz="1200">
                <a:solidFill>
                  <a:srgbClr val="000080"/>
                </a:solidFill>
                <a:cs typeface="Times New Roman" pitchFamily="18" charset="0"/>
              </a:rPr>
              <a:t> B &gt; 0)</a:t>
            </a:r>
            <a:endParaRPr lang="bg-BG" altLang="bg-BG" sz="1200" b="0"/>
          </a:p>
          <a:p>
            <a:pPr algn="just" eaLnBrk="0" hangingPunct="0"/>
            <a:endParaRPr lang="bg-BG" altLang="bg-BG" sz="1200" b="0">
              <a:solidFill>
                <a:srgbClr val="000080"/>
              </a:solidFill>
            </a:endParaRPr>
          </a:p>
          <a:p>
            <a:pPr algn="just" eaLnBrk="0" hangingPunct="0"/>
            <a:r>
              <a:rPr lang="en-US" altLang="bg-BG" sz="1200">
                <a:solidFill>
                  <a:srgbClr val="000080"/>
                </a:solidFill>
                <a:cs typeface="Times New Roman" pitchFamily="18" charset="0"/>
              </a:rPr>
              <a:t>GCD</a:t>
            </a:r>
            <a:r>
              <a:rPr lang="en-US" altLang="bg-BG" sz="1200" b="0">
                <a:solidFill>
                  <a:srgbClr val="000080"/>
                </a:solidFill>
                <a:cs typeface="Times New Roman" pitchFamily="18" charset="0"/>
              </a:rPr>
              <a:t> (B, A </a:t>
            </a:r>
            <a:r>
              <a:rPr lang="en-US" altLang="bg-BG" sz="1200" b="0" i="1">
                <a:solidFill>
                  <a:srgbClr val="000080"/>
                </a:solidFill>
                <a:cs typeface="Times New Roman" pitchFamily="18" charset="0"/>
              </a:rPr>
              <a:t>%</a:t>
            </a:r>
            <a:r>
              <a:rPr lang="en-US" altLang="bg-BG" sz="1200" b="0">
                <a:solidFill>
                  <a:srgbClr val="000080"/>
                </a:solidFill>
                <a:cs typeface="Times New Roman" pitchFamily="18" charset="0"/>
              </a:rPr>
              <a:t> B);</a:t>
            </a:r>
            <a:endParaRPr lang="bg-BG" altLang="bg-BG" sz="1200" b="0"/>
          </a:p>
          <a:p>
            <a:pPr algn="just" eaLnBrk="0" hangingPunct="0"/>
            <a:endParaRPr lang="bg-BG" altLang="bg-BG" sz="1200" b="0" i="1">
              <a:solidFill>
                <a:srgbClr val="000080"/>
              </a:solidFill>
            </a:endParaRPr>
          </a:p>
          <a:p>
            <a:pPr algn="just" eaLnBrk="0" hangingPunct="0"/>
            <a:endParaRPr lang="bg-BG" altLang="bg-BG" sz="1200" b="0" i="1">
              <a:solidFill>
                <a:srgbClr val="000080"/>
              </a:solidFill>
            </a:endParaRPr>
          </a:p>
          <a:p>
            <a:pPr algn="just" eaLnBrk="0" hangingPunct="0"/>
            <a:r>
              <a:rPr lang="en-US" altLang="bg-BG" sz="1200" i="1">
                <a:solidFill>
                  <a:srgbClr val="000080"/>
                </a:solidFill>
                <a:cs typeface="Times New Roman" pitchFamily="18" charset="0"/>
              </a:rPr>
              <a:t>else</a:t>
            </a:r>
            <a:endParaRPr lang="bg-BG" altLang="bg-BG" sz="1200"/>
          </a:p>
          <a:p>
            <a:pPr algn="just" eaLnBrk="0" hangingPunct="0"/>
            <a:endParaRPr lang="bg-BG" altLang="bg-BG" sz="1200" b="0">
              <a:solidFill>
                <a:srgbClr val="000080"/>
              </a:solidFill>
            </a:endParaRPr>
          </a:p>
          <a:p>
            <a:pPr algn="just" eaLnBrk="0" hangingPunct="0"/>
            <a:r>
              <a:rPr lang="bg-BG" altLang="bg-BG" sz="1200" b="0">
                <a:solidFill>
                  <a:srgbClr val="000080"/>
                </a:solidFill>
                <a:cs typeface="Times New Roman" pitchFamily="18" charset="0"/>
              </a:rPr>
              <a:t>О</a:t>
            </a:r>
            <a:r>
              <a:rPr lang="en-US" altLang="bg-BG" sz="1200" b="0">
                <a:solidFill>
                  <a:srgbClr val="000080"/>
                </a:solidFill>
                <a:cs typeface="Times New Roman" pitchFamily="18" charset="0"/>
              </a:rPr>
              <a:t>tgovor =</a:t>
            </a:r>
            <a:r>
              <a:rPr lang="bg-BG" altLang="bg-BG" sz="1200" b="0">
                <a:solidFill>
                  <a:srgbClr val="000080"/>
                </a:solidFill>
              </a:rPr>
              <a:t> </a:t>
            </a:r>
            <a:r>
              <a:rPr lang="en-US" altLang="bg-BG" sz="1200" b="0">
                <a:solidFill>
                  <a:srgbClr val="000080"/>
                </a:solidFill>
                <a:cs typeface="Times New Roman" pitchFamily="18" charset="0"/>
              </a:rPr>
              <a:t>B;</a:t>
            </a:r>
            <a:endParaRPr lang="bg-BG" altLang="bg-BG" sz="1200" b="0"/>
          </a:p>
          <a:p>
            <a:pPr algn="just" eaLnBrk="0" hangingPunct="0"/>
            <a:endParaRPr lang="bg-BG" altLang="bg-BG" sz="1200" i="1">
              <a:solidFill>
                <a:srgbClr val="000080"/>
              </a:solidFill>
            </a:endParaRPr>
          </a:p>
          <a:p>
            <a:pPr algn="just" eaLnBrk="0" hangingPunct="0"/>
            <a:r>
              <a:rPr lang="en-US" altLang="bg-BG" sz="1200" i="1">
                <a:solidFill>
                  <a:srgbClr val="000080"/>
                </a:solidFill>
                <a:cs typeface="Times New Roman" pitchFamily="18" charset="0"/>
              </a:rPr>
              <a:t>}</a:t>
            </a:r>
            <a:endParaRPr lang="bg-BG" altLang="bg-BG" sz="1200"/>
          </a:p>
          <a:p>
            <a:pPr eaLnBrk="0" hangingPunct="0"/>
            <a:endParaRPr lang="bg-BG" altLang="bg-BG" sz="1200" b="0"/>
          </a:p>
          <a:p>
            <a:pPr eaLnBrk="0" hangingPunct="0"/>
            <a:endParaRPr lang="bg-BG" altLang="bg-BG" sz="1200" b="0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0" y="151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3203575" y="271463"/>
            <a:ext cx="29797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bg-BG" altLang="bg-BG">
              <a:cs typeface="Times New Roman" pitchFamily="18" charset="0"/>
            </a:endParaRPr>
          </a:p>
          <a:p>
            <a:pPr eaLnBrk="0" hangingPunct="0"/>
            <a:r>
              <a:rPr lang="bg-BG" altLang="bg-BG">
                <a:cs typeface="Times New Roman" pitchFamily="18" charset="0"/>
              </a:rPr>
              <a:t>Процедурата е готова:</a:t>
            </a:r>
            <a:endParaRPr lang="bg-BG" altLang="bg-BG"/>
          </a:p>
          <a:p>
            <a:pPr eaLnBrk="0" hangingPunct="0"/>
            <a:endParaRPr lang="bg-BG" altLang="bg-BG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0" y="230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bg-BG" b="0"/>
          </a:p>
        </p:txBody>
      </p:sp>
      <p:grpSp>
        <p:nvGrpSpPr>
          <p:cNvPr id="31783" name="Group 39"/>
          <p:cNvGrpSpPr>
            <a:grpSpLocks/>
          </p:cNvGrpSpPr>
          <p:nvPr/>
        </p:nvGrpSpPr>
        <p:grpSpPr bwMode="auto">
          <a:xfrm>
            <a:off x="-120650" y="1628775"/>
            <a:ext cx="2676525" cy="3292475"/>
            <a:chOff x="0" y="1026"/>
            <a:chExt cx="1686" cy="207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0" y="1026"/>
              <a:ext cx="1686" cy="2074"/>
              <a:chOff x="1364" y="6403"/>
              <a:chExt cx="4216" cy="5184"/>
            </a:xfrm>
          </p:grpSpPr>
          <p:sp>
            <p:nvSpPr>
              <p:cNvPr id="31771" name="Text Box 27"/>
              <p:cNvSpPr txBox="1">
                <a:spLocks noChangeArrowheads="1"/>
              </p:cNvSpPr>
              <p:nvPr/>
            </p:nvSpPr>
            <p:spPr bwMode="auto">
              <a:xfrm>
                <a:off x="1972" y="6937"/>
                <a:ext cx="3608" cy="4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70" name="Oval 26"/>
              <p:cNvSpPr>
                <a:spLocks noChangeArrowheads="1"/>
              </p:cNvSpPr>
              <p:nvPr/>
            </p:nvSpPr>
            <p:spPr bwMode="auto">
              <a:xfrm>
                <a:off x="2315" y="6728"/>
                <a:ext cx="860" cy="5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69" name="Oval 25"/>
              <p:cNvSpPr>
                <a:spLocks noChangeArrowheads="1"/>
              </p:cNvSpPr>
              <p:nvPr/>
            </p:nvSpPr>
            <p:spPr bwMode="auto">
              <a:xfrm>
                <a:off x="3518" y="6728"/>
                <a:ext cx="859" cy="5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1800" y="6613"/>
                <a:ext cx="3093" cy="3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 flipV="1">
                <a:off x="4549" y="10328"/>
                <a:ext cx="0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66" name="Text Box 22"/>
              <p:cNvSpPr txBox="1">
                <a:spLocks noChangeArrowheads="1"/>
              </p:cNvSpPr>
              <p:nvPr/>
            </p:nvSpPr>
            <p:spPr bwMode="auto">
              <a:xfrm>
                <a:off x="2487" y="10968"/>
                <a:ext cx="137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bg-BG" altLang="bg-BG" sz="1200" i="1">
                    <a:cs typeface="Times New Roman" pitchFamily="18" charset="0"/>
                  </a:rPr>
                  <a:t>Край</a:t>
                </a:r>
                <a:endParaRPr lang="bg-BG" altLang="bg-BG" b="0"/>
              </a:p>
            </p:txBody>
          </p:sp>
          <p:sp>
            <p:nvSpPr>
              <p:cNvPr id="3176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2" y="7282"/>
                <a:ext cx="251" cy="34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А</a:t>
                </a:r>
              </a:p>
            </p:txBody>
          </p:sp>
          <p:sp>
            <p:nvSpPr>
              <p:cNvPr id="31764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2" y="7282"/>
                <a:ext cx="251" cy="34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В</a:t>
                </a:r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3175" y="7557"/>
                <a:ext cx="0" cy="4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62" name="Text Box 18"/>
              <p:cNvSpPr txBox="1">
                <a:spLocks noChangeArrowheads="1"/>
              </p:cNvSpPr>
              <p:nvPr/>
            </p:nvSpPr>
            <p:spPr bwMode="auto">
              <a:xfrm>
                <a:off x="2144" y="9107"/>
                <a:ext cx="2061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i="1">
                    <a:cs typeface="Times New Roman" pitchFamily="18" charset="0"/>
                  </a:rPr>
                  <a:t>GCD</a:t>
                </a:r>
                <a:r>
                  <a:rPr lang="bg-BG" altLang="bg-BG" sz="1000" i="1">
                    <a:cs typeface="Times New Roman" pitchFamily="18" charset="0"/>
                  </a:rPr>
                  <a:t> (</a:t>
                </a:r>
                <a:r>
                  <a:rPr lang="en-US" altLang="bg-BG" sz="1000" i="1">
                    <a:cs typeface="Times New Roman" pitchFamily="18" charset="0"/>
                  </a:rPr>
                  <a:t>B, A mod B</a:t>
                </a:r>
                <a:r>
                  <a:rPr lang="bg-BG" altLang="bg-BG" sz="1000" i="1">
                    <a:cs typeface="Times New Roman" pitchFamily="18" charset="0"/>
                  </a:rPr>
                  <a:t>)</a:t>
                </a:r>
                <a:endParaRPr lang="bg-BG" altLang="bg-BG" b="0"/>
              </a:p>
            </p:txBody>
          </p:sp>
          <p:sp>
            <p:nvSpPr>
              <p:cNvPr id="31761" name="Oval 17"/>
              <p:cNvSpPr>
                <a:spLocks noChangeArrowheads="1"/>
              </p:cNvSpPr>
              <p:nvPr/>
            </p:nvSpPr>
            <p:spPr bwMode="auto">
              <a:xfrm>
                <a:off x="2831" y="8022"/>
                <a:ext cx="687" cy="6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60" name="Text Box 16"/>
              <p:cNvSpPr txBox="1">
                <a:spLocks noChangeArrowheads="1"/>
              </p:cNvSpPr>
              <p:nvPr/>
            </p:nvSpPr>
            <p:spPr bwMode="auto">
              <a:xfrm>
                <a:off x="3346" y="7712"/>
                <a:ext cx="2234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bg-BG" altLang="bg-BG" sz="1200">
                    <a:cs typeface="Times New Roman" pitchFamily="18" charset="0"/>
                  </a:rPr>
                  <a:t>А</a:t>
                </a:r>
                <a:r>
                  <a:rPr lang="en-US" altLang="bg-BG" sz="1200" b="0">
                    <a:cs typeface="Times New Roman" pitchFamily="18" charset="0"/>
                  </a:rPr>
                  <a:t> </a:t>
                </a:r>
                <a:r>
                  <a:rPr lang="en-US" altLang="bg-BG" sz="1200" i="1">
                    <a:cs typeface="Times New Roman" pitchFamily="18" charset="0"/>
                  </a:rPr>
                  <a:t>mod</a:t>
                </a:r>
                <a:r>
                  <a:rPr lang="en-US" altLang="bg-BG" sz="1200">
                    <a:cs typeface="Times New Roman" pitchFamily="18" charset="0"/>
                  </a:rPr>
                  <a:t> </a:t>
                </a:r>
                <a:r>
                  <a:rPr lang="bg-BG" altLang="bg-BG" sz="1200" b="0">
                    <a:cs typeface="Times New Roman" pitchFamily="18" charset="0"/>
                  </a:rPr>
                  <a:t>В &gt;0</a:t>
                </a:r>
                <a:endParaRPr lang="bg-BG" altLang="bg-BG" sz="1100" b="0"/>
              </a:p>
              <a:p>
                <a:pPr eaLnBrk="0" hangingPunct="0"/>
                <a:r>
                  <a:rPr lang="bg-BG" altLang="bg-BG" sz="1200" b="0">
                    <a:cs typeface="Times New Roman" pitchFamily="18" charset="0"/>
                  </a:rPr>
                  <a:t>Условие за дъно</a:t>
                </a:r>
                <a:endParaRPr lang="bg-BG" altLang="bg-BG" b="0"/>
              </a:p>
            </p:txBody>
          </p:sp>
          <p:sp>
            <p:nvSpPr>
              <p:cNvPr id="31759" name="Line 15"/>
              <p:cNvSpPr>
                <a:spLocks noChangeShapeType="1"/>
              </p:cNvSpPr>
              <p:nvPr/>
            </p:nvSpPr>
            <p:spPr bwMode="auto">
              <a:xfrm>
                <a:off x="2831" y="8332"/>
                <a:ext cx="1718" cy="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4549" y="8952"/>
                <a:ext cx="0" cy="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57" name="Text Box 13"/>
              <p:cNvSpPr txBox="1">
                <a:spLocks noChangeArrowheads="1"/>
              </p:cNvSpPr>
              <p:nvPr/>
            </p:nvSpPr>
            <p:spPr bwMode="auto">
              <a:xfrm>
                <a:off x="3518" y="9708"/>
                <a:ext cx="1547" cy="6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000" i="1">
                    <a:cs typeface="Times New Roman" pitchFamily="18" charset="0"/>
                  </a:rPr>
                  <a:t> Дъно – отговор В</a:t>
                </a:r>
                <a:endParaRPr lang="bg-BG" altLang="bg-BG" b="0"/>
              </a:p>
            </p:txBody>
          </p:sp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3175" y="9553"/>
                <a:ext cx="0" cy="13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755" name="Line 11"/>
              <p:cNvSpPr>
                <a:spLocks noChangeShapeType="1"/>
              </p:cNvSpPr>
              <p:nvPr/>
            </p:nvSpPr>
            <p:spPr bwMode="auto">
              <a:xfrm flipV="1">
                <a:off x="3175" y="10483"/>
                <a:ext cx="1374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31752" name="Group 8"/>
              <p:cNvGrpSpPr>
                <a:grpSpLocks/>
              </p:cNvGrpSpPr>
              <p:nvPr/>
            </p:nvGrpSpPr>
            <p:grpSpPr bwMode="auto">
              <a:xfrm>
                <a:off x="1364" y="6403"/>
                <a:ext cx="2598" cy="3071"/>
                <a:chOff x="1184" y="6855"/>
                <a:chExt cx="2678" cy="3037"/>
              </a:xfrm>
            </p:grpSpPr>
            <p:sp>
              <p:nvSpPr>
                <p:cNvPr id="31754" name="Freeform 10"/>
                <p:cNvSpPr>
                  <a:spLocks/>
                </p:cNvSpPr>
                <p:nvPr/>
              </p:nvSpPr>
              <p:spPr bwMode="auto">
                <a:xfrm>
                  <a:off x="1184" y="6855"/>
                  <a:ext cx="2678" cy="3037"/>
                </a:xfrm>
                <a:custGeom>
                  <a:avLst/>
                  <a:gdLst>
                    <a:gd name="T0" fmla="*/ 976 w 2086"/>
                    <a:gd name="T1" fmla="*/ 3305 h 3305"/>
                    <a:gd name="T2" fmla="*/ 361 w 2086"/>
                    <a:gd name="T3" fmla="*/ 3125 h 3305"/>
                    <a:gd name="T4" fmla="*/ 91 w 2086"/>
                    <a:gd name="T5" fmla="*/ 2465 h 3305"/>
                    <a:gd name="T6" fmla="*/ 316 w 2086"/>
                    <a:gd name="T7" fmla="*/ 1100 h 3305"/>
                    <a:gd name="T8" fmla="*/ 826 w 2086"/>
                    <a:gd name="T9" fmla="*/ 222 h 3305"/>
                    <a:gd name="T10" fmla="*/ 1711 w 2086"/>
                    <a:gd name="T11" fmla="*/ 275 h 3305"/>
                    <a:gd name="T12" fmla="*/ 2086 w 2086"/>
                    <a:gd name="T13" fmla="*/ 980 h 3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86" h="3305">
                      <a:moveTo>
                        <a:pt x="976" y="3305"/>
                      </a:moveTo>
                      <a:cubicBezTo>
                        <a:pt x="874" y="3275"/>
                        <a:pt x="508" y="3265"/>
                        <a:pt x="361" y="3125"/>
                      </a:cubicBezTo>
                      <a:cubicBezTo>
                        <a:pt x="214" y="2985"/>
                        <a:pt x="98" y="2802"/>
                        <a:pt x="91" y="2465"/>
                      </a:cubicBezTo>
                      <a:cubicBezTo>
                        <a:pt x="0" y="2130"/>
                        <a:pt x="169" y="1452"/>
                        <a:pt x="316" y="1100"/>
                      </a:cubicBezTo>
                      <a:cubicBezTo>
                        <a:pt x="439" y="726"/>
                        <a:pt x="593" y="360"/>
                        <a:pt x="826" y="222"/>
                      </a:cubicBezTo>
                      <a:cubicBezTo>
                        <a:pt x="1085" y="0"/>
                        <a:pt x="1501" y="149"/>
                        <a:pt x="1711" y="275"/>
                      </a:cubicBezTo>
                      <a:cubicBezTo>
                        <a:pt x="1921" y="401"/>
                        <a:pt x="2008" y="833"/>
                        <a:pt x="2086" y="98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753" name="Freeform 9"/>
                <p:cNvSpPr>
                  <a:spLocks/>
                </p:cNvSpPr>
                <p:nvPr/>
              </p:nvSpPr>
              <p:spPr bwMode="auto">
                <a:xfrm>
                  <a:off x="2400" y="6975"/>
                  <a:ext cx="431" cy="606"/>
                </a:xfrm>
                <a:custGeom>
                  <a:avLst/>
                  <a:gdLst>
                    <a:gd name="T0" fmla="*/ 0 w 431"/>
                    <a:gd name="T1" fmla="*/ 0 h 531"/>
                    <a:gd name="T2" fmla="*/ 338 w 431"/>
                    <a:gd name="T3" fmla="*/ 90 h 531"/>
                    <a:gd name="T4" fmla="*/ 431 w 431"/>
                    <a:gd name="T5" fmla="*/ 531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" h="531">
                      <a:moveTo>
                        <a:pt x="0" y="0"/>
                      </a:moveTo>
                      <a:cubicBezTo>
                        <a:pt x="133" y="1"/>
                        <a:pt x="266" y="2"/>
                        <a:pt x="338" y="90"/>
                      </a:cubicBezTo>
                      <a:cubicBezTo>
                        <a:pt x="410" y="178"/>
                        <a:pt x="420" y="354"/>
                        <a:pt x="431" y="531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703" y="193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70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 rot="20184947" flipH="1">
            <a:off x="2473325" y="1662113"/>
            <a:ext cx="1438275" cy="92075"/>
          </a:xfrm>
          <a:prstGeom prst="rightArrow">
            <a:avLst>
              <a:gd name="adj1" fmla="val 50000"/>
              <a:gd name="adj2" fmla="val 3905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3795" name="WordArt 3"/>
          <p:cNvSpPr>
            <a:spLocks noChangeArrowheads="1" noChangeShapeType="1" noTextEdit="1"/>
          </p:cNvSpPr>
          <p:nvPr/>
        </p:nvSpPr>
        <p:spPr bwMode="auto">
          <a:xfrm rot="519102">
            <a:off x="2952750" y="1384300"/>
            <a:ext cx="958850" cy="831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>
                        <a:gamma/>
                        <a:tint val="0"/>
                        <a:invGamma/>
                      </a:srgbClr>
                    </a:gs>
                    <a:gs pos="50000">
                      <a:srgbClr val="000000"/>
                    </a:gs>
                    <a:gs pos="100000">
                      <a:srgbClr val="0000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67755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noFill/>
                <a:latin typeface="Times New Roman"/>
                <a:cs typeface="Times New Roman"/>
              </a:rPr>
              <a:t>Освобождаване</a:t>
            </a:r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6308725" y="2493963"/>
            <a:ext cx="50482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КРАЙ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4583113" y="1754188"/>
            <a:ext cx="471487" cy="0"/>
            <a:chOff x="6120" y="9540"/>
            <a:chExt cx="885" cy="0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6120" y="9540"/>
              <a:ext cx="428" cy="0"/>
            </a:xfrm>
            <a:custGeom>
              <a:avLst/>
              <a:gdLst>
                <a:gd name="T0" fmla="*/ 0 w 1285"/>
                <a:gd name="T1" fmla="*/ 0 h 1"/>
                <a:gd name="T2" fmla="*/ 1285 w 128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6610" y="9540"/>
              <a:ext cx="395" cy="0"/>
            </a:xfrm>
            <a:custGeom>
              <a:avLst/>
              <a:gdLst>
                <a:gd name="T0" fmla="*/ 0 w 1185"/>
                <a:gd name="T1" fmla="*/ 0 h 1"/>
                <a:gd name="T2" fmla="*/ 1185 w 118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5" h="1">
                  <a:moveTo>
                    <a:pt x="0" y="0"/>
                  </a:moveTo>
                  <a:lnTo>
                    <a:pt x="1185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800" name="Freeform 8"/>
          <p:cNvSpPr>
            <a:spLocks/>
          </p:cNvSpPr>
          <p:nvPr/>
        </p:nvSpPr>
        <p:spPr bwMode="auto">
          <a:xfrm>
            <a:off x="2762250" y="2470150"/>
            <a:ext cx="2611438" cy="2149475"/>
          </a:xfrm>
          <a:custGeom>
            <a:avLst/>
            <a:gdLst>
              <a:gd name="T0" fmla="*/ 0 w 4905"/>
              <a:gd name="T1" fmla="*/ 4185 h 4185"/>
              <a:gd name="T2" fmla="*/ 4905 w 4905"/>
              <a:gd name="T3" fmla="*/ 0 h 4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05" h="4185">
                <a:moveTo>
                  <a:pt x="0" y="4185"/>
                </a:moveTo>
                <a:lnTo>
                  <a:pt x="490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770188" y="2270125"/>
            <a:ext cx="2603500" cy="1979613"/>
          </a:xfrm>
          <a:custGeom>
            <a:avLst/>
            <a:gdLst>
              <a:gd name="T0" fmla="*/ 0 w 4890"/>
              <a:gd name="T1" fmla="*/ 3855 h 3855"/>
              <a:gd name="T2" fmla="*/ 4890 w 4890"/>
              <a:gd name="T3" fmla="*/ 0 h 38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3855">
                <a:moveTo>
                  <a:pt x="0" y="3855"/>
                </a:moveTo>
                <a:lnTo>
                  <a:pt x="48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5070475" y="2501900"/>
            <a:ext cx="895350" cy="392113"/>
          </a:xfrm>
          <a:custGeom>
            <a:avLst/>
            <a:gdLst>
              <a:gd name="T0" fmla="*/ 0 w 1680"/>
              <a:gd name="T1" fmla="*/ 0 h 765"/>
              <a:gd name="T2" fmla="*/ 1680 w 1680"/>
              <a:gd name="T3" fmla="*/ 285 h 765"/>
              <a:gd name="T4" fmla="*/ 1680 w 1680"/>
              <a:gd name="T5" fmla="*/ 765 h 765"/>
              <a:gd name="T6" fmla="*/ 0 w 1680"/>
              <a:gd name="T7" fmla="*/ 435 h 765"/>
              <a:gd name="T8" fmla="*/ 0 w 1680"/>
              <a:gd name="T9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0" h="765">
                <a:moveTo>
                  <a:pt x="0" y="0"/>
                </a:moveTo>
                <a:lnTo>
                  <a:pt x="1680" y="285"/>
                </a:lnTo>
                <a:lnTo>
                  <a:pt x="1680" y="765"/>
                </a:lnTo>
                <a:lnTo>
                  <a:pt x="0" y="4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870450" y="2609850"/>
            <a:ext cx="360363" cy="3460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4679950" y="1662113"/>
            <a:ext cx="1541463" cy="941387"/>
            <a:chOff x="2500" y="1567"/>
            <a:chExt cx="971" cy="593"/>
          </a:xfrm>
        </p:grpSpPr>
        <p:grpSp>
          <p:nvGrpSpPr>
            <p:cNvPr id="33805" name="Group 13"/>
            <p:cNvGrpSpPr>
              <a:grpSpLocks/>
            </p:cNvGrpSpPr>
            <p:nvPr/>
          </p:nvGrpSpPr>
          <p:grpSpPr bwMode="auto">
            <a:xfrm>
              <a:off x="2500" y="1567"/>
              <a:ext cx="362" cy="435"/>
              <a:chOff x="6660" y="9705"/>
              <a:chExt cx="1080" cy="1344"/>
            </a:xfrm>
          </p:grpSpPr>
          <p:sp>
            <p:nvSpPr>
              <p:cNvPr id="33806" name="Rectangle 14"/>
              <p:cNvSpPr>
                <a:spLocks noChangeArrowheads="1"/>
              </p:cNvSpPr>
              <p:nvPr/>
            </p:nvSpPr>
            <p:spPr bwMode="auto">
              <a:xfrm>
                <a:off x="6660" y="9705"/>
                <a:ext cx="1080" cy="134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07" name="Freeform 15"/>
              <p:cNvSpPr>
                <a:spLocks/>
              </p:cNvSpPr>
              <p:nvPr/>
            </p:nvSpPr>
            <p:spPr bwMode="auto">
              <a:xfrm>
                <a:off x="7092" y="9705"/>
                <a:ext cx="324" cy="96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08" name="Freeform 16"/>
              <p:cNvSpPr>
                <a:spLocks/>
              </p:cNvSpPr>
              <p:nvPr/>
            </p:nvSpPr>
            <p:spPr bwMode="auto">
              <a:xfrm>
                <a:off x="6660" y="9705"/>
                <a:ext cx="377" cy="162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09" name="Freeform 17"/>
              <p:cNvSpPr>
                <a:spLocks/>
              </p:cNvSpPr>
              <p:nvPr/>
            </p:nvSpPr>
            <p:spPr bwMode="auto">
              <a:xfrm>
                <a:off x="6660" y="9705"/>
                <a:ext cx="364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10" name="Freeform 18"/>
              <p:cNvSpPr>
                <a:spLocks/>
              </p:cNvSpPr>
              <p:nvPr/>
            </p:nvSpPr>
            <p:spPr bwMode="auto">
              <a:xfrm>
                <a:off x="7106" y="9705"/>
                <a:ext cx="296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81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620" y="1625"/>
              <a:ext cx="209" cy="5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5</a:t>
              </a:r>
            </a:p>
          </p:txBody>
        </p:sp>
        <p:sp>
          <p:nvSpPr>
            <p:cNvPr id="33812" name="Freeform 20"/>
            <p:cNvSpPr>
              <a:spLocks/>
            </p:cNvSpPr>
            <p:nvPr/>
          </p:nvSpPr>
          <p:spPr bwMode="auto">
            <a:xfrm>
              <a:off x="2942" y="1945"/>
              <a:ext cx="529" cy="215"/>
            </a:xfrm>
            <a:custGeom>
              <a:avLst/>
              <a:gdLst>
                <a:gd name="T0" fmla="*/ 0 w 1575"/>
                <a:gd name="T1" fmla="*/ 0 h 663"/>
                <a:gd name="T2" fmla="*/ 1572 w 1575"/>
                <a:gd name="T3" fmla="*/ 198 h 663"/>
                <a:gd name="T4" fmla="*/ 1575 w 1575"/>
                <a:gd name="T5" fmla="*/ 663 h 663"/>
                <a:gd name="T6" fmla="*/ 0 w 1575"/>
                <a:gd name="T7" fmla="*/ 420 h 663"/>
                <a:gd name="T8" fmla="*/ 0 w 1575"/>
                <a:gd name="T9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5" h="663">
                  <a:moveTo>
                    <a:pt x="0" y="0"/>
                  </a:moveTo>
                  <a:lnTo>
                    <a:pt x="1572" y="198"/>
                  </a:lnTo>
                  <a:lnTo>
                    <a:pt x="1575" y="663"/>
                  </a:lnTo>
                  <a:lnTo>
                    <a:pt x="0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13" name="Oval 21"/>
            <p:cNvSpPr>
              <a:spLocks noChangeArrowheads="1"/>
            </p:cNvSpPr>
            <p:nvPr/>
          </p:nvSpPr>
          <p:spPr bwMode="auto">
            <a:xfrm>
              <a:off x="2862" y="1975"/>
              <a:ext cx="181" cy="17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14" name="Oval 22"/>
            <p:cNvSpPr>
              <a:spLocks noChangeArrowheads="1"/>
            </p:cNvSpPr>
            <p:nvPr/>
          </p:nvSpPr>
          <p:spPr bwMode="auto">
            <a:xfrm>
              <a:off x="3103" y="2048"/>
              <a:ext cx="105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5349875" y="2732088"/>
            <a:ext cx="207963" cy="2000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3816" name="AutoShape 24"/>
          <p:cNvSpPr>
            <a:spLocks noChangeArrowheads="1"/>
          </p:cNvSpPr>
          <p:nvPr/>
        </p:nvSpPr>
        <p:spPr bwMode="auto">
          <a:xfrm rot="-3206588">
            <a:off x="5499894" y="3302794"/>
            <a:ext cx="422275" cy="192087"/>
          </a:xfrm>
          <a:prstGeom prst="rightArrow">
            <a:avLst>
              <a:gd name="adj1" fmla="val 50000"/>
              <a:gd name="adj2" fmla="val 5495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3817" name="AutoShape 25"/>
          <p:cNvSpPr>
            <a:spLocks noChangeArrowheads="1"/>
          </p:cNvSpPr>
          <p:nvPr/>
        </p:nvSpPr>
        <p:spPr bwMode="auto">
          <a:xfrm rot="-3206588">
            <a:off x="5821363" y="2908300"/>
            <a:ext cx="401638" cy="192087"/>
          </a:xfrm>
          <a:prstGeom prst="rightArrow">
            <a:avLst>
              <a:gd name="adj1" fmla="val 50000"/>
              <a:gd name="adj2" fmla="val 5227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4870450" y="2771775"/>
            <a:ext cx="1535113" cy="2435225"/>
            <a:chOff x="2620" y="2266"/>
            <a:chExt cx="967" cy="1534"/>
          </a:xfrm>
        </p:grpSpPr>
        <p:sp>
          <p:nvSpPr>
            <p:cNvPr id="33819" name="AutoShape 27"/>
            <p:cNvSpPr>
              <a:spLocks noChangeArrowheads="1"/>
            </p:cNvSpPr>
            <p:nvPr/>
          </p:nvSpPr>
          <p:spPr bwMode="auto">
            <a:xfrm rot="7716953">
              <a:off x="2408" y="3468"/>
              <a:ext cx="544" cy="119"/>
            </a:xfrm>
            <a:prstGeom prst="rightArrow">
              <a:avLst>
                <a:gd name="adj1" fmla="val 50000"/>
                <a:gd name="adj2" fmla="val 1142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0" name="AutoShape 28"/>
            <p:cNvSpPr>
              <a:spLocks noChangeArrowheads="1"/>
            </p:cNvSpPr>
            <p:nvPr/>
          </p:nvSpPr>
          <p:spPr bwMode="auto">
            <a:xfrm rot="7576889">
              <a:off x="2828" y="3003"/>
              <a:ext cx="429" cy="120"/>
            </a:xfrm>
            <a:prstGeom prst="rightArrow">
              <a:avLst>
                <a:gd name="adj1" fmla="val 50000"/>
                <a:gd name="adj2" fmla="val 893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1" name="AutoShape 29"/>
            <p:cNvSpPr>
              <a:spLocks noChangeArrowheads="1"/>
            </p:cNvSpPr>
            <p:nvPr/>
          </p:nvSpPr>
          <p:spPr bwMode="auto">
            <a:xfrm rot="7714050">
              <a:off x="3129" y="2652"/>
              <a:ext cx="312" cy="121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2" name="AutoShape 30"/>
            <p:cNvSpPr>
              <a:spLocks noChangeArrowheads="1"/>
            </p:cNvSpPr>
            <p:nvPr/>
          </p:nvSpPr>
          <p:spPr bwMode="auto">
            <a:xfrm rot="7592608">
              <a:off x="3400" y="2332"/>
              <a:ext cx="254" cy="121"/>
            </a:xfrm>
            <a:prstGeom prst="rightArrow">
              <a:avLst>
                <a:gd name="adj1" fmla="val 50000"/>
                <a:gd name="adj2" fmla="val 5247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3823" name="Group 31"/>
          <p:cNvGrpSpPr>
            <a:grpSpLocks/>
          </p:cNvGrpSpPr>
          <p:nvPr/>
        </p:nvGrpSpPr>
        <p:grpSpPr bwMode="auto">
          <a:xfrm>
            <a:off x="4103688" y="1827213"/>
            <a:ext cx="671512" cy="900112"/>
            <a:chOff x="5040" y="1260"/>
            <a:chExt cx="1800" cy="2520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5040" y="1260"/>
              <a:ext cx="1800" cy="252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5" name="Freeform 33"/>
            <p:cNvSpPr>
              <a:spLocks/>
            </p:cNvSpPr>
            <p:nvPr/>
          </p:nvSpPr>
          <p:spPr bwMode="auto">
            <a:xfrm>
              <a:off x="5760" y="1260"/>
              <a:ext cx="540" cy="180"/>
            </a:xfrm>
            <a:custGeom>
              <a:avLst/>
              <a:gdLst>
                <a:gd name="T0" fmla="*/ 1295 w 1340"/>
                <a:gd name="T1" fmla="*/ 0 h 680"/>
                <a:gd name="T2" fmla="*/ 670 w 1340"/>
                <a:gd name="T3" fmla="*/ 665 h 680"/>
                <a:gd name="T4" fmla="*/ 15 w 1340"/>
                <a:gd name="T5" fmla="*/ 0 h 680"/>
                <a:gd name="T6" fmla="*/ 1295 w 1340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680">
                  <a:moveTo>
                    <a:pt x="1295" y="0"/>
                  </a:moveTo>
                  <a:cubicBezTo>
                    <a:pt x="1340" y="70"/>
                    <a:pt x="1155" y="650"/>
                    <a:pt x="670" y="665"/>
                  </a:cubicBezTo>
                  <a:cubicBezTo>
                    <a:pt x="185" y="680"/>
                    <a:pt x="0" y="240"/>
                    <a:pt x="15" y="0"/>
                  </a:cubicBezTo>
                  <a:cubicBezTo>
                    <a:pt x="15" y="0"/>
                    <a:pt x="1135" y="0"/>
                    <a:pt x="129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6" name="Freeform 34"/>
            <p:cNvSpPr>
              <a:spLocks/>
            </p:cNvSpPr>
            <p:nvPr/>
          </p:nvSpPr>
          <p:spPr bwMode="auto">
            <a:xfrm>
              <a:off x="5040" y="1260"/>
              <a:ext cx="629" cy="303"/>
            </a:xfrm>
            <a:custGeom>
              <a:avLst/>
              <a:gdLst>
                <a:gd name="T0" fmla="*/ 1295 w 1340"/>
                <a:gd name="T1" fmla="*/ 0 h 680"/>
                <a:gd name="T2" fmla="*/ 670 w 1340"/>
                <a:gd name="T3" fmla="*/ 665 h 680"/>
                <a:gd name="T4" fmla="*/ 15 w 1340"/>
                <a:gd name="T5" fmla="*/ 0 h 680"/>
                <a:gd name="T6" fmla="*/ 1295 w 1340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680">
                  <a:moveTo>
                    <a:pt x="1295" y="0"/>
                  </a:moveTo>
                  <a:cubicBezTo>
                    <a:pt x="1340" y="70"/>
                    <a:pt x="1155" y="650"/>
                    <a:pt x="670" y="665"/>
                  </a:cubicBezTo>
                  <a:cubicBezTo>
                    <a:pt x="185" y="680"/>
                    <a:pt x="0" y="240"/>
                    <a:pt x="15" y="0"/>
                  </a:cubicBezTo>
                  <a:cubicBezTo>
                    <a:pt x="15" y="0"/>
                    <a:pt x="1135" y="0"/>
                    <a:pt x="129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7" name="Freeform 35"/>
            <p:cNvSpPr>
              <a:spLocks/>
            </p:cNvSpPr>
            <p:nvPr/>
          </p:nvSpPr>
          <p:spPr bwMode="auto">
            <a:xfrm>
              <a:off x="5040" y="1260"/>
              <a:ext cx="606" cy="1"/>
            </a:xfrm>
            <a:custGeom>
              <a:avLst/>
              <a:gdLst>
                <a:gd name="T0" fmla="*/ 0 w 606"/>
                <a:gd name="T1" fmla="*/ 0 h 1"/>
                <a:gd name="T2" fmla="*/ 606 w 60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6" h="1">
                  <a:moveTo>
                    <a:pt x="0" y="0"/>
                  </a:moveTo>
                  <a:lnTo>
                    <a:pt x="606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28" name="Freeform 36"/>
            <p:cNvSpPr>
              <a:spLocks/>
            </p:cNvSpPr>
            <p:nvPr/>
          </p:nvSpPr>
          <p:spPr bwMode="auto">
            <a:xfrm>
              <a:off x="5784" y="1260"/>
              <a:ext cx="492" cy="1"/>
            </a:xfrm>
            <a:custGeom>
              <a:avLst/>
              <a:gdLst>
                <a:gd name="T0" fmla="*/ 0 w 492"/>
                <a:gd name="T1" fmla="*/ 0 h 1"/>
                <a:gd name="T2" fmla="*/ 492 w 4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2" h="1">
                  <a:moveTo>
                    <a:pt x="0" y="0"/>
                  </a:moveTo>
                  <a:lnTo>
                    <a:pt x="49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3829" name="Group 37"/>
          <p:cNvGrpSpPr>
            <a:grpSpLocks/>
          </p:cNvGrpSpPr>
          <p:nvPr/>
        </p:nvGrpSpPr>
        <p:grpSpPr bwMode="auto">
          <a:xfrm>
            <a:off x="3435350" y="2036763"/>
            <a:ext cx="2162175" cy="1404937"/>
            <a:chOff x="1716" y="1803"/>
            <a:chExt cx="1362" cy="885"/>
          </a:xfrm>
        </p:grpSpPr>
        <p:grpSp>
          <p:nvGrpSpPr>
            <p:cNvPr id="33830" name="Group 38"/>
            <p:cNvGrpSpPr>
              <a:grpSpLocks/>
            </p:cNvGrpSpPr>
            <p:nvPr/>
          </p:nvGrpSpPr>
          <p:grpSpPr bwMode="auto">
            <a:xfrm>
              <a:off x="1716" y="1803"/>
              <a:ext cx="482" cy="694"/>
              <a:chOff x="3780" y="2160"/>
              <a:chExt cx="1800" cy="2520"/>
            </a:xfrm>
          </p:grpSpPr>
          <p:sp>
            <p:nvSpPr>
              <p:cNvPr id="33831" name="Rectangle 39"/>
              <p:cNvSpPr>
                <a:spLocks noChangeArrowheads="1"/>
              </p:cNvSpPr>
              <p:nvPr/>
            </p:nvSpPr>
            <p:spPr bwMode="auto">
              <a:xfrm>
                <a:off x="3780" y="2160"/>
                <a:ext cx="1800" cy="252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32" name="Freeform 40"/>
              <p:cNvSpPr>
                <a:spLocks/>
              </p:cNvSpPr>
              <p:nvPr/>
            </p:nvSpPr>
            <p:spPr bwMode="auto">
              <a:xfrm>
                <a:off x="4500" y="2160"/>
                <a:ext cx="540" cy="180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33" name="Freeform 41"/>
              <p:cNvSpPr>
                <a:spLocks/>
              </p:cNvSpPr>
              <p:nvPr/>
            </p:nvSpPr>
            <p:spPr bwMode="auto">
              <a:xfrm>
                <a:off x="3780" y="2160"/>
                <a:ext cx="629" cy="303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34" name="Freeform 42"/>
              <p:cNvSpPr>
                <a:spLocks/>
              </p:cNvSpPr>
              <p:nvPr/>
            </p:nvSpPr>
            <p:spPr bwMode="auto">
              <a:xfrm>
                <a:off x="3780" y="2160"/>
                <a:ext cx="606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35" name="Freeform 43"/>
              <p:cNvSpPr>
                <a:spLocks/>
              </p:cNvSpPr>
              <p:nvPr/>
            </p:nvSpPr>
            <p:spPr bwMode="auto">
              <a:xfrm>
                <a:off x="4524" y="2160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836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1896" y="1858"/>
              <a:ext cx="241" cy="7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3</a:t>
              </a:r>
            </a:p>
          </p:txBody>
        </p:sp>
        <p:sp>
          <p:nvSpPr>
            <p:cNvPr id="33837" name="Freeform 45"/>
            <p:cNvSpPr>
              <a:spLocks/>
            </p:cNvSpPr>
            <p:nvPr/>
          </p:nvSpPr>
          <p:spPr bwMode="auto">
            <a:xfrm>
              <a:off x="2469" y="2304"/>
              <a:ext cx="609" cy="287"/>
            </a:xfrm>
            <a:custGeom>
              <a:avLst/>
              <a:gdLst>
                <a:gd name="T0" fmla="*/ 3 w 1815"/>
                <a:gd name="T1" fmla="*/ 0 h 888"/>
                <a:gd name="T2" fmla="*/ 1815 w 1815"/>
                <a:gd name="T3" fmla="*/ 363 h 888"/>
                <a:gd name="T4" fmla="*/ 1815 w 1815"/>
                <a:gd name="T5" fmla="*/ 888 h 888"/>
                <a:gd name="T6" fmla="*/ 0 w 1815"/>
                <a:gd name="T7" fmla="*/ 468 h 888"/>
                <a:gd name="T8" fmla="*/ 3 w 1815"/>
                <a:gd name="T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5" h="888">
                  <a:moveTo>
                    <a:pt x="3" y="0"/>
                  </a:moveTo>
                  <a:lnTo>
                    <a:pt x="1815" y="363"/>
                  </a:lnTo>
                  <a:lnTo>
                    <a:pt x="1815" y="888"/>
                  </a:lnTo>
                  <a:lnTo>
                    <a:pt x="0" y="46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2318" y="2383"/>
              <a:ext cx="317" cy="30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694" y="2496"/>
              <a:ext cx="183" cy="17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3840" name="Group 48"/>
          <p:cNvGrpSpPr>
            <a:grpSpLocks/>
          </p:cNvGrpSpPr>
          <p:nvPr/>
        </p:nvGrpSpPr>
        <p:grpSpPr bwMode="auto">
          <a:xfrm>
            <a:off x="2857500" y="2216150"/>
            <a:ext cx="2530475" cy="2049463"/>
            <a:chOff x="1352" y="1916"/>
            <a:chExt cx="1594" cy="1291"/>
          </a:xfrm>
        </p:grpSpPr>
        <p:grpSp>
          <p:nvGrpSpPr>
            <p:cNvPr id="33841" name="Group 49"/>
            <p:cNvGrpSpPr>
              <a:grpSpLocks/>
            </p:cNvGrpSpPr>
            <p:nvPr/>
          </p:nvGrpSpPr>
          <p:grpSpPr bwMode="auto">
            <a:xfrm>
              <a:off x="1352" y="1916"/>
              <a:ext cx="544" cy="829"/>
              <a:chOff x="2520" y="3060"/>
              <a:chExt cx="1800" cy="2520"/>
            </a:xfrm>
          </p:grpSpPr>
          <p:sp>
            <p:nvSpPr>
              <p:cNvPr id="33842" name="Rectangle 50"/>
              <p:cNvSpPr>
                <a:spLocks noChangeArrowheads="1"/>
              </p:cNvSpPr>
              <p:nvPr/>
            </p:nvSpPr>
            <p:spPr bwMode="auto">
              <a:xfrm>
                <a:off x="2520" y="3060"/>
                <a:ext cx="1800" cy="252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43" name="Freeform 51"/>
              <p:cNvSpPr>
                <a:spLocks/>
              </p:cNvSpPr>
              <p:nvPr/>
            </p:nvSpPr>
            <p:spPr bwMode="auto">
              <a:xfrm>
                <a:off x="3240" y="3060"/>
                <a:ext cx="540" cy="180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44" name="Freeform 52"/>
              <p:cNvSpPr>
                <a:spLocks/>
              </p:cNvSpPr>
              <p:nvPr/>
            </p:nvSpPr>
            <p:spPr bwMode="auto">
              <a:xfrm>
                <a:off x="2520" y="3060"/>
                <a:ext cx="629" cy="303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45" name="Freeform 53"/>
              <p:cNvSpPr>
                <a:spLocks/>
              </p:cNvSpPr>
              <p:nvPr/>
            </p:nvSpPr>
            <p:spPr bwMode="auto">
              <a:xfrm>
                <a:off x="2520" y="3060"/>
                <a:ext cx="606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46" name="Freeform 54"/>
              <p:cNvSpPr>
                <a:spLocks/>
              </p:cNvSpPr>
              <p:nvPr/>
            </p:nvSpPr>
            <p:spPr bwMode="auto">
              <a:xfrm>
                <a:off x="3264" y="3060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847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533" y="1975"/>
              <a:ext cx="302" cy="10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2</a:t>
              </a:r>
            </a:p>
          </p:txBody>
        </p:sp>
        <p:sp>
          <p:nvSpPr>
            <p:cNvPr id="33848" name="Freeform 56"/>
            <p:cNvSpPr>
              <a:spLocks/>
            </p:cNvSpPr>
            <p:nvPr/>
          </p:nvSpPr>
          <p:spPr bwMode="auto">
            <a:xfrm>
              <a:off x="2147" y="2550"/>
              <a:ext cx="680" cy="332"/>
            </a:xfrm>
            <a:custGeom>
              <a:avLst/>
              <a:gdLst>
                <a:gd name="T0" fmla="*/ 0 w 2025"/>
                <a:gd name="T1" fmla="*/ 0 h 1027"/>
                <a:gd name="T2" fmla="*/ 1995 w 2025"/>
                <a:gd name="T3" fmla="*/ 472 h 1027"/>
                <a:gd name="T4" fmla="*/ 2025 w 2025"/>
                <a:gd name="T5" fmla="*/ 1027 h 1027"/>
                <a:gd name="T6" fmla="*/ 0 w 2025"/>
                <a:gd name="T7" fmla="*/ 540 h 1027"/>
                <a:gd name="T8" fmla="*/ 0 w 2025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5" h="1027">
                  <a:moveTo>
                    <a:pt x="0" y="0"/>
                  </a:moveTo>
                  <a:lnTo>
                    <a:pt x="1995" y="472"/>
                  </a:lnTo>
                  <a:lnTo>
                    <a:pt x="2025" y="1027"/>
                  </a:lnTo>
                  <a:lnTo>
                    <a:pt x="0" y="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49" name="Oval 57"/>
            <p:cNvSpPr>
              <a:spLocks noChangeArrowheads="1"/>
            </p:cNvSpPr>
            <p:nvPr/>
          </p:nvSpPr>
          <p:spPr bwMode="auto">
            <a:xfrm>
              <a:off x="1956" y="2674"/>
              <a:ext cx="362" cy="34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50" name="Oval 58"/>
            <p:cNvSpPr>
              <a:spLocks noChangeArrowheads="1"/>
            </p:cNvSpPr>
            <p:nvPr/>
          </p:nvSpPr>
          <p:spPr bwMode="auto">
            <a:xfrm>
              <a:off x="2351" y="2806"/>
              <a:ext cx="209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51" name="AutoShape 59"/>
            <p:cNvSpPr>
              <a:spLocks noChangeArrowheads="1"/>
            </p:cNvSpPr>
            <p:nvPr/>
          </p:nvSpPr>
          <p:spPr bwMode="auto">
            <a:xfrm rot="-3206588">
              <a:off x="2672" y="2933"/>
              <a:ext cx="428" cy="120"/>
            </a:xfrm>
            <a:prstGeom prst="rightArrow">
              <a:avLst>
                <a:gd name="adj1" fmla="val 50000"/>
                <a:gd name="adj2" fmla="val 891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852" name="WordArt 60"/>
          <p:cNvSpPr>
            <a:spLocks noChangeArrowheads="1" noChangeShapeType="1" noTextEdit="1"/>
          </p:cNvSpPr>
          <p:nvPr/>
        </p:nvSpPr>
        <p:spPr bwMode="auto">
          <a:xfrm>
            <a:off x="4276725" y="1930400"/>
            <a:ext cx="384175" cy="107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Копие 4</a:t>
            </a:r>
          </a:p>
        </p:txBody>
      </p:sp>
      <p:sp>
        <p:nvSpPr>
          <p:cNvPr id="33853" name="WordArt 61"/>
          <p:cNvSpPr>
            <a:spLocks noChangeArrowheads="1" noChangeShapeType="1" noTextEdit="1"/>
          </p:cNvSpPr>
          <p:nvPr/>
        </p:nvSpPr>
        <p:spPr bwMode="auto">
          <a:xfrm>
            <a:off x="2952750" y="4410075"/>
            <a:ext cx="782638" cy="4079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37972"/>
              </a:avLst>
            </a:prstTxWarp>
          </a:bodyPr>
          <a:lstStyle/>
          <a:p>
            <a:pPr algn="ctr"/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ПАМЕТ</a:t>
            </a:r>
          </a:p>
        </p:txBody>
      </p:sp>
      <p:grpSp>
        <p:nvGrpSpPr>
          <p:cNvPr id="33854" name="Group 62"/>
          <p:cNvGrpSpPr>
            <a:grpSpLocks/>
          </p:cNvGrpSpPr>
          <p:nvPr/>
        </p:nvGrpSpPr>
        <p:grpSpPr bwMode="auto">
          <a:xfrm>
            <a:off x="1889125" y="1031875"/>
            <a:ext cx="4322763" cy="4162425"/>
            <a:chOff x="748" y="1182"/>
            <a:chExt cx="2723" cy="2622"/>
          </a:xfrm>
        </p:grpSpPr>
        <p:sp>
          <p:nvSpPr>
            <p:cNvPr id="33855" name="WordArt 63"/>
            <p:cNvSpPr>
              <a:spLocks noChangeArrowheads="1" noChangeShapeType="1" noTextEdit="1"/>
            </p:cNvSpPr>
            <p:nvPr/>
          </p:nvSpPr>
          <p:spPr bwMode="auto">
            <a:xfrm rot="338086">
              <a:off x="1231" y="1182"/>
              <a:ext cx="477" cy="4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00"/>
                      </a:gs>
                      <a:gs pos="50000">
                        <a:srgbClr val="000000">
                          <a:gamma/>
                          <a:tint val="0"/>
                          <a:invGamma/>
                        </a:srgbClr>
                      </a:gs>
                      <a:gs pos="100000">
                        <a:srgbClr val="00000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61722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Заемане</a:t>
              </a:r>
            </a:p>
          </p:txBody>
        </p:sp>
        <p:sp>
          <p:nvSpPr>
            <p:cNvPr id="33856" name="AutoShape 64"/>
            <p:cNvSpPr>
              <a:spLocks noChangeArrowheads="1"/>
            </p:cNvSpPr>
            <p:nvPr/>
          </p:nvSpPr>
          <p:spPr bwMode="auto">
            <a:xfrm rot="-1403073">
              <a:off x="1110" y="1509"/>
              <a:ext cx="848" cy="49"/>
            </a:xfrm>
            <a:prstGeom prst="rightArrow">
              <a:avLst>
                <a:gd name="adj1" fmla="val 50000"/>
                <a:gd name="adj2" fmla="val 432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57" name="AutoShape 65"/>
            <p:cNvSpPr>
              <a:spLocks noChangeArrowheads="1"/>
            </p:cNvSpPr>
            <p:nvPr/>
          </p:nvSpPr>
          <p:spPr bwMode="auto">
            <a:xfrm rot="-3206588">
              <a:off x="2256" y="3343"/>
              <a:ext cx="545" cy="119"/>
            </a:xfrm>
            <a:prstGeom prst="rightArrow">
              <a:avLst>
                <a:gd name="adj1" fmla="val 50000"/>
                <a:gd name="adj2" fmla="val 1144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58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137" y="3722"/>
              <a:ext cx="318" cy="8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НАЧАЛО</a:t>
              </a:r>
            </a:p>
          </p:txBody>
        </p: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748" y="2033"/>
              <a:ext cx="757" cy="1009"/>
              <a:chOff x="1260" y="4140"/>
              <a:chExt cx="1800" cy="2520"/>
            </a:xfrm>
          </p:grpSpPr>
          <p:sp>
            <p:nvSpPr>
              <p:cNvPr id="33860" name="Rectangle 68"/>
              <p:cNvSpPr>
                <a:spLocks noChangeArrowheads="1"/>
              </p:cNvSpPr>
              <p:nvPr/>
            </p:nvSpPr>
            <p:spPr bwMode="auto">
              <a:xfrm>
                <a:off x="1260" y="4140"/>
                <a:ext cx="1800" cy="252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61" name="Freeform 69"/>
              <p:cNvSpPr>
                <a:spLocks/>
              </p:cNvSpPr>
              <p:nvPr/>
            </p:nvSpPr>
            <p:spPr bwMode="auto">
              <a:xfrm>
                <a:off x="1980" y="4140"/>
                <a:ext cx="540" cy="180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62" name="Freeform 70"/>
              <p:cNvSpPr>
                <a:spLocks/>
              </p:cNvSpPr>
              <p:nvPr/>
            </p:nvSpPr>
            <p:spPr bwMode="auto">
              <a:xfrm>
                <a:off x="1260" y="4140"/>
                <a:ext cx="629" cy="303"/>
              </a:xfrm>
              <a:custGeom>
                <a:avLst/>
                <a:gdLst>
                  <a:gd name="T0" fmla="*/ 1295 w 1340"/>
                  <a:gd name="T1" fmla="*/ 0 h 680"/>
                  <a:gd name="T2" fmla="*/ 670 w 1340"/>
                  <a:gd name="T3" fmla="*/ 665 h 680"/>
                  <a:gd name="T4" fmla="*/ 15 w 1340"/>
                  <a:gd name="T5" fmla="*/ 0 h 680"/>
                  <a:gd name="T6" fmla="*/ 1295 w 1340"/>
                  <a:gd name="T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0" h="680">
                    <a:moveTo>
                      <a:pt x="1295" y="0"/>
                    </a:moveTo>
                    <a:cubicBezTo>
                      <a:pt x="1340" y="70"/>
                      <a:pt x="1155" y="650"/>
                      <a:pt x="670" y="665"/>
                    </a:cubicBezTo>
                    <a:cubicBezTo>
                      <a:pt x="185" y="680"/>
                      <a:pt x="0" y="240"/>
                      <a:pt x="15" y="0"/>
                    </a:cubicBezTo>
                    <a:cubicBezTo>
                      <a:pt x="15" y="0"/>
                      <a:pt x="1135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63" name="Freeform 71"/>
              <p:cNvSpPr>
                <a:spLocks/>
              </p:cNvSpPr>
              <p:nvPr/>
            </p:nvSpPr>
            <p:spPr bwMode="auto">
              <a:xfrm>
                <a:off x="1260" y="4140"/>
                <a:ext cx="606" cy="1"/>
              </a:xfrm>
              <a:custGeom>
                <a:avLst/>
                <a:gdLst>
                  <a:gd name="T0" fmla="*/ 0 w 606"/>
                  <a:gd name="T1" fmla="*/ 0 h 1"/>
                  <a:gd name="T2" fmla="*/ 606 w 60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6" h="1">
                    <a:moveTo>
                      <a:pt x="0" y="0"/>
                    </a:moveTo>
                    <a:lnTo>
                      <a:pt x="606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64" name="Freeform 72"/>
              <p:cNvSpPr>
                <a:spLocks/>
              </p:cNvSpPr>
              <p:nvPr/>
            </p:nvSpPr>
            <p:spPr bwMode="auto">
              <a:xfrm>
                <a:off x="2004" y="4140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865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990" y="2149"/>
              <a:ext cx="483" cy="10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Копие 1</a:t>
              </a:r>
            </a:p>
          </p:txBody>
        </p:sp>
        <p:sp>
          <p:nvSpPr>
            <p:cNvPr id="33866" name="Freeform 74"/>
            <p:cNvSpPr>
              <a:spLocks/>
            </p:cNvSpPr>
            <p:nvPr/>
          </p:nvSpPr>
          <p:spPr bwMode="auto">
            <a:xfrm>
              <a:off x="1770" y="2841"/>
              <a:ext cx="730" cy="410"/>
            </a:xfrm>
            <a:custGeom>
              <a:avLst/>
              <a:gdLst>
                <a:gd name="T0" fmla="*/ 0 w 2175"/>
                <a:gd name="T1" fmla="*/ 0 h 1267"/>
                <a:gd name="T2" fmla="*/ 2175 w 2175"/>
                <a:gd name="T3" fmla="*/ 607 h 1267"/>
                <a:gd name="T4" fmla="*/ 2175 w 2175"/>
                <a:gd name="T5" fmla="*/ 1267 h 1267"/>
                <a:gd name="T6" fmla="*/ 0 w 2175"/>
                <a:gd name="T7" fmla="*/ 637 h 1267"/>
                <a:gd name="T8" fmla="*/ 0 w 2175"/>
                <a:gd name="T9" fmla="*/ 0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5" h="1267">
                  <a:moveTo>
                    <a:pt x="0" y="0"/>
                  </a:moveTo>
                  <a:lnTo>
                    <a:pt x="2175" y="607"/>
                  </a:lnTo>
                  <a:lnTo>
                    <a:pt x="2175" y="1267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auto">
            <a:xfrm>
              <a:off x="1563" y="2936"/>
              <a:ext cx="453" cy="4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68" name="Freeform 76"/>
            <p:cNvSpPr>
              <a:spLocks/>
            </p:cNvSpPr>
            <p:nvPr/>
          </p:nvSpPr>
          <p:spPr bwMode="auto">
            <a:xfrm>
              <a:off x="1292" y="3197"/>
              <a:ext cx="845" cy="466"/>
            </a:xfrm>
            <a:custGeom>
              <a:avLst/>
              <a:gdLst>
                <a:gd name="T0" fmla="*/ 0 w 2520"/>
                <a:gd name="T1" fmla="*/ 0 h 1440"/>
                <a:gd name="T2" fmla="*/ 2520 w 2520"/>
                <a:gd name="T3" fmla="*/ 720 h 1440"/>
                <a:gd name="T4" fmla="*/ 2520 w 2520"/>
                <a:gd name="T5" fmla="*/ 1440 h 1440"/>
                <a:gd name="T6" fmla="*/ 0 w 2520"/>
                <a:gd name="T7" fmla="*/ 720 h 1440"/>
                <a:gd name="T8" fmla="*/ 0 w 2520"/>
                <a:gd name="T9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1440">
                  <a:moveTo>
                    <a:pt x="0" y="0"/>
                  </a:moveTo>
                  <a:lnTo>
                    <a:pt x="2520" y="720"/>
                  </a:lnTo>
                  <a:lnTo>
                    <a:pt x="2520" y="1440"/>
                  </a:lnTo>
                  <a:lnTo>
                    <a:pt x="0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auto">
            <a:xfrm>
              <a:off x="1996" y="3104"/>
              <a:ext cx="262" cy="25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70" name="Freeform 78"/>
            <p:cNvSpPr>
              <a:spLocks/>
            </p:cNvSpPr>
            <p:nvPr/>
          </p:nvSpPr>
          <p:spPr bwMode="auto">
            <a:xfrm>
              <a:off x="2137" y="2009"/>
              <a:ext cx="1334" cy="1654"/>
            </a:xfrm>
            <a:custGeom>
              <a:avLst/>
              <a:gdLst>
                <a:gd name="T0" fmla="*/ 0 w 3975"/>
                <a:gd name="T1" fmla="*/ 4395 h 5115"/>
                <a:gd name="T2" fmla="*/ 3975 w 3975"/>
                <a:gd name="T3" fmla="*/ 0 h 5115"/>
                <a:gd name="T4" fmla="*/ 3975 w 3975"/>
                <a:gd name="T5" fmla="*/ 465 h 5115"/>
                <a:gd name="T6" fmla="*/ 0 w 3975"/>
                <a:gd name="T7" fmla="*/ 5115 h 5115"/>
                <a:gd name="T8" fmla="*/ 0 w 3975"/>
                <a:gd name="T9" fmla="*/ 4395 h 5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5" h="5115">
                  <a:moveTo>
                    <a:pt x="0" y="4395"/>
                  </a:moveTo>
                  <a:lnTo>
                    <a:pt x="3975" y="0"/>
                  </a:lnTo>
                  <a:lnTo>
                    <a:pt x="3975" y="465"/>
                  </a:lnTo>
                  <a:lnTo>
                    <a:pt x="0" y="5115"/>
                  </a:lnTo>
                  <a:lnTo>
                    <a:pt x="0" y="4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3871" name="WordArt 79"/>
          <p:cNvSpPr>
            <a:spLocks noChangeArrowheads="1" noChangeShapeType="1" noTextEdit="1"/>
          </p:cNvSpPr>
          <p:nvPr/>
        </p:nvSpPr>
        <p:spPr bwMode="auto">
          <a:xfrm>
            <a:off x="4918075" y="3228975"/>
            <a:ext cx="479425" cy="784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С  Т  Е  К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323850" y="3213100"/>
            <a:ext cx="8208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/>
              <a:t>Не можем да си позволим да съхраняваме </a:t>
            </a:r>
            <a:r>
              <a:rPr lang="bg-BG" altLang="bg-BG" i="1"/>
              <a:t>търсената</a:t>
            </a:r>
            <a:r>
              <a:rPr lang="bg-BG" altLang="bg-BG"/>
              <a:t> от нас величина в локалната среда. Трябва да я съхраним по друг начин. 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1908175" y="476250"/>
            <a:ext cx="5214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i="1"/>
              <a:t>Средата</a:t>
            </a:r>
            <a:r>
              <a:rPr lang="bg-BG" altLang="bg-BG"/>
              <a:t> и работата с нея при рекурсия</a:t>
            </a: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58838" y="5516563"/>
            <a:ext cx="657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bg-BG" altLang="bg-BG"/>
              <a:t>Един от начините тя да бъде запазена е да се запише в </a:t>
            </a:r>
          </a:p>
          <a:p>
            <a:pPr algn="ctr"/>
            <a:r>
              <a:rPr lang="bg-BG" altLang="bg-BG"/>
              <a:t>глобална променлива.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3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3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3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2000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4" grpId="1" animBg="1"/>
      <p:bldP spid="33795" grpId="0" animBg="1"/>
      <p:bldP spid="33795" grpId="1" animBg="1"/>
      <p:bldP spid="33796" grpId="0" animBg="1"/>
      <p:bldP spid="33796" grpId="1" animBg="1"/>
      <p:bldP spid="33800" grpId="0" animBg="1"/>
      <p:bldP spid="33800" grpId="1" animBg="1"/>
      <p:bldP spid="33801" grpId="0" animBg="1"/>
      <p:bldP spid="33801" grpId="1" animBg="1"/>
      <p:bldP spid="33802" grpId="0" animBg="1"/>
      <p:bldP spid="33802" grpId="1" animBg="1"/>
      <p:bldP spid="33803" grpId="0" animBg="1"/>
      <p:bldP spid="33803" grpId="1" animBg="1"/>
      <p:bldP spid="33815" grpId="0" animBg="1"/>
      <p:bldP spid="33815" grpId="1" animBg="1"/>
      <p:bldP spid="33816" grpId="0" animBg="1"/>
      <p:bldP spid="33816" grpId="1" animBg="1"/>
      <p:bldP spid="33817" grpId="0" animBg="1"/>
      <p:bldP spid="33817" grpId="1" animBg="1"/>
      <p:bldP spid="33852" grpId="0" animBg="1"/>
      <p:bldP spid="33852" grpId="1" animBg="1"/>
      <p:bldP spid="33853" grpId="0" animBg="1"/>
      <p:bldP spid="33853" grpId="1" animBg="1"/>
      <p:bldP spid="33871" grpId="0" animBg="1"/>
      <p:bldP spid="33871" grpId="1" animBg="1"/>
      <p:bldP spid="33872" grpId="0"/>
      <p:bldP spid="338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8763" y="3422650"/>
            <a:ext cx="1239837" cy="487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900" b="0"/>
              <a:t>отговор :</a:t>
            </a:r>
          </a:p>
          <a:p>
            <a:r>
              <a:rPr lang="bg-BG" altLang="bg-BG" sz="800" b="0"/>
              <a:t>           GCD e В</a:t>
            </a:r>
            <a:r>
              <a:rPr lang="bg-BG" altLang="bg-BG" sz="900" b="0"/>
              <a:t>  </a:t>
            </a:r>
            <a:endParaRPr lang="bg-BG" altLang="bg-BG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089525" y="1739900"/>
            <a:ext cx="0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413250" y="2952750"/>
            <a:ext cx="1350963" cy="363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000" b="0"/>
              <a:t>самоповикване</a:t>
            </a:r>
            <a:endParaRPr lang="bg-BG" altLang="bg-BG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089525" y="2589213"/>
            <a:ext cx="0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862513" y="2103438"/>
            <a:ext cx="452437" cy="485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202238" y="1860550"/>
            <a:ext cx="676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1400" b="0">
                <a:latin typeface="Tahoma" pitchFamily="34" charset="0"/>
                <a:sym typeface="Symbol" pitchFamily="18" charset="2"/>
              </a:rPr>
              <a:t></a:t>
            </a:r>
            <a:endParaRPr lang="bg-BG" altLang="bg-BG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932363" y="2276475"/>
            <a:ext cx="1058862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991225" y="2832100"/>
            <a:ext cx="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0" name="Freeform 14"/>
          <p:cNvSpPr>
            <a:spLocks/>
          </p:cNvSpPr>
          <p:nvPr/>
        </p:nvSpPr>
        <p:spPr bwMode="auto">
          <a:xfrm>
            <a:off x="5089525" y="3311525"/>
            <a:ext cx="1588" cy="1079500"/>
          </a:xfrm>
          <a:custGeom>
            <a:avLst/>
            <a:gdLst>
              <a:gd name="T0" fmla="*/ 0 w 2"/>
              <a:gd name="T1" fmla="*/ 0 h 1070"/>
              <a:gd name="T2" fmla="*/ 2 w 2"/>
              <a:gd name="T3" fmla="*/ 1070 h 10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1070">
                <a:moveTo>
                  <a:pt x="0" y="0"/>
                </a:moveTo>
                <a:lnTo>
                  <a:pt x="2" y="10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5089525" y="4027488"/>
            <a:ext cx="901700" cy="122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5991225" y="3800475"/>
            <a:ext cx="0" cy="227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075113" y="4408488"/>
            <a:ext cx="2252662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800" i="1"/>
              <a:t>Надолу -  никакво променяне  на тази глобална  променлива</a:t>
            </a:r>
            <a:endParaRPr lang="bg-BG" altLang="bg-BG"/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6778625" y="3638550"/>
            <a:ext cx="1465263" cy="727075"/>
          </a:xfrm>
          <a:prstGeom prst="cube">
            <a:avLst>
              <a:gd name="adj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778625" y="3922713"/>
            <a:ext cx="12398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200" i="1">
                <a:latin typeface="Times New Roman" pitchFamily="18" charset="0"/>
              </a:rPr>
              <a:t>Глобална</a:t>
            </a:r>
            <a:endParaRPr lang="bg-BG" altLang="bg-BG" sz="1200"/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 flipH="1">
            <a:off x="6794500" y="3617913"/>
            <a:ext cx="225425" cy="242887"/>
          </a:xfrm>
          <a:prstGeom prst="rtTriangl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6372225" y="3284538"/>
            <a:ext cx="338138" cy="3635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5003800" y="981075"/>
            <a:ext cx="2855913" cy="417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altLang="bg-BG" sz="1000" b="0"/>
              <a:t>Работа на дънното копие</a:t>
            </a:r>
            <a:endParaRPr lang="bg-BG" altLang="bg-BG"/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11188" y="333375"/>
            <a:ext cx="817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/>
              <a:t>тук достигането на дъното означава намиране на търсеното решение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95288" y="1052513"/>
            <a:ext cx="4105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/>
              <a:t>Следователно в </a:t>
            </a:r>
            <a:r>
              <a:rPr lang="bg-BG" altLang="bg-BG" i="1"/>
              <a:t>клона</a:t>
            </a:r>
            <a:r>
              <a:rPr lang="bg-BG" altLang="bg-BG"/>
              <a:t> “</a:t>
            </a:r>
            <a:r>
              <a:rPr lang="bg-BG" altLang="bg-BG" i="1"/>
              <a:t>дъно</a:t>
            </a:r>
            <a:r>
              <a:rPr lang="bg-BG" altLang="bg-BG"/>
              <a:t>”, трябва да има оператор, осигуряващ предаване и съхраняване на получената стойност, в случая чрез глобална променлива.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7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8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8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48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48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104E-6 C 0.00399 -0.01156 0.00799 -0.02289 0.01267 -0.0296 C 0.01736 -0.0363 0.01788 -0.04185 0.02847 -0.04 C 0.03906 -0.03815 0.06667 -0.03168 0.07622 -0.01896 C 0.08576 -0.00625 0.08576 0.01479 0.08576 0.03607 " pathEditMode="relative" ptsTypes="aaaaA">
                                      <p:cBhvr>
                                        <p:cTn id="64" dur="20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1" grpId="1" animBg="1"/>
      <p:bldP spid="34821" grpId="2" animBg="1"/>
      <p:bldP spid="34823" grpId="0" animBg="1"/>
      <p:bldP spid="34823" grpId="1" animBg="1"/>
      <p:bldP spid="34824" grpId="0" animBg="1"/>
      <p:bldP spid="34824" grpId="1" animBg="1"/>
      <p:bldP spid="34825" grpId="0" animBg="1"/>
      <p:bldP spid="34825" grpId="1" animBg="1"/>
      <p:bldP spid="34826" grpId="0" animBg="1"/>
      <p:bldP spid="34826" grpId="1" animBg="1"/>
      <p:bldP spid="34826" grpId="2" animBg="1"/>
      <p:bldP spid="34827" grpId="0"/>
      <p:bldP spid="34827" grpId="1"/>
      <p:bldP spid="34828" grpId="0" animBg="1"/>
      <p:bldP spid="34828" grpId="1" animBg="1"/>
      <p:bldP spid="34828" grpId="2" animBg="1"/>
      <p:bldP spid="34829" grpId="0" animBg="1"/>
      <p:bldP spid="34829" grpId="1" animBg="1"/>
      <p:bldP spid="34829" grpId="2" animBg="1"/>
      <p:bldP spid="34830" grpId="0" animBg="1"/>
      <p:bldP spid="34830" grpId="1" animBg="1"/>
      <p:bldP spid="34831" grpId="0" animBg="1"/>
      <p:bldP spid="34831" grpId="1" animBg="1"/>
      <p:bldP spid="34832" grpId="0" animBg="1"/>
      <p:bldP spid="34832" grpId="1" animBg="1"/>
      <p:bldP spid="34833" grpId="0" animBg="1"/>
      <p:bldP spid="34833" grpId="1" animBg="1"/>
      <p:bldP spid="34835" grpId="0" animBg="1"/>
      <p:bldP spid="34836" grpId="0"/>
      <p:bldP spid="34837" grpId="0" animBg="1"/>
      <p:bldP spid="34838" grpId="0" animBg="1"/>
      <p:bldP spid="34838" grpId="1" animBg="1"/>
      <p:bldP spid="34839" grpId="0" animBg="1"/>
      <p:bldP spid="348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611188" y="981075"/>
          <a:ext cx="7527925" cy="2879725"/>
        </p:xfrm>
        <a:graphic>
          <a:graphicData uri="http://schemas.openxmlformats.org/drawingml/2006/table">
            <a:tbl>
              <a:tblPr/>
              <a:tblGrid>
                <a:gridCol w="3763962"/>
                <a:gridCol w="3763963"/>
              </a:tblGrid>
              <a:tr h="1152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" name="Freeform 4"/>
          <p:cNvSpPr>
            <a:spLocks/>
          </p:cNvSpPr>
          <p:nvPr/>
        </p:nvSpPr>
        <p:spPr bwMode="auto">
          <a:xfrm>
            <a:off x="2195513" y="1557338"/>
            <a:ext cx="2376487" cy="1150937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900113" y="1268413"/>
            <a:ext cx="3082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bg-BG" altLang="bg-BG" sz="1400" b="0" dirty="0">
                <a:latin typeface="Times New Roman" pitchFamily="18" charset="0"/>
                <a:cs typeface="Times New Roman" pitchFamily="18" charset="0"/>
              </a:rPr>
              <a:t>Обектът </a:t>
            </a:r>
            <a:r>
              <a:rPr lang="bg-BG" altLang="bg-BG" sz="1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bg-BG" altLang="bg-BG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altLang="bg-BG" sz="1400" b="0" dirty="0">
                <a:latin typeface="Times New Roman" pitchFamily="18" charset="0"/>
                <a:cs typeface="Times New Roman" pitchFamily="18" charset="0"/>
              </a:rPr>
              <a:t>(естество на обекта )</a:t>
            </a:r>
            <a:endParaRPr lang="bg-BG" altLang="bg-BG" sz="1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bg-BG" altLang="bg-BG" b="0" dirty="0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3924300" y="15573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e: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95288" y="765175"/>
            <a:ext cx="504825" cy="5032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427538" y="1125538"/>
            <a:ext cx="36718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sz="1400" b="0"/>
              <a:t>1. Начално, “нулево”, “състояние” на обекта, градивен елемент на обекта, “</a:t>
            </a:r>
            <a:r>
              <a:rPr lang="bg-BG" altLang="bg-BG" sz="1400" i="1"/>
              <a:t>атом</a:t>
            </a:r>
            <a:r>
              <a:rPr lang="bg-BG" altLang="bg-BG" sz="1400"/>
              <a:t>”, изходно (крайно) състояние.</a:t>
            </a: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4500563" y="2276475"/>
            <a:ext cx="40322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sz="1400" b="0"/>
              <a:t>2. Правило, по което един или повече </a:t>
            </a:r>
            <a:r>
              <a:rPr lang="bg-BG" altLang="bg-BG" sz="1400" i="1"/>
              <a:t>oбекти Q</a:t>
            </a:r>
            <a:r>
              <a:rPr lang="bg-BG" altLang="bg-BG" sz="1400"/>
              <a:t> си взаимодействат, за да се организират в обект </a:t>
            </a:r>
            <a:r>
              <a:rPr lang="bg-BG" altLang="bg-BG" sz="1400" i="1"/>
              <a:t>Q.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13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81" grpId="0"/>
      <p:bldP spid="3110" grpId="0"/>
      <p:bldP spid="3077" grpId="0" animBg="1"/>
      <p:bldP spid="3111" grpId="0"/>
      <p:bldP spid="31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0" name="AutoShape 170"/>
          <p:cNvSpPr>
            <a:spLocks noChangeArrowheads="1"/>
          </p:cNvSpPr>
          <p:nvPr/>
        </p:nvSpPr>
        <p:spPr bwMode="auto">
          <a:xfrm>
            <a:off x="5486400" y="1743075"/>
            <a:ext cx="1600200" cy="571500"/>
          </a:xfrm>
          <a:prstGeom prst="can">
            <a:avLst>
              <a:gd name="adj" fmla="val 50000"/>
            </a:avLst>
          </a:pr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8" name="WordArt 168"/>
          <p:cNvSpPr>
            <a:spLocks noChangeArrowheads="1" noChangeShapeType="1" noTextEdit="1"/>
          </p:cNvSpPr>
          <p:nvPr/>
        </p:nvSpPr>
        <p:spPr bwMode="auto">
          <a:xfrm>
            <a:off x="5600700" y="2057400"/>
            <a:ext cx="1028700" cy="114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C0C0C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ГЛОБАЛНА</a:t>
            </a:r>
          </a:p>
        </p:txBody>
      </p:sp>
      <p:sp>
        <p:nvSpPr>
          <p:cNvPr id="36007" name="Line 167"/>
          <p:cNvSpPr>
            <a:spLocks noChangeShapeType="1"/>
          </p:cNvSpPr>
          <p:nvPr/>
        </p:nvSpPr>
        <p:spPr bwMode="auto">
          <a:xfrm flipH="1">
            <a:off x="5241925" y="2489200"/>
            <a:ext cx="1387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6" name="Line 166"/>
          <p:cNvSpPr>
            <a:spLocks noChangeShapeType="1"/>
          </p:cNvSpPr>
          <p:nvPr/>
        </p:nvSpPr>
        <p:spPr bwMode="auto">
          <a:xfrm flipV="1">
            <a:off x="1508125" y="2489200"/>
            <a:ext cx="3733800" cy="283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5" name="Rectangle 165"/>
          <p:cNvSpPr>
            <a:spLocks noChangeArrowheads="1"/>
          </p:cNvSpPr>
          <p:nvPr/>
        </p:nvSpPr>
        <p:spPr bwMode="auto">
          <a:xfrm>
            <a:off x="1508125" y="5322888"/>
            <a:ext cx="2560638" cy="735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4" name="AutoShape 164"/>
          <p:cNvSpPr>
            <a:spLocks noChangeArrowheads="1"/>
          </p:cNvSpPr>
          <p:nvPr/>
        </p:nvSpPr>
        <p:spPr bwMode="auto">
          <a:xfrm>
            <a:off x="3322638" y="3643313"/>
            <a:ext cx="1920875" cy="523875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3" name="Freeform 163"/>
          <p:cNvSpPr>
            <a:spLocks/>
          </p:cNvSpPr>
          <p:nvPr/>
        </p:nvSpPr>
        <p:spPr bwMode="auto">
          <a:xfrm>
            <a:off x="4164013" y="3887788"/>
            <a:ext cx="0" cy="279400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2" name="Freeform 162"/>
          <p:cNvSpPr>
            <a:spLocks/>
          </p:cNvSpPr>
          <p:nvPr/>
        </p:nvSpPr>
        <p:spPr bwMode="auto">
          <a:xfrm>
            <a:off x="4159250" y="3643313"/>
            <a:ext cx="236538" cy="244475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1" name="Freeform 161"/>
          <p:cNvSpPr>
            <a:spLocks/>
          </p:cNvSpPr>
          <p:nvPr/>
        </p:nvSpPr>
        <p:spPr bwMode="auto">
          <a:xfrm>
            <a:off x="3324225" y="3643313"/>
            <a:ext cx="233363" cy="244475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0" name="Freeform 160"/>
          <p:cNvSpPr>
            <a:spLocks/>
          </p:cNvSpPr>
          <p:nvPr/>
        </p:nvSpPr>
        <p:spPr bwMode="auto">
          <a:xfrm>
            <a:off x="4159250" y="3648075"/>
            <a:ext cx="234950" cy="239713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9" name="Oval 159"/>
          <p:cNvSpPr>
            <a:spLocks noChangeArrowheads="1"/>
          </p:cNvSpPr>
          <p:nvPr/>
        </p:nvSpPr>
        <p:spPr bwMode="auto">
          <a:xfrm>
            <a:off x="3524250" y="3433763"/>
            <a:ext cx="606425" cy="6302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8" name="Text Box 158"/>
          <p:cNvSpPr txBox="1">
            <a:spLocks noChangeArrowheads="1"/>
          </p:cNvSpPr>
          <p:nvPr/>
        </p:nvSpPr>
        <p:spPr bwMode="auto">
          <a:xfrm>
            <a:off x="3492500" y="3429000"/>
            <a:ext cx="606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49</a:t>
            </a:r>
            <a:endParaRPr lang="bg-BG" altLang="bg-BG" b="0"/>
          </a:p>
        </p:txBody>
      </p:sp>
      <p:sp>
        <p:nvSpPr>
          <p:cNvPr id="35997" name="Oval 157"/>
          <p:cNvSpPr>
            <a:spLocks noChangeArrowheads="1"/>
          </p:cNvSpPr>
          <p:nvPr/>
        </p:nvSpPr>
        <p:spPr bwMode="auto">
          <a:xfrm>
            <a:off x="4389438" y="3538538"/>
            <a:ext cx="549275" cy="523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4356100" y="3500438"/>
            <a:ext cx="6064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35</a:t>
            </a:r>
            <a:endParaRPr lang="bg-BG" altLang="bg-BG" b="0"/>
          </a:p>
        </p:txBody>
      </p:sp>
      <p:sp>
        <p:nvSpPr>
          <p:cNvPr id="35995" name="Freeform 155"/>
          <p:cNvSpPr>
            <a:spLocks/>
          </p:cNvSpPr>
          <p:nvPr/>
        </p:nvSpPr>
        <p:spPr bwMode="auto">
          <a:xfrm>
            <a:off x="3324225" y="3889375"/>
            <a:ext cx="841375" cy="277813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4" name="Freeform 154"/>
          <p:cNvSpPr>
            <a:spLocks/>
          </p:cNvSpPr>
          <p:nvPr/>
        </p:nvSpPr>
        <p:spPr bwMode="auto">
          <a:xfrm>
            <a:off x="4165600" y="3889375"/>
            <a:ext cx="841375" cy="277813"/>
          </a:xfrm>
          <a:custGeom>
            <a:avLst/>
            <a:gdLst>
              <a:gd name="T0" fmla="*/ 0 w 1497"/>
              <a:gd name="T1" fmla="*/ 477 h 477"/>
              <a:gd name="T2" fmla="*/ 1497 w 1497"/>
              <a:gd name="T3" fmla="*/ 477 h 477"/>
              <a:gd name="T4" fmla="*/ 1497 w 1497"/>
              <a:gd name="T5" fmla="*/ 0 h 477"/>
              <a:gd name="T6" fmla="*/ 0 w 1497"/>
              <a:gd name="T7" fmla="*/ 0 h 477"/>
              <a:gd name="T8" fmla="*/ 0 w 1497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477">
                <a:moveTo>
                  <a:pt x="0" y="477"/>
                </a:moveTo>
                <a:lnTo>
                  <a:pt x="1497" y="477"/>
                </a:lnTo>
                <a:lnTo>
                  <a:pt x="1497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3" name="AutoShape 153"/>
          <p:cNvSpPr>
            <a:spLocks noChangeArrowheads="1"/>
          </p:cNvSpPr>
          <p:nvPr/>
        </p:nvSpPr>
        <p:spPr bwMode="auto">
          <a:xfrm>
            <a:off x="5135563" y="2398713"/>
            <a:ext cx="1173162" cy="300037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2" name="Freeform 152"/>
          <p:cNvSpPr>
            <a:spLocks/>
          </p:cNvSpPr>
          <p:nvPr/>
        </p:nvSpPr>
        <p:spPr bwMode="auto">
          <a:xfrm>
            <a:off x="5651500" y="2538413"/>
            <a:ext cx="0" cy="160337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91" name="Freeform 151"/>
          <p:cNvSpPr>
            <a:spLocks/>
          </p:cNvSpPr>
          <p:nvPr/>
        </p:nvSpPr>
        <p:spPr bwMode="auto">
          <a:xfrm>
            <a:off x="5646738" y="2398713"/>
            <a:ext cx="144462" cy="139700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90" name="Freeform 150"/>
          <p:cNvSpPr>
            <a:spLocks/>
          </p:cNvSpPr>
          <p:nvPr/>
        </p:nvSpPr>
        <p:spPr bwMode="auto">
          <a:xfrm>
            <a:off x="5137150" y="2398713"/>
            <a:ext cx="142875" cy="139700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9" name="Freeform 149"/>
          <p:cNvSpPr>
            <a:spLocks/>
          </p:cNvSpPr>
          <p:nvPr/>
        </p:nvSpPr>
        <p:spPr bwMode="auto">
          <a:xfrm>
            <a:off x="5648325" y="2400300"/>
            <a:ext cx="142875" cy="136525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8" name="Oval 148"/>
          <p:cNvSpPr>
            <a:spLocks noChangeArrowheads="1"/>
          </p:cNvSpPr>
          <p:nvPr/>
        </p:nvSpPr>
        <p:spPr bwMode="auto">
          <a:xfrm>
            <a:off x="5259388" y="2279650"/>
            <a:ext cx="371475" cy="3603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7" name="Text Box 147"/>
          <p:cNvSpPr txBox="1">
            <a:spLocks noChangeArrowheads="1"/>
          </p:cNvSpPr>
          <p:nvPr/>
        </p:nvSpPr>
        <p:spPr bwMode="auto">
          <a:xfrm>
            <a:off x="5259388" y="2279650"/>
            <a:ext cx="371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bg-BG" altLang="bg-BG" sz="1200" b="0">
                <a:cs typeface="Times New Roman" pitchFamily="18" charset="0"/>
              </a:rPr>
              <a:t>14</a:t>
            </a:r>
            <a:endParaRPr lang="bg-BG" altLang="bg-BG" b="0"/>
          </a:p>
        </p:txBody>
      </p:sp>
      <p:sp>
        <p:nvSpPr>
          <p:cNvPr id="35986" name="Oval 146"/>
          <p:cNvSpPr>
            <a:spLocks noChangeArrowheads="1"/>
          </p:cNvSpPr>
          <p:nvPr/>
        </p:nvSpPr>
        <p:spPr bwMode="auto">
          <a:xfrm>
            <a:off x="5883275" y="2384425"/>
            <a:ext cx="241300" cy="2555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5" name="Text Box 145"/>
          <p:cNvSpPr txBox="1">
            <a:spLocks noChangeArrowheads="1"/>
          </p:cNvSpPr>
          <p:nvPr/>
        </p:nvSpPr>
        <p:spPr bwMode="auto">
          <a:xfrm>
            <a:off x="5883275" y="2384425"/>
            <a:ext cx="3698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800" b="0">
                <a:cs typeface="Times New Roman" pitchFamily="18" charset="0"/>
              </a:rPr>
              <a:t> 7</a:t>
            </a:r>
            <a:endParaRPr lang="bg-BG" altLang="bg-BG" b="0"/>
          </a:p>
        </p:txBody>
      </p:sp>
      <p:sp>
        <p:nvSpPr>
          <p:cNvPr id="35984" name="Freeform 144"/>
          <p:cNvSpPr>
            <a:spLocks/>
          </p:cNvSpPr>
          <p:nvPr/>
        </p:nvSpPr>
        <p:spPr bwMode="auto">
          <a:xfrm>
            <a:off x="5137150" y="2540000"/>
            <a:ext cx="514350" cy="158750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3" name="Freeform 143"/>
          <p:cNvSpPr>
            <a:spLocks/>
          </p:cNvSpPr>
          <p:nvPr/>
        </p:nvSpPr>
        <p:spPr bwMode="auto">
          <a:xfrm>
            <a:off x="5651500" y="2538413"/>
            <a:ext cx="517525" cy="160337"/>
          </a:xfrm>
          <a:custGeom>
            <a:avLst/>
            <a:gdLst>
              <a:gd name="T0" fmla="*/ 1 w 814"/>
              <a:gd name="T1" fmla="*/ 252 h 252"/>
              <a:gd name="T2" fmla="*/ 814 w 814"/>
              <a:gd name="T3" fmla="*/ 252 h 252"/>
              <a:gd name="T4" fmla="*/ 814 w 814"/>
              <a:gd name="T5" fmla="*/ 0 h 252"/>
              <a:gd name="T6" fmla="*/ 0 w 814"/>
              <a:gd name="T7" fmla="*/ 1 h 252"/>
              <a:gd name="T8" fmla="*/ 1 w 814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" h="252">
                <a:moveTo>
                  <a:pt x="1" y="252"/>
                </a:moveTo>
                <a:lnTo>
                  <a:pt x="814" y="252"/>
                </a:lnTo>
                <a:lnTo>
                  <a:pt x="814" y="0"/>
                </a:lnTo>
                <a:lnTo>
                  <a:pt x="0" y="1"/>
                </a:lnTo>
                <a:lnTo>
                  <a:pt x="1" y="25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2" name="AutoShape 142"/>
          <p:cNvSpPr>
            <a:spLocks noChangeArrowheads="1"/>
          </p:cNvSpPr>
          <p:nvPr/>
        </p:nvSpPr>
        <p:spPr bwMode="auto">
          <a:xfrm>
            <a:off x="4389438" y="2954338"/>
            <a:ext cx="1493837" cy="374650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1" name="Freeform 141"/>
          <p:cNvSpPr>
            <a:spLocks/>
          </p:cNvSpPr>
          <p:nvPr/>
        </p:nvSpPr>
        <p:spPr bwMode="auto">
          <a:xfrm>
            <a:off x="5045075" y="3128963"/>
            <a:ext cx="0" cy="200025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80" name="Freeform 140"/>
          <p:cNvSpPr>
            <a:spLocks/>
          </p:cNvSpPr>
          <p:nvPr/>
        </p:nvSpPr>
        <p:spPr bwMode="auto">
          <a:xfrm>
            <a:off x="5040313" y="2954338"/>
            <a:ext cx="184150" cy="174625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79" name="Freeform 139"/>
          <p:cNvSpPr>
            <a:spLocks/>
          </p:cNvSpPr>
          <p:nvPr/>
        </p:nvSpPr>
        <p:spPr bwMode="auto">
          <a:xfrm>
            <a:off x="4391025" y="2954338"/>
            <a:ext cx="182563" cy="174625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8" name="Freeform 138"/>
          <p:cNvSpPr>
            <a:spLocks/>
          </p:cNvSpPr>
          <p:nvPr/>
        </p:nvSpPr>
        <p:spPr bwMode="auto">
          <a:xfrm>
            <a:off x="5040313" y="2955925"/>
            <a:ext cx="182562" cy="171450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7" name="Oval 137"/>
          <p:cNvSpPr>
            <a:spLocks noChangeArrowheads="1"/>
          </p:cNvSpPr>
          <p:nvPr/>
        </p:nvSpPr>
        <p:spPr bwMode="auto">
          <a:xfrm>
            <a:off x="4546600" y="2803525"/>
            <a:ext cx="471488" cy="449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6" name="Text Box 136"/>
          <p:cNvSpPr txBox="1">
            <a:spLocks noChangeArrowheads="1"/>
          </p:cNvSpPr>
          <p:nvPr/>
        </p:nvSpPr>
        <p:spPr bwMode="auto">
          <a:xfrm>
            <a:off x="4546600" y="2803525"/>
            <a:ext cx="4714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35</a:t>
            </a:r>
            <a:endParaRPr lang="bg-BG" altLang="bg-BG" b="0"/>
          </a:p>
        </p:txBody>
      </p:sp>
      <p:sp>
        <p:nvSpPr>
          <p:cNvPr id="35975" name="Oval 135"/>
          <p:cNvSpPr>
            <a:spLocks noChangeArrowheads="1"/>
          </p:cNvSpPr>
          <p:nvPr/>
        </p:nvSpPr>
        <p:spPr bwMode="auto">
          <a:xfrm>
            <a:off x="5241925" y="2908300"/>
            <a:ext cx="404813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4" name="Text Box 134"/>
          <p:cNvSpPr txBox="1">
            <a:spLocks noChangeArrowheads="1"/>
          </p:cNvSpPr>
          <p:nvPr/>
        </p:nvSpPr>
        <p:spPr bwMode="auto">
          <a:xfrm>
            <a:off x="5241925" y="2879725"/>
            <a:ext cx="4714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14</a:t>
            </a:r>
            <a:endParaRPr lang="bg-BG" altLang="bg-BG" b="0"/>
          </a:p>
        </p:txBody>
      </p:sp>
      <p:sp>
        <p:nvSpPr>
          <p:cNvPr id="35973" name="Freeform 133"/>
          <p:cNvSpPr>
            <a:spLocks/>
          </p:cNvSpPr>
          <p:nvPr/>
        </p:nvSpPr>
        <p:spPr bwMode="auto">
          <a:xfrm>
            <a:off x="4391025" y="3130550"/>
            <a:ext cx="654050" cy="198438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2" name="Freeform 132"/>
          <p:cNvSpPr>
            <a:spLocks/>
          </p:cNvSpPr>
          <p:nvPr/>
        </p:nvSpPr>
        <p:spPr bwMode="auto">
          <a:xfrm>
            <a:off x="5045075" y="3128963"/>
            <a:ext cx="654050" cy="198437"/>
          </a:xfrm>
          <a:custGeom>
            <a:avLst/>
            <a:gdLst>
              <a:gd name="T0" fmla="*/ 0 w 1497"/>
              <a:gd name="T1" fmla="*/ 477 h 477"/>
              <a:gd name="T2" fmla="*/ 1497 w 1497"/>
              <a:gd name="T3" fmla="*/ 477 h 477"/>
              <a:gd name="T4" fmla="*/ 1497 w 1497"/>
              <a:gd name="T5" fmla="*/ 0 h 477"/>
              <a:gd name="T6" fmla="*/ 0 w 1497"/>
              <a:gd name="T7" fmla="*/ 0 h 477"/>
              <a:gd name="T8" fmla="*/ 0 w 1497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477">
                <a:moveTo>
                  <a:pt x="0" y="477"/>
                </a:moveTo>
                <a:lnTo>
                  <a:pt x="1497" y="477"/>
                </a:lnTo>
                <a:lnTo>
                  <a:pt x="1497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6055" name="Group 215"/>
          <p:cNvGrpSpPr>
            <a:grpSpLocks/>
          </p:cNvGrpSpPr>
          <p:nvPr/>
        </p:nvGrpSpPr>
        <p:grpSpPr bwMode="auto">
          <a:xfrm>
            <a:off x="4108450" y="1112838"/>
            <a:ext cx="814388" cy="1233487"/>
            <a:chOff x="2588" y="701"/>
            <a:chExt cx="513" cy="777"/>
          </a:xfrm>
        </p:grpSpPr>
        <p:sp>
          <p:nvSpPr>
            <p:cNvPr id="35971" name="Text Box 131"/>
            <p:cNvSpPr txBox="1">
              <a:spLocks noChangeArrowheads="1"/>
            </p:cNvSpPr>
            <p:nvPr/>
          </p:nvSpPr>
          <p:spPr bwMode="auto">
            <a:xfrm>
              <a:off x="2588" y="701"/>
              <a:ext cx="513" cy="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7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2661" y="776"/>
              <a:ext cx="36" cy="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966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857" y="776"/>
              <a:ext cx="35" cy="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963" name="Line 123"/>
            <p:cNvSpPr>
              <a:spLocks noChangeShapeType="1"/>
            </p:cNvSpPr>
            <p:nvPr/>
          </p:nvSpPr>
          <p:spPr bwMode="auto">
            <a:xfrm>
              <a:off x="2758" y="802"/>
              <a:ext cx="0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62" name="Text Box 122"/>
            <p:cNvSpPr txBox="1">
              <a:spLocks noChangeArrowheads="1"/>
            </p:cNvSpPr>
            <p:nvPr/>
          </p:nvSpPr>
          <p:spPr bwMode="auto">
            <a:xfrm>
              <a:off x="2612" y="1052"/>
              <a:ext cx="318" cy="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1" name="Line 121"/>
            <p:cNvSpPr>
              <a:spLocks noChangeShapeType="1"/>
            </p:cNvSpPr>
            <p:nvPr/>
          </p:nvSpPr>
          <p:spPr bwMode="auto">
            <a:xfrm>
              <a:off x="2758" y="977"/>
              <a:ext cx="0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60" name="Oval 120"/>
            <p:cNvSpPr>
              <a:spLocks noChangeArrowheads="1"/>
            </p:cNvSpPr>
            <p:nvPr/>
          </p:nvSpPr>
          <p:spPr bwMode="auto">
            <a:xfrm>
              <a:off x="2710" y="877"/>
              <a:ext cx="97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>
              <a:off x="2710" y="927"/>
              <a:ext cx="244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>
              <a:off x="2954" y="1028"/>
              <a:ext cx="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7" name="Text Box 117"/>
            <p:cNvSpPr txBox="1">
              <a:spLocks noChangeArrowheads="1"/>
            </p:cNvSpPr>
            <p:nvPr/>
          </p:nvSpPr>
          <p:spPr bwMode="auto">
            <a:xfrm>
              <a:off x="2783" y="1178"/>
              <a:ext cx="269" cy="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>
              <a:off x="2758" y="1153"/>
              <a:ext cx="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5" name="Freeform 115"/>
            <p:cNvSpPr>
              <a:spLocks/>
            </p:cNvSpPr>
            <p:nvPr/>
          </p:nvSpPr>
          <p:spPr bwMode="auto">
            <a:xfrm>
              <a:off x="2759" y="1300"/>
              <a:ext cx="194" cy="29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flipV="1">
              <a:off x="2954" y="1253"/>
              <a:ext cx="0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661" y="1378"/>
              <a:ext cx="196" cy="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52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783" y="835"/>
              <a:ext cx="196" cy="4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95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2636" y="1078"/>
              <a:ext cx="269" cy="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5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2807" y="1201"/>
              <a:ext cx="220" cy="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47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2704" y="1406"/>
              <a:ext cx="104" cy="4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grpSp>
        <p:nvGrpSpPr>
          <p:cNvPr id="36052" name="Group 212"/>
          <p:cNvGrpSpPr>
            <a:grpSpLocks/>
          </p:cNvGrpSpPr>
          <p:nvPr/>
        </p:nvGrpSpPr>
        <p:grpSpPr bwMode="auto">
          <a:xfrm>
            <a:off x="2944813" y="1562100"/>
            <a:ext cx="1017587" cy="1416050"/>
            <a:chOff x="1855" y="984"/>
            <a:chExt cx="641" cy="892"/>
          </a:xfrm>
        </p:grpSpPr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1855" y="984"/>
              <a:ext cx="641" cy="8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2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1946" y="1070"/>
              <a:ext cx="45" cy="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94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2191" y="1070"/>
              <a:ext cx="44" cy="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>
              <a:off x="2068" y="1099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7" name="Text Box 97"/>
            <p:cNvSpPr txBox="1">
              <a:spLocks noChangeArrowheads="1"/>
            </p:cNvSpPr>
            <p:nvPr/>
          </p:nvSpPr>
          <p:spPr bwMode="auto">
            <a:xfrm>
              <a:off x="1885" y="1387"/>
              <a:ext cx="397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2068" y="1300"/>
              <a:ext cx="0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2007" y="1185"/>
              <a:ext cx="122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007" y="1243"/>
              <a:ext cx="30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313" y="1358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2" name="Text Box 92"/>
            <p:cNvSpPr txBox="1">
              <a:spLocks noChangeArrowheads="1"/>
            </p:cNvSpPr>
            <p:nvPr/>
          </p:nvSpPr>
          <p:spPr bwMode="auto">
            <a:xfrm>
              <a:off x="2099" y="1531"/>
              <a:ext cx="336" cy="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068" y="1502"/>
              <a:ext cx="0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2068" y="1670"/>
              <a:ext cx="242" cy="33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2313" y="1617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946" y="1761"/>
              <a:ext cx="245" cy="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27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099" y="1138"/>
              <a:ext cx="244" cy="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926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916" y="1416"/>
              <a:ext cx="33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2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129" y="1557"/>
              <a:ext cx="275" cy="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2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000" y="1792"/>
              <a:ext cx="130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1616075" y="2117725"/>
            <a:ext cx="960438" cy="103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6048" name="Group 208"/>
          <p:cNvGrpSpPr>
            <a:grpSpLocks/>
          </p:cNvGrpSpPr>
          <p:nvPr/>
        </p:nvGrpSpPr>
        <p:grpSpPr bwMode="auto">
          <a:xfrm>
            <a:off x="1668463" y="2220913"/>
            <a:ext cx="1120775" cy="1595437"/>
            <a:chOff x="1051" y="1399"/>
            <a:chExt cx="706" cy="1005"/>
          </a:xfrm>
        </p:grpSpPr>
        <p:sp>
          <p:nvSpPr>
            <p:cNvPr id="35921" name="Text Box 81"/>
            <p:cNvSpPr txBox="1">
              <a:spLocks noChangeArrowheads="1"/>
            </p:cNvSpPr>
            <p:nvPr/>
          </p:nvSpPr>
          <p:spPr bwMode="auto">
            <a:xfrm>
              <a:off x="1051" y="1399"/>
              <a:ext cx="706" cy="10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152" y="1496"/>
              <a:ext cx="49" cy="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91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421" y="1496"/>
              <a:ext cx="49" cy="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>
              <a:off x="1285" y="1529"/>
              <a:ext cx="0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12" name="Text Box 72"/>
            <p:cNvSpPr txBox="1">
              <a:spLocks noChangeArrowheads="1"/>
            </p:cNvSpPr>
            <p:nvPr/>
          </p:nvSpPr>
          <p:spPr bwMode="auto">
            <a:xfrm>
              <a:off x="1085" y="1853"/>
              <a:ext cx="437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>
              <a:off x="1285" y="1756"/>
              <a:ext cx="0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10" name="Oval 70"/>
            <p:cNvSpPr>
              <a:spLocks noChangeArrowheads="1"/>
            </p:cNvSpPr>
            <p:nvPr/>
          </p:nvSpPr>
          <p:spPr bwMode="auto">
            <a:xfrm>
              <a:off x="1219" y="1626"/>
              <a:ext cx="134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>
              <a:off x="1219" y="1691"/>
              <a:ext cx="336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>
              <a:off x="1555" y="1821"/>
              <a:ext cx="0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7" name="Text Box 67"/>
            <p:cNvSpPr txBox="1">
              <a:spLocks noChangeArrowheads="1"/>
            </p:cNvSpPr>
            <p:nvPr/>
          </p:nvSpPr>
          <p:spPr bwMode="auto">
            <a:xfrm>
              <a:off x="1320" y="2015"/>
              <a:ext cx="370" cy="1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1285" y="1983"/>
              <a:ext cx="0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1286" y="2173"/>
              <a:ext cx="267" cy="37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1555" y="2113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3" name="Text Box 63"/>
            <p:cNvSpPr txBox="1">
              <a:spLocks noChangeArrowheads="1"/>
            </p:cNvSpPr>
            <p:nvPr/>
          </p:nvSpPr>
          <p:spPr bwMode="auto">
            <a:xfrm>
              <a:off x="1152" y="2275"/>
              <a:ext cx="269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02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1320" y="1572"/>
              <a:ext cx="269" cy="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901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118" y="1886"/>
              <a:ext cx="370" cy="6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0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1354" y="2045"/>
              <a:ext cx="302" cy="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7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211" y="2310"/>
              <a:ext cx="143" cy="5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grpSp>
        <p:nvGrpSpPr>
          <p:cNvPr id="36046" name="Group 206"/>
          <p:cNvGrpSpPr>
            <a:grpSpLocks/>
          </p:cNvGrpSpPr>
          <p:nvPr/>
        </p:nvGrpSpPr>
        <p:grpSpPr bwMode="auto">
          <a:xfrm>
            <a:off x="250825" y="2997200"/>
            <a:ext cx="1387475" cy="1924050"/>
            <a:chOff x="144" y="1877"/>
            <a:chExt cx="874" cy="1212"/>
          </a:xfrm>
        </p:grpSpPr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184" y="1950"/>
              <a:ext cx="834" cy="11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5" name="Oval 55"/>
            <p:cNvSpPr>
              <a:spLocks noChangeArrowheads="1"/>
            </p:cNvSpPr>
            <p:nvPr/>
          </p:nvSpPr>
          <p:spPr bwMode="auto">
            <a:xfrm>
              <a:off x="263" y="1877"/>
              <a:ext cx="199" cy="1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4" name="Oval 54"/>
            <p:cNvSpPr>
              <a:spLocks noChangeArrowheads="1"/>
            </p:cNvSpPr>
            <p:nvPr/>
          </p:nvSpPr>
          <p:spPr bwMode="auto">
            <a:xfrm>
              <a:off x="541" y="1877"/>
              <a:ext cx="238" cy="1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3" name="Rectangle 53"/>
            <p:cNvSpPr>
              <a:spLocks noChangeArrowheads="1"/>
            </p:cNvSpPr>
            <p:nvPr/>
          </p:nvSpPr>
          <p:spPr bwMode="auto">
            <a:xfrm>
              <a:off x="144" y="1877"/>
              <a:ext cx="715" cy="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92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303" y="2060"/>
              <a:ext cx="58" cy="8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891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620" y="2060"/>
              <a:ext cx="58" cy="8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460" y="2097"/>
              <a:ext cx="0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24" y="2464"/>
              <a:ext cx="516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460" y="2354"/>
              <a:ext cx="0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5" name="Oval 45"/>
            <p:cNvSpPr>
              <a:spLocks noChangeArrowheads="1"/>
            </p:cNvSpPr>
            <p:nvPr/>
          </p:nvSpPr>
          <p:spPr bwMode="auto">
            <a:xfrm>
              <a:off x="382" y="2207"/>
              <a:ext cx="159" cy="1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>
              <a:off x="382" y="2281"/>
              <a:ext cx="397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779" y="2428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501" y="2648"/>
              <a:ext cx="437" cy="1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460" y="2611"/>
              <a:ext cx="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462" y="2827"/>
              <a:ext cx="315" cy="42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V="1">
              <a:off x="779" y="2758"/>
              <a:ext cx="0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78" name="Text Box 38"/>
            <p:cNvSpPr txBox="1">
              <a:spLocks noChangeArrowheads="1"/>
            </p:cNvSpPr>
            <p:nvPr/>
          </p:nvSpPr>
          <p:spPr bwMode="auto">
            <a:xfrm>
              <a:off x="303" y="2942"/>
              <a:ext cx="318" cy="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7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501" y="2146"/>
              <a:ext cx="318" cy="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876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63" y="2501"/>
              <a:ext cx="437" cy="7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541" y="2682"/>
              <a:ext cx="358" cy="7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2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372" y="2982"/>
              <a:ext cx="170" cy="6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sp>
        <p:nvSpPr>
          <p:cNvPr id="35871" name="Freeform 31"/>
          <p:cNvSpPr>
            <a:spLocks/>
          </p:cNvSpPr>
          <p:nvPr/>
        </p:nvSpPr>
        <p:spPr bwMode="auto">
          <a:xfrm>
            <a:off x="1612900" y="4903788"/>
            <a:ext cx="328613" cy="44450"/>
          </a:xfrm>
          <a:custGeom>
            <a:avLst/>
            <a:gdLst>
              <a:gd name="T0" fmla="*/ 0 w 555"/>
              <a:gd name="T1" fmla="*/ 0 h 75"/>
              <a:gd name="T2" fmla="*/ 555 w 555"/>
              <a:gd name="T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5" h="75">
                <a:moveTo>
                  <a:pt x="0" y="0"/>
                </a:moveTo>
                <a:lnTo>
                  <a:pt x="555" y="7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70" name="Freeform 30"/>
          <p:cNvSpPr>
            <a:spLocks/>
          </p:cNvSpPr>
          <p:nvPr/>
        </p:nvSpPr>
        <p:spPr bwMode="auto">
          <a:xfrm>
            <a:off x="2797175" y="3817938"/>
            <a:ext cx="523875" cy="244475"/>
          </a:xfrm>
          <a:custGeom>
            <a:avLst/>
            <a:gdLst>
              <a:gd name="T0" fmla="*/ 0 w 885"/>
              <a:gd name="T1" fmla="*/ 0 h 420"/>
              <a:gd name="T2" fmla="*/ 885 w 885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5" h="420">
                <a:moveTo>
                  <a:pt x="0" y="0"/>
                </a:moveTo>
                <a:lnTo>
                  <a:pt x="885" y="42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9" name="Freeform 29"/>
          <p:cNvSpPr>
            <a:spLocks/>
          </p:cNvSpPr>
          <p:nvPr/>
        </p:nvSpPr>
        <p:spPr bwMode="auto">
          <a:xfrm>
            <a:off x="3956050" y="2973388"/>
            <a:ext cx="433388" cy="250825"/>
          </a:xfrm>
          <a:custGeom>
            <a:avLst/>
            <a:gdLst>
              <a:gd name="T0" fmla="*/ 0 w 681"/>
              <a:gd name="T1" fmla="*/ 0 h 395"/>
              <a:gd name="T2" fmla="*/ 681 w 681"/>
              <a:gd name="T3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1" h="395">
                <a:moveTo>
                  <a:pt x="0" y="0"/>
                </a:moveTo>
                <a:lnTo>
                  <a:pt x="681" y="39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8" name="Freeform 28"/>
          <p:cNvSpPr>
            <a:spLocks/>
          </p:cNvSpPr>
          <p:nvPr/>
        </p:nvSpPr>
        <p:spPr bwMode="auto">
          <a:xfrm>
            <a:off x="4918075" y="2339975"/>
            <a:ext cx="227013" cy="198438"/>
          </a:xfrm>
          <a:custGeom>
            <a:avLst/>
            <a:gdLst>
              <a:gd name="T0" fmla="*/ 20 w 357"/>
              <a:gd name="T1" fmla="*/ 15 h 312"/>
              <a:gd name="T2" fmla="*/ 0 w 357"/>
              <a:gd name="T3" fmla="*/ 0 h 312"/>
              <a:gd name="T4" fmla="*/ 357 w 357"/>
              <a:gd name="T5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7" h="312">
                <a:moveTo>
                  <a:pt x="20" y="15"/>
                </a:moveTo>
                <a:lnTo>
                  <a:pt x="0" y="0"/>
                </a:lnTo>
                <a:lnTo>
                  <a:pt x="357" y="31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7" name="WordArt 27"/>
          <p:cNvSpPr>
            <a:spLocks noChangeArrowheads="1" noChangeShapeType="1" noTextEdit="1"/>
          </p:cNvSpPr>
          <p:nvPr/>
        </p:nvSpPr>
        <p:spPr bwMode="auto">
          <a:xfrm>
            <a:off x="1846263" y="5427663"/>
            <a:ext cx="1689100" cy="5254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 Т Е К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V="1">
            <a:off x="4068763" y="2489200"/>
            <a:ext cx="2560637" cy="283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V="1">
            <a:off x="4068763" y="2803525"/>
            <a:ext cx="2560637" cy="325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6629400" y="2489200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1828800" y="4543425"/>
            <a:ext cx="2560638" cy="674688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2951163" y="4857750"/>
            <a:ext cx="1587" cy="360363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2944813" y="4543425"/>
            <a:ext cx="314325" cy="314325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1831975" y="4543425"/>
            <a:ext cx="311150" cy="314325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944813" y="4548188"/>
            <a:ext cx="311150" cy="307975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2098675" y="4273550"/>
            <a:ext cx="808038" cy="8096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098675" y="4273550"/>
            <a:ext cx="808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84</a:t>
            </a:r>
            <a:endParaRPr lang="bg-BG" altLang="bg-BG" b="0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322638" y="4483100"/>
            <a:ext cx="661987" cy="6000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276600" y="4508500"/>
            <a:ext cx="808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49</a:t>
            </a:r>
            <a:endParaRPr lang="bg-BG" altLang="bg-BG" b="0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1831975" y="4860925"/>
            <a:ext cx="1122363" cy="357188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2949575" y="4857750"/>
            <a:ext cx="1125538" cy="360363"/>
          </a:xfrm>
          <a:custGeom>
            <a:avLst/>
            <a:gdLst>
              <a:gd name="T0" fmla="*/ 0 w 1773"/>
              <a:gd name="T1" fmla="*/ 568 h 568"/>
              <a:gd name="T2" fmla="*/ 1773 w 1773"/>
              <a:gd name="T3" fmla="*/ 568 h 568"/>
              <a:gd name="T4" fmla="*/ 1772 w 1773"/>
              <a:gd name="T5" fmla="*/ 0 h 568"/>
              <a:gd name="T6" fmla="*/ 0 w 1773"/>
              <a:gd name="T7" fmla="*/ 1 h 568"/>
              <a:gd name="T8" fmla="*/ 0 w 1773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568">
                <a:moveTo>
                  <a:pt x="0" y="568"/>
                </a:moveTo>
                <a:lnTo>
                  <a:pt x="1773" y="568"/>
                </a:lnTo>
                <a:lnTo>
                  <a:pt x="1772" y="0"/>
                </a:lnTo>
                <a:lnTo>
                  <a:pt x="0" y="1"/>
                </a:lnTo>
                <a:lnTo>
                  <a:pt x="0" y="56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2" name="WordArt 12"/>
          <p:cNvSpPr>
            <a:spLocks noChangeArrowheads="1" noChangeShapeType="1" noTextEdit="1"/>
          </p:cNvSpPr>
          <p:nvPr/>
        </p:nvSpPr>
        <p:spPr bwMode="auto">
          <a:xfrm>
            <a:off x="2171700" y="4914900"/>
            <a:ext cx="1371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A      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851" name="WordArt 11"/>
          <p:cNvSpPr>
            <a:spLocks noChangeArrowheads="1" noChangeShapeType="1" noTextEdit="1"/>
          </p:cNvSpPr>
          <p:nvPr/>
        </p:nvSpPr>
        <p:spPr bwMode="auto">
          <a:xfrm>
            <a:off x="4686300" y="3200400"/>
            <a:ext cx="800100" cy="114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A               B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850" name="WordArt 10"/>
          <p:cNvSpPr>
            <a:spLocks noChangeArrowheads="1" noChangeShapeType="1" noTextEdit="1"/>
          </p:cNvSpPr>
          <p:nvPr/>
        </p:nvSpPr>
        <p:spPr bwMode="auto">
          <a:xfrm>
            <a:off x="3657600" y="4000500"/>
            <a:ext cx="1028700" cy="114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A     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5715000" y="1485900"/>
            <a:ext cx="914400" cy="457200"/>
          </a:xfrm>
          <a:prstGeom prst="cube">
            <a:avLst>
              <a:gd name="adj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 flipH="1">
            <a:off x="5715000" y="1485900"/>
            <a:ext cx="141288" cy="152400"/>
          </a:xfrm>
          <a:prstGeom prst="rtTriangl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787900" y="1773238"/>
            <a:ext cx="144463" cy="127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5710238" y="1633538"/>
            <a:ext cx="762000" cy="304800"/>
          </a:xfrm>
          <a:custGeom>
            <a:avLst/>
            <a:gdLst>
              <a:gd name="T0" fmla="*/ 7 w 1200"/>
              <a:gd name="T1" fmla="*/ 7 h 480"/>
              <a:gd name="T2" fmla="*/ 0 w 1200"/>
              <a:gd name="T3" fmla="*/ 480 h 480"/>
              <a:gd name="T4" fmla="*/ 1200 w 1200"/>
              <a:gd name="T5" fmla="*/ 480 h 480"/>
              <a:gd name="T6" fmla="*/ 1200 w 1200"/>
              <a:gd name="T7" fmla="*/ 0 h 480"/>
              <a:gd name="T8" fmla="*/ 7 w 1200"/>
              <a:gd name="T9" fmla="*/ 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480">
                <a:moveTo>
                  <a:pt x="7" y="7"/>
                </a:moveTo>
                <a:lnTo>
                  <a:pt x="0" y="480"/>
                </a:lnTo>
                <a:lnTo>
                  <a:pt x="1200" y="480"/>
                </a:lnTo>
                <a:lnTo>
                  <a:pt x="1200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41988" y="1600200"/>
            <a:ext cx="773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900" i="1">
                <a:latin typeface="Times New Roman" pitchFamily="18" charset="0"/>
                <a:cs typeface="Times New Roman" pitchFamily="18" charset="0"/>
              </a:rPr>
              <a:t>Otgovor</a:t>
            </a:r>
            <a:endParaRPr lang="bg-BG" altLang="bg-BG" sz="1400" b="0">
              <a:latin typeface="Tahoma" pitchFamily="34" charset="0"/>
            </a:endParaRPr>
          </a:p>
          <a:p>
            <a:pPr algn="ctr" eaLnBrk="0" hangingPunct="0"/>
            <a:r>
              <a:rPr lang="bg-BG" altLang="bg-BG" sz="900" i="1">
                <a:latin typeface="Times New Roman" pitchFamily="18" charset="0"/>
                <a:cs typeface="Times New Roman" pitchFamily="18" charset="0"/>
              </a:rPr>
              <a:t>Глобална</a:t>
            </a:r>
            <a:endParaRPr lang="bg-BG" altLang="bg-BG" sz="1400" b="0">
              <a:latin typeface="Tahoma" pitchFamily="34" charset="0"/>
            </a:endParaRPr>
          </a:p>
          <a:p>
            <a:pPr eaLnBrk="0" hangingPunct="0"/>
            <a:endParaRPr lang="bg-BG" altLang="bg-BG" b="0"/>
          </a:p>
        </p:txBody>
      </p:sp>
      <p:sp>
        <p:nvSpPr>
          <p:cNvPr id="36045" name="Rectangle 205"/>
          <p:cNvSpPr>
            <a:spLocks noChangeArrowheads="1"/>
          </p:cNvSpPr>
          <p:nvPr/>
        </p:nvSpPr>
        <p:spPr bwMode="auto">
          <a:xfrm>
            <a:off x="6332538" y="4437063"/>
            <a:ext cx="2811462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bg-BG" altLang="bg-BG" sz="1100"/>
              <a:t/>
            </a:r>
            <a:br>
              <a:rPr lang="bg-BG" altLang="bg-BG" sz="1100"/>
            </a:br>
            <a:endParaRPr lang="bg-BG" altLang="bg-BG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84=1.49+35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49=1.35+14</a:t>
            </a:r>
            <a:endParaRPr lang="bg-BG" altLang="bg-BG" sz="1400" b="0"/>
          </a:p>
          <a:p>
            <a:pPr algn="just" eaLnBrk="0" hangingPunct="0"/>
            <a:r>
              <a:rPr lang="bg-BG" altLang="bg-BG" sz="1400"/>
              <a:t>35 = 2.14  + 7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14=2. 7 + 0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Дъно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Отговор </a:t>
            </a:r>
            <a:r>
              <a:rPr lang="en-US" altLang="bg-BG" sz="14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altLang="bg-BG" sz="1400" b="0">
                <a:cs typeface="Times New Roman" pitchFamily="18" charset="0"/>
              </a:rPr>
              <a:t> 7</a:t>
            </a:r>
            <a:endParaRPr lang="bg-BG" altLang="bg-BG" sz="1400" b="0">
              <a:latin typeface="Times New Roman" pitchFamily="18" charset="0"/>
              <a:sym typeface="Wingdings" pitchFamily="2" charset="2"/>
            </a:endParaRPr>
          </a:p>
          <a:p>
            <a:pPr algn="just" eaLnBrk="0" hangingPunct="0"/>
            <a:r>
              <a:rPr lang="bg-BG" altLang="bg-BG" sz="14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наистина, 84=12.7, 49=7.7 )</a:t>
            </a:r>
          </a:p>
        </p:txBody>
      </p:sp>
      <p:grpSp>
        <p:nvGrpSpPr>
          <p:cNvPr id="36047" name="Group 207"/>
          <p:cNvGrpSpPr>
            <a:grpSpLocks/>
          </p:cNvGrpSpPr>
          <p:nvPr/>
        </p:nvGrpSpPr>
        <p:grpSpPr bwMode="auto">
          <a:xfrm>
            <a:off x="468313" y="2852738"/>
            <a:ext cx="808037" cy="525462"/>
            <a:chOff x="263" y="1766"/>
            <a:chExt cx="509" cy="331"/>
          </a:xfrm>
        </p:grpSpPr>
        <p:sp>
          <p:nvSpPr>
            <p:cNvPr id="35890" name="Oval 50"/>
            <p:cNvSpPr>
              <a:spLocks noChangeArrowheads="1"/>
            </p:cNvSpPr>
            <p:nvPr/>
          </p:nvSpPr>
          <p:spPr bwMode="auto">
            <a:xfrm>
              <a:off x="581" y="1803"/>
              <a:ext cx="159" cy="14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9" name="Oval 49"/>
            <p:cNvSpPr>
              <a:spLocks noChangeArrowheads="1"/>
            </p:cNvSpPr>
            <p:nvPr/>
          </p:nvSpPr>
          <p:spPr bwMode="auto">
            <a:xfrm>
              <a:off x="263" y="1766"/>
              <a:ext cx="199" cy="18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263" y="1766"/>
              <a:ext cx="27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000" b="0">
                  <a:cs typeface="Times New Roman" pitchFamily="18" charset="0"/>
                </a:rPr>
                <a:t>84</a:t>
              </a:r>
              <a:endParaRPr lang="bg-BG" altLang="bg-BG" b="0"/>
            </a:p>
          </p:txBody>
        </p:sp>
        <p:sp>
          <p:nvSpPr>
            <p:cNvPr id="35873" name="Text Box 33"/>
            <p:cNvSpPr txBox="1">
              <a:spLocks noChangeArrowheads="1"/>
            </p:cNvSpPr>
            <p:nvPr/>
          </p:nvSpPr>
          <p:spPr bwMode="auto">
            <a:xfrm>
              <a:off x="494" y="1803"/>
              <a:ext cx="27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 49</a:t>
              </a:r>
              <a:endParaRPr lang="bg-BG" altLang="bg-BG" b="0"/>
            </a:p>
          </p:txBody>
        </p:sp>
      </p:grpSp>
      <p:grpSp>
        <p:nvGrpSpPr>
          <p:cNvPr id="36049" name="Group 209"/>
          <p:cNvGrpSpPr>
            <a:grpSpLocks/>
          </p:cNvGrpSpPr>
          <p:nvPr/>
        </p:nvGrpSpPr>
        <p:grpSpPr bwMode="auto">
          <a:xfrm>
            <a:off x="1774825" y="1916113"/>
            <a:ext cx="722313" cy="458787"/>
            <a:chOff x="1118" y="1207"/>
            <a:chExt cx="455" cy="289"/>
          </a:xfrm>
        </p:grpSpPr>
        <p:sp>
          <p:nvSpPr>
            <p:cNvPr id="35920" name="Oval 80"/>
            <p:cNvSpPr>
              <a:spLocks noChangeArrowheads="1"/>
            </p:cNvSpPr>
            <p:nvPr/>
          </p:nvSpPr>
          <p:spPr bwMode="auto">
            <a:xfrm>
              <a:off x="1118" y="1334"/>
              <a:ext cx="168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9" name="Oval 79"/>
            <p:cNvSpPr>
              <a:spLocks noChangeArrowheads="1"/>
            </p:cNvSpPr>
            <p:nvPr/>
          </p:nvSpPr>
          <p:spPr bwMode="auto">
            <a:xfrm>
              <a:off x="1354" y="1334"/>
              <a:ext cx="202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5" name="Oval 75"/>
            <p:cNvSpPr>
              <a:spLocks noChangeArrowheads="1"/>
            </p:cNvSpPr>
            <p:nvPr/>
          </p:nvSpPr>
          <p:spPr bwMode="auto">
            <a:xfrm>
              <a:off x="1387" y="1270"/>
              <a:ext cx="134" cy="13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4" name="Oval 74"/>
            <p:cNvSpPr>
              <a:spLocks noChangeArrowheads="1"/>
            </p:cNvSpPr>
            <p:nvPr/>
          </p:nvSpPr>
          <p:spPr bwMode="auto">
            <a:xfrm>
              <a:off x="1118" y="1237"/>
              <a:ext cx="168" cy="1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118" y="1237"/>
              <a:ext cx="23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100" b="0">
                  <a:cs typeface="Times New Roman" pitchFamily="18" charset="0"/>
                </a:rPr>
                <a:t>49</a:t>
              </a:r>
              <a:endParaRPr lang="bg-BG" altLang="bg-BG" b="0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38" y="1207"/>
              <a:ext cx="23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 35</a:t>
              </a:r>
              <a:endParaRPr lang="bg-BG" altLang="bg-BG" b="0"/>
            </a:p>
          </p:txBody>
        </p:sp>
      </p:grpSp>
      <p:sp>
        <p:nvSpPr>
          <p:cNvPr id="36050" name="Rectangle 210"/>
          <p:cNvSpPr>
            <a:spLocks noChangeArrowheads="1"/>
          </p:cNvSpPr>
          <p:nvPr/>
        </p:nvSpPr>
        <p:spPr bwMode="auto">
          <a:xfrm>
            <a:off x="4859338" y="5013325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84 = 1.49  + 35</a:t>
            </a:r>
          </a:p>
        </p:txBody>
      </p:sp>
      <p:sp>
        <p:nvSpPr>
          <p:cNvPr id="36051" name="Rectangle 211"/>
          <p:cNvSpPr>
            <a:spLocks noChangeArrowheads="1"/>
          </p:cNvSpPr>
          <p:nvPr/>
        </p:nvSpPr>
        <p:spPr bwMode="auto">
          <a:xfrm>
            <a:off x="5508625" y="407670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49 = 1.35  + 14</a:t>
            </a:r>
          </a:p>
        </p:txBody>
      </p:sp>
      <p:grpSp>
        <p:nvGrpSpPr>
          <p:cNvPr id="36053" name="Group 213"/>
          <p:cNvGrpSpPr>
            <a:grpSpLocks/>
          </p:cNvGrpSpPr>
          <p:nvPr/>
        </p:nvGrpSpPr>
        <p:grpSpPr bwMode="auto">
          <a:xfrm>
            <a:off x="2895600" y="1257300"/>
            <a:ext cx="876300" cy="441325"/>
            <a:chOff x="1824" y="792"/>
            <a:chExt cx="552" cy="278"/>
          </a:xfrm>
        </p:grpSpPr>
        <p:sp>
          <p:nvSpPr>
            <p:cNvPr id="35945" name="Oval 105"/>
            <p:cNvSpPr>
              <a:spLocks noChangeArrowheads="1"/>
            </p:cNvSpPr>
            <p:nvPr/>
          </p:nvSpPr>
          <p:spPr bwMode="auto">
            <a:xfrm>
              <a:off x="1916" y="927"/>
              <a:ext cx="153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4" name="Oval 104"/>
            <p:cNvSpPr>
              <a:spLocks noChangeArrowheads="1"/>
            </p:cNvSpPr>
            <p:nvPr/>
          </p:nvSpPr>
          <p:spPr bwMode="auto">
            <a:xfrm>
              <a:off x="2129" y="927"/>
              <a:ext cx="184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1824" y="927"/>
              <a:ext cx="550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2160" y="869"/>
              <a:ext cx="122" cy="11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1916" y="840"/>
              <a:ext cx="153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24" name="Text Box 84"/>
            <p:cNvSpPr txBox="1">
              <a:spLocks noChangeArrowheads="1"/>
            </p:cNvSpPr>
            <p:nvPr/>
          </p:nvSpPr>
          <p:spPr bwMode="auto">
            <a:xfrm>
              <a:off x="1916" y="840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000" b="0">
                  <a:cs typeface="Times New Roman" pitchFamily="18" charset="0"/>
                </a:rPr>
                <a:t>35</a:t>
              </a:r>
              <a:endParaRPr lang="bg-BG" altLang="bg-BG" b="0"/>
            </a:p>
          </p:txBody>
        </p:sp>
        <p:sp>
          <p:nvSpPr>
            <p:cNvPr id="35923" name="Text Box 83"/>
            <p:cNvSpPr txBox="1">
              <a:spLocks noChangeArrowheads="1"/>
            </p:cNvSpPr>
            <p:nvPr/>
          </p:nvSpPr>
          <p:spPr bwMode="auto">
            <a:xfrm>
              <a:off x="2090" y="792"/>
              <a:ext cx="2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 </a:t>
              </a:r>
              <a:r>
                <a:rPr lang="en-US" altLang="bg-BG" sz="800" b="0">
                  <a:cs typeface="Times New Roman" pitchFamily="18" charset="0"/>
                </a:rPr>
                <a:t>   </a:t>
              </a:r>
              <a:endParaRPr lang="bg-BG" altLang="bg-BG" sz="1100" b="0"/>
            </a:p>
            <a:p>
              <a:pPr eaLnBrk="0" hangingPunct="0"/>
              <a:r>
                <a:rPr lang="en-US" altLang="bg-BG" sz="800" b="0">
                  <a:cs typeface="Times New Roman" pitchFamily="18" charset="0"/>
                </a:rPr>
                <a:t>  </a:t>
              </a:r>
              <a:r>
                <a:rPr lang="bg-BG" altLang="bg-BG" sz="800" b="0">
                  <a:cs typeface="Times New Roman" pitchFamily="18" charset="0"/>
                </a:rPr>
                <a:t>14</a:t>
              </a:r>
              <a:endParaRPr lang="bg-BG" altLang="bg-BG" b="0"/>
            </a:p>
          </p:txBody>
        </p:sp>
      </p:grpSp>
      <p:sp>
        <p:nvSpPr>
          <p:cNvPr id="36054" name="Rectangle 214"/>
          <p:cNvSpPr>
            <a:spLocks noChangeArrowheads="1"/>
          </p:cNvSpPr>
          <p:nvPr/>
        </p:nvSpPr>
        <p:spPr bwMode="auto">
          <a:xfrm>
            <a:off x="6659563" y="2708275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14 = 2. 7  +  0</a:t>
            </a:r>
          </a:p>
        </p:txBody>
      </p:sp>
      <p:grpSp>
        <p:nvGrpSpPr>
          <p:cNvPr id="36056" name="Group 216"/>
          <p:cNvGrpSpPr>
            <a:grpSpLocks/>
          </p:cNvGrpSpPr>
          <p:nvPr/>
        </p:nvGrpSpPr>
        <p:grpSpPr bwMode="auto">
          <a:xfrm>
            <a:off x="4068763" y="765175"/>
            <a:ext cx="698500" cy="454025"/>
            <a:chOff x="2563" y="482"/>
            <a:chExt cx="440" cy="286"/>
          </a:xfrm>
        </p:grpSpPr>
        <p:sp>
          <p:nvSpPr>
            <p:cNvPr id="35970" name="Oval 130"/>
            <p:cNvSpPr>
              <a:spLocks noChangeArrowheads="1"/>
            </p:cNvSpPr>
            <p:nvPr/>
          </p:nvSpPr>
          <p:spPr bwMode="auto">
            <a:xfrm>
              <a:off x="2636" y="651"/>
              <a:ext cx="122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9" name="Oval 129"/>
            <p:cNvSpPr>
              <a:spLocks noChangeArrowheads="1"/>
            </p:cNvSpPr>
            <p:nvPr/>
          </p:nvSpPr>
          <p:spPr bwMode="auto">
            <a:xfrm>
              <a:off x="2807" y="651"/>
              <a:ext cx="147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8" name="Rectangle 128"/>
            <p:cNvSpPr>
              <a:spLocks noChangeArrowheads="1"/>
            </p:cNvSpPr>
            <p:nvPr/>
          </p:nvSpPr>
          <p:spPr bwMode="auto">
            <a:xfrm>
              <a:off x="2563" y="651"/>
              <a:ext cx="440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65" name="Oval 125"/>
            <p:cNvSpPr>
              <a:spLocks noChangeArrowheads="1"/>
            </p:cNvSpPr>
            <p:nvPr/>
          </p:nvSpPr>
          <p:spPr bwMode="auto">
            <a:xfrm>
              <a:off x="2832" y="601"/>
              <a:ext cx="98" cy="1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4" name="Oval 124"/>
            <p:cNvSpPr>
              <a:spLocks noChangeArrowheads="1"/>
            </p:cNvSpPr>
            <p:nvPr/>
          </p:nvSpPr>
          <p:spPr bwMode="auto">
            <a:xfrm>
              <a:off x="2636" y="576"/>
              <a:ext cx="122" cy="1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591" y="482"/>
              <a:ext cx="24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000" b="0">
                  <a:cs typeface="Times New Roman" pitchFamily="18" charset="0"/>
                </a:rPr>
                <a:t>  </a:t>
              </a:r>
              <a:r>
                <a:rPr lang="bg-BG" altLang="bg-BG" sz="1000" b="0">
                  <a:cs typeface="Times New Roman" pitchFamily="18" charset="0"/>
                </a:rPr>
                <a:t>14</a:t>
              </a:r>
              <a:endParaRPr lang="bg-BG" altLang="bg-BG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2808" y="504"/>
              <a:ext cx="1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7</a:t>
              </a:r>
              <a:endParaRPr lang="bg-BG" altLang="bg-BG" b="0"/>
            </a:p>
          </p:txBody>
        </p:sp>
      </p:grpSp>
      <p:sp>
        <p:nvSpPr>
          <p:cNvPr id="36057" name="Rectangle 217"/>
          <p:cNvSpPr>
            <a:spLocks noChangeArrowheads="1"/>
          </p:cNvSpPr>
          <p:nvPr/>
        </p:nvSpPr>
        <p:spPr bwMode="auto">
          <a:xfrm>
            <a:off x="5435600" y="260350"/>
            <a:ext cx="3313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b="0"/>
              <a:t>Дъно</a:t>
            </a:r>
          </a:p>
          <a:p>
            <a:r>
              <a:rPr lang="bg-BG" altLang="bg-BG" b="0"/>
              <a:t>Отговор </a:t>
            </a:r>
            <a:r>
              <a:rPr lang="en-US" altLang="bg-BG" b="0">
                <a:sym typeface="Wingdings" pitchFamily="2" charset="2"/>
              </a:rPr>
              <a:t></a:t>
            </a:r>
            <a:r>
              <a:rPr lang="bg-BG" altLang="bg-BG" b="0"/>
              <a:t> 7</a:t>
            </a:r>
          </a:p>
        </p:txBody>
      </p:sp>
      <p:sp>
        <p:nvSpPr>
          <p:cNvPr id="36058" name="Rectangle 218"/>
          <p:cNvSpPr>
            <a:spLocks noChangeArrowheads="1"/>
          </p:cNvSpPr>
          <p:nvPr/>
        </p:nvSpPr>
        <p:spPr bwMode="auto">
          <a:xfrm>
            <a:off x="6084888" y="335756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35 = 2.14  + 7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97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3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3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3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9" dur="500"/>
                                        <p:tgtEl>
                                          <p:spTgt spid="3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3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9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3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5" dur="500"/>
                                        <p:tgtEl>
                                          <p:spTgt spid="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4" dur="500"/>
                                        <p:tgtEl>
                                          <p:spTgt spid="3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500"/>
                                        <p:tgtEl>
                                          <p:spTgt spid="3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3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9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6.99422E-6 C 0.00313 -0.0097 0.00626 -0.01918 0.01268 -0.03606 C 0.0191 -0.05294 0.02362 -0.08809 0.0382 -0.1015 C 0.05278 -0.11491 0.08525 -0.12392 0.10001 -0.11629 C 0.11476 -0.10866 0.12205 -0.06774 0.12709 -0.05502 C 0.13212 -0.0423 0.13108 -0.04138 0.13021 -0.04022 " pathEditMode="relative" ptsTypes="aaaaaA">
                                      <p:cBhvr>
                                        <p:cTn id="263" dur="2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35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3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3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3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3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3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3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35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35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5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3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3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35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5" dur="500"/>
                                        <p:tgtEl>
                                          <p:spTgt spid="3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3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35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0" dur="500"/>
                                        <p:tgtEl>
                                          <p:spTgt spid="3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/>
                                        <p:tgtEl>
                                          <p:spTgt spid="3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3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/>
                                        <p:tgtEl>
                                          <p:spTgt spid="3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35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5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3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3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35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36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36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36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36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36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36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35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5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7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7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35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35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36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36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3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36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36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36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9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4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9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35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5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9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4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9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4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9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4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9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0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5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0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5" dur="500"/>
                                        <p:tgtEl>
                                          <p:spTgt spid="36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36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36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0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5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0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5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0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5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0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5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0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0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5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0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5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0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5" dur="500"/>
                                        <p:tgtEl>
                                          <p:spTgt spid="3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/>
                                        <p:tgtEl>
                                          <p:spTgt spid="3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36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0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1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6" dur="500"/>
                                        <p:tgtEl>
                                          <p:spTgt spid="3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/>
                                        <p:tgtEl>
                                          <p:spTgt spid="3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36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1" dur="500"/>
                                        <p:tgtEl>
                                          <p:spTgt spid="3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500"/>
                                        <p:tgtEl>
                                          <p:spTgt spid="3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36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6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1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55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6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1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6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1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35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6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35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1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6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1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6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1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6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1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6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1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35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6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1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6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35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1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6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1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6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1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6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1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6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1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3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6" dur="500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500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1" dur="500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500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6" dur="500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500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8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1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6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1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6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1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3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6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8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1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6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1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6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8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1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6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1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3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6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1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 nodeType="clickPar">
                      <p:stCondLst>
                        <p:cond delay="indefinite"/>
                      </p:stCondLst>
                      <p:childTnLst>
                        <p:par>
                          <p:cTn id="8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10" grpId="0" animBg="1"/>
      <p:bldP spid="36008" grpId="0" animBg="1"/>
      <p:bldP spid="36007" grpId="0" animBg="1"/>
      <p:bldP spid="36007" grpId="1" animBg="1"/>
      <p:bldP spid="36007" grpId="2" animBg="1"/>
      <p:bldP spid="36006" grpId="0" animBg="1"/>
      <p:bldP spid="36006" grpId="1" animBg="1"/>
      <p:bldP spid="36005" grpId="0" animBg="1"/>
      <p:bldP spid="36005" grpId="1" animBg="1"/>
      <p:bldP spid="36004" grpId="0" animBg="1"/>
      <p:bldP spid="36004" grpId="1" animBg="1"/>
      <p:bldP spid="36004" grpId="2" animBg="1"/>
      <p:bldP spid="36003" grpId="0" animBg="1"/>
      <p:bldP spid="36003" grpId="1" animBg="1"/>
      <p:bldP spid="36003" grpId="2" animBg="1"/>
      <p:bldP spid="36003" grpId="3" animBg="1"/>
      <p:bldP spid="36002" grpId="0" animBg="1"/>
      <p:bldP spid="36002" grpId="1" animBg="1"/>
      <p:bldP spid="36002" grpId="2" animBg="1"/>
      <p:bldP spid="36002" grpId="3" animBg="1"/>
      <p:bldP spid="36002" grpId="4" animBg="1"/>
      <p:bldP spid="36001" grpId="0" animBg="1"/>
      <p:bldP spid="36001" grpId="1" animBg="1"/>
      <p:bldP spid="36001" grpId="2" animBg="1"/>
      <p:bldP spid="36000" grpId="0" animBg="1"/>
      <p:bldP spid="36000" grpId="1" animBg="1"/>
      <p:bldP spid="36000" grpId="2" animBg="1"/>
      <p:bldP spid="36000" grpId="3" animBg="1"/>
      <p:bldP spid="35999" grpId="0" animBg="1"/>
      <p:bldP spid="35999" grpId="1" animBg="1"/>
      <p:bldP spid="35999" grpId="2" animBg="1"/>
      <p:bldP spid="35998" grpId="0"/>
      <p:bldP spid="35998" grpId="1"/>
      <p:bldP spid="35998" grpId="2"/>
      <p:bldP spid="35997" grpId="0" animBg="1"/>
      <p:bldP spid="35997" grpId="1" animBg="1"/>
      <p:bldP spid="35997" grpId="2" animBg="1"/>
      <p:bldP spid="35996" grpId="0"/>
      <p:bldP spid="35996" grpId="1"/>
      <p:bldP spid="35996" grpId="2"/>
      <p:bldP spid="35995" grpId="0" animBg="1"/>
      <p:bldP spid="35995" grpId="1" animBg="1"/>
      <p:bldP spid="35995" grpId="2" animBg="1"/>
      <p:bldP spid="35994" grpId="0" animBg="1"/>
      <p:bldP spid="35994" grpId="1" animBg="1"/>
      <p:bldP spid="35994" grpId="2" animBg="1"/>
      <p:bldP spid="35993" grpId="0" animBg="1"/>
      <p:bldP spid="35993" grpId="1" animBg="1"/>
      <p:bldP spid="35992" grpId="0" animBg="1"/>
      <p:bldP spid="35992" grpId="1" animBg="1"/>
      <p:bldP spid="35992" grpId="2" animBg="1"/>
      <p:bldP spid="35991" grpId="0" animBg="1"/>
      <p:bldP spid="35991" grpId="1" animBg="1"/>
      <p:bldP spid="35990" grpId="0" animBg="1"/>
      <p:bldP spid="35990" grpId="1" animBg="1"/>
      <p:bldP spid="35990" grpId="2" animBg="1"/>
      <p:bldP spid="35989" grpId="0" animBg="1"/>
      <p:bldP spid="35989" grpId="1" animBg="1"/>
      <p:bldP spid="35988" grpId="0" animBg="1"/>
      <p:bldP spid="35988" grpId="1" animBg="1"/>
      <p:bldP spid="35987" grpId="0"/>
      <p:bldP spid="35987" grpId="1"/>
      <p:bldP spid="35986" grpId="0" animBg="1"/>
      <p:bldP spid="35986" grpId="1" animBg="1"/>
      <p:bldP spid="35985" grpId="0"/>
      <p:bldP spid="35985" grpId="1"/>
      <p:bldP spid="35984" grpId="0" animBg="1"/>
      <p:bldP spid="35984" grpId="1" animBg="1"/>
      <p:bldP spid="35984" grpId="2" animBg="1"/>
      <p:bldP spid="35983" grpId="0" animBg="1"/>
      <p:bldP spid="35983" grpId="1" animBg="1"/>
      <p:bldP spid="35983" grpId="2" animBg="1"/>
      <p:bldP spid="35982" grpId="0" animBg="1"/>
      <p:bldP spid="35982" grpId="1" animBg="1"/>
      <p:bldP spid="35982" grpId="2" animBg="1"/>
      <p:bldP spid="35981" grpId="0" animBg="1"/>
      <p:bldP spid="35981" grpId="1" animBg="1"/>
      <p:bldP spid="35981" grpId="2" animBg="1"/>
      <p:bldP spid="35980" grpId="0" animBg="1"/>
      <p:bldP spid="35980" grpId="1" animBg="1"/>
      <p:bldP spid="35980" grpId="2" animBg="1"/>
      <p:bldP spid="35979" grpId="0" animBg="1"/>
      <p:bldP spid="35979" grpId="1" animBg="1"/>
      <p:bldP spid="35979" grpId="2" animBg="1"/>
      <p:bldP spid="35979" grpId="3" animBg="1"/>
      <p:bldP spid="35978" grpId="0" animBg="1"/>
      <p:bldP spid="35978" grpId="1" animBg="1"/>
      <p:bldP spid="35978" grpId="2" animBg="1"/>
      <p:bldP spid="35977" grpId="0" animBg="1"/>
      <p:bldP spid="35977" grpId="1" animBg="1"/>
      <p:bldP spid="35977" grpId="2" animBg="1"/>
      <p:bldP spid="35976" grpId="0"/>
      <p:bldP spid="35976" grpId="1"/>
      <p:bldP spid="35976" grpId="2"/>
      <p:bldP spid="35975" grpId="0" animBg="1"/>
      <p:bldP spid="35975" grpId="1" animBg="1"/>
      <p:bldP spid="35975" grpId="2" animBg="1"/>
      <p:bldP spid="35974" grpId="0"/>
      <p:bldP spid="35974" grpId="1"/>
      <p:bldP spid="35974" grpId="2"/>
      <p:bldP spid="35973" grpId="0" animBg="1"/>
      <p:bldP spid="35973" grpId="1" animBg="1"/>
      <p:bldP spid="35973" grpId="2" animBg="1"/>
      <p:bldP spid="35972" grpId="0" animBg="1"/>
      <p:bldP spid="35972" grpId="1" animBg="1"/>
      <p:bldP spid="35972" grpId="2" animBg="1"/>
      <p:bldP spid="35918" grpId="0" animBg="1"/>
      <p:bldP spid="35871" grpId="0" animBg="1"/>
      <p:bldP spid="35871" grpId="1" animBg="1"/>
      <p:bldP spid="35871" grpId="2" animBg="1"/>
      <p:bldP spid="35870" grpId="0" animBg="1"/>
      <p:bldP spid="35870" grpId="1" animBg="1"/>
      <p:bldP spid="35870" grpId="2" animBg="1"/>
      <p:bldP spid="35870" grpId="3" animBg="1"/>
      <p:bldP spid="35869" grpId="0" animBg="1"/>
      <p:bldP spid="35869" grpId="1" animBg="1"/>
      <p:bldP spid="35869" grpId="2" animBg="1"/>
      <p:bldP spid="35869" grpId="3" animBg="1"/>
      <p:bldP spid="35868" grpId="0" animBg="1"/>
      <p:bldP spid="35868" grpId="1" animBg="1"/>
      <p:bldP spid="35867" grpId="0" animBg="1"/>
      <p:bldP spid="35867" grpId="1" animBg="1"/>
      <p:bldP spid="35866" grpId="0" animBg="1"/>
      <p:bldP spid="35866" grpId="1" animBg="1"/>
      <p:bldP spid="35865" grpId="0" animBg="1"/>
      <p:bldP spid="35865" grpId="1" animBg="1"/>
      <p:bldP spid="35864" grpId="0" animBg="1"/>
      <p:bldP spid="35864" grpId="1" animBg="1"/>
      <p:bldP spid="35864" grpId="2" animBg="1"/>
      <p:bldP spid="35863" grpId="0" animBg="1"/>
      <p:bldP spid="35863" grpId="1" animBg="1"/>
      <p:bldP spid="35863" grpId="2" animBg="1"/>
      <p:bldP spid="35862" grpId="0" animBg="1"/>
      <p:bldP spid="35862" grpId="1" animBg="1"/>
      <p:bldP spid="35862" grpId="2" animBg="1"/>
      <p:bldP spid="35861" grpId="0" animBg="1"/>
      <p:bldP spid="35861" grpId="1" animBg="1"/>
      <p:bldP spid="35861" grpId="2" animBg="1"/>
      <p:bldP spid="35860" grpId="0" animBg="1"/>
      <p:bldP spid="35860" grpId="1" animBg="1"/>
      <p:bldP spid="35860" grpId="2" animBg="1"/>
      <p:bldP spid="35859" grpId="0" animBg="1"/>
      <p:bldP spid="35859" grpId="1" animBg="1"/>
      <p:bldP spid="35859" grpId="2" animBg="1"/>
      <p:bldP spid="35858" grpId="0" animBg="1"/>
      <p:bldP spid="35858" grpId="1" animBg="1"/>
      <p:bldP spid="35858" grpId="2" animBg="1"/>
      <p:bldP spid="35857" grpId="0"/>
      <p:bldP spid="35857" grpId="1"/>
      <p:bldP spid="35857" grpId="2"/>
      <p:bldP spid="35856" grpId="0" animBg="1"/>
      <p:bldP spid="35856" grpId="1" animBg="1"/>
      <p:bldP spid="35856" grpId="2" animBg="1"/>
      <p:bldP spid="35855" grpId="0"/>
      <p:bldP spid="35855" grpId="1"/>
      <p:bldP spid="35855" grpId="2"/>
      <p:bldP spid="35854" grpId="0" animBg="1"/>
      <p:bldP spid="35854" grpId="1" animBg="1"/>
      <p:bldP spid="35854" grpId="2" animBg="1"/>
      <p:bldP spid="35853" grpId="0" animBg="1"/>
      <p:bldP spid="35853" grpId="1" animBg="1"/>
      <p:bldP spid="35853" grpId="2" animBg="1"/>
      <p:bldP spid="35852" grpId="0" animBg="1"/>
      <p:bldP spid="35852" grpId="1" animBg="1"/>
      <p:bldP spid="35852" grpId="2" animBg="1"/>
      <p:bldP spid="35851" grpId="0" animBg="1"/>
      <p:bldP spid="35851" grpId="1" animBg="1"/>
      <p:bldP spid="35851" grpId="2" animBg="1"/>
      <p:bldP spid="35850" grpId="0" animBg="1"/>
      <p:bldP spid="35850" grpId="1" animBg="1"/>
      <p:bldP spid="35850" grpId="2" animBg="1"/>
      <p:bldP spid="35849" grpId="0" animBg="1"/>
      <p:bldP spid="35848" grpId="0" animBg="1"/>
      <p:bldP spid="35846" grpId="0" animBg="1"/>
      <p:bldP spid="35846" grpId="1" animBg="1"/>
      <p:bldP spid="35845" grpId="0" animBg="1"/>
      <p:bldP spid="35844" grpId="0"/>
      <p:bldP spid="36045" grpId="0"/>
      <p:bldP spid="36050" grpId="0"/>
      <p:bldP spid="36051" grpId="0"/>
      <p:bldP spid="36054" grpId="0"/>
      <p:bldP spid="36057" grpId="0"/>
      <p:bldP spid="360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407988" y="260350"/>
            <a:ext cx="3948112" cy="6337300"/>
            <a:chOff x="1363" y="4043"/>
            <a:chExt cx="5044" cy="5380"/>
          </a:xfrm>
        </p:grpSpPr>
        <p:sp>
          <p:nvSpPr>
            <p:cNvPr id="36875" name="AutoShape 11"/>
            <p:cNvSpPr>
              <a:spLocks noChangeArrowheads="1"/>
            </p:cNvSpPr>
            <p:nvPr/>
          </p:nvSpPr>
          <p:spPr bwMode="auto">
            <a:xfrm>
              <a:off x="1363" y="4043"/>
              <a:ext cx="5044" cy="53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i="1">
                  <a:solidFill>
                    <a:srgbClr val="800000"/>
                  </a:solidFill>
                  <a:cs typeface="Times New Roman" pitchFamily="18" charset="0"/>
                </a:rPr>
                <a:t>Program</a:t>
              </a:r>
              <a:r>
                <a:rPr lang="en-US" altLang="bg-BG" sz="1200">
                  <a:solidFill>
                    <a:srgbClr val="800000"/>
                  </a:solidFill>
                  <a:cs typeface="Times New Roman" pitchFamily="18" charset="0"/>
                </a:rPr>
                <a:t> EuclidRecur;</a:t>
              </a:r>
              <a:endParaRPr lang="bg-BG" altLang="bg-BG" sz="1100" b="0"/>
            </a:p>
            <a:p>
              <a:pPr eaLnBrk="0" hangingPunct="0"/>
              <a:r>
                <a:rPr lang="en-US" altLang="bg-BG" sz="1200" i="1">
                  <a:solidFill>
                    <a:srgbClr val="800000"/>
                  </a:solidFill>
                  <a:cs typeface="Times New Roman" pitchFamily="18" charset="0"/>
                </a:rPr>
                <a:t>Var</a:t>
              </a:r>
              <a:r>
                <a:rPr lang="en-US" altLang="bg-BG" sz="1200">
                  <a:solidFill>
                    <a:srgbClr val="800000"/>
                  </a:solidFill>
                  <a:cs typeface="Times New Roman" pitchFamily="18" charset="0"/>
                </a:rPr>
                <a:t> otgovor : </a:t>
              </a:r>
              <a:r>
                <a:rPr lang="en-US" altLang="bg-BG" sz="1200" i="1">
                  <a:solidFill>
                    <a:srgbClr val="800000"/>
                  </a:solidFill>
                  <a:cs typeface="Times New Roman" pitchFamily="18" charset="0"/>
                </a:rPr>
                <a:t>integer</a:t>
              </a:r>
              <a:r>
                <a:rPr lang="en-US" altLang="bg-BG" sz="1200">
                  <a:solidFill>
                    <a:srgbClr val="800000"/>
                  </a:solidFill>
                  <a:cs typeface="Times New Roman" pitchFamily="18" charset="0"/>
                </a:rPr>
                <a:t>;</a:t>
              </a:r>
              <a:endParaRPr lang="bg-BG" altLang="bg-BG" sz="1100" b="0"/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800000"/>
                </a:solidFill>
              </a:endParaRPr>
            </a:p>
            <a:p>
              <a:pPr eaLnBrk="0" hangingPunct="0"/>
              <a:r>
                <a:rPr lang="en-US" altLang="bg-BG" sz="1200" i="1">
                  <a:solidFill>
                    <a:srgbClr val="800000"/>
                  </a:solidFill>
                  <a:cs typeface="Times New Roman" pitchFamily="18" charset="0"/>
                </a:rPr>
                <a:t>Begin {</a:t>
              </a:r>
              <a:r>
                <a:rPr lang="bg-BG" altLang="bg-BG" sz="1200" i="1">
                  <a:solidFill>
                    <a:srgbClr val="800000"/>
                  </a:solidFill>
                  <a:cs typeface="Times New Roman" pitchFamily="18" charset="0"/>
                </a:rPr>
                <a:t>главна</a:t>
              </a:r>
              <a:r>
                <a:rPr lang="en-US" altLang="bg-BG" sz="1200" i="1">
                  <a:solidFill>
                    <a:srgbClr val="800000"/>
                  </a:solidFill>
                  <a:cs typeface="Times New Roman" pitchFamily="18" charset="0"/>
                </a:rPr>
                <a:t>}</a:t>
              </a:r>
              <a:endParaRPr lang="bg-BG" altLang="bg-BG" sz="1100"/>
            </a:p>
            <a:p>
              <a:pPr algn="just" eaLnBrk="0" hangingPunct="0"/>
              <a:r>
                <a:rPr lang="en-US" altLang="bg-BG" sz="1200" b="0">
                  <a:solidFill>
                    <a:srgbClr val="800000"/>
                  </a:solidFill>
                  <a:cs typeface="Times New Roman" pitchFamily="18" charset="0"/>
                </a:rPr>
                <a:t>GCD (84, 49); {</a:t>
              </a:r>
              <a:r>
                <a:rPr lang="bg-BG" altLang="bg-BG" sz="1200" b="0">
                  <a:solidFill>
                    <a:srgbClr val="800000"/>
                  </a:solidFill>
                  <a:cs typeface="Times New Roman" pitchFamily="18" charset="0"/>
                </a:rPr>
                <a:t>две числа, например 84 и 49</a:t>
              </a:r>
              <a:r>
                <a:rPr lang="en-US" altLang="bg-BG" sz="1200" b="0">
                  <a:solidFill>
                    <a:srgbClr val="800000"/>
                  </a:solidFill>
                  <a:cs typeface="Times New Roman" pitchFamily="18" charset="0"/>
                </a:rPr>
                <a:t>}</a:t>
              </a:r>
              <a:endParaRPr lang="bg-BG" altLang="bg-BG" sz="1100" b="0"/>
            </a:p>
            <a:p>
              <a:pPr eaLnBrk="0" hangingPunct="0"/>
              <a:r>
                <a:rPr lang="en-US" altLang="bg-BG" sz="1200" b="0" i="1">
                  <a:solidFill>
                    <a:srgbClr val="800000"/>
                  </a:solidFill>
                  <a:cs typeface="Times New Roman" pitchFamily="18" charset="0"/>
                </a:rPr>
                <a:t>Writeln</a:t>
              </a:r>
              <a:r>
                <a:rPr lang="en-US" altLang="bg-BG" sz="1200" b="0">
                  <a:solidFill>
                    <a:srgbClr val="800000"/>
                  </a:solidFill>
                  <a:cs typeface="Times New Roman" pitchFamily="18" charset="0"/>
                </a:rPr>
                <a:t> (otgovor);</a:t>
              </a:r>
              <a:endParaRPr lang="bg-BG" altLang="bg-BG" sz="1100" b="0"/>
            </a:p>
            <a:p>
              <a:pPr eaLnBrk="0" hangingPunct="0"/>
              <a:r>
                <a:rPr lang="en-US" altLang="bg-BG" sz="1200" i="1">
                  <a:solidFill>
                    <a:srgbClr val="800000"/>
                  </a:solidFill>
                  <a:cs typeface="Times New Roman" pitchFamily="18" charset="0"/>
                </a:rPr>
                <a:t>End</a:t>
              </a:r>
              <a:r>
                <a:rPr lang="en-US" altLang="bg-BG" sz="1200">
                  <a:solidFill>
                    <a:srgbClr val="800000"/>
                  </a:solidFill>
                  <a:cs typeface="Times New Roman" pitchFamily="18" charset="0"/>
                </a:rPr>
                <a:t>.</a:t>
              </a:r>
              <a:endParaRPr lang="en-US" altLang="bg-BG" b="0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557" y="4820"/>
              <a:ext cx="4268" cy="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Procedure</a:t>
              </a:r>
              <a:r>
                <a:rPr lang="en-US" altLang="bg-BG" sz="120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 GCD (A,B :</a:t>
              </a:r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integer</a:t>
              </a:r>
              <a:r>
                <a:rPr lang="en-US" altLang="bg-BG" sz="120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);</a:t>
              </a:r>
              <a:endParaRPr lang="bg-BG" altLang="bg-BG" sz="1400" b="0"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i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ahoma" pitchFamily="34" charset="0"/>
                </a:rPr>
                <a:t>Begin</a:t>
              </a:r>
              <a:endParaRPr lang="bg-BG" altLang="bg-BG" sz="1400" b="0"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80000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End</a:t>
              </a:r>
              <a:r>
                <a:rPr lang="en-US" altLang="bg-BG" sz="120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;</a:t>
              </a:r>
              <a:endParaRPr lang="bg-BG" altLang="bg-BG" sz="1100" b="0">
                <a:ea typeface="Times New Roman" pitchFamily="18" charset="0"/>
                <a:cs typeface="Tahoma" pitchFamily="34" charset="0"/>
              </a:endParaRPr>
            </a:p>
            <a:p>
              <a:pPr eaLnBrk="0" hangingPunct="0"/>
              <a:endParaRPr lang="bg-BG" altLang="bg-BG" b="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139" y="5596"/>
              <a:ext cx="3104" cy="1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If</a:t>
              </a:r>
              <a:r>
                <a:rPr lang="en-US" altLang="bg-BG" sz="120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 A </a:t>
              </a:r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mod</a:t>
              </a:r>
              <a:r>
                <a:rPr lang="en-US" altLang="bg-BG" sz="120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 B &gt; 0 </a:t>
              </a:r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then</a:t>
              </a:r>
              <a:endParaRPr lang="bg-BG" altLang="bg-BG" sz="1100"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b="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GCD (B, A </a:t>
              </a:r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mod</a:t>
              </a:r>
              <a:r>
                <a:rPr lang="en-US" altLang="bg-BG" sz="120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 B)</a:t>
              </a:r>
              <a:endParaRPr lang="bg-BG" altLang="bg-BG" sz="1100" b="0"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i="1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Else</a:t>
              </a:r>
              <a:endParaRPr lang="bg-BG" altLang="bg-BG" sz="1100"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b="0">
                  <a:solidFill>
                    <a:srgbClr val="800000"/>
                  </a:solidFill>
                  <a:ea typeface="Times New Roman" pitchFamily="18" charset="0"/>
                  <a:cs typeface="Tahoma" pitchFamily="34" charset="0"/>
                </a:rPr>
                <a:t>Otgovor:=B;</a:t>
              </a:r>
              <a:endParaRPr lang="bg-BG" altLang="bg-BG" sz="1100" b="0">
                <a:ea typeface="Times New Roman" pitchFamily="18" charset="0"/>
                <a:cs typeface="Tahoma" pitchFamily="34" charset="0"/>
              </a:endParaRPr>
            </a:p>
            <a:p>
              <a:pPr eaLnBrk="0" hangingPunct="0"/>
              <a:endParaRPr lang="bg-BG" altLang="bg-BG" b="0">
                <a:ea typeface="Times New Roman" pitchFamily="18" charset="0"/>
                <a:cs typeface="Tahoma" pitchFamily="34" charset="0"/>
              </a:endParaRPr>
            </a:p>
          </p:txBody>
        </p:sp>
      </p:grp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430713" y="260350"/>
            <a:ext cx="4389437" cy="6048375"/>
            <a:chOff x="6480" y="5115"/>
            <a:chExt cx="4680" cy="5445"/>
          </a:xfrm>
        </p:grpSpPr>
        <p:sp>
          <p:nvSpPr>
            <p:cNvPr id="36871" name="AutoShape 7"/>
            <p:cNvSpPr>
              <a:spLocks noChangeArrowheads="1"/>
            </p:cNvSpPr>
            <p:nvPr/>
          </p:nvSpPr>
          <p:spPr bwMode="auto">
            <a:xfrm>
              <a:off x="6480" y="5115"/>
              <a:ext cx="4680" cy="544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49263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bg-BG" sz="1200" i="1">
                  <a:solidFill>
                    <a:srgbClr val="000080"/>
                  </a:solidFill>
                  <a:cs typeface="Times New Roman" pitchFamily="18" charset="0"/>
                </a:rPr>
                <a:t>int</a:t>
              </a:r>
              <a:r>
                <a:rPr lang="en-US" altLang="bg-BG" sz="1200">
                  <a:solidFill>
                    <a:srgbClr val="000080"/>
                  </a:solidFill>
                  <a:cs typeface="Times New Roman" pitchFamily="18" charset="0"/>
                </a:rPr>
                <a:t> Otgovor;</a:t>
              </a:r>
              <a:endParaRPr lang="bg-BG" altLang="bg-BG" sz="1100" b="0"/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en-US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endParaRPr lang="bg-BG" altLang="bg-BG" sz="1200" i="1">
                <a:solidFill>
                  <a:srgbClr val="000080"/>
                </a:solidFill>
              </a:endParaRPr>
            </a:p>
            <a:p>
              <a:pPr eaLnBrk="0" hangingPunct="0"/>
              <a:r>
                <a:rPr lang="en-US" altLang="bg-BG" sz="1200" i="1">
                  <a:solidFill>
                    <a:srgbClr val="000080"/>
                  </a:solidFill>
                  <a:cs typeface="Times New Roman" pitchFamily="18" charset="0"/>
                </a:rPr>
                <a:t>void main () </a:t>
              </a:r>
              <a:endParaRPr lang="bg-BG" altLang="bg-BG" sz="1100"/>
            </a:p>
            <a:p>
              <a:pPr algn="just" eaLnBrk="0" hangingPunct="0"/>
              <a:r>
                <a:rPr lang="en-US" altLang="bg-BG" sz="1200" b="0">
                  <a:solidFill>
                    <a:srgbClr val="000080"/>
                  </a:solidFill>
                  <a:cs typeface="Times New Roman" pitchFamily="18" charset="0"/>
                </a:rPr>
                <a:t>{</a:t>
              </a:r>
              <a:endParaRPr lang="bg-BG" altLang="bg-BG" sz="1100" b="0"/>
            </a:p>
            <a:p>
              <a:pPr algn="just" eaLnBrk="0" hangingPunct="0"/>
              <a:r>
                <a:rPr lang="en-US" altLang="bg-BG" sz="1200" b="0">
                  <a:solidFill>
                    <a:srgbClr val="000080"/>
                  </a:solidFill>
                  <a:cs typeface="Times New Roman" pitchFamily="18" charset="0"/>
                </a:rPr>
                <a:t>GCD (84, 49); </a:t>
              </a:r>
              <a:endParaRPr lang="bg-BG" altLang="bg-BG" sz="1100" b="0"/>
            </a:p>
            <a:p>
              <a:pPr eaLnBrk="0" hangingPunct="0"/>
              <a:r>
                <a:rPr lang="en-US" altLang="bg-BG" sz="1200" b="0" i="1">
                  <a:solidFill>
                    <a:srgbClr val="000080"/>
                  </a:solidFill>
                  <a:cs typeface="Times New Roman" pitchFamily="18" charset="0"/>
                </a:rPr>
                <a:t>cout</a:t>
              </a:r>
              <a:r>
                <a:rPr lang="en-US" altLang="bg-BG" sz="1200" b="0">
                  <a:solidFill>
                    <a:srgbClr val="000080"/>
                  </a:solidFill>
                  <a:cs typeface="Times New Roman" pitchFamily="18" charset="0"/>
                </a:rPr>
                <a:t> &lt;&lt;Otgovor;</a:t>
              </a:r>
              <a:endParaRPr lang="bg-BG" altLang="bg-BG" sz="1100" b="0"/>
            </a:p>
            <a:p>
              <a:pPr eaLnBrk="0" hangingPunct="0"/>
              <a:r>
                <a:rPr lang="en-US" altLang="bg-BG" sz="1200" b="0">
                  <a:solidFill>
                    <a:srgbClr val="000080"/>
                  </a:solidFill>
                  <a:cs typeface="Times New Roman" pitchFamily="18" charset="0"/>
                </a:rPr>
                <a:t>}</a:t>
              </a:r>
              <a:endParaRPr lang="bg-BG" altLang="bg-BG" sz="1100" b="0"/>
            </a:p>
            <a:p>
              <a:pPr eaLnBrk="0" hangingPunct="0"/>
              <a:endParaRPr lang="bg-BG" altLang="bg-BG" b="0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6660" y="5745"/>
              <a:ext cx="3960" cy="2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void</a:t>
              </a:r>
              <a:r>
                <a:rPr lang="en-US" altLang="bg-BG" sz="120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 GCD (</a:t>
              </a:r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int</a:t>
              </a:r>
              <a:r>
                <a:rPr lang="en-US" altLang="bg-BG" sz="120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 A, </a:t>
              </a:r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int</a:t>
              </a:r>
              <a:r>
                <a:rPr lang="en-US" altLang="bg-BG" sz="120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 B)</a:t>
              </a:r>
              <a:endParaRPr lang="bg-BG" altLang="bg-BG" sz="1400" b="0"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bg-BG" altLang="bg-BG" sz="1200" b="0" i="1">
                  <a:solidFill>
                    <a:srgbClr val="00008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{</a:t>
              </a:r>
              <a:endParaRPr lang="bg-BG" altLang="bg-BG" sz="1400" b="0"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bg-BG" altLang="bg-BG" sz="1200" i="1">
                <a:solidFill>
                  <a:srgbClr val="000080"/>
                </a:solidFill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}</a:t>
              </a:r>
              <a:endParaRPr lang="bg-BG" altLang="bg-BG" sz="1100">
                <a:ea typeface="Times New Roman" pitchFamily="18" charset="0"/>
                <a:cs typeface="Tahoma" pitchFamily="34" charset="0"/>
              </a:endParaRPr>
            </a:p>
            <a:p>
              <a:pPr eaLnBrk="0" hangingPunct="0"/>
              <a:endParaRPr lang="bg-BG" altLang="bg-BG" b="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7062" y="6392"/>
              <a:ext cx="2880" cy="1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if</a:t>
              </a:r>
              <a:r>
                <a:rPr lang="en-US" altLang="bg-BG" sz="120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 (A </a:t>
              </a:r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%</a:t>
              </a:r>
              <a:r>
                <a:rPr lang="en-US" altLang="bg-BG" sz="120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 B &gt; 0) </a:t>
              </a:r>
              <a:endParaRPr lang="bg-BG" altLang="bg-BG" sz="1100" b="0"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b="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GCD (B, A </a:t>
              </a:r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%</a:t>
              </a:r>
              <a:r>
                <a:rPr lang="en-US" altLang="bg-BG" sz="120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 B);</a:t>
              </a:r>
              <a:endParaRPr lang="bg-BG" altLang="bg-BG" sz="1100" b="0"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i="1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еlse</a:t>
              </a:r>
              <a:endParaRPr lang="bg-BG" altLang="bg-BG" sz="1100">
                <a:ea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bg-BG" sz="1200" b="0">
                  <a:solidFill>
                    <a:srgbClr val="000080"/>
                  </a:solidFill>
                  <a:ea typeface="Times New Roman" pitchFamily="18" charset="0"/>
                  <a:cs typeface="Tahoma" pitchFamily="34" charset="0"/>
                </a:rPr>
                <a:t>Otgovor =B;</a:t>
              </a:r>
              <a:endParaRPr lang="bg-BG" altLang="bg-BG" sz="1100" b="0">
                <a:ea typeface="Times New Roman" pitchFamily="18" charset="0"/>
                <a:cs typeface="Tahoma" pitchFamily="34" charset="0"/>
              </a:endParaRPr>
            </a:p>
            <a:p>
              <a:pPr eaLnBrk="0" hangingPunct="0"/>
              <a:endParaRPr lang="bg-BG" altLang="bg-BG" b="0">
                <a:ea typeface="Times New Roman" pitchFamily="18" charset="0"/>
                <a:cs typeface="Tahoma" pitchFamily="34" charset="0"/>
              </a:endParaRPr>
            </a:p>
          </p:txBody>
        </p:sp>
      </p:grp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0" y="161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5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51275" y="476250"/>
            <a:ext cx="166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0" u="sng"/>
              <a:t>Пример 1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827088" y="1196975"/>
          <a:ext cx="7527925" cy="2952750"/>
        </p:xfrm>
        <a:graphic>
          <a:graphicData uri="http://schemas.openxmlformats.org/drawingml/2006/table">
            <a:tbl>
              <a:tblPr/>
              <a:tblGrid>
                <a:gridCol w="3763962"/>
                <a:gridCol w="3763963"/>
              </a:tblGrid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2" name="Freeform 14"/>
          <p:cNvSpPr>
            <a:spLocks/>
          </p:cNvSpPr>
          <p:nvPr/>
        </p:nvSpPr>
        <p:spPr bwMode="auto">
          <a:xfrm>
            <a:off x="1547813" y="1628775"/>
            <a:ext cx="3240087" cy="1295400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900113" y="1341438"/>
            <a:ext cx="37449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>
                <a:solidFill>
                  <a:srgbClr val="333399"/>
                </a:solidFill>
              </a:rPr>
              <a:t>GCD</a:t>
            </a:r>
            <a:r>
              <a:rPr lang="bg-BG" altLang="bg-BG" i="1"/>
              <a:t> на числата А </a:t>
            </a:r>
            <a:r>
              <a:rPr lang="bg-BG" altLang="bg-BG" i="1">
                <a:sym typeface="Symbol" pitchFamily="18" charset="2"/>
              </a:rPr>
              <a:t></a:t>
            </a:r>
            <a:r>
              <a:rPr lang="bg-BG" altLang="bg-BG" i="1"/>
              <a:t> N и В </a:t>
            </a:r>
            <a:r>
              <a:rPr lang="bg-BG" altLang="bg-BG" i="1">
                <a:sym typeface="Symbol" pitchFamily="18" charset="2"/>
              </a:rPr>
              <a:t></a:t>
            </a:r>
            <a:r>
              <a:rPr lang="bg-BG" altLang="bg-BG" i="1"/>
              <a:t> N</a:t>
            </a:r>
            <a:endParaRPr lang="en-GB" altLang="bg-BG" i="1"/>
          </a:p>
          <a:p>
            <a:r>
              <a:rPr lang="en-GB" altLang="bg-BG" i="1"/>
              <a:t>е число, което:</a:t>
            </a:r>
            <a:r>
              <a:rPr lang="bg-BG" altLang="bg-BG"/>
              <a:t> </a:t>
            </a:r>
            <a:endParaRPr lang="bg-BG" altLang="bg-BG" sz="1600" i="1">
              <a:cs typeface="Times New Roman" pitchFamily="18" charset="0"/>
            </a:endParaRPr>
          </a:p>
          <a:p>
            <a:pPr eaLnBrk="0" hangingPunct="0"/>
            <a:endParaRPr lang="bg-BG" altLang="bg-BG" sz="1600" i="1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140200" y="17732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e:</a:t>
            </a:r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611188" y="981075"/>
            <a:ext cx="504825" cy="5032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572000" y="1341438"/>
            <a:ext cx="3887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bg-BG" i="1"/>
              <a:t>1. равно на числото В, ако В се нанася цяло число пъти в А</a:t>
            </a:r>
            <a:r>
              <a:rPr lang="bg-BG" altLang="bg-BG"/>
              <a:t> 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4643438" y="2636838"/>
            <a:ext cx="4032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2.</a:t>
            </a:r>
            <a:r>
              <a:rPr lang="en-US" altLang="bg-BG"/>
              <a:t> </a:t>
            </a:r>
            <a:r>
              <a:rPr lang="bg-BG" altLang="bg-BG" i="1">
                <a:solidFill>
                  <a:srgbClr val="333399"/>
                </a:solidFill>
              </a:rPr>
              <a:t>GCD</a:t>
            </a:r>
            <a:r>
              <a:rPr lang="bg-BG" altLang="bg-BG"/>
              <a:t> на числото В и остатъка от целочисленото деление А = В.х + остатък ,</a:t>
            </a:r>
            <a:endParaRPr lang="en-GB" altLang="bg-BG"/>
          </a:p>
          <a:p>
            <a:r>
              <a:rPr lang="en-GB" altLang="bg-BG"/>
              <a:t>(остатъкът &lt;</a:t>
            </a:r>
            <a:r>
              <a:rPr lang="en-GB" altLang="bg-BG" i="1"/>
              <a:t> В</a:t>
            </a:r>
            <a:r>
              <a:rPr lang="en-GB" altLang="bg-BG"/>
              <a:t> )</a:t>
            </a:r>
            <a:r>
              <a:rPr lang="bg-BG" altLang="bg-BG"/>
              <a:t> 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755650" y="5157788"/>
            <a:ext cx="741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/>
              <a:t>Най-голям общ делител на две цели числа, (Greatest Common Divider (GCD)) така, както това следва от алгоритъма на Евклид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8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3" grpId="0"/>
      <p:bldP spid="7184" grpId="0"/>
      <p:bldP spid="7185" grpId="0" animBg="1"/>
      <p:bldP spid="7186" grpId="0"/>
      <p:bldP spid="71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03250" y="177800"/>
            <a:ext cx="568325" cy="527050"/>
            <a:chOff x="2194" y="2560"/>
            <a:chExt cx="850" cy="1016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2194" y="2897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2223" y="2560"/>
              <a:ext cx="743" cy="62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148</a:t>
              </a:r>
              <a:endParaRPr lang="en-US" altLang="bg-BG"/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203" y="3075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>
                  <a:latin typeface="Times New Roman" pitchFamily="18" charset="0"/>
                </a:rPr>
                <a:t>А</a:t>
              </a:r>
              <a:endParaRPr lang="en-US" altLang="bg-BG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2819400" y="192088"/>
            <a:ext cx="569913" cy="525462"/>
            <a:chOff x="5391" y="2535"/>
            <a:chExt cx="850" cy="1016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5391" y="2872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5471" y="2535"/>
              <a:ext cx="698" cy="62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30</a:t>
              </a:r>
              <a:endParaRPr lang="en-US" altLang="bg-BG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5400" y="3050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>
                  <a:latin typeface="Times New Roman" pitchFamily="18" charset="0"/>
                </a:rPr>
                <a:t>В</a:t>
              </a:r>
              <a:endParaRPr lang="en-US" altLang="bg-BG"/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708525" y="185738"/>
            <a:ext cx="568325" cy="511175"/>
            <a:chOff x="8198" y="2635"/>
            <a:chExt cx="850" cy="986"/>
          </a:xfrm>
        </p:grpSpPr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>
              <a:off x="8198" y="2942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8269" y="2635"/>
              <a:ext cx="638" cy="5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28</a:t>
              </a:r>
              <a:endParaRPr lang="en-US" altLang="bg-BG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8207" y="3120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r</a:t>
              </a:r>
              <a:endParaRPr lang="en-US" altLang="bg-BG"/>
            </a:p>
          </p:txBody>
        </p:sp>
      </p:grp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4625975" y="2778125"/>
            <a:ext cx="569913" cy="433388"/>
            <a:chOff x="8210" y="7638"/>
            <a:chExt cx="850" cy="837"/>
          </a:xfrm>
        </p:grpSpPr>
        <p:sp>
          <p:nvSpPr>
            <p:cNvPr id="8207" name="AutoShape 15"/>
            <p:cNvSpPr>
              <a:spLocks noChangeArrowheads="1"/>
            </p:cNvSpPr>
            <p:nvPr/>
          </p:nvSpPr>
          <p:spPr bwMode="auto">
            <a:xfrm>
              <a:off x="8210" y="7796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8326" y="7638"/>
              <a:ext cx="458" cy="44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2</a:t>
              </a:r>
              <a:endParaRPr lang="en-US" altLang="bg-BG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8219" y="7974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r</a:t>
              </a:r>
              <a:endParaRPr lang="en-US" altLang="bg-BG"/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4633913" y="5300663"/>
            <a:ext cx="569912" cy="417512"/>
            <a:chOff x="8162" y="12507"/>
            <a:chExt cx="850" cy="807"/>
          </a:xfrm>
        </p:grpSpPr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>
              <a:off x="8162" y="12635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8338" y="12507"/>
              <a:ext cx="488" cy="42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</a:extLst>
          </p:spPr>
          <p:txBody>
            <a:bodyPr/>
            <a:lstStyle/>
            <a:p>
              <a:r>
                <a:rPr lang="en-US" altLang="bg-BG" sz="1000"/>
                <a:t>0</a:t>
              </a:r>
              <a:endParaRPr lang="en-US" altLang="bg-BG"/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8171" y="12813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r</a:t>
              </a:r>
              <a:endParaRPr lang="en-US" altLang="bg-BG"/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69925" y="2703513"/>
            <a:ext cx="568325" cy="525462"/>
            <a:chOff x="5391" y="2535"/>
            <a:chExt cx="850" cy="1016"/>
          </a:xfrm>
        </p:grpSpPr>
        <p:sp>
          <p:nvSpPr>
            <p:cNvPr id="8215" name="AutoShape 23"/>
            <p:cNvSpPr>
              <a:spLocks noChangeArrowheads="1"/>
            </p:cNvSpPr>
            <p:nvPr/>
          </p:nvSpPr>
          <p:spPr bwMode="auto">
            <a:xfrm>
              <a:off x="5391" y="2872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471" y="2535"/>
              <a:ext cx="698" cy="62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30</a:t>
              </a:r>
              <a:endParaRPr lang="en-US" altLang="bg-BG"/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5400" y="3050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>
                  <a:latin typeface="Times New Roman" pitchFamily="18" charset="0"/>
                </a:rPr>
                <a:t>А</a:t>
              </a:r>
              <a:endParaRPr lang="en-US" altLang="bg-BG"/>
            </a:p>
          </p:txBody>
        </p:sp>
      </p:grp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2790825" y="2706688"/>
            <a:ext cx="569913" cy="511175"/>
            <a:chOff x="8198" y="2635"/>
            <a:chExt cx="850" cy="986"/>
          </a:xfrm>
        </p:grpSpPr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>
              <a:off x="8198" y="2942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8269" y="2635"/>
              <a:ext cx="638" cy="5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28</a:t>
              </a:r>
              <a:endParaRPr lang="en-US" altLang="bg-BG"/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8207" y="3120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>
                  <a:latin typeface="Times New Roman" pitchFamily="18" charset="0"/>
                </a:rPr>
                <a:t>В</a:t>
              </a:r>
              <a:endParaRPr lang="en-US" altLang="bg-BG"/>
            </a:p>
          </p:txBody>
        </p:sp>
      </p:grp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2790825" y="5294313"/>
            <a:ext cx="569913" cy="433387"/>
            <a:chOff x="8210" y="7638"/>
            <a:chExt cx="850" cy="837"/>
          </a:xfrm>
        </p:grpSpPr>
        <p:sp>
          <p:nvSpPr>
            <p:cNvPr id="8223" name="AutoShape 31"/>
            <p:cNvSpPr>
              <a:spLocks noChangeArrowheads="1"/>
            </p:cNvSpPr>
            <p:nvPr/>
          </p:nvSpPr>
          <p:spPr bwMode="auto">
            <a:xfrm>
              <a:off x="8210" y="7796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8326" y="7638"/>
              <a:ext cx="458" cy="44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2</a:t>
              </a:r>
              <a:endParaRPr lang="en-US" altLang="bg-BG"/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8219" y="7974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>
                  <a:latin typeface="Times New Roman" pitchFamily="18" charset="0"/>
                </a:rPr>
                <a:t>В</a:t>
              </a:r>
              <a:endParaRPr lang="en-US" altLang="bg-BG"/>
            </a:p>
          </p:txBody>
        </p:sp>
      </p:grpSp>
      <p:grpSp>
        <p:nvGrpSpPr>
          <p:cNvPr id="8226" name="Group 34"/>
          <p:cNvGrpSpPr>
            <a:grpSpLocks/>
          </p:cNvGrpSpPr>
          <p:nvPr/>
        </p:nvGrpSpPr>
        <p:grpSpPr bwMode="auto">
          <a:xfrm>
            <a:off x="679450" y="5265738"/>
            <a:ext cx="569913" cy="511175"/>
            <a:chOff x="8198" y="2635"/>
            <a:chExt cx="850" cy="986"/>
          </a:xfrm>
        </p:grpSpPr>
        <p:sp>
          <p:nvSpPr>
            <p:cNvPr id="8227" name="AutoShape 35"/>
            <p:cNvSpPr>
              <a:spLocks noChangeArrowheads="1"/>
            </p:cNvSpPr>
            <p:nvPr/>
          </p:nvSpPr>
          <p:spPr bwMode="auto">
            <a:xfrm>
              <a:off x="8198" y="2942"/>
              <a:ext cx="850" cy="6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8269" y="2635"/>
              <a:ext cx="638" cy="5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/>
                <a:t>28</a:t>
              </a:r>
              <a:endParaRPr lang="en-US" altLang="bg-BG"/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8207" y="3120"/>
              <a:ext cx="655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>
                  <a:latin typeface="Times New Roman" pitchFamily="18" charset="0"/>
                </a:rPr>
                <a:t>А</a:t>
              </a:r>
              <a:endParaRPr lang="en-US" altLang="bg-BG"/>
            </a:p>
          </p:txBody>
        </p:sp>
      </p:grpSp>
      <p:sp>
        <p:nvSpPr>
          <p:cNvPr id="8230" name="Freeform 38"/>
          <p:cNvSpPr>
            <a:spLocks/>
          </p:cNvSpPr>
          <p:nvPr/>
        </p:nvSpPr>
        <p:spPr bwMode="auto">
          <a:xfrm>
            <a:off x="874713" y="314325"/>
            <a:ext cx="1849437" cy="2271713"/>
          </a:xfrm>
          <a:custGeom>
            <a:avLst/>
            <a:gdLst>
              <a:gd name="T0" fmla="*/ 2460 w 2460"/>
              <a:gd name="T1" fmla="*/ 110 h 485"/>
              <a:gd name="T2" fmla="*/ 1800 w 2460"/>
              <a:gd name="T3" fmla="*/ 5 h 485"/>
              <a:gd name="T4" fmla="*/ 630 w 2460"/>
              <a:gd name="T5" fmla="*/ 140 h 485"/>
              <a:gd name="T6" fmla="*/ 0 w 2460"/>
              <a:gd name="T7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60" h="485">
                <a:moveTo>
                  <a:pt x="2460" y="110"/>
                </a:moveTo>
                <a:cubicBezTo>
                  <a:pt x="2282" y="55"/>
                  <a:pt x="2105" y="0"/>
                  <a:pt x="1800" y="5"/>
                </a:cubicBezTo>
                <a:cubicBezTo>
                  <a:pt x="1495" y="10"/>
                  <a:pt x="930" y="60"/>
                  <a:pt x="630" y="140"/>
                </a:cubicBezTo>
                <a:cubicBezTo>
                  <a:pt x="330" y="220"/>
                  <a:pt x="165" y="352"/>
                  <a:pt x="0" y="4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1" name="Freeform 39"/>
          <p:cNvSpPr>
            <a:spLocks/>
          </p:cNvSpPr>
          <p:nvPr/>
        </p:nvSpPr>
        <p:spPr bwMode="auto">
          <a:xfrm>
            <a:off x="3133725" y="622300"/>
            <a:ext cx="1301750" cy="1865313"/>
          </a:xfrm>
          <a:custGeom>
            <a:avLst/>
            <a:gdLst>
              <a:gd name="T0" fmla="*/ 2460 w 2460"/>
              <a:gd name="T1" fmla="*/ 110 h 485"/>
              <a:gd name="T2" fmla="*/ 1800 w 2460"/>
              <a:gd name="T3" fmla="*/ 5 h 485"/>
              <a:gd name="T4" fmla="*/ 630 w 2460"/>
              <a:gd name="T5" fmla="*/ 140 h 485"/>
              <a:gd name="T6" fmla="*/ 0 w 2460"/>
              <a:gd name="T7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60" h="485">
                <a:moveTo>
                  <a:pt x="2460" y="110"/>
                </a:moveTo>
                <a:cubicBezTo>
                  <a:pt x="2282" y="55"/>
                  <a:pt x="2105" y="0"/>
                  <a:pt x="1800" y="5"/>
                </a:cubicBezTo>
                <a:cubicBezTo>
                  <a:pt x="1495" y="10"/>
                  <a:pt x="930" y="60"/>
                  <a:pt x="630" y="140"/>
                </a:cubicBezTo>
                <a:cubicBezTo>
                  <a:pt x="330" y="220"/>
                  <a:pt x="165" y="352"/>
                  <a:pt x="0" y="4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2" name="Freeform 40"/>
          <p:cNvSpPr>
            <a:spLocks/>
          </p:cNvSpPr>
          <p:nvPr/>
        </p:nvSpPr>
        <p:spPr bwMode="auto">
          <a:xfrm>
            <a:off x="1025525" y="2297113"/>
            <a:ext cx="2027238" cy="2943225"/>
          </a:xfrm>
          <a:custGeom>
            <a:avLst/>
            <a:gdLst>
              <a:gd name="T0" fmla="*/ 2460 w 2460"/>
              <a:gd name="T1" fmla="*/ 110 h 485"/>
              <a:gd name="T2" fmla="*/ 1800 w 2460"/>
              <a:gd name="T3" fmla="*/ 5 h 485"/>
              <a:gd name="T4" fmla="*/ 630 w 2460"/>
              <a:gd name="T5" fmla="*/ 140 h 485"/>
              <a:gd name="T6" fmla="*/ 0 w 2460"/>
              <a:gd name="T7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60" h="485">
                <a:moveTo>
                  <a:pt x="2460" y="110"/>
                </a:moveTo>
                <a:cubicBezTo>
                  <a:pt x="2282" y="55"/>
                  <a:pt x="2105" y="0"/>
                  <a:pt x="1800" y="5"/>
                </a:cubicBezTo>
                <a:cubicBezTo>
                  <a:pt x="1495" y="10"/>
                  <a:pt x="930" y="60"/>
                  <a:pt x="630" y="140"/>
                </a:cubicBezTo>
                <a:cubicBezTo>
                  <a:pt x="330" y="220"/>
                  <a:pt x="165" y="352"/>
                  <a:pt x="0" y="4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3" name="Freeform 41"/>
          <p:cNvSpPr>
            <a:spLocks/>
          </p:cNvSpPr>
          <p:nvPr/>
        </p:nvSpPr>
        <p:spPr bwMode="auto">
          <a:xfrm>
            <a:off x="3019425" y="2654300"/>
            <a:ext cx="1670050" cy="2460625"/>
          </a:xfrm>
          <a:custGeom>
            <a:avLst/>
            <a:gdLst>
              <a:gd name="T0" fmla="*/ 2460 w 2460"/>
              <a:gd name="T1" fmla="*/ 110 h 485"/>
              <a:gd name="T2" fmla="*/ 1800 w 2460"/>
              <a:gd name="T3" fmla="*/ 5 h 485"/>
              <a:gd name="T4" fmla="*/ 630 w 2460"/>
              <a:gd name="T5" fmla="*/ 140 h 485"/>
              <a:gd name="T6" fmla="*/ 0 w 2460"/>
              <a:gd name="T7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60" h="485">
                <a:moveTo>
                  <a:pt x="2460" y="110"/>
                </a:moveTo>
                <a:cubicBezTo>
                  <a:pt x="2282" y="55"/>
                  <a:pt x="2105" y="0"/>
                  <a:pt x="1800" y="5"/>
                </a:cubicBezTo>
                <a:cubicBezTo>
                  <a:pt x="1495" y="10"/>
                  <a:pt x="930" y="60"/>
                  <a:pt x="630" y="140"/>
                </a:cubicBezTo>
                <a:cubicBezTo>
                  <a:pt x="330" y="220"/>
                  <a:pt x="165" y="352"/>
                  <a:pt x="0" y="4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4" name="Freeform 42"/>
          <p:cNvSpPr>
            <a:spLocks/>
          </p:cNvSpPr>
          <p:nvPr/>
        </p:nvSpPr>
        <p:spPr bwMode="auto">
          <a:xfrm>
            <a:off x="2840038" y="5408613"/>
            <a:ext cx="750887" cy="1243012"/>
          </a:xfrm>
          <a:custGeom>
            <a:avLst/>
            <a:gdLst>
              <a:gd name="T0" fmla="*/ 465 w 1123"/>
              <a:gd name="T1" fmla="*/ 0 h 2400"/>
              <a:gd name="T2" fmla="*/ 1020 w 1123"/>
              <a:gd name="T3" fmla="*/ 315 h 2400"/>
              <a:gd name="T4" fmla="*/ 1080 w 1123"/>
              <a:gd name="T5" fmla="*/ 975 h 2400"/>
              <a:gd name="T6" fmla="*/ 900 w 1123"/>
              <a:gd name="T7" fmla="*/ 1575 h 2400"/>
              <a:gd name="T8" fmla="*/ 420 w 1123"/>
              <a:gd name="T9" fmla="*/ 1680 h 2400"/>
              <a:gd name="T10" fmla="*/ 90 w 1123"/>
              <a:gd name="T11" fmla="*/ 1920 h 2400"/>
              <a:gd name="T12" fmla="*/ 0 w 1123"/>
              <a:gd name="T13" fmla="*/ 240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3" h="2400">
                <a:moveTo>
                  <a:pt x="465" y="0"/>
                </a:moveTo>
                <a:cubicBezTo>
                  <a:pt x="691" y="76"/>
                  <a:pt x="917" y="152"/>
                  <a:pt x="1020" y="315"/>
                </a:cubicBezTo>
                <a:cubicBezTo>
                  <a:pt x="1123" y="478"/>
                  <a:pt x="1100" y="765"/>
                  <a:pt x="1080" y="975"/>
                </a:cubicBezTo>
                <a:cubicBezTo>
                  <a:pt x="1060" y="1185"/>
                  <a:pt x="1010" y="1458"/>
                  <a:pt x="900" y="1575"/>
                </a:cubicBezTo>
                <a:cubicBezTo>
                  <a:pt x="790" y="1692"/>
                  <a:pt x="555" y="1623"/>
                  <a:pt x="420" y="1680"/>
                </a:cubicBezTo>
                <a:cubicBezTo>
                  <a:pt x="285" y="1737"/>
                  <a:pt x="160" y="1800"/>
                  <a:pt x="90" y="1920"/>
                </a:cubicBezTo>
                <a:cubicBezTo>
                  <a:pt x="20" y="2040"/>
                  <a:pt x="10" y="2220"/>
                  <a:pt x="0" y="240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5853113" y="388938"/>
            <a:ext cx="2020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bg-BG" altLang="bg-BG" b="0"/>
              <a:t>r  </a:t>
            </a:r>
            <a:r>
              <a:rPr lang="bg-BG" altLang="bg-BG" b="0">
                <a:sym typeface="Wingdings" pitchFamily="2" charset="2"/>
              </a:rPr>
              <a:t></a:t>
            </a:r>
            <a:r>
              <a:rPr lang="bg-BG" altLang="bg-BG" b="0"/>
              <a:t> A</a:t>
            </a:r>
            <a:r>
              <a:rPr lang="bg-BG" altLang="bg-BG" b="0">
                <a:sym typeface="Wingdings" pitchFamily="2" charset="2"/>
              </a:rPr>
              <a:t>  mod B</a:t>
            </a:r>
            <a:r>
              <a:rPr lang="bg-BG" altLang="bg-BG">
                <a:sym typeface="Wingdings" pitchFamily="2" charset="2"/>
              </a:rPr>
              <a:t> </a:t>
            </a:r>
            <a:endParaRPr lang="en-US" altLang="bg-BG">
              <a:sym typeface="Wingdings" pitchFamily="2" charset="2"/>
            </a:endParaRP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5886450" y="111283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bg-BG" b="0"/>
              <a:t>2. r &gt; 0 ?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5943600" y="1747838"/>
            <a:ext cx="1474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0">
                <a:sym typeface="Wingdings" pitchFamily="2" charset="2"/>
              </a:rPr>
              <a:t>3</a:t>
            </a:r>
            <a:r>
              <a:rPr lang="bg-BG" altLang="bg-BG" b="0">
                <a:sym typeface="Wingdings" pitchFamily="2" charset="2"/>
              </a:rPr>
              <a:t>.      А </a:t>
            </a:r>
            <a:r>
              <a:rPr lang="bg-BG" altLang="bg-BG" b="0"/>
              <a:t>  </a:t>
            </a:r>
            <a:r>
              <a:rPr lang="bg-BG" altLang="bg-BG" b="0">
                <a:sym typeface="Wingdings" pitchFamily="2" charset="2"/>
              </a:rPr>
              <a:t>B</a:t>
            </a:r>
            <a:endParaRPr lang="en-US" altLang="bg-BG" b="0">
              <a:sym typeface="Wingdings" pitchFamily="2" charset="2"/>
            </a:endParaRP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5918200" y="2001838"/>
            <a:ext cx="1398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0">
                <a:sym typeface="Wingdings" pitchFamily="2" charset="2"/>
              </a:rPr>
              <a:t>4</a:t>
            </a:r>
            <a:r>
              <a:rPr lang="bg-BG" altLang="bg-BG" b="0">
                <a:sym typeface="Wingdings" pitchFamily="2" charset="2"/>
              </a:rPr>
              <a:t>.      В </a:t>
            </a:r>
            <a:r>
              <a:rPr lang="bg-BG" altLang="bg-BG" b="0"/>
              <a:t>  </a:t>
            </a:r>
            <a:r>
              <a:rPr lang="bg-BG" altLang="bg-BG" b="0">
                <a:sym typeface="Wingdings" pitchFamily="2" charset="2"/>
              </a:rPr>
              <a:t>r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5954713" y="2763838"/>
            <a:ext cx="2020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bg-BG" altLang="bg-BG" b="0"/>
              <a:t>r  </a:t>
            </a:r>
            <a:r>
              <a:rPr lang="bg-BG" altLang="bg-BG" b="0">
                <a:sym typeface="Wingdings" pitchFamily="2" charset="2"/>
              </a:rPr>
              <a:t></a:t>
            </a:r>
            <a:r>
              <a:rPr lang="bg-BG" altLang="bg-BG" b="0"/>
              <a:t> A</a:t>
            </a:r>
            <a:r>
              <a:rPr lang="bg-BG" altLang="bg-BG" b="0">
                <a:sym typeface="Wingdings" pitchFamily="2" charset="2"/>
              </a:rPr>
              <a:t>  mod B</a:t>
            </a:r>
            <a:r>
              <a:rPr lang="bg-BG" altLang="bg-BG">
                <a:sym typeface="Wingdings" pitchFamily="2" charset="2"/>
              </a:rPr>
              <a:t> </a:t>
            </a:r>
            <a:endParaRPr lang="en-US" altLang="bg-BG">
              <a:sym typeface="Wingdings" pitchFamily="2" charset="2"/>
            </a:endParaRPr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6013450" y="348773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bg-BG" b="0"/>
              <a:t>2. r &gt; 0 ?</a:t>
            </a:r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5867400" y="4237038"/>
            <a:ext cx="1474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0">
                <a:sym typeface="Wingdings" pitchFamily="2" charset="2"/>
              </a:rPr>
              <a:t>3</a:t>
            </a:r>
            <a:r>
              <a:rPr lang="bg-BG" altLang="bg-BG" b="0">
                <a:sym typeface="Wingdings" pitchFamily="2" charset="2"/>
              </a:rPr>
              <a:t>.      А </a:t>
            </a:r>
            <a:r>
              <a:rPr lang="bg-BG" altLang="bg-BG" b="0"/>
              <a:t>  </a:t>
            </a:r>
            <a:r>
              <a:rPr lang="bg-BG" altLang="bg-BG" b="0">
                <a:sym typeface="Wingdings" pitchFamily="2" charset="2"/>
              </a:rPr>
              <a:t>B</a:t>
            </a:r>
            <a:endParaRPr lang="en-US" altLang="bg-BG" b="0">
              <a:sym typeface="Wingdings" pitchFamily="2" charset="2"/>
            </a:endParaRP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5867400" y="4554538"/>
            <a:ext cx="1398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0">
                <a:sym typeface="Wingdings" pitchFamily="2" charset="2"/>
              </a:rPr>
              <a:t>4</a:t>
            </a:r>
            <a:r>
              <a:rPr lang="bg-BG" altLang="bg-BG" b="0">
                <a:sym typeface="Wingdings" pitchFamily="2" charset="2"/>
              </a:rPr>
              <a:t>.      В </a:t>
            </a:r>
            <a:r>
              <a:rPr lang="bg-BG" altLang="bg-BG" b="0"/>
              <a:t>  </a:t>
            </a:r>
            <a:r>
              <a:rPr lang="bg-BG" altLang="bg-BG" b="0">
                <a:sym typeface="Wingdings" pitchFamily="2" charset="2"/>
              </a:rPr>
              <a:t>r</a:t>
            </a:r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5878513" y="5100638"/>
            <a:ext cx="2020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bg-BG" altLang="bg-BG" b="0"/>
              <a:t>r  </a:t>
            </a:r>
            <a:r>
              <a:rPr lang="bg-BG" altLang="bg-BG" b="0">
                <a:sym typeface="Wingdings" pitchFamily="2" charset="2"/>
              </a:rPr>
              <a:t></a:t>
            </a:r>
            <a:r>
              <a:rPr lang="bg-BG" altLang="bg-BG" b="0"/>
              <a:t> A</a:t>
            </a:r>
            <a:r>
              <a:rPr lang="bg-BG" altLang="bg-BG" b="0">
                <a:sym typeface="Wingdings" pitchFamily="2" charset="2"/>
              </a:rPr>
              <a:t>  mod B</a:t>
            </a:r>
            <a:r>
              <a:rPr lang="bg-BG" altLang="bg-BG">
                <a:sym typeface="Wingdings" pitchFamily="2" charset="2"/>
              </a:rPr>
              <a:t> </a:t>
            </a:r>
            <a:endParaRPr lang="en-US" altLang="bg-BG">
              <a:sym typeface="Wingdings" pitchFamily="2" charset="2"/>
            </a:endParaRPr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5784850" y="609123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bg-BG" b="0"/>
              <a:t>2. r &gt; 0 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39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 animBg="1"/>
      <p:bldP spid="8230" grpId="1" animBg="1"/>
      <p:bldP spid="8231" grpId="0" animBg="1"/>
      <p:bldP spid="8231" grpId="1" animBg="1"/>
      <p:bldP spid="8232" grpId="0" animBg="1"/>
      <p:bldP spid="8232" grpId="1" animBg="1"/>
      <p:bldP spid="8233" grpId="0" animBg="1"/>
      <p:bldP spid="8233" grpId="1" animBg="1"/>
      <p:bldP spid="8234" grpId="0" animBg="1"/>
      <p:bldP spid="8235" grpId="0"/>
      <p:bldP spid="8236" grpId="0"/>
      <p:bldP spid="8237" grpId="0"/>
      <p:bldP spid="8238" grpId="0"/>
      <p:bldP spid="8239" grpId="0"/>
      <p:bldP spid="8240" grpId="0"/>
      <p:bldP spid="8241" grpId="0"/>
      <p:bldP spid="8242" grpId="0"/>
      <p:bldP spid="8243" grpId="0"/>
      <p:bldP spid="8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851275" y="476250"/>
            <a:ext cx="166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0" u="sng"/>
              <a:t>Пример </a:t>
            </a:r>
            <a:r>
              <a:rPr lang="en-US" altLang="bg-BG" b="0" u="sng"/>
              <a:t>2</a:t>
            </a:r>
            <a:endParaRPr lang="bg-BG" altLang="bg-BG" b="0" u="sng"/>
          </a:p>
        </p:txBody>
      </p:sp>
      <p:graphicFrame>
        <p:nvGraphicFramePr>
          <p:cNvPr id="4101" name="Group 5"/>
          <p:cNvGraphicFramePr>
            <a:graphicFrameLocks noGrp="1"/>
          </p:cNvGraphicFramePr>
          <p:nvPr/>
        </p:nvGraphicFramePr>
        <p:xfrm>
          <a:off x="827088" y="1196975"/>
          <a:ext cx="7527925" cy="2952750"/>
        </p:xfrm>
        <a:graphic>
          <a:graphicData uri="http://schemas.openxmlformats.org/drawingml/2006/table">
            <a:tbl>
              <a:tblPr/>
              <a:tblGrid>
                <a:gridCol w="3763962"/>
                <a:gridCol w="3763963"/>
              </a:tblGrid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2" name="Freeform 16"/>
          <p:cNvSpPr>
            <a:spLocks/>
          </p:cNvSpPr>
          <p:nvPr/>
        </p:nvSpPr>
        <p:spPr bwMode="auto">
          <a:xfrm>
            <a:off x="1547813" y="1628775"/>
            <a:ext cx="3240087" cy="1295400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042988" y="1341438"/>
            <a:ext cx="374491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>
                <a:solidFill>
                  <a:srgbClr val="333399"/>
                </a:solidFill>
              </a:rPr>
              <a:t>GCM</a:t>
            </a:r>
            <a:r>
              <a:rPr lang="bg-BG" altLang="bg-BG" i="1"/>
              <a:t> на две отсечки a и b, (а&gt;b)</a:t>
            </a:r>
          </a:p>
          <a:p>
            <a:r>
              <a:rPr lang="bg-BG" altLang="bg-BG" i="1"/>
              <a:t>е отсечка, която</a:t>
            </a:r>
            <a:r>
              <a:rPr lang="bg-BG" altLang="bg-BG"/>
              <a:t> </a:t>
            </a:r>
            <a:endParaRPr lang="bg-BG" altLang="bg-BG" sz="1600" i="1">
              <a:cs typeface="Times New Roman" pitchFamily="18" charset="0"/>
            </a:endParaRPr>
          </a:p>
          <a:p>
            <a:pPr eaLnBrk="0" hangingPunct="0"/>
            <a:endParaRPr lang="bg-BG" altLang="bg-BG" sz="1600" i="1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140200" y="17732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e:</a:t>
            </a: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11188" y="981075"/>
            <a:ext cx="504825" cy="5032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643438" y="1341438"/>
            <a:ext cx="36718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/>
              <a:t>1. е равна на отсечката b, ако b се нанася цяло число пъти в a.</a:t>
            </a:r>
            <a:r>
              <a:rPr lang="bg-BG" altLang="bg-BG"/>
              <a:t> 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716463" y="2420938"/>
            <a:ext cx="4032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/>
              <a:t>2. е </a:t>
            </a:r>
            <a:r>
              <a:rPr lang="bg-BG" altLang="bg-BG" i="1">
                <a:solidFill>
                  <a:srgbClr val="333399"/>
                </a:solidFill>
              </a:rPr>
              <a:t>GCM</a:t>
            </a:r>
            <a:r>
              <a:rPr lang="bg-BG" altLang="bg-BG" i="1"/>
              <a:t> на две отсечки – отсечката b и отсечката-остатък, получена след нанасянето на b върху a цяло число пъти. (отсечката-остатък &lt; b )</a:t>
            </a:r>
            <a:r>
              <a:rPr lang="bg-BG" altLang="bg-BG"/>
              <a:t> 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755650" y="5667375"/>
            <a:ext cx="741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/>
              <a:t>Най-голяма обща мярка на две отсечки (Greatest Common Measure (GCM), вж. пак там)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89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nimBg="1"/>
      <p:bldP spid="4113" grpId="0"/>
      <p:bldP spid="4114" grpId="0"/>
      <p:bldP spid="4115" grpId="0" animBg="1"/>
      <p:bldP spid="4116" grpId="0"/>
      <p:bldP spid="4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19138" y="858838"/>
            <a:ext cx="2111375" cy="608012"/>
            <a:chOff x="4785" y="9015"/>
            <a:chExt cx="1665" cy="390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en-US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bg-BG" altLang="bg-BG" sz="1400">
                  <a:latin typeface="Times New Roman" pitchFamily="18" charset="0"/>
                  <a:cs typeface="Times New Roman" pitchFamily="18" charset="0"/>
                </a:rPr>
                <a:t>В</a:t>
              </a:r>
              <a:endParaRPr lang="bg-BG" altLang="bg-BG" sz="1400">
                <a:latin typeface="Times New Roman" pitchFamily="18" charset="0"/>
              </a:endParaRPr>
            </a:p>
          </p:txBody>
        </p:sp>
      </p:grp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719138" y="773113"/>
            <a:ext cx="54879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38200" y="312738"/>
            <a:ext cx="517048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1400">
                <a:latin typeface="Times New Roman" pitchFamily="18" charset="0"/>
                <a:cs typeface="Times New Roman" pitchFamily="18" charset="0"/>
              </a:rPr>
              <a:t>А</a:t>
            </a:r>
            <a:endParaRPr lang="bg-BG" altLang="bg-BG" sz="1400">
              <a:latin typeface="Times New Roman" pitchFamily="18" charset="0"/>
            </a:endParaRP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5010150" y="820738"/>
            <a:ext cx="1189038" cy="654050"/>
            <a:chOff x="4785" y="9015"/>
            <a:chExt cx="1665" cy="390"/>
          </a:xfrm>
        </p:grpSpPr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2868613" y="858838"/>
            <a:ext cx="2112962" cy="608012"/>
            <a:chOff x="4785" y="9015"/>
            <a:chExt cx="1665" cy="390"/>
          </a:xfrm>
        </p:grpSpPr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en-US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bg-BG" altLang="bg-BG" sz="1400">
                  <a:latin typeface="Times New Roman" pitchFamily="18" charset="0"/>
                  <a:cs typeface="Times New Roman" pitchFamily="18" charset="0"/>
                </a:rPr>
                <a:t>В</a:t>
              </a:r>
              <a:endParaRPr lang="bg-BG" altLang="bg-BG" sz="1400">
                <a:latin typeface="Times New Roman" pitchFamily="18" charset="0"/>
              </a:endParaRPr>
            </a:p>
          </p:txBody>
        </p:sp>
      </p:grpSp>
      <p:sp>
        <p:nvSpPr>
          <p:cNvPr id="9230" name="Freeform 14"/>
          <p:cNvSpPr>
            <a:spLocks/>
          </p:cNvSpPr>
          <p:nvPr/>
        </p:nvSpPr>
        <p:spPr bwMode="auto">
          <a:xfrm>
            <a:off x="3946525" y="1385888"/>
            <a:ext cx="527050" cy="1054100"/>
          </a:xfrm>
          <a:custGeom>
            <a:avLst/>
            <a:gdLst>
              <a:gd name="T0" fmla="*/ 0 w 938"/>
              <a:gd name="T1" fmla="*/ 0 h 705"/>
              <a:gd name="T2" fmla="*/ 150 w 938"/>
              <a:gd name="T3" fmla="*/ 345 h 705"/>
              <a:gd name="T4" fmla="*/ 810 w 938"/>
              <a:gd name="T5" fmla="*/ 480 h 705"/>
              <a:gd name="T6" fmla="*/ 915 w 938"/>
              <a:gd name="T7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8" h="705">
                <a:moveTo>
                  <a:pt x="0" y="0"/>
                </a:moveTo>
                <a:cubicBezTo>
                  <a:pt x="7" y="132"/>
                  <a:pt x="15" y="265"/>
                  <a:pt x="150" y="345"/>
                </a:cubicBezTo>
                <a:cubicBezTo>
                  <a:pt x="285" y="425"/>
                  <a:pt x="682" y="420"/>
                  <a:pt x="810" y="480"/>
                </a:cubicBezTo>
                <a:cubicBezTo>
                  <a:pt x="938" y="540"/>
                  <a:pt x="926" y="622"/>
                  <a:pt x="915" y="70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4487863" y="1370013"/>
            <a:ext cx="1204912" cy="1528762"/>
          </a:xfrm>
          <a:custGeom>
            <a:avLst/>
            <a:gdLst>
              <a:gd name="T0" fmla="*/ 430 w 430"/>
              <a:gd name="T1" fmla="*/ 0 h 1050"/>
              <a:gd name="T2" fmla="*/ 280 w 430"/>
              <a:gd name="T3" fmla="*/ 240 h 1050"/>
              <a:gd name="T4" fmla="*/ 40 w 430"/>
              <a:gd name="T5" fmla="*/ 450 h 1050"/>
              <a:gd name="T6" fmla="*/ 40 w 430"/>
              <a:gd name="T7" fmla="*/ 105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1050">
                <a:moveTo>
                  <a:pt x="430" y="0"/>
                </a:moveTo>
                <a:cubicBezTo>
                  <a:pt x="387" y="82"/>
                  <a:pt x="345" y="165"/>
                  <a:pt x="280" y="240"/>
                </a:cubicBezTo>
                <a:cubicBezTo>
                  <a:pt x="215" y="315"/>
                  <a:pt x="80" y="315"/>
                  <a:pt x="40" y="450"/>
                </a:cubicBezTo>
                <a:cubicBezTo>
                  <a:pt x="0" y="585"/>
                  <a:pt x="20" y="817"/>
                  <a:pt x="40" y="105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3643313" y="2395538"/>
            <a:ext cx="1346200" cy="588962"/>
            <a:chOff x="4785" y="9015"/>
            <a:chExt cx="1665" cy="39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3643313" y="1974850"/>
            <a:ext cx="2262187" cy="546100"/>
            <a:chOff x="4785" y="9015"/>
            <a:chExt cx="1665" cy="390"/>
          </a:xfrm>
        </p:grpSpPr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grpSp>
        <p:nvGrpSpPr>
          <p:cNvPr id="9238" name="Group 22"/>
          <p:cNvGrpSpPr>
            <a:grpSpLocks/>
          </p:cNvGrpSpPr>
          <p:nvPr/>
        </p:nvGrpSpPr>
        <p:grpSpPr bwMode="auto">
          <a:xfrm>
            <a:off x="4999038" y="2387600"/>
            <a:ext cx="906462" cy="588963"/>
            <a:chOff x="4785" y="9015"/>
            <a:chExt cx="1665" cy="390"/>
          </a:xfrm>
        </p:grpSpPr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sp>
        <p:nvSpPr>
          <p:cNvPr id="9241" name="Line 25"/>
          <p:cNvSpPr>
            <a:spLocks noChangeShapeType="1"/>
          </p:cNvSpPr>
          <p:nvPr/>
        </p:nvSpPr>
        <p:spPr bwMode="auto">
          <a:xfrm flipV="1">
            <a:off x="4532313" y="3756025"/>
            <a:ext cx="127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4713288" y="3486150"/>
            <a:ext cx="11017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algn="ctr"/>
            <a:r>
              <a:rPr lang="fr-FR" altLang="bg-BG" sz="1400">
                <a:latin typeface="Times New Roman" pitchFamily="18" charset="0"/>
                <a:cs typeface="Times New Roman" pitchFamily="18" charset="0"/>
              </a:rPr>
              <a:t>A</a:t>
            </a:r>
            <a:endParaRPr lang="fr-FR" altLang="bg-BG" sz="1400">
              <a:latin typeface="Times New Roman" pitchFamily="18" charset="0"/>
            </a:endParaRP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4532313" y="4260850"/>
            <a:ext cx="887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578350" y="3914775"/>
            <a:ext cx="7175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algn="ctr"/>
            <a:r>
              <a:rPr lang="fr-FR" altLang="bg-BG" sz="1400">
                <a:latin typeface="Times New Roman" pitchFamily="18" charset="0"/>
                <a:cs typeface="Times New Roman" pitchFamily="18" charset="0"/>
              </a:rPr>
              <a:t>B</a:t>
            </a:r>
            <a:endParaRPr lang="fr-FR" altLang="bg-BG" sz="1400">
              <a:latin typeface="Times New Roman" pitchFamily="18" charset="0"/>
            </a:endParaRPr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5419725" y="4259263"/>
            <a:ext cx="382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348288" y="3913188"/>
            <a:ext cx="45085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algn="ctr"/>
            <a:r>
              <a:rPr lang="fr-FR" altLang="bg-BG" sz="1400">
                <a:latin typeface="Times New Roman" pitchFamily="18" charset="0"/>
                <a:cs typeface="Times New Roman" pitchFamily="18" charset="0"/>
              </a:rPr>
              <a:t>r</a:t>
            </a:r>
            <a:endParaRPr lang="fr-FR" altLang="bg-BG" sz="1400">
              <a:latin typeface="Times New Roman" pitchFamily="18" charset="0"/>
            </a:endParaRPr>
          </a:p>
        </p:txBody>
      </p:sp>
      <p:sp>
        <p:nvSpPr>
          <p:cNvPr id="9247" name="Freeform 31"/>
          <p:cNvSpPr>
            <a:spLocks/>
          </p:cNvSpPr>
          <p:nvPr/>
        </p:nvSpPr>
        <p:spPr bwMode="auto">
          <a:xfrm>
            <a:off x="4135438" y="2894013"/>
            <a:ext cx="869950" cy="866775"/>
          </a:xfrm>
          <a:custGeom>
            <a:avLst/>
            <a:gdLst>
              <a:gd name="T0" fmla="*/ 78 w 833"/>
              <a:gd name="T1" fmla="*/ 0 h 585"/>
              <a:gd name="T2" fmla="*/ 108 w 833"/>
              <a:gd name="T3" fmla="*/ 405 h 585"/>
              <a:gd name="T4" fmla="*/ 723 w 833"/>
              <a:gd name="T5" fmla="*/ 435 h 585"/>
              <a:gd name="T6" fmla="*/ 768 w 833"/>
              <a:gd name="T7" fmla="*/ 58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3" h="585">
                <a:moveTo>
                  <a:pt x="78" y="0"/>
                </a:moveTo>
                <a:cubicBezTo>
                  <a:pt x="39" y="166"/>
                  <a:pt x="0" y="332"/>
                  <a:pt x="108" y="405"/>
                </a:cubicBezTo>
                <a:cubicBezTo>
                  <a:pt x="216" y="478"/>
                  <a:pt x="613" y="405"/>
                  <a:pt x="723" y="435"/>
                </a:cubicBezTo>
                <a:cubicBezTo>
                  <a:pt x="833" y="465"/>
                  <a:pt x="800" y="525"/>
                  <a:pt x="768" y="5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8" name="Freeform 32"/>
          <p:cNvSpPr>
            <a:spLocks/>
          </p:cNvSpPr>
          <p:nvPr/>
        </p:nvSpPr>
        <p:spPr bwMode="auto">
          <a:xfrm>
            <a:off x="5113338" y="2903538"/>
            <a:ext cx="320675" cy="1404937"/>
          </a:xfrm>
          <a:custGeom>
            <a:avLst/>
            <a:gdLst>
              <a:gd name="T0" fmla="*/ 225 w 252"/>
              <a:gd name="T1" fmla="*/ 0 h 975"/>
              <a:gd name="T2" fmla="*/ 225 w 252"/>
              <a:gd name="T3" fmla="*/ 255 h 975"/>
              <a:gd name="T4" fmla="*/ 60 w 252"/>
              <a:gd name="T5" fmla="*/ 405 h 975"/>
              <a:gd name="T6" fmla="*/ 0 w 252"/>
              <a:gd name="T7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975">
                <a:moveTo>
                  <a:pt x="225" y="0"/>
                </a:moveTo>
                <a:cubicBezTo>
                  <a:pt x="238" y="94"/>
                  <a:pt x="252" y="188"/>
                  <a:pt x="225" y="255"/>
                </a:cubicBezTo>
                <a:cubicBezTo>
                  <a:pt x="198" y="322"/>
                  <a:pt x="97" y="285"/>
                  <a:pt x="60" y="405"/>
                </a:cubicBezTo>
                <a:cubicBezTo>
                  <a:pt x="23" y="525"/>
                  <a:pt x="11" y="750"/>
                  <a:pt x="0" y="97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519988" y="5468938"/>
            <a:ext cx="903287" cy="588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algn="just"/>
            <a:r>
              <a:rPr lang="fr-FR" altLang="bg-BG" sz="2400">
                <a:latin typeface="Times New Roman" pitchFamily="18" charset="0"/>
                <a:cs typeface="Times New Roman" pitchFamily="18" charset="0"/>
              </a:rPr>
              <a:t>…</a:t>
            </a:r>
            <a:endParaRPr lang="fr-FR" altLang="bg-BG" sz="2400">
              <a:latin typeface="Times New Roman" pitchFamily="18" charset="0"/>
            </a:endParaRPr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 flipV="1">
            <a:off x="688975" y="695325"/>
            <a:ext cx="0" cy="842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 flipV="1">
            <a:off x="6216650" y="631825"/>
            <a:ext cx="0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flipV="1">
            <a:off x="2854325" y="1149350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0" y="1831975"/>
            <a:ext cx="282575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bg-BG" altLang="bg-BG" sz="1400" b="0">
              <a:cs typeface="Times New Roman" pitchFamily="18" charset="0"/>
            </a:endParaRPr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en-US" altLang="bg-BG" b="0"/>
              <a:t/>
            </a:r>
            <a:br>
              <a:rPr lang="en-US" altLang="bg-BG" b="0"/>
            </a:br>
            <a:endParaRPr lang="en-US" altLang="bg-BG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  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3609975" y="2209800"/>
            <a:ext cx="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4495800" y="3619500"/>
            <a:ext cx="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56" name="Freeform 40"/>
          <p:cNvSpPr>
            <a:spLocks/>
          </p:cNvSpPr>
          <p:nvPr/>
        </p:nvSpPr>
        <p:spPr bwMode="auto">
          <a:xfrm>
            <a:off x="4746625" y="4262438"/>
            <a:ext cx="231775" cy="1054100"/>
          </a:xfrm>
          <a:custGeom>
            <a:avLst/>
            <a:gdLst>
              <a:gd name="T0" fmla="*/ 0 w 938"/>
              <a:gd name="T1" fmla="*/ 0 h 705"/>
              <a:gd name="T2" fmla="*/ 150 w 938"/>
              <a:gd name="T3" fmla="*/ 345 h 705"/>
              <a:gd name="T4" fmla="*/ 810 w 938"/>
              <a:gd name="T5" fmla="*/ 480 h 705"/>
              <a:gd name="T6" fmla="*/ 915 w 938"/>
              <a:gd name="T7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8" h="705">
                <a:moveTo>
                  <a:pt x="0" y="0"/>
                </a:moveTo>
                <a:cubicBezTo>
                  <a:pt x="7" y="132"/>
                  <a:pt x="15" y="265"/>
                  <a:pt x="150" y="345"/>
                </a:cubicBezTo>
                <a:cubicBezTo>
                  <a:pt x="285" y="425"/>
                  <a:pt x="682" y="420"/>
                  <a:pt x="810" y="480"/>
                </a:cubicBezTo>
                <a:cubicBezTo>
                  <a:pt x="938" y="540"/>
                  <a:pt x="926" y="622"/>
                  <a:pt x="915" y="70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57" name="Freeform 41"/>
          <p:cNvSpPr>
            <a:spLocks/>
          </p:cNvSpPr>
          <p:nvPr/>
        </p:nvSpPr>
        <p:spPr bwMode="auto">
          <a:xfrm>
            <a:off x="4992688" y="4265613"/>
            <a:ext cx="671512" cy="1528762"/>
          </a:xfrm>
          <a:custGeom>
            <a:avLst/>
            <a:gdLst>
              <a:gd name="T0" fmla="*/ 430 w 430"/>
              <a:gd name="T1" fmla="*/ 0 h 1050"/>
              <a:gd name="T2" fmla="*/ 280 w 430"/>
              <a:gd name="T3" fmla="*/ 240 h 1050"/>
              <a:gd name="T4" fmla="*/ 40 w 430"/>
              <a:gd name="T5" fmla="*/ 450 h 1050"/>
              <a:gd name="T6" fmla="*/ 40 w 430"/>
              <a:gd name="T7" fmla="*/ 105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1050">
                <a:moveTo>
                  <a:pt x="430" y="0"/>
                </a:moveTo>
                <a:cubicBezTo>
                  <a:pt x="387" y="82"/>
                  <a:pt x="345" y="165"/>
                  <a:pt x="280" y="240"/>
                </a:cubicBezTo>
                <a:cubicBezTo>
                  <a:pt x="215" y="315"/>
                  <a:pt x="80" y="315"/>
                  <a:pt x="40" y="450"/>
                </a:cubicBezTo>
                <a:cubicBezTo>
                  <a:pt x="0" y="585"/>
                  <a:pt x="20" y="817"/>
                  <a:pt x="40" y="105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258" name="Group 42"/>
          <p:cNvGrpSpPr>
            <a:grpSpLocks/>
          </p:cNvGrpSpPr>
          <p:nvPr/>
        </p:nvGrpSpPr>
        <p:grpSpPr bwMode="auto">
          <a:xfrm>
            <a:off x="4633913" y="5281613"/>
            <a:ext cx="498475" cy="588962"/>
            <a:chOff x="4785" y="9015"/>
            <a:chExt cx="1665" cy="390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grpSp>
        <p:nvGrpSpPr>
          <p:cNvPr id="9261" name="Group 45"/>
          <p:cNvGrpSpPr>
            <a:grpSpLocks/>
          </p:cNvGrpSpPr>
          <p:nvPr/>
        </p:nvGrpSpPr>
        <p:grpSpPr bwMode="auto">
          <a:xfrm>
            <a:off x="4633913" y="4860925"/>
            <a:ext cx="1014412" cy="546100"/>
            <a:chOff x="4785" y="9015"/>
            <a:chExt cx="1665" cy="390"/>
          </a:xfrm>
        </p:grpSpPr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grpSp>
        <p:nvGrpSpPr>
          <p:cNvPr id="9264" name="Group 48"/>
          <p:cNvGrpSpPr>
            <a:grpSpLocks/>
          </p:cNvGrpSpPr>
          <p:nvPr/>
        </p:nvGrpSpPr>
        <p:grpSpPr bwMode="auto">
          <a:xfrm>
            <a:off x="5589588" y="5273675"/>
            <a:ext cx="68262" cy="588963"/>
            <a:chOff x="4785" y="9015"/>
            <a:chExt cx="1665" cy="390"/>
          </a:xfrm>
        </p:grpSpPr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66" name="Text Box 50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4600575" y="5095875"/>
            <a:ext cx="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268" name="Group 52"/>
          <p:cNvGrpSpPr>
            <a:grpSpLocks/>
          </p:cNvGrpSpPr>
          <p:nvPr/>
        </p:nvGrpSpPr>
        <p:grpSpPr bwMode="auto">
          <a:xfrm>
            <a:off x="5129213" y="5281613"/>
            <a:ext cx="460375" cy="588962"/>
            <a:chOff x="4785" y="9015"/>
            <a:chExt cx="1665" cy="390"/>
          </a:xfrm>
        </p:grpSpPr>
        <p:sp>
          <p:nvSpPr>
            <p:cNvPr id="9269" name="Line 53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70" name="Text Box 54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grpSp>
        <p:nvGrpSpPr>
          <p:cNvPr id="9271" name="Group 55"/>
          <p:cNvGrpSpPr>
            <a:grpSpLocks/>
          </p:cNvGrpSpPr>
          <p:nvPr/>
        </p:nvGrpSpPr>
        <p:grpSpPr bwMode="auto">
          <a:xfrm>
            <a:off x="4827588" y="4899025"/>
            <a:ext cx="2362200" cy="1687513"/>
            <a:chOff x="2117" y="1568"/>
            <a:chExt cx="1488" cy="1063"/>
          </a:xfrm>
        </p:grpSpPr>
        <p:sp>
          <p:nvSpPr>
            <p:cNvPr id="9272" name="Freeform 56"/>
            <p:cNvSpPr>
              <a:spLocks/>
            </p:cNvSpPr>
            <p:nvPr/>
          </p:nvSpPr>
          <p:spPr bwMode="auto">
            <a:xfrm rot="2345864">
              <a:off x="3011" y="2428"/>
              <a:ext cx="594" cy="203"/>
            </a:xfrm>
            <a:custGeom>
              <a:avLst/>
              <a:gdLst>
                <a:gd name="T0" fmla="*/ 10 w 1942"/>
                <a:gd name="T1" fmla="*/ 10 h 735"/>
                <a:gd name="T2" fmla="*/ 100 w 1942"/>
                <a:gd name="T3" fmla="*/ 190 h 735"/>
                <a:gd name="T4" fmla="*/ 325 w 1942"/>
                <a:gd name="T5" fmla="*/ 325 h 735"/>
                <a:gd name="T6" fmla="*/ 520 w 1942"/>
                <a:gd name="T7" fmla="*/ 265 h 735"/>
                <a:gd name="T8" fmla="*/ 655 w 1942"/>
                <a:gd name="T9" fmla="*/ 205 h 735"/>
                <a:gd name="T10" fmla="*/ 1015 w 1942"/>
                <a:gd name="T11" fmla="*/ 205 h 735"/>
                <a:gd name="T12" fmla="*/ 1795 w 1942"/>
                <a:gd name="T13" fmla="*/ 220 h 735"/>
                <a:gd name="T14" fmla="*/ 1900 w 1942"/>
                <a:gd name="T15" fmla="*/ 505 h 735"/>
                <a:gd name="T16" fmla="*/ 1885 w 1942"/>
                <a:gd name="T17" fmla="*/ 655 h 735"/>
                <a:gd name="T18" fmla="*/ 1570 w 1942"/>
                <a:gd name="T19" fmla="*/ 700 h 735"/>
                <a:gd name="T20" fmla="*/ 1300 w 1942"/>
                <a:gd name="T21" fmla="*/ 685 h 735"/>
                <a:gd name="T22" fmla="*/ 805 w 1942"/>
                <a:gd name="T23" fmla="*/ 640 h 735"/>
                <a:gd name="T24" fmla="*/ 625 w 1942"/>
                <a:gd name="T25" fmla="*/ 625 h 735"/>
                <a:gd name="T26" fmla="*/ 505 w 1942"/>
                <a:gd name="T27" fmla="*/ 535 h 735"/>
                <a:gd name="T28" fmla="*/ 310 w 1942"/>
                <a:gd name="T29" fmla="*/ 520 h 735"/>
                <a:gd name="T30" fmla="*/ 145 w 1942"/>
                <a:gd name="T31" fmla="*/ 565 h 735"/>
                <a:gd name="T32" fmla="*/ 10 w 1942"/>
                <a:gd name="T33" fmla="*/ 730 h 735"/>
                <a:gd name="T34" fmla="*/ 85 w 1942"/>
                <a:gd name="T35" fmla="*/ 535 h 735"/>
                <a:gd name="T36" fmla="*/ 85 w 1942"/>
                <a:gd name="T37" fmla="*/ 250 h 735"/>
                <a:gd name="T38" fmla="*/ 10 w 1942"/>
                <a:gd name="T39" fmla="*/ 1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2" h="735">
                  <a:moveTo>
                    <a:pt x="10" y="10"/>
                  </a:moveTo>
                  <a:cubicBezTo>
                    <a:pt x="13" y="0"/>
                    <a:pt x="48" y="138"/>
                    <a:pt x="100" y="190"/>
                  </a:cubicBezTo>
                  <a:cubicBezTo>
                    <a:pt x="152" y="242"/>
                    <a:pt x="255" y="313"/>
                    <a:pt x="325" y="325"/>
                  </a:cubicBezTo>
                  <a:cubicBezTo>
                    <a:pt x="395" y="337"/>
                    <a:pt x="465" y="285"/>
                    <a:pt x="520" y="265"/>
                  </a:cubicBezTo>
                  <a:cubicBezTo>
                    <a:pt x="575" y="245"/>
                    <a:pt x="573" y="215"/>
                    <a:pt x="655" y="205"/>
                  </a:cubicBezTo>
                  <a:cubicBezTo>
                    <a:pt x="737" y="195"/>
                    <a:pt x="825" y="203"/>
                    <a:pt x="1015" y="205"/>
                  </a:cubicBezTo>
                  <a:cubicBezTo>
                    <a:pt x="1205" y="207"/>
                    <a:pt x="1648" y="170"/>
                    <a:pt x="1795" y="220"/>
                  </a:cubicBezTo>
                  <a:cubicBezTo>
                    <a:pt x="1942" y="270"/>
                    <a:pt x="1885" y="433"/>
                    <a:pt x="1900" y="505"/>
                  </a:cubicBezTo>
                  <a:cubicBezTo>
                    <a:pt x="1915" y="577"/>
                    <a:pt x="1940" y="623"/>
                    <a:pt x="1885" y="655"/>
                  </a:cubicBezTo>
                  <a:cubicBezTo>
                    <a:pt x="1830" y="687"/>
                    <a:pt x="1668" y="695"/>
                    <a:pt x="1570" y="700"/>
                  </a:cubicBezTo>
                  <a:cubicBezTo>
                    <a:pt x="1472" y="705"/>
                    <a:pt x="1427" y="695"/>
                    <a:pt x="1300" y="685"/>
                  </a:cubicBezTo>
                  <a:cubicBezTo>
                    <a:pt x="1173" y="675"/>
                    <a:pt x="917" y="650"/>
                    <a:pt x="805" y="640"/>
                  </a:cubicBezTo>
                  <a:cubicBezTo>
                    <a:pt x="693" y="630"/>
                    <a:pt x="675" y="643"/>
                    <a:pt x="625" y="625"/>
                  </a:cubicBezTo>
                  <a:cubicBezTo>
                    <a:pt x="575" y="607"/>
                    <a:pt x="557" y="552"/>
                    <a:pt x="505" y="535"/>
                  </a:cubicBezTo>
                  <a:cubicBezTo>
                    <a:pt x="453" y="518"/>
                    <a:pt x="370" y="515"/>
                    <a:pt x="310" y="520"/>
                  </a:cubicBezTo>
                  <a:cubicBezTo>
                    <a:pt x="250" y="525"/>
                    <a:pt x="195" y="530"/>
                    <a:pt x="145" y="565"/>
                  </a:cubicBezTo>
                  <a:cubicBezTo>
                    <a:pt x="95" y="600"/>
                    <a:pt x="20" y="735"/>
                    <a:pt x="10" y="730"/>
                  </a:cubicBezTo>
                  <a:cubicBezTo>
                    <a:pt x="0" y="725"/>
                    <a:pt x="72" y="615"/>
                    <a:pt x="85" y="535"/>
                  </a:cubicBezTo>
                  <a:cubicBezTo>
                    <a:pt x="98" y="455"/>
                    <a:pt x="95" y="332"/>
                    <a:pt x="85" y="250"/>
                  </a:cubicBezTo>
                  <a:cubicBezTo>
                    <a:pt x="75" y="168"/>
                    <a:pt x="7" y="20"/>
                    <a:pt x="10" y="10"/>
                  </a:cubicBezTo>
                  <a:close/>
                </a:path>
              </a:pathLst>
            </a:custGeom>
            <a:solidFill>
              <a:srgbClr val="969696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3" name="Oval 57"/>
            <p:cNvSpPr>
              <a:spLocks noChangeArrowheads="1"/>
            </p:cNvSpPr>
            <p:nvPr/>
          </p:nvSpPr>
          <p:spPr bwMode="auto">
            <a:xfrm>
              <a:off x="2117" y="1568"/>
              <a:ext cx="1081" cy="9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87843"/>
                    <a:invGamma/>
                  </a:srgb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762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274" name="Group 58"/>
          <p:cNvGrpSpPr>
            <a:grpSpLocks/>
          </p:cNvGrpSpPr>
          <p:nvPr/>
        </p:nvGrpSpPr>
        <p:grpSpPr bwMode="auto">
          <a:xfrm>
            <a:off x="5395913" y="5095875"/>
            <a:ext cx="309562" cy="782638"/>
            <a:chOff x="4785" y="9015"/>
            <a:chExt cx="1665" cy="390"/>
          </a:xfrm>
        </p:grpSpPr>
        <p:sp>
          <p:nvSpPr>
            <p:cNvPr id="9275" name="Line 59"/>
            <p:cNvSpPr>
              <a:spLocks noChangeShapeType="1"/>
            </p:cNvSpPr>
            <p:nvPr/>
          </p:nvSpPr>
          <p:spPr bwMode="auto">
            <a:xfrm>
              <a:off x="4785" y="9345"/>
              <a:ext cx="16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4860" y="9015"/>
              <a:ext cx="14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/>
            <a:p>
              <a:pPr algn="ctr"/>
              <a:endParaRPr lang="fr-FR" altLang="bg-BG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altLang="bg-BG" sz="140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fr-FR" altLang="bg-BG" sz="1400">
                <a:latin typeface="Times New Roman" pitchFamily="18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6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92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92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31" grpId="0" animBg="1"/>
      <p:bldP spid="9241" grpId="0" animBg="1"/>
      <p:bldP spid="9242" grpId="0"/>
      <p:bldP spid="9243" grpId="0" animBg="1"/>
      <p:bldP spid="9244" grpId="0"/>
      <p:bldP spid="9245" grpId="0" animBg="1"/>
      <p:bldP spid="9246" grpId="0"/>
      <p:bldP spid="9247" grpId="0" animBg="1"/>
      <p:bldP spid="9248" grpId="0" animBg="1"/>
      <p:bldP spid="9249" grpId="0" animBg="1"/>
      <p:bldP spid="9252" grpId="0" animBg="1"/>
      <p:bldP spid="9254" grpId="0" animBg="1"/>
      <p:bldP spid="9255" grpId="0" animBg="1"/>
      <p:bldP spid="9256" grpId="0" animBg="1"/>
      <p:bldP spid="9257" grpId="0" animBg="1"/>
      <p:bldP spid="92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51275" y="476250"/>
            <a:ext cx="166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0" u="sng"/>
              <a:t>Пример </a:t>
            </a:r>
            <a:r>
              <a:rPr lang="en-US" altLang="bg-BG" b="0" u="sng"/>
              <a:t>3</a:t>
            </a:r>
            <a:endParaRPr lang="bg-BG" altLang="bg-BG" b="0" u="sng"/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827088" y="1196975"/>
          <a:ext cx="7527925" cy="2952750"/>
        </p:xfrm>
        <a:graphic>
          <a:graphicData uri="http://schemas.openxmlformats.org/drawingml/2006/table">
            <a:tbl>
              <a:tblPr/>
              <a:tblGrid>
                <a:gridCol w="3763962"/>
                <a:gridCol w="3763963"/>
              </a:tblGrid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4" name="Freeform 14"/>
          <p:cNvSpPr>
            <a:spLocks/>
          </p:cNvSpPr>
          <p:nvPr/>
        </p:nvSpPr>
        <p:spPr bwMode="auto">
          <a:xfrm>
            <a:off x="1547813" y="1628775"/>
            <a:ext cx="3240087" cy="1295400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042988" y="1341438"/>
            <a:ext cx="37449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i="1" u="sng">
                <a:solidFill>
                  <a:srgbClr val="333399"/>
                </a:solidFill>
              </a:rPr>
              <a:t>Fct</a:t>
            </a:r>
            <a:r>
              <a:rPr lang="bg-BG" altLang="bg-BG" i="1"/>
              <a:t>  на числото n</a:t>
            </a:r>
          </a:p>
          <a:p>
            <a:r>
              <a:rPr lang="bg-BG" altLang="bg-BG" i="1"/>
              <a:t>е число, което</a:t>
            </a:r>
            <a:r>
              <a:rPr lang="bg-BG" altLang="bg-BG"/>
              <a:t> </a:t>
            </a:r>
            <a:endParaRPr lang="bg-BG" altLang="bg-BG" sz="1600" i="1">
              <a:cs typeface="Times New Roman" pitchFamily="18" charset="0"/>
            </a:endParaRPr>
          </a:p>
          <a:p>
            <a:pPr eaLnBrk="0" hangingPunct="0"/>
            <a:endParaRPr lang="bg-BG" altLang="bg-BG" sz="1600" i="1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4140200" y="17732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e: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611188" y="981075"/>
            <a:ext cx="504825" cy="5032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716463" y="1484313"/>
            <a:ext cx="367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1. числото 1, ако n = 0 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716463" y="2420938"/>
            <a:ext cx="3600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2. </a:t>
            </a:r>
            <a:endParaRPr lang="en-US" altLang="bg-BG"/>
          </a:p>
          <a:p>
            <a:r>
              <a:rPr lang="bg-BG" altLang="bg-BG" i="1" u="sng">
                <a:solidFill>
                  <a:srgbClr val="333399"/>
                </a:solidFill>
              </a:rPr>
              <a:t>Fct</a:t>
            </a:r>
            <a:r>
              <a:rPr lang="bg-BG" altLang="bg-BG"/>
              <a:t> на числото (n-1), умножено по </a:t>
            </a:r>
            <a:r>
              <a:rPr lang="bg-BG" altLang="bg-BG" i="1" u="sng"/>
              <a:t>n</a:t>
            </a:r>
            <a:r>
              <a:rPr lang="bg-BG" altLang="bg-BG"/>
              <a:t> Или – реализацията рекурентната връзка </a:t>
            </a:r>
          </a:p>
          <a:p>
            <a:r>
              <a:rPr lang="bg-BG" altLang="bg-BG"/>
              <a:t>Fct (n) = Fct (n-1).n 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55650" y="5803900"/>
            <a:ext cx="741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/>
              <a:t>Факториел (Fct) на числото n </a:t>
            </a:r>
            <a:r>
              <a:rPr lang="en-GB" altLang="bg-BG">
                <a:sym typeface="Symbol" pitchFamily="18" charset="2"/>
              </a:rPr>
              <a:t></a:t>
            </a:r>
            <a:r>
              <a:rPr lang="en-GB" altLang="bg-BG"/>
              <a:t> N </a:t>
            </a:r>
            <a:endParaRPr lang="bg-BG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6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  <p:bldP spid="10255" grpId="0"/>
      <p:bldP spid="10256" grpId="0"/>
      <p:bldP spid="10257" grpId="0" animBg="1"/>
      <p:bldP spid="10258" grpId="0"/>
      <p:bldP spid="10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" name="Group 41"/>
          <p:cNvGraphicFramePr>
            <a:graphicFrameLocks noGrp="1"/>
          </p:cNvGraphicFramePr>
          <p:nvPr/>
        </p:nvGraphicFramePr>
        <p:xfrm>
          <a:off x="827088" y="1196975"/>
          <a:ext cx="7527925" cy="3600450"/>
        </p:xfrm>
        <a:graphic>
          <a:graphicData uri="http://schemas.openxmlformats.org/drawingml/2006/table">
            <a:tbl>
              <a:tblPr/>
              <a:tblGrid>
                <a:gridCol w="3763962"/>
                <a:gridCol w="3763963"/>
              </a:tblGrid>
              <a:tr h="1209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0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51275" y="476250"/>
            <a:ext cx="166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b="0" u="sng"/>
              <a:t>Пример </a:t>
            </a:r>
            <a:r>
              <a:rPr lang="en-US" altLang="bg-BG" b="0" u="sng"/>
              <a:t>4</a:t>
            </a:r>
            <a:endParaRPr lang="bg-BG" altLang="bg-BG" b="0" u="sng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2700338" y="1628775"/>
            <a:ext cx="2087562" cy="1295400"/>
          </a:xfrm>
          <a:custGeom>
            <a:avLst/>
            <a:gdLst>
              <a:gd name="T0" fmla="*/ 3675 w 3675"/>
              <a:gd name="T1" fmla="*/ 1110 h 1110"/>
              <a:gd name="T2" fmla="*/ 1515 w 3675"/>
              <a:gd name="T3" fmla="*/ 1005 h 1110"/>
              <a:gd name="T4" fmla="*/ 570 w 3675"/>
              <a:gd name="T5" fmla="*/ 765 h 1110"/>
              <a:gd name="T6" fmla="*/ 0 w 3675"/>
              <a:gd name="T7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5" h="1110">
                <a:moveTo>
                  <a:pt x="3675" y="1110"/>
                </a:moveTo>
                <a:cubicBezTo>
                  <a:pt x="2853" y="1086"/>
                  <a:pt x="2032" y="1062"/>
                  <a:pt x="1515" y="1005"/>
                </a:cubicBezTo>
                <a:cubicBezTo>
                  <a:pt x="998" y="948"/>
                  <a:pt x="822" y="932"/>
                  <a:pt x="570" y="765"/>
                </a:cubicBezTo>
                <a:cubicBezTo>
                  <a:pt x="318" y="598"/>
                  <a:pt x="159" y="29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827088" y="1341438"/>
            <a:ext cx="3960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bg-BG" altLang="bg-BG" i="1">
                <a:solidFill>
                  <a:srgbClr val="333399"/>
                </a:solidFill>
              </a:rPr>
              <a:t>Дърво D</a:t>
            </a:r>
            <a:endParaRPr lang="bg-BG" altLang="bg-BG" sz="1600" i="1">
              <a:solidFill>
                <a:srgbClr val="333399"/>
              </a:solidFill>
              <a:cs typeface="Times New Roman" pitchFamily="18" charset="0"/>
            </a:endParaRPr>
          </a:p>
          <a:p>
            <a:r>
              <a:rPr lang="bg-BG" altLang="bg-BG" i="1"/>
              <a:t>е граф (V, Е), който</a:t>
            </a:r>
          </a:p>
          <a:p>
            <a:r>
              <a:rPr lang="bg-BG" altLang="bg-BG" sz="1000" i="1"/>
              <a:t>Забележка: V – множество на възлите, Vertices ;</a:t>
            </a:r>
          </a:p>
          <a:p>
            <a:r>
              <a:rPr lang="bg-BG" altLang="bg-BG" sz="1000" i="1"/>
              <a:t>E – множество на ребрата, Edges</a:t>
            </a:r>
            <a:r>
              <a:rPr lang="bg-BG" altLang="bg-BG" sz="1000"/>
              <a:t> </a:t>
            </a: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611188" y="981075"/>
            <a:ext cx="504825" cy="5032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b="0">
                <a:cs typeface="Times New Roman" pitchFamily="18" charset="0"/>
              </a:rPr>
              <a:t>R</a:t>
            </a:r>
            <a:endParaRPr lang="en-US" altLang="bg-BG" b="0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716463" y="1484313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1. Се състои от единствен възел </a:t>
            </a:r>
            <a:r>
              <a:rPr lang="bg-BG" altLang="bg-BG" i="1"/>
              <a:t>v </a:t>
            </a:r>
            <a:r>
              <a:rPr lang="bg-BG" altLang="bg-BG"/>
              <a:t>, </a:t>
            </a:r>
            <a:r>
              <a:rPr lang="bg-BG" altLang="bg-BG" i="1"/>
              <a:t>v</a:t>
            </a:r>
            <a:r>
              <a:rPr lang="bg-BG" altLang="bg-BG"/>
              <a:t> </a:t>
            </a:r>
            <a:r>
              <a:rPr lang="bg-BG" altLang="bg-BG">
                <a:sym typeface="Symbol" pitchFamily="18" charset="2"/>
              </a:rPr>
              <a:t></a:t>
            </a:r>
            <a:r>
              <a:rPr lang="bg-BG" altLang="bg-BG"/>
              <a:t> V, aкo </a:t>
            </a:r>
            <a:r>
              <a:rPr lang="bg-BG" altLang="bg-BG">
                <a:sym typeface="Symbol" pitchFamily="18" charset="2"/>
              </a:rPr>
              <a:t></a:t>
            </a:r>
            <a:r>
              <a:rPr lang="bg-BG" altLang="bg-BG"/>
              <a:t>V</a:t>
            </a:r>
            <a:r>
              <a:rPr lang="bg-BG" altLang="bg-BG">
                <a:sym typeface="Symbol" pitchFamily="18" charset="2"/>
              </a:rPr>
              <a:t></a:t>
            </a:r>
            <a:r>
              <a:rPr lang="bg-BG" altLang="bg-BG"/>
              <a:t>=1 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716463" y="2420938"/>
            <a:ext cx="36004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/>
              <a:t>2. Се състои от </a:t>
            </a:r>
            <a:r>
              <a:rPr lang="bg-BG" altLang="bg-BG" i="1"/>
              <a:t>краен брой</a:t>
            </a:r>
            <a:r>
              <a:rPr lang="bg-BG" altLang="bg-BG"/>
              <a:t> </a:t>
            </a:r>
            <a:r>
              <a:rPr lang="bg-BG" altLang="bg-BG" i="1">
                <a:solidFill>
                  <a:srgbClr val="333399"/>
                </a:solidFill>
              </a:rPr>
              <a:t>дървета</a:t>
            </a:r>
            <a:r>
              <a:rPr lang="bg-BG" altLang="bg-BG">
                <a:solidFill>
                  <a:srgbClr val="333399"/>
                </a:solidFill>
              </a:rPr>
              <a:t> </a:t>
            </a:r>
            <a:r>
              <a:rPr lang="bg-BG" altLang="bg-BG" i="1">
                <a:solidFill>
                  <a:srgbClr val="333399"/>
                </a:solidFill>
              </a:rPr>
              <a:t>D</a:t>
            </a:r>
            <a:r>
              <a:rPr lang="bg-BG" altLang="bg-BG"/>
              <a:t>, всяко от които е свързано с по едно ребро с един (общ за всички свързвания) възел </a:t>
            </a:r>
            <a:r>
              <a:rPr lang="bg-BG" altLang="bg-BG" i="1"/>
              <a:t>v</a:t>
            </a:r>
            <a:r>
              <a:rPr lang="bg-BG" altLang="bg-BG"/>
              <a:t>. 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755650" y="6021388"/>
            <a:ext cx="741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/>
              <a:t>Дърво D (тук ще дефинираме непразно, ненулево дърво).</a:t>
            </a:r>
          </a:p>
        </p:txBody>
      </p:sp>
      <p:sp>
        <p:nvSpPr>
          <p:cNvPr id="11290" name="Freeform 26"/>
          <p:cNvSpPr>
            <a:spLocks/>
          </p:cNvSpPr>
          <p:nvPr/>
        </p:nvSpPr>
        <p:spPr bwMode="auto">
          <a:xfrm>
            <a:off x="1906588" y="2990850"/>
            <a:ext cx="606425" cy="377825"/>
          </a:xfrm>
          <a:custGeom>
            <a:avLst/>
            <a:gdLst>
              <a:gd name="T0" fmla="*/ 683 w 683"/>
              <a:gd name="T1" fmla="*/ 0 h 398"/>
              <a:gd name="T2" fmla="*/ 0 w 683"/>
              <a:gd name="T3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3" h="398">
                <a:moveTo>
                  <a:pt x="683" y="0"/>
                </a:moveTo>
                <a:lnTo>
                  <a:pt x="0" y="398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1" name="Freeform 27"/>
          <p:cNvSpPr>
            <a:spLocks/>
          </p:cNvSpPr>
          <p:nvPr/>
        </p:nvSpPr>
        <p:spPr bwMode="auto">
          <a:xfrm>
            <a:off x="2466975" y="2990850"/>
            <a:ext cx="46038" cy="1042988"/>
          </a:xfrm>
          <a:custGeom>
            <a:avLst/>
            <a:gdLst>
              <a:gd name="T0" fmla="*/ 53 w 53"/>
              <a:gd name="T1" fmla="*/ 0 h 1100"/>
              <a:gd name="T2" fmla="*/ 0 w 53"/>
              <a:gd name="T3" fmla="*/ 1100 h 11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" h="1100">
                <a:moveTo>
                  <a:pt x="53" y="0"/>
                </a:moveTo>
                <a:lnTo>
                  <a:pt x="0" y="110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2" name="Freeform 28"/>
          <p:cNvSpPr>
            <a:spLocks/>
          </p:cNvSpPr>
          <p:nvPr/>
        </p:nvSpPr>
        <p:spPr bwMode="auto">
          <a:xfrm>
            <a:off x="2513013" y="2990850"/>
            <a:ext cx="439737" cy="400050"/>
          </a:xfrm>
          <a:custGeom>
            <a:avLst/>
            <a:gdLst>
              <a:gd name="T0" fmla="*/ 0 w 493"/>
              <a:gd name="T1" fmla="*/ 0 h 422"/>
              <a:gd name="T2" fmla="*/ 493 w 493"/>
              <a:gd name="T3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3" h="422">
                <a:moveTo>
                  <a:pt x="0" y="0"/>
                </a:moveTo>
                <a:lnTo>
                  <a:pt x="493" y="422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2419350" y="2897188"/>
            <a:ext cx="188913" cy="1889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2627313" y="3390900"/>
            <a:ext cx="658812" cy="663575"/>
            <a:chOff x="1772" y="3030"/>
            <a:chExt cx="415" cy="418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1772" y="3030"/>
              <a:ext cx="415" cy="41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297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938" y="3197"/>
              <a:ext cx="119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6699"/>
                  </a:solidFill>
                  <a:effectLst>
                    <a:outerShdw dist="45791" dir="2021404" algn="ctr" rotWithShape="0">
                      <a:srgbClr val="C0C0C0"/>
                    </a:outerShdw>
                  </a:effectLst>
                  <a:latin typeface="Times New Roman"/>
                  <a:cs typeface="Times New Roman"/>
                </a:rPr>
                <a:t>D</a:t>
              </a:r>
              <a:endParaRPr lang="bg-BG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1949450" y="4033838"/>
            <a:ext cx="1035050" cy="474662"/>
            <a:chOff x="1345" y="3435"/>
            <a:chExt cx="652" cy="299"/>
          </a:xfrm>
        </p:grpSpPr>
        <p:sp>
          <p:nvSpPr>
            <p:cNvPr id="11295" name="AutoShape 31"/>
            <p:cNvSpPr>
              <a:spLocks noChangeArrowheads="1"/>
            </p:cNvSpPr>
            <p:nvPr/>
          </p:nvSpPr>
          <p:spPr bwMode="auto">
            <a:xfrm>
              <a:off x="1345" y="3435"/>
              <a:ext cx="652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298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1641" y="3555"/>
              <a:ext cx="119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6699"/>
                  </a:solidFill>
                  <a:effectLst>
                    <a:outerShdw dist="45791" dir="2021404" algn="ctr" rotWithShape="0">
                      <a:srgbClr val="C0C0C0"/>
                    </a:outerShdw>
                  </a:effectLst>
                  <a:latin typeface="Times New Roman"/>
                  <a:cs typeface="Times New Roman"/>
                </a:rPr>
                <a:t>D</a:t>
              </a:r>
              <a:endParaRPr lang="bg-BG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sp>
        <p:nvSpPr>
          <p:cNvPr id="11299" name="WordArt 35"/>
          <p:cNvSpPr>
            <a:spLocks noChangeArrowheads="1" noChangeShapeType="1" noTextEdit="1"/>
          </p:cNvSpPr>
          <p:nvPr/>
        </p:nvSpPr>
        <p:spPr bwMode="auto">
          <a:xfrm>
            <a:off x="2411413" y="2708275"/>
            <a:ext cx="130175" cy="127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V</a:t>
            </a:r>
            <a:endParaRPr lang="bg-BG" sz="3600" kern="10">
              <a:ln w="19050">
                <a:solidFill>
                  <a:srgbClr val="000000"/>
                </a:solidFill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1506538" y="3370263"/>
            <a:ext cx="800100" cy="533400"/>
            <a:chOff x="1066" y="3017"/>
            <a:chExt cx="504" cy="336"/>
          </a:xfrm>
        </p:grpSpPr>
        <p:sp>
          <p:nvSpPr>
            <p:cNvPr id="11294" name="AutoShape 30"/>
            <p:cNvSpPr>
              <a:spLocks noChangeArrowheads="1"/>
            </p:cNvSpPr>
            <p:nvPr/>
          </p:nvSpPr>
          <p:spPr bwMode="auto">
            <a:xfrm>
              <a:off x="1066" y="3017"/>
              <a:ext cx="504" cy="33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300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250" y="3138"/>
              <a:ext cx="119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6699"/>
                  </a:solidFill>
                  <a:effectLst>
                    <a:outerShdw dist="45791" dir="2021404" algn="ctr" rotWithShape="0">
                      <a:srgbClr val="C0C0C0"/>
                    </a:outerShdw>
                  </a:effectLst>
                  <a:latin typeface="Times New Roman"/>
                  <a:cs typeface="Times New Roman"/>
                </a:rPr>
                <a:t>D</a:t>
              </a:r>
              <a:endParaRPr lang="bg-BG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971550" y="2565400"/>
            <a:ext cx="3001963" cy="2087563"/>
          </a:xfrm>
          <a:prstGeom prst="triangle">
            <a:avLst>
              <a:gd name="adj" fmla="val 50000"/>
            </a:avLst>
          </a:prstGeom>
          <a:solidFill>
            <a:srgbClr val="DDDDDD">
              <a:alpha val="3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1287" name="WordArt 23"/>
          <p:cNvSpPr>
            <a:spLocks noChangeArrowheads="1" noChangeShapeType="1" noTextEdit="1"/>
          </p:cNvSpPr>
          <p:nvPr/>
        </p:nvSpPr>
        <p:spPr bwMode="auto">
          <a:xfrm>
            <a:off x="1763713" y="2997200"/>
            <a:ext cx="1401762" cy="1387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333399"/>
                  </a:solidFill>
                  <a:round/>
                  <a:headEnd/>
                  <a:tailEnd/>
                </a:ln>
                <a:solidFill>
                  <a:srgbClr val="3333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D</a:t>
            </a:r>
            <a:endParaRPr lang="bg-BG" sz="3600" kern="10">
              <a:ln w="9525">
                <a:solidFill>
                  <a:srgbClr val="333399"/>
                </a:solidFill>
                <a:round/>
                <a:headEnd/>
                <a:tailEnd/>
              </a:ln>
              <a:solidFill>
                <a:srgbClr val="3333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8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 animBg="1"/>
      <p:bldP spid="11278" grpId="1" animBg="1"/>
      <p:bldP spid="11279" grpId="0"/>
      <p:bldP spid="11281" grpId="0" animBg="1"/>
      <p:bldP spid="11282" grpId="0"/>
      <p:bldP spid="11283" grpId="0"/>
      <p:bldP spid="11290" grpId="0" animBg="1"/>
      <p:bldP spid="11291" grpId="0" animBg="1"/>
      <p:bldP spid="11292" grpId="0" animBg="1"/>
      <p:bldP spid="11293" grpId="0" animBg="1"/>
      <p:bldP spid="11299" grpId="0" animBg="1"/>
      <p:bldP spid="11286" grpId="0" animBg="1"/>
      <p:bldP spid="1128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2106</Words>
  <Application>Microsoft Office PowerPoint</Application>
  <PresentationFormat>On-screen Show (4:3)</PresentationFormat>
  <Paragraphs>591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Рекурсия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creator>USER</dc:creator>
  <cp:lastModifiedBy>Dell</cp:lastModifiedBy>
  <cp:revision>2</cp:revision>
  <dcterms:created xsi:type="dcterms:W3CDTF">2018-10-12T06:36:03Z</dcterms:created>
  <dcterms:modified xsi:type="dcterms:W3CDTF">2019-10-10T19:22:08Z</dcterms:modified>
</cp:coreProperties>
</file>