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508" r:id="rId2"/>
    <p:sldId id="551" r:id="rId3"/>
    <p:sldId id="624" r:id="rId4"/>
    <p:sldId id="599" r:id="rId5"/>
    <p:sldId id="522" r:id="rId6"/>
    <p:sldId id="623" r:id="rId7"/>
    <p:sldId id="272" r:id="rId8"/>
    <p:sldId id="538" r:id="rId9"/>
    <p:sldId id="265" r:id="rId10"/>
    <p:sldId id="563" r:id="rId11"/>
    <p:sldId id="564" r:id="rId12"/>
    <p:sldId id="625" r:id="rId13"/>
    <p:sldId id="554" r:id="rId14"/>
    <p:sldId id="555" r:id="rId15"/>
    <p:sldId id="556" r:id="rId16"/>
    <p:sldId id="557" r:id="rId17"/>
    <p:sldId id="558" r:id="rId18"/>
    <p:sldId id="5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7015911-2B54-4D52-A7E7-956750CFD436}">
          <p14:sldIdLst>
            <p14:sldId id="508"/>
            <p14:sldId id="551"/>
          </p14:sldIdLst>
        </p14:section>
        <p14:section name="Test Levels" id="{C5EFBE10-63CC-47FC-9E3B-4A2052FBFDBB}">
          <p14:sldIdLst>
            <p14:sldId id="624"/>
            <p14:sldId id="599"/>
          </p14:sldIdLst>
        </p14:section>
        <p14:section name="RESTful" id="{B61C348E-A720-4D74-8E44-8B4AAF9C06D0}">
          <p14:sldIdLst>
            <p14:sldId id="522"/>
            <p14:sldId id="623"/>
            <p14:sldId id="272"/>
          </p14:sldIdLst>
        </p14:section>
        <p14:section name="Postman" id="{C4231449-C2E0-4224-892B-02D6154FDC73}">
          <p14:sldIdLst>
            <p14:sldId id="538"/>
            <p14:sldId id="265"/>
          </p14:sldIdLst>
        </p14:section>
        <p14:section name="API Testing in C#" id="{831354AB-C22F-4CE0-A964-5A3CD7A80979}">
          <p14:sldIdLst>
            <p14:sldId id="563"/>
            <p14:sldId id="564"/>
            <p14:sldId id="625"/>
          </p14:sldIdLst>
        </p14:section>
        <p14:section name="Conclusion" id="{8396115B-5FCA-4CD5-AEB9-76CFF405D850}">
          <p14:sldIdLst>
            <p14:sldId id="554"/>
            <p14:sldId id="555"/>
            <p14:sldId id="556"/>
            <p14:sldId id="557"/>
            <p14:sldId id="558"/>
            <p14:sldId id="5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814" autoAdjust="0"/>
  </p:normalViewPr>
  <p:slideViewPr>
    <p:cSldViewPr showGuides="1">
      <p:cViewPr varScale="1">
        <p:scale>
          <a:sx n="72" d="100"/>
          <a:sy n="72" d="100"/>
        </p:scale>
        <p:origin x="1075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86" d="100"/>
          <a:sy n="86" d="100"/>
        </p:scale>
        <p:origin x="2328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nsomnia.rest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oftuni.org/" TargetMode="External"/><Relationship Id="rId4" Type="http://schemas.openxmlformats.org/officeDocument/2006/relationships/hyperlink" Target="https://postwoman.io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/>
              <a:t>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3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29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70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3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testing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QA main activity, that ensures the software quality.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section, we shall discuss the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types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levels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process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shall explain the different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tests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involved in software testing,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as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non-functional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testing,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black-box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white-box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testing,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testing.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shall explain the concept of different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levels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include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testing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testing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testing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shall discuss the software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process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involves several steps such as: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planning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development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execution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shall also explain what is a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scenario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how it is covered by several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2259F46-C447-40E1-A6E3-EADB728CE7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8705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testing is done at </a:t>
            </a:r>
            <a:r>
              <a:rPr lang="en-US" b="1" dirty="0"/>
              <a:t>several levels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unit testing</a:t>
            </a:r>
            <a:r>
              <a:rPr lang="en-US" dirty="0"/>
              <a:t>, </a:t>
            </a:r>
            <a:r>
              <a:rPr lang="en-US" b="1" dirty="0"/>
              <a:t>integration testing </a:t>
            </a:r>
            <a:r>
              <a:rPr lang="en-US" dirty="0"/>
              <a:t>and </a:t>
            </a:r>
            <a:r>
              <a:rPr lang="en-US" b="1" dirty="0"/>
              <a:t>system testing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Unit tests</a:t>
            </a:r>
            <a:r>
              <a:rPr lang="en-US" dirty="0"/>
              <a:t> test a </a:t>
            </a:r>
            <a:r>
              <a:rPr lang="en-US" b="1" dirty="0"/>
              <a:t>single component</a:t>
            </a:r>
            <a:r>
              <a:rPr lang="en-US" dirty="0"/>
              <a:t> (called "</a:t>
            </a:r>
            <a:r>
              <a:rPr lang="en-US" b="1" i="1" dirty="0"/>
              <a:t>unit</a:t>
            </a:r>
            <a:r>
              <a:rPr lang="en-US" dirty="0"/>
              <a:t>").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can be a </a:t>
            </a:r>
            <a:r>
              <a:rPr lang="en-US" b="1" dirty="0"/>
              <a:t>function</a:t>
            </a:r>
            <a:r>
              <a:rPr lang="en-US" dirty="0"/>
              <a:t> or </a:t>
            </a:r>
            <a:r>
              <a:rPr lang="en-US" b="1" dirty="0"/>
              <a:t>method</a:t>
            </a:r>
            <a:r>
              <a:rPr lang="en-US" dirty="0"/>
              <a:t> in the code, a </a:t>
            </a:r>
            <a:r>
              <a:rPr lang="en-US" b="1" dirty="0"/>
              <a:t>class</a:t>
            </a:r>
            <a:r>
              <a:rPr lang="en-US" dirty="0"/>
              <a:t> or other code component.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a set of unit tests can demonstrate that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service for </a:t>
            </a:r>
            <a:r>
              <a:rPr lang="en-US" b="1" dirty="0"/>
              <a:t>registering a new user</a:t>
            </a:r>
            <a:r>
              <a:rPr lang="bg-BG" b="0" dirty="0"/>
              <a:t> </a:t>
            </a:r>
            <a:r>
              <a:rPr lang="en-US" b="0" dirty="0"/>
              <a:t>checks for duplicated username and invalid password</a:t>
            </a:r>
            <a:endParaRPr lang="en-US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when the input data is correct, it stores the new user in the user repository.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this case, the unit test </a:t>
            </a:r>
            <a:r>
              <a:rPr lang="en-US" b="1" dirty="0"/>
              <a:t>will not use a real database </a:t>
            </a:r>
            <a:r>
              <a:rPr lang="en-US" dirty="0"/>
              <a:t>(which is an external component).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Instead it will use a </a:t>
            </a:r>
            <a:r>
              <a:rPr lang="en-US" b="1" dirty="0"/>
              <a:t>fake implementation</a:t>
            </a:r>
            <a:r>
              <a:rPr lang="en-US" b="0" dirty="0"/>
              <a:t> (</a:t>
            </a:r>
            <a:r>
              <a:rPr lang="en-US" b="1" dirty="0"/>
              <a:t>mock</a:t>
            </a:r>
            <a:r>
              <a:rPr lang="en-US" b="0" dirty="0"/>
              <a:t>) </a:t>
            </a:r>
            <a:r>
              <a:rPr lang="en-US" dirty="0"/>
              <a:t>of the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 accessing the user repository (the database table holding the users).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way the unit tests </a:t>
            </a:r>
            <a:r>
              <a:rPr lang="en-US" b="0" dirty="0"/>
              <a:t>check</a:t>
            </a:r>
            <a:r>
              <a:rPr lang="en-US" b="1" dirty="0"/>
              <a:t> only certain component</a:t>
            </a:r>
            <a:r>
              <a:rPr lang="en-US" dirty="0"/>
              <a:t>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isolated from the other components, which may not exist at this time.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Unit testing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aims to verify each component of the software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by isolating it from the other components</a:t>
            </a:r>
            <a:endParaRPr lang="bg-BG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then perform tests to demonstrate that it works correctly.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When a component is dependent on other components,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external dependencies are replaced during the testing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by mock objects, stubs or using other techniques.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Unit tests are </a:t>
            </a:r>
            <a:r>
              <a:rPr lang="en-US" b="1" dirty="0"/>
              <a:t>automated tests,</a:t>
            </a:r>
            <a:r>
              <a:rPr lang="en-US" dirty="0"/>
              <a:t> </a:t>
            </a:r>
            <a:r>
              <a:rPr lang="en-US" b="1" dirty="0"/>
              <a:t>written by developers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that examine the functionality of single component (or unit).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They </a:t>
            </a:r>
            <a:r>
              <a:rPr lang="en-US" dirty="0"/>
              <a:t>are small </a:t>
            </a:r>
            <a:r>
              <a:rPr lang="en-US" b="1" dirty="0"/>
              <a:t>pieces of code </a:t>
            </a:r>
            <a:r>
              <a:rPr lang="en-US" dirty="0"/>
              <a:t>(functions or methods),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which automate the testing of certain unit.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Unit testing is performed at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earliest stages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of the development process</a:t>
            </a:r>
            <a:r>
              <a:rPr lang="bg-BG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long before the software is developed and ready for testing by QA engineers.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When unit testing is implemented,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 each unit, developers write </a:t>
            </a:r>
            <a:r>
              <a:rPr lang="en-US" b="1" dirty="0"/>
              <a:t>multiple unit tests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cover fully its functionality.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tests are examples of </a:t>
            </a:r>
            <a:r>
              <a:rPr lang="en-US" b="1" dirty="0"/>
              <a:t>automated</a:t>
            </a:r>
            <a:r>
              <a:rPr lang="en-US" dirty="0"/>
              <a:t>, </a:t>
            </a:r>
            <a:r>
              <a:rPr lang="en-US" b="1" dirty="0"/>
              <a:t>functional</a:t>
            </a:r>
            <a:r>
              <a:rPr lang="en-US" dirty="0"/>
              <a:t>, </a:t>
            </a:r>
            <a:r>
              <a:rPr lang="en-US" b="1" dirty="0"/>
              <a:t>white-box</a:t>
            </a:r>
            <a:r>
              <a:rPr lang="en-US" dirty="0"/>
              <a:t> tests,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based on a </a:t>
            </a:r>
            <a:r>
              <a:rPr lang="en-US" b="1" dirty="0"/>
              <a:t>unit testing framework</a:t>
            </a:r>
            <a:r>
              <a:rPr lang="en-US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such as JUnit, </a:t>
            </a:r>
            <a:r>
              <a:rPr lang="en-US" dirty="0" err="1"/>
              <a:t>NUnit</a:t>
            </a:r>
            <a:r>
              <a:rPr lang="en-US" dirty="0"/>
              <a:t> or Mocha.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shall learn how to write simple unit tests with </a:t>
            </a:r>
            <a:r>
              <a:rPr lang="en-US" b="1" dirty="0"/>
              <a:t>live code examples </a:t>
            </a:r>
            <a:r>
              <a:rPr lang="en-US" dirty="0"/>
              <a:t>later.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b="0" dirty="0">
                <a:solidFill>
                  <a:schemeClr val="bg1"/>
                </a:solidFill>
              </a:rPr>
              <a:t>check the interaction between several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if we test whether the </a:t>
            </a:r>
            <a:r>
              <a:rPr lang="en-US" b="1" dirty="0"/>
              <a:t>user registration service</a:t>
            </a:r>
            <a:r>
              <a:rPr lang="en-US" b="0" dirty="0"/>
              <a:t> in the back-end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correctly stores the new user to the database, this is an </a:t>
            </a:r>
            <a:r>
              <a:rPr lang="en-US" b="1" dirty="0"/>
              <a:t>integration test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integration test </a:t>
            </a:r>
            <a:r>
              <a:rPr lang="en-US" b="1" dirty="0"/>
              <a:t>checks several components </a:t>
            </a:r>
            <a:r>
              <a:rPr lang="en-US" dirty="0"/>
              <a:t>together: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user registration function in the back-end API,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data access logic,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and the database.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integration test </a:t>
            </a:r>
            <a:r>
              <a:rPr lang="en-US" b="1" dirty="0"/>
              <a:t>does not test the entire system</a:t>
            </a:r>
            <a:r>
              <a:rPr lang="en-US" dirty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It does not care about the front-end and the user interface.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Integration tests are examples of </a:t>
            </a:r>
            <a:r>
              <a:rPr lang="en-US" b="1" dirty="0"/>
              <a:t>automated, white-box, functional tests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are usually based on some </a:t>
            </a:r>
            <a:r>
              <a:rPr lang="en-US" b="1" dirty="0"/>
              <a:t>unit testing framework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difference </a:t>
            </a:r>
            <a:r>
              <a:rPr lang="en-US" dirty="0"/>
              <a:t>between unit testing and integration testing is that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unit tests</a:t>
            </a:r>
            <a:r>
              <a:rPr lang="en-US" dirty="0"/>
              <a:t> examine the functionality of a </a:t>
            </a:r>
            <a:r>
              <a:rPr lang="en-US" b="1" dirty="0"/>
              <a:t>single unit </a:t>
            </a:r>
            <a:r>
              <a:rPr lang="en-US" dirty="0"/>
              <a:t>and they mock the external dependencies,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while </a:t>
            </a:r>
            <a:r>
              <a:rPr lang="en-US" b="1" dirty="0"/>
              <a:t>integration tests </a:t>
            </a:r>
            <a:r>
              <a:rPr lang="en-US" dirty="0"/>
              <a:t>examine the functionality on </a:t>
            </a:r>
            <a:r>
              <a:rPr lang="en-US" b="1" dirty="0"/>
              <a:t>several units together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test the integration </a:t>
            </a:r>
            <a:r>
              <a:rPr lang="en-US" dirty="0"/>
              <a:t>between the dependent units.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Unit tests </a:t>
            </a:r>
            <a:r>
              <a:rPr lang="en-US" dirty="0"/>
              <a:t>are more-simple than the integration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have smaller scope, usually a </a:t>
            </a:r>
            <a:r>
              <a:rPr lang="en-US" b="1" dirty="0"/>
              <a:t>single public method</a:t>
            </a:r>
            <a:r>
              <a:rPr lang="en-US" b="0" dirty="0"/>
              <a:t> (or function)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Integration tests </a:t>
            </a:r>
            <a:r>
              <a:rPr lang="en-US" dirty="0"/>
              <a:t>implement more complex scenarios.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They test together </a:t>
            </a:r>
            <a:r>
              <a:rPr lang="en-US" b="1" dirty="0"/>
              <a:t>multiple interconnected components </a:t>
            </a:r>
            <a:r>
              <a:rPr lang="en-US" dirty="0"/>
              <a:t>and subsystems.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Integration testing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is performed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early in the development process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after some of the components are written and unit tested,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they need to be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integrated together into modules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with more complex functionality.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Integration tests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are usually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written by developers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, not by QAs.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shall learn how to write simple integration tests with </a:t>
            </a:r>
            <a:r>
              <a:rPr lang="en-US" b="1" dirty="0"/>
              <a:t>live code examples </a:t>
            </a:r>
            <a:r>
              <a:rPr lang="en-US" dirty="0"/>
              <a:t>later.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System tests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acceptance tests </a:t>
            </a:r>
            <a:r>
              <a:rPr lang="en-US" b="0" dirty="0">
                <a:solidFill>
                  <a:schemeClr val="bg1"/>
                </a:solidFill>
              </a:rPr>
              <a:t>t</a:t>
            </a:r>
            <a:r>
              <a:rPr lang="en-US" b="0" dirty="0"/>
              <a:t>est the entire system: all its components together.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System tests </a:t>
            </a:r>
            <a:r>
              <a:rPr lang="en-US" b="0" dirty="0"/>
              <a:t>are manual or automated tests, which cover </a:t>
            </a:r>
            <a:r>
              <a:rPr lang="en-US" b="1" dirty="0"/>
              <a:t>end-to-end scenarios</a:t>
            </a:r>
            <a:r>
              <a:rPr lang="en-US" b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from the front-end, to the back-end, the database and all other system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if we test whether after </a:t>
            </a:r>
            <a:r>
              <a:rPr lang="en-US" b="1" dirty="0"/>
              <a:t>user registration in the mobile app</a:t>
            </a:r>
            <a:r>
              <a:rPr lang="en-US" b="0" dirty="0"/>
              <a:t> of complex software system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new user is correctly stored in the database at the server side, this is a </a:t>
            </a:r>
            <a:r>
              <a:rPr lang="en-US" b="1" dirty="0"/>
              <a:t>system test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system test </a:t>
            </a:r>
            <a:r>
              <a:rPr lang="en-US" b="1" dirty="0"/>
              <a:t>checks all system components </a:t>
            </a:r>
            <a:r>
              <a:rPr lang="en-US" dirty="0"/>
              <a:t>together: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user interface </a:t>
            </a:r>
            <a:r>
              <a:rPr lang="en-US" dirty="0"/>
              <a:t>(the front-end), which is the mobile app in our scenario,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back-end services</a:t>
            </a:r>
            <a:r>
              <a:rPr lang="en-US" b="0" dirty="0"/>
              <a:t> at the server side</a:t>
            </a:r>
            <a:r>
              <a:rPr lang="en-US" dirty="0"/>
              <a:t>, which are called by the mobile app,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data access logic</a:t>
            </a:r>
            <a:r>
              <a:rPr lang="en-US" dirty="0"/>
              <a:t>, implemented in the back-end to access the database,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and the </a:t>
            </a:r>
            <a:r>
              <a:rPr lang="en-US" b="1" dirty="0"/>
              <a:t>database</a:t>
            </a:r>
            <a:r>
              <a:rPr lang="bg-BG" b="1" dirty="0"/>
              <a:t> </a:t>
            </a:r>
            <a:r>
              <a:rPr lang="en-US" b="1" dirty="0"/>
              <a:t>server</a:t>
            </a:r>
            <a:r>
              <a:rPr lang="en-US" dirty="0"/>
              <a:t>, which stored the app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implement this system test, QA engineers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 the software in a testing environment,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 a database, holding sample testing data</a:t>
            </a:r>
            <a:r>
              <a:rPr lang="bg-BG" dirty="0"/>
              <a:t>,</a:t>
            </a: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 the back-end server-side components,</a:t>
            </a:r>
            <a:endParaRPr lang="bg-BG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 the front-end component (the mobile app in our scenario),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fill some data in the user registration form, submit the data,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and check the behavior of the mobile app.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 above steps can either be done by hand (</a:t>
            </a:r>
            <a:r>
              <a:rPr lang="en-US" b="1" dirty="0"/>
              <a:t>manual system testing</a:t>
            </a:r>
            <a:r>
              <a:rPr lang="en-US" b="0" dirty="0"/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dirty="0"/>
              <a:t>or can be automated (</a:t>
            </a:r>
            <a:r>
              <a:rPr lang="en-US" b="1" dirty="0"/>
              <a:t>automated system testing</a:t>
            </a:r>
            <a:r>
              <a:rPr lang="en-US" b="0" dirty="0"/>
              <a:t>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Automated system testing </a:t>
            </a:r>
            <a:r>
              <a:rPr lang="en-US" b="0" dirty="0"/>
              <a:t>can be implemented by using DevOps tools and techniques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to automatically deploy and run the required system components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and perform UI tests in the mobile app, using a mobile testing framework.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System testing </a:t>
            </a:r>
            <a:r>
              <a:rPr lang="en-US" b="0" dirty="0"/>
              <a:t>is performed </a:t>
            </a:r>
            <a:r>
              <a:rPr lang="en-US" b="1" dirty="0"/>
              <a:t>late in the development process</a:t>
            </a:r>
            <a:r>
              <a:rPr lang="en-US" b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when the entire system is ready or partially ready.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System testing </a:t>
            </a:r>
            <a:r>
              <a:rPr lang="en-US" b="0" dirty="0"/>
              <a:t>is usually </a:t>
            </a:r>
            <a:r>
              <a:rPr lang="en-US" b="1" dirty="0"/>
              <a:t>performed by QA engineers </a:t>
            </a:r>
            <a:r>
              <a:rPr lang="en-US" b="0" dirty="0"/>
              <a:t>or test automation engineers.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Modern development processes integrate </a:t>
            </a:r>
            <a:r>
              <a:rPr lang="en-US" b="1" dirty="0"/>
              <a:t>system testing in the CI/CD pipeline</a:t>
            </a:r>
            <a:r>
              <a:rPr lang="en-US" b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Projects with less QA resources implement </a:t>
            </a:r>
            <a:r>
              <a:rPr lang="en-US" b="1" dirty="0"/>
              <a:t>automated smoke tests </a:t>
            </a:r>
            <a:r>
              <a:rPr lang="en-US" b="0" dirty="0"/>
              <a:t>during the system testing phase.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b="1" dirty="0"/>
              <a:t>smoke tests</a:t>
            </a:r>
            <a:r>
              <a:rPr lang="en-US" b="0" dirty="0"/>
              <a:t> check whether the most important functionality works in the most common scenarios.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They just check whether the system is broken or not, without verifying each of its functions.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 example of smoke test could be to check whether the home page of the system opens correctly.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Projects with more QA resources </a:t>
            </a:r>
            <a:r>
              <a:rPr lang="en-US" b="1" dirty="0"/>
              <a:t>automate the testing of the entire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with all its functionality, covering all its use cases.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This approach is heavy and time consuming and is rarely used.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Most modern projects automate the system testing for the </a:t>
            </a:r>
            <a:r>
              <a:rPr lang="en-US" b="1" dirty="0"/>
              <a:t>most important scenarios</a:t>
            </a:r>
            <a:r>
              <a:rPr lang="en-US" b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not the entire system with all its components.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Acceptance testing </a:t>
            </a:r>
            <a:r>
              <a:rPr lang="en-US" b="0" dirty="0"/>
              <a:t>is an extension to system testing, where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QA team or the project sponsor checks how the product will perform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when it is installed on the user’s system.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Acceptance tests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are usually more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intensive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and more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comprehensive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than the system 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should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cover the entire functionality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of the software.</a:t>
            </a: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aim of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acceptance testing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is to evaluate whether the system complies with the end-user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if it is ready for deployment in the production environment.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6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Now' let's talk about an important </a:t>
            </a:r>
            <a:r>
              <a:rPr lang="en-US" b="1" dirty="0"/>
              <a:t>Web front-end concept </a:t>
            </a:r>
            <a:r>
              <a:rPr lang="en-US" dirty="0"/>
              <a:t>and technology: </a:t>
            </a:r>
            <a:r>
              <a:rPr lang="en-US" b="1" dirty="0"/>
              <a:t>AJAX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AJAX </a:t>
            </a:r>
            <a:r>
              <a:rPr lang="en-US" dirty="0"/>
              <a:t>stands for "Asynchronous JavaScript and XML".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acronym doesn't describe its nature well, but this is for historical reasons, from the time when XML was popular.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better description for the </a:t>
            </a:r>
            <a:r>
              <a:rPr lang="en-US" b="1" dirty="0"/>
              <a:t>AJAX technology</a:t>
            </a:r>
            <a:r>
              <a:rPr lang="en-US" dirty="0"/>
              <a:t> is the following: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AJAX</a:t>
            </a:r>
            <a:r>
              <a:rPr lang="en-US" dirty="0"/>
              <a:t> is a technology for </a:t>
            </a:r>
            <a:r>
              <a:rPr lang="en-US" b="1" dirty="0"/>
              <a:t>asynchronous execution of HTTP requests </a:t>
            </a:r>
            <a:r>
              <a:rPr lang="en-US" dirty="0"/>
              <a:t>from client-side JavaScript code.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JavaScript front-end apps use AJAX calls to </a:t>
            </a:r>
            <a:r>
              <a:rPr lang="en-US" b="1" dirty="0"/>
              <a:t>access the back-end services and APIs </a:t>
            </a:r>
            <a:r>
              <a:rPr lang="en-US" dirty="0"/>
              <a:t>and consume data from the Web server over the HTTP protocol.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AJAX enables building 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interactive single page apps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where the content of the page interactively changes, without refreshing the page.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Developers can retrieve data from a URL 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without having to do a "full page refresh"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This enables a Web page to 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update just part of a page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without disrupting what the user is doing.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an </a:t>
            </a:r>
            <a:r>
              <a:rPr lang="en-US" b="1" dirty="0"/>
              <a:t>example </a:t>
            </a:r>
            <a:r>
              <a:rPr lang="en-US" dirty="0"/>
              <a:t>how JavaScript code can </a:t>
            </a:r>
            <a:r>
              <a:rPr lang="en-US" b="1" dirty="0"/>
              <a:t>download server-side resources</a:t>
            </a:r>
            <a:r>
              <a:rPr lang="en-US" b="0" dirty="0"/>
              <a:t> over HTTP </a:t>
            </a:r>
            <a:r>
              <a:rPr lang="en-US" dirty="0"/>
              <a:t>using the "</a:t>
            </a:r>
            <a:r>
              <a:rPr lang="en-US" b="1" dirty="0"/>
              <a:t>fetch</a:t>
            </a:r>
            <a:r>
              <a:rPr lang="en-US" dirty="0"/>
              <a:t>" function.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b="1" dirty="0"/>
              <a:t>"fetch" function</a:t>
            </a:r>
            <a:r>
              <a:rPr lang="en-US" dirty="0"/>
              <a:t> takes as input a server-side resource URL and </a:t>
            </a:r>
            <a:r>
              <a:rPr lang="en-US" b="1" dirty="0"/>
              <a:t>returns a promise</a:t>
            </a:r>
            <a:r>
              <a:rPr lang="en-US" dirty="0"/>
              <a:t>, which will be resolved when the resource is downloaded, or an error occurs.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code will invoke asynchronously a </a:t>
            </a:r>
            <a:r>
              <a:rPr lang="en-US" b="1" dirty="0"/>
              <a:t>simple HTTP GET request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an example how </a:t>
            </a:r>
            <a:r>
              <a:rPr lang="en-US" b="1" dirty="0"/>
              <a:t>front-end connects to the back-end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AJAX technology uses the </a:t>
            </a:r>
            <a:r>
              <a:rPr lang="en-US" b="1" dirty="0" err="1"/>
              <a:t>XMLHTTPRequest</a:t>
            </a:r>
            <a:r>
              <a:rPr lang="en-US" b="1" dirty="0"/>
              <a:t> </a:t>
            </a:r>
            <a:r>
              <a:rPr lang="en-US" dirty="0"/>
              <a:t>browser object to asynchronously make HTTP requests.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Typically, when the data is </a:t>
            </a:r>
            <a:r>
              <a:rPr lang="en-US" b="1" dirty="0"/>
              <a:t>loaded from the back-end</a:t>
            </a:r>
            <a:r>
              <a:rPr lang="en-US" dirty="0"/>
              <a:t>, it is rendered in the DOM tree and this way </a:t>
            </a:r>
            <a:r>
              <a:rPr lang="en-US" b="1" dirty="0"/>
              <a:t>part of the page is updated </a:t>
            </a:r>
            <a:r>
              <a:rPr lang="en-US" dirty="0"/>
              <a:t>dynamically.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In most scenarios the AJAX technology is used to consume </a:t>
            </a:r>
            <a:r>
              <a:rPr lang="en-US" b="1" dirty="0"/>
              <a:t>RESTful APIs</a:t>
            </a:r>
            <a:r>
              <a:rPr lang="en-US" dirty="0"/>
              <a:t> from the back-end server.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RESTful APIs</a:t>
            </a:r>
            <a:r>
              <a:rPr lang="en-US" dirty="0"/>
              <a:t> are Web services, invoked through the HTTP protocol.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"</a:t>
            </a:r>
            <a:r>
              <a:rPr lang="en-US" b="1" dirty="0"/>
              <a:t>Web service</a:t>
            </a:r>
            <a:r>
              <a:rPr lang="en-US" dirty="0"/>
              <a:t>" is remote functionality, that can be invoked over Internet.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REST </a:t>
            </a:r>
            <a:r>
              <a:rPr lang="en-US" dirty="0"/>
              <a:t>stands for</a:t>
            </a:r>
            <a:r>
              <a:rPr lang="bg-BG" dirty="0"/>
              <a:t> "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Representational State Transfer</a:t>
            </a:r>
            <a:r>
              <a:rPr lang="bg-BG" dirty="0"/>
              <a:t>"</a:t>
            </a:r>
            <a:r>
              <a:rPr lang="en-US" dirty="0"/>
              <a:t>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It is an </a:t>
            </a:r>
            <a:r>
              <a:rPr lang="en-US" b="1" dirty="0"/>
              <a:t>architectural concept </a:t>
            </a:r>
            <a:r>
              <a:rPr lang="en-US" dirty="0"/>
              <a:t>and </a:t>
            </a:r>
            <a:r>
              <a:rPr lang="en-US" b="1" dirty="0"/>
              <a:t>industry standard </a:t>
            </a:r>
            <a:r>
              <a:rPr lang="en-US" dirty="0"/>
              <a:t>about how to build Web services.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RESTful services </a:t>
            </a:r>
            <a:r>
              <a:rPr lang="en-US" dirty="0"/>
              <a:t>typically implements the </a:t>
            </a:r>
            <a:r>
              <a:rPr lang="en-US" b="1" dirty="0"/>
              <a:t>CRUD operations </a:t>
            </a:r>
            <a:r>
              <a:rPr lang="en-US" dirty="0"/>
              <a:t>(create, read, update, delete) over certain data collection.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HTTP methods </a:t>
            </a:r>
            <a:r>
              <a:rPr lang="en-US" b="1" dirty="0"/>
              <a:t>GET</a:t>
            </a:r>
            <a:r>
              <a:rPr lang="en-US" dirty="0"/>
              <a:t>, </a:t>
            </a:r>
            <a:r>
              <a:rPr lang="en-US" b="1" dirty="0"/>
              <a:t>POST</a:t>
            </a:r>
            <a:r>
              <a:rPr lang="en-US" dirty="0"/>
              <a:t>, </a:t>
            </a:r>
            <a:r>
              <a:rPr lang="en-US" b="1" dirty="0"/>
              <a:t>PUT</a:t>
            </a:r>
            <a:r>
              <a:rPr lang="en-US" b="0" dirty="0"/>
              <a:t>, </a:t>
            </a:r>
            <a:r>
              <a:rPr lang="en-US" b="1" dirty="0"/>
              <a:t>PATCH</a:t>
            </a:r>
            <a:r>
              <a:rPr lang="en-US" dirty="0"/>
              <a:t> and </a:t>
            </a:r>
            <a:r>
              <a:rPr lang="en-US" b="1" dirty="0"/>
              <a:t>DELETE</a:t>
            </a:r>
            <a:r>
              <a:rPr lang="en-US" b="0" dirty="0"/>
              <a:t> are used to </a:t>
            </a:r>
            <a:r>
              <a:rPr lang="en-US" dirty="0"/>
              <a:t>retrieve, create, replace, modify and delete data.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shall </a:t>
            </a:r>
            <a:r>
              <a:rPr lang="en-US" b="1" dirty="0"/>
              <a:t>learn more </a:t>
            </a:r>
            <a:r>
              <a:rPr lang="en-US" dirty="0"/>
              <a:t>about RESTful services in the front-end and back-end development modules at </a:t>
            </a:r>
            <a:r>
              <a:rPr lang="en-US" b="1" dirty="0"/>
              <a:t>SoftUni</a:t>
            </a:r>
            <a:r>
              <a:rPr lang="en-US" dirty="0"/>
              <a:t>.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1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chemeClr val="bg1"/>
                </a:solidFill>
              </a:rPr>
              <a:t>HTTP</a:t>
            </a:r>
            <a:r>
              <a:rPr lang="en-GB" dirty="0"/>
              <a:t> defines 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 to indicate the desired action to be performed on the identified resource. The most often used HTTP methods are </a:t>
            </a:r>
            <a:r>
              <a:rPr lang="en-GB" b="1" dirty="0"/>
              <a:t>GET</a:t>
            </a:r>
            <a:r>
              <a:rPr lang="en-GB" dirty="0"/>
              <a:t>, </a:t>
            </a:r>
            <a:r>
              <a:rPr lang="en-GB" b="1" dirty="0"/>
              <a:t>POST</a:t>
            </a:r>
            <a:r>
              <a:rPr lang="en-GB" dirty="0"/>
              <a:t>, </a:t>
            </a:r>
            <a:r>
              <a:rPr lang="en-GB" b="1" dirty="0"/>
              <a:t>PUT</a:t>
            </a:r>
            <a:r>
              <a:rPr lang="en-GB" dirty="0"/>
              <a:t>, </a:t>
            </a:r>
            <a:r>
              <a:rPr lang="en-GB" b="1" dirty="0"/>
              <a:t>DELETE</a:t>
            </a:r>
            <a:r>
              <a:rPr lang="en-GB" dirty="0"/>
              <a:t> and </a:t>
            </a:r>
            <a:r>
              <a:rPr lang="en-GB" b="1" dirty="0"/>
              <a:t>PATCH</a:t>
            </a:r>
            <a:r>
              <a:rPr lang="bg-BG" b="0" dirty="0"/>
              <a:t>.</a:t>
            </a:r>
            <a:endParaRPr lang="en-GB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171450" indent="-171450" rtl="0" eaLnBrk="1" fontAlgn="t" hangingPunct="1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specified resource.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used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Web page, CSS file, script, document or other resource from a Web site.</a:t>
            </a:r>
          </a:p>
          <a:p>
            <a:pPr marL="628650" lvl="1" indent="-171450" rtl="0" eaLnBrk="1" fontAlgn="t" hangingPunct="1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if you open your favourite news site, its content will be downloaded using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GET requests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 rtl="0" eaLnBrk="1" fontAlgn="t" hangingPunct="1">
              <a:buFont typeface="Arial" panose="020B0604020202020204" pitchFamily="34" charset="0"/>
              <a:buChar char="•"/>
            </a:pP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retrieve a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of resources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(for example all the news from the front page of a news Web site) or get a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resource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(for example, a single news article).</a:t>
            </a:r>
            <a:endParaRPr 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hangingPunct="1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is used to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 store) a resource at the Web server.</a:t>
            </a:r>
          </a:p>
          <a:p>
            <a:pPr marL="628650" lvl="1" indent="-171450" rtl="0" eaLnBrk="1" fontAlgn="t" hangingPunct="1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that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creates something new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Web server. It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modifies the state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server-side.</a:t>
            </a:r>
          </a:p>
          <a:p>
            <a:pPr marL="628650" lvl="1" indent="-171450" rtl="0" eaLnBrk="1" fontAlgn="t" hangingPunct="1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when you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your username + password at a Web site, the login form uses a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request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send your credentials to the server and if the login data is valid, the server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creates a new session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sends the session identifier as a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shall learn about "</a:t>
            </a:r>
            <a:r>
              <a:rPr lang="en-GB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later, when we study Web programming.</a:t>
            </a:r>
          </a:p>
          <a:p>
            <a:pPr marL="628650" lvl="1" indent="-171450" rtl="0" eaLnBrk="1" fontAlgn="t" hangingPunct="1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HTTP POST is when you enter and submit your shipping address in an e-commerce application.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hangingPunct="1">
              <a:buFont typeface="Arial" panose="020B0604020202020204" pitchFamily="34" charset="0"/>
              <a:buChar char="•"/>
            </a:pP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used to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 existing resource. The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PUT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is used in some applications to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 an existing resource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new version of this resource.</a:t>
            </a:r>
          </a:p>
          <a:p>
            <a:pPr marL="628650" lvl="1" indent="-171450" rtl="0" eaLnBrk="1" fontAlgn="t" hangingPunct="1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HTTP PUT can be used to change the shipping address in an e-commerce application.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hangingPunct="1">
              <a:buFont typeface="Arial" panose="020B0604020202020204" pitchFamily="34" charset="0"/>
              <a:buChar char="•"/>
            </a:pP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used to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 existing resource.</a:t>
            </a:r>
          </a:p>
          <a:p>
            <a:pPr marL="628650" lvl="1" indent="-171450" rtl="0" eaLnBrk="1" fontAlgn="t" hangingPunct="1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HTTP DELETE request is for deleting an item from the shopping cart in an e-commerce Web application.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hangingPunct="1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existing resource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partially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used to modify a field of given object.</a:t>
            </a:r>
          </a:p>
          <a:p>
            <a:pPr marL="628650" marR="0" lvl="1" indent="-171450" algn="l" defTabSz="914400" rtl="0" eaLnBrk="1" fontAlgn="t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HTTP PATCH request is for updating the quantity of an order item in the shopping cart in an e-commerce Web application.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hangingPunct="1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HTTP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retrieves the resource's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headers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without the resource itself.</a:t>
            </a:r>
          </a:p>
          <a:p>
            <a:pPr marL="628650" lvl="1" indent="-171450" rtl="0" eaLnBrk="1" fontAlgn="t" hangingPunct="1">
              <a:buFont typeface="Arial" panose="020B0604020202020204" pitchFamily="34" charset="0"/>
              <a:buChar char="•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 is used rarely, for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check for modifications at the server side.</a:t>
            </a:r>
          </a:p>
          <a:p>
            <a:pPr marL="0" lvl="0" indent="0" rtl="0" eaLnBrk="1" fontAlgn="t" hangingPunct="1">
              <a:buFont typeface="Arial" panose="020B0604020202020204" pitchFamily="34" charset="0"/>
              <a:buNone/>
            </a:pPr>
            <a:endParaRPr lang="en-GB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rtl="0" eaLnBrk="1" fontAlgn="t" hangingPunct="1">
              <a:buFont typeface="Arial" panose="020B0604020202020204" pitchFamily="34" charset="0"/>
              <a:buNone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four most important operations for most applications are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so-called "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 operations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</a:p>
          <a:p>
            <a:pPr marL="171450" lvl="0" indent="-171450" rtl="0" eaLnBrk="1" fontAlgn="t" hangingPunct="1">
              <a:buFont typeface="Arial" panose="020B0604020202020204" pitchFamily="34" charset="0"/>
              <a:buChar char="•"/>
            </a:pPr>
            <a:r>
              <a:rPr lang="en-GB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abbreviation from "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create, read, update, delete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and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usually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implemented by apps and APIs, which manage persistent data.</a:t>
            </a:r>
          </a:p>
          <a:p>
            <a:pPr marL="171450" lvl="0" indent="-171450" rtl="0" eaLnBrk="1" fontAlgn="t" hangingPunct="1">
              <a:buFont typeface="Arial" panose="020B0604020202020204" pitchFamily="34" charset="0"/>
              <a:buChar char="•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applications support at least these four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 operations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objects they store, edit and manage.</a:t>
            </a:r>
          </a:p>
          <a:p>
            <a:pPr marL="171450" lvl="0" indent="-171450" rtl="0" eaLnBrk="1" fontAlgn="t" hangingPunct="1">
              <a:buFont typeface="Arial" panose="020B0604020202020204" pitchFamily="34" charset="0"/>
              <a:buChar char="•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if you have a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phonebook app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will need at least the following basic operations: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all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entries from the phonebook,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certain phonebook entry,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new phonebook entry,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modify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existing phonebook entry and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phonebook entry. These are essentially the classical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 operations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lvl="0" indent="0" rtl="0" eaLnBrk="1" fontAlgn="t" hangingPunct="1">
              <a:buFont typeface="Arial" panose="020B0604020202020204" pitchFamily="34" charset="0"/>
              <a:buNone/>
            </a:pPr>
            <a:endParaRPr lang="en-GB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rtl="0" eaLnBrk="1" fontAlgn="t" hangingPunct="1">
              <a:buFont typeface="Arial" panose="020B0604020202020204" pitchFamily="34" charset="0"/>
              <a:buNone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support a few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methods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are used rarely, in special situations:</a:t>
            </a:r>
          </a:p>
          <a:p>
            <a:pPr marL="171450" lvl="0" indent="-171450" rtl="0" eaLnBrk="1" fontAlgn="t" hangingPunct="1">
              <a:buFont typeface="Arial" panose="020B0604020202020204" pitchFamily="34" charset="0"/>
              <a:buChar char="•"/>
            </a:pPr>
            <a:r>
              <a:rPr lang="en-GB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used to open a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two-way socket connection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remote Web server. A socket connection can overcome the limitations of the HTTP protocol and its request-response model through lower-level communication.</a:t>
            </a:r>
          </a:p>
          <a:p>
            <a:pPr marL="171450" lvl="0" indent="-171450" rtl="0" eaLnBrk="1" fontAlgn="t" hangingPunct="1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is used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describe the communication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specified resource. For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some situations, the Web client asks the Web server using an HTTP OPTIONS request if it is allowed from a security perspective to request a certain resource. This is called a "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cross-origin request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or "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</a:p>
          <a:p>
            <a:pPr marL="171450" lvl="0" indent="-171450" rtl="0" eaLnBrk="1" fontAlgn="t" hangingPunct="1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TRACE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is designed for diagnostic purposes during the development and is used very rarely.</a:t>
            </a:r>
          </a:p>
          <a:p>
            <a:pPr marL="0" lvl="0" indent="0" rtl="0" eaLnBrk="1" fontAlgn="t" hangingPunct="1">
              <a:buFont typeface="Arial" panose="020B0604020202020204" pitchFamily="34" charset="0"/>
              <a:buNone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88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show you another useful tool for developers who deal with the HTTP protocol: the </a:t>
            </a:r>
            <a:r>
              <a:rPr lang="en-US" b="1" dirty="0"/>
              <a:t>Postman </a:t>
            </a:r>
            <a:r>
              <a:rPr lang="en-US" dirty="0"/>
              <a:t>HTTP client.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sz="1200" b="1" dirty="0"/>
              <a:t>Postman </a:t>
            </a:r>
            <a:r>
              <a:rPr lang="en-US" sz="1200" dirty="0"/>
              <a:t>is a </a:t>
            </a:r>
            <a:r>
              <a:rPr lang="en-US" sz="1200" b="1" dirty="0"/>
              <a:t>HTTP client tool </a:t>
            </a:r>
            <a:r>
              <a:rPr lang="en-US" sz="1200" dirty="0"/>
              <a:t>for developers. Web developers use it for </a:t>
            </a:r>
            <a:r>
              <a:rPr lang="en-US" sz="1200" b="1" dirty="0"/>
              <a:t>composing and sending HTTP requests and analyzing the HTTP response from the server</a:t>
            </a:r>
            <a:r>
              <a:rPr lang="en-US" sz="1200" dirty="0"/>
              <a:t>, for testing, for debugging server APIs, for researching how to use certain service API and for resolving technical issues during the software development.</a:t>
            </a:r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With </a:t>
            </a:r>
            <a:r>
              <a:rPr lang="en-US" sz="1200" b="1" dirty="0"/>
              <a:t>Postman </a:t>
            </a:r>
            <a:r>
              <a:rPr lang="en-US" sz="1200" dirty="0"/>
              <a:t>you can </a:t>
            </a:r>
            <a:r>
              <a:rPr lang="en-US" sz="1200" b="1" dirty="0"/>
              <a:t>create an HTTP request</a:t>
            </a:r>
            <a:r>
              <a:rPr lang="en-US" sz="1200" b="0" dirty="0"/>
              <a:t>, send it to the Web server, view the HTTP response,</a:t>
            </a:r>
            <a:r>
              <a:rPr lang="en-US" sz="1200" b="1" dirty="0"/>
              <a:t> </a:t>
            </a:r>
            <a:r>
              <a:rPr lang="en-US" sz="1200" dirty="0"/>
              <a:t>and generate a source code to execute the HTTP request in many languages, such as JavaScript, C#, Java, Python, PHP and many others.</a:t>
            </a:r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Now, lets see an example with </a:t>
            </a:r>
            <a:r>
              <a:rPr lang="en-US" sz="1200" b="1" dirty="0"/>
              <a:t>Postman</a:t>
            </a:r>
            <a:r>
              <a:rPr lang="en-US" sz="1200" dirty="0"/>
              <a:t>. We can send an HTTP request to retrieve the issue #1 from the "</a:t>
            </a:r>
            <a:r>
              <a:rPr lang="en-US" sz="1200" b="1" i="1" dirty="0" err="1"/>
              <a:t>aspnetcore</a:t>
            </a:r>
            <a:r>
              <a:rPr lang="en-US" sz="1200" dirty="0"/>
              <a:t>" project at GitHub, using the </a:t>
            </a:r>
            <a:r>
              <a:rPr lang="en-US" sz="1200" b="1" dirty="0"/>
              <a:t>GitHub API</a:t>
            </a:r>
            <a:r>
              <a:rPr lang="en-US" sz="1200" dirty="0"/>
              <a:t>, which is accessible via the HTTP protocol.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We create a </a:t>
            </a:r>
            <a:r>
              <a:rPr lang="en-US" sz="1200" b="1" dirty="0"/>
              <a:t>new request </a:t>
            </a:r>
            <a:r>
              <a:rPr lang="en-US" sz="1200" dirty="0"/>
              <a:t>and name it "</a:t>
            </a:r>
            <a:r>
              <a:rPr lang="en-US" sz="1200" i="1" dirty="0"/>
              <a:t>Get GitHub issue</a:t>
            </a:r>
            <a:r>
              <a:rPr lang="en-US" sz="1200" dirty="0"/>
              <a:t>". An we save the request in Postman.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And we choose HTTP </a:t>
            </a:r>
            <a:r>
              <a:rPr lang="en-US" sz="1200" b="1" dirty="0"/>
              <a:t>method</a:t>
            </a:r>
            <a:r>
              <a:rPr lang="en-US" sz="1200" dirty="0"/>
              <a:t> </a:t>
            </a:r>
            <a:r>
              <a:rPr lang="en-US" sz="1200" b="1" dirty="0"/>
              <a:t>GET</a:t>
            </a:r>
            <a:r>
              <a:rPr lang="en-US" sz="1200" b="0" dirty="0"/>
              <a:t> for this request</a:t>
            </a:r>
            <a:r>
              <a:rPr lang="en-US" sz="1200" dirty="0"/>
              <a:t>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We enter the following </a:t>
            </a:r>
            <a:r>
              <a:rPr lang="en-US" sz="1200" b="1" dirty="0"/>
              <a:t>URL</a:t>
            </a:r>
            <a:r>
              <a:rPr lang="en-US" sz="1200" dirty="0"/>
              <a:t> for the HTTP request: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https://api.github.com/repos/dotnet/aspnetcore/issues/1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click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[Send] button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Web server at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api.github.com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responds with a long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holding a detailed information about the requested issue.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dirty="0"/>
              <a:t>We can </a:t>
            </a:r>
            <a:r>
              <a:rPr lang="en-US" sz="1200" b="1" dirty="0"/>
              <a:t>view a code example </a:t>
            </a:r>
            <a:r>
              <a:rPr lang="en-US" sz="1200" b="0" dirty="0"/>
              <a:t>for sending this HTTP request in JavaScript, C#, Java or other programming language.</a:t>
            </a:r>
          </a:p>
          <a:p>
            <a:pPr marL="6286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dirty="0"/>
              <a:t>We open the </a:t>
            </a:r>
            <a:r>
              <a:rPr lang="en-US" sz="1200" b="1" dirty="0"/>
              <a:t>[Generate Code Snippets]</a:t>
            </a:r>
            <a:r>
              <a:rPr lang="en-US" sz="1200" b="0" dirty="0"/>
              <a:t> dialog window by clicking on </a:t>
            </a:r>
            <a:r>
              <a:rPr lang="en-US" sz="1200" b="1" dirty="0"/>
              <a:t>the [Code]</a:t>
            </a:r>
            <a:r>
              <a:rPr lang="bg-BG" sz="1200" b="1" dirty="0"/>
              <a:t> </a:t>
            </a:r>
            <a:r>
              <a:rPr lang="en-US" sz="1200" b="1" dirty="0"/>
              <a:t>button</a:t>
            </a:r>
            <a:r>
              <a:rPr lang="bg-BG" sz="1200" b="0" dirty="0"/>
              <a:t>.</a:t>
            </a:r>
            <a:endParaRPr lang="en-US" sz="1200" b="0" dirty="0"/>
          </a:p>
          <a:p>
            <a:pPr marL="6286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dirty="0"/>
              <a:t>We select </a:t>
            </a:r>
            <a:r>
              <a:rPr lang="en-US" sz="1200" b="1" dirty="0"/>
              <a:t>[HTTP]</a:t>
            </a:r>
            <a:r>
              <a:rPr lang="en-US" sz="1200" b="0" dirty="0"/>
              <a:t> to see the HTTP request.</a:t>
            </a:r>
          </a:p>
          <a:p>
            <a:pPr marL="6286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dirty="0"/>
              <a:t>We can select </a:t>
            </a:r>
            <a:r>
              <a:rPr lang="en-US" sz="1200" b="1" dirty="0"/>
              <a:t>[JavaScript - Fetch] </a:t>
            </a:r>
            <a:r>
              <a:rPr lang="en-US" sz="1200" b="0" dirty="0"/>
              <a:t>to see how to invoke this request from a client-side JS application, running in the Web browser.</a:t>
            </a:r>
          </a:p>
          <a:p>
            <a:pPr marL="6286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dirty="0"/>
              <a:t>We can select also </a:t>
            </a:r>
            <a:r>
              <a:rPr lang="en-US" sz="1200" b="1" dirty="0"/>
              <a:t>[Java]</a:t>
            </a:r>
            <a:r>
              <a:rPr lang="en-US" sz="1200" b="0" dirty="0"/>
              <a:t> to see a sample Java code for invoking the same request from Java.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You can play more with </a:t>
            </a:r>
            <a:r>
              <a:rPr lang="en-US" sz="1200" b="1" dirty="0"/>
              <a:t>Postman </a:t>
            </a:r>
            <a:r>
              <a:rPr lang="en-US" sz="1200" dirty="0"/>
              <a:t>during the exercise and homework sessions. I hope you will like it. I am sure you will find with ease </a:t>
            </a:r>
            <a:r>
              <a:rPr lang="en-US" sz="1200" b="1" dirty="0"/>
              <a:t>how to install the Postman HTTP client </a:t>
            </a:r>
            <a:r>
              <a:rPr lang="en-US" sz="1200" dirty="0"/>
              <a:t>on your computer.</a:t>
            </a:r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In case you want to explore more the HTTP client tools, I could recommend these: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hlinkClick r:id="rId3"/>
              </a:rPr>
              <a:t>Insomnia Core REST Client</a:t>
            </a:r>
            <a:r>
              <a:rPr lang="en-US" sz="1200" b="1" dirty="0"/>
              <a:t> </a:t>
            </a:r>
            <a:r>
              <a:rPr lang="en-US" sz="1200" dirty="0"/>
              <a:t>– it is a client HTTP tool for developers, like Postman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hlinkClick r:id="rId4"/>
              </a:rPr>
              <a:t>Postwoman</a:t>
            </a:r>
            <a:r>
              <a:rPr lang="en-US" sz="1200" dirty="0"/>
              <a:t> – it is a Web-based Postman-like HTTP client tool, running directly from the Web, without installation.</a:t>
            </a:r>
          </a:p>
          <a:p>
            <a:pPr marL="6286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Did you notice the tease in the name? It is not a "</a:t>
            </a:r>
            <a:r>
              <a:rPr lang="en-US" sz="1200" b="1" i="1" dirty="0"/>
              <a:t>post man</a:t>
            </a:r>
            <a:r>
              <a:rPr lang="en-US" sz="1200" dirty="0"/>
              <a:t>". It is a "</a:t>
            </a:r>
            <a:r>
              <a:rPr lang="en-US" sz="1200" b="1" i="1" dirty="0"/>
              <a:t>post woman</a:t>
            </a:r>
            <a:r>
              <a:rPr lang="en-US" sz="1200" dirty="0"/>
              <a:t>". You can play with it at </a:t>
            </a:r>
            <a:r>
              <a:rPr lang="en-US" b="1" dirty="0"/>
              <a:t>postwoman.io</a:t>
            </a:r>
            <a:r>
              <a:rPr lang="en-US" dirty="0"/>
              <a:t>.</a:t>
            </a:r>
          </a:p>
          <a:p>
            <a:pPr marL="6286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is the tool. We can click on the [Send] button and we see the response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5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84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93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84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289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6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5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54.png"/><Relationship Id="rId10" Type="http://schemas.openxmlformats.org/officeDocument/2006/relationships/image" Target="../media/image45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4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7.png"/><Relationship Id="rId22" Type="http://schemas.openxmlformats.org/officeDocument/2006/relationships/image" Target="../media/image51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6.jpeg"/><Relationship Id="rId7" Type="http://schemas.openxmlformats.org/officeDocument/2006/relationships/image" Target="../media/image5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9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hyperlink" Target="https://softuni.b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microsoft.com/office/2007/relationships/hdphoto" Target="../media/hdphoto1.wdp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hyperlink" Target="https://www.getpostman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postwoman.io/" TargetMode="External"/><Relationship Id="rId4" Type="http://schemas.openxmlformats.org/officeDocument/2006/relationships/hyperlink" Target="https://insomnia.r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noProof="1"/>
              <a:t>SoftUni Team</a:t>
            </a:r>
          </a:p>
          <a:p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1315728"/>
          </a:xfrm>
        </p:spPr>
        <p:txBody>
          <a:bodyPr/>
          <a:lstStyle/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038" y="459000"/>
            <a:ext cx="11083925" cy="882650"/>
          </a:xfrm>
        </p:spPr>
        <p:txBody>
          <a:bodyPr/>
          <a:lstStyle/>
          <a:p>
            <a:r>
              <a:rPr lang="en-US" dirty="0"/>
              <a:t>API Testing</a:t>
            </a:r>
            <a:endParaRPr lang="bg-BG" dirty="0"/>
          </a:p>
        </p:txBody>
      </p:sp>
      <p:pic>
        <p:nvPicPr>
          <p:cNvPr id="1026" name="Picture 2" descr="Image result for AP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49" y="2445259"/>
            <a:ext cx="2788551" cy="269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одзаглавие 12">
            <a:extLst>
              <a:ext uri="{FF2B5EF4-FFF2-40B4-BE49-F238E27FC236}">
                <a16:creationId xmlns:a16="http://schemas.microsoft.com/office/drawing/2014/main" id="{98937E34-C431-4D4B-AB5F-8AC775AB38BC}"/>
              </a:ext>
            </a:extLst>
          </p:cNvPr>
          <p:cNvSpPr txBox="1">
            <a:spLocks/>
          </p:cNvSpPr>
          <p:nvPr/>
        </p:nvSpPr>
        <p:spPr>
          <a:xfrm>
            <a:off x="554182" y="1454789"/>
            <a:ext cx="11083636" cy="742694"/>
          </a:xfrm>
          <a:prstGeom prst="rect">
            <a:avLst/>
          </a:prstGeom>
        </p:spPr>
        <p:txBody>
          <a:bodyPr vert="horz" lIns="108000" tIns="36000" rIns="108000" bIns="36000" rtlCol="0" anchor="t" anchorCtr="0">
            <a:norm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Exercises: REST APIs, Postman, C# Unit Testing</a:t>
            </a:r>
            <a:endParaRPr lang="bg-BG" dirty="0"/>
          </a:p>
        </p:txBody>
      </p:sp>
      <p:pic>
        <p:nvPicPr>
          <p:cNvPr id="17" name="Picture 2" descr="Image result for postman logo">
            <a:extLst>
              <a:ext uri="{FF2B5EF4-FFF2-40B4-BE49-F238E27FC236}">
                <a16:creationId xmlns:a16="http://schemas.microsoft.com/office/drawing/2014/main" id="{BA8ADC8C-7555-46B5-81AE-47C010863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279" y="2766278"/>
            <a:ext cx="1967721" cy="19677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59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subTitle" sz="quarter" idx="11"/>
          </p:nvPr>
        </p:nvSpPr>
        <p:spPr>
          <a:xfrm>
            <a:off x="615109" y="5630916"/>
            <a:ext cx="10961783" cy="768084"/>
          </a:xfrm>
        </p:spPr>
        <p:txBody>
          <a:bodyPr/>
          <a:lstStyle/>
          <a:p>
            <a:r>
              <a:rPr lang="en-US" noProof="1"/>
              <a:t>Using NUnit</a:t>
            </a:r>
            <a:r>
              <a:rPr lang="en-US" dirty="0"/>
              <a:t> and </a:t>
            </a:r>
            <a:r>
              <a:rPr lang="en-US" noProof="1"/>
              <a:t>RestSharp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49825"/>
            <a:ext cx="10961783" cy="768084"/>
          </a:xfrm>
        </p:spPr>
        <p:txBody>
          <a:bodyPr/>
          <a:lstStyle/>
          <a:p>
            <a:r>
              <a:rPr lang="en-US" dirty="0"/>
              <a:t>API Testing in C#</a:t>
            </a:r>
            <a:endParaRPr lang="bg-BG" dirty="0"/>
          </a:p>
        </p:txBody>
      </p:sp>
      <p:pic>
        <p:nvPicPr>
          <p:cNvPr id="1026" name="Picture 2" descr="RestSharp Tutorial">
            <a:extLst>
              <a:ext uri="{FF2B5EF4-FFF2-40B4-BE49-F238E27FC236}">
                <a16:creationId xmlns:a16="http://schemas.microsoft.com/office/drawing/2014/main" id="{7E2DB483-C72B-45B9-A9C6-FF7862FEC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436" y="2209840"/>
            <a:ext cx="2999129" cy="780685"/>
          </a:xfrm>
          <a:prstGeom prst="roundRect">
            <a:avLst>
              <a:gd name="adj" fmla="val 785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3329D6-719E-4FB8-B462-004613FAC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526" y="1236111"/>
            <a:ext cx="1648948" cy="806153"/>
          </a:xfrm>
          <a:prstGeom prst="rect">
            <a:avLst/>
          </a:prstGeom>
        </p:spPr>
      </p:pic>
      <p:pic>
        <p:nvPicPr>
          <p:cNvPr id="9" name="Picture 2" descr="Image result for postman logo">
            <a:extLst>
              <a:ext uri="{FF2B5EF4-FFF2-40B4-BE49-F238E27FC236}">
                <a16:creationId xmlns:a16="http://schemas.microsoft.com/office/drawing/2014/main" id="{3838A7E6-2C51-4AF9-A697-A2B82BF6C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75" y="3192656"/>
            <a:ext cx="965050" cy="96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81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3DA17E-D832-4CBD-8F74-C17EB7606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AC457D-9180-4841-B220-DB08D202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HTTP GET with C# and </a:t>
            </a:r>
            <a:r>
              <a:rPr lang="en-US" dirty="0" err="1"/>
              <a:t>RestSharp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47D1E9-9BE5-48D0-86FF-B8B36492C1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1359000"/>
            <a:ext cx="11340000" cy="425127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3A36CB-F1F8-43D2-8A72-52FD0C4D9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651" y="4935660"/>
            <a:ext cx="4519104" cy="182853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988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854CFF-9AC2-484C-A623-EF64857545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4F31F0-6CD1-4583-9FAE-E07C54B2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HTTP POST with C# and </a:t>
            </a:r>
            <a:r>
              <a:rPr lang="en-US" dirty="0" err="1"/>
              <a:t>RestSharp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12470-70DD-448A-8826-FB15D73529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1000" y="1174398"/>
            <a:ext cx="9203327" cy="55828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122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490" y="1584000"/>
            <a:ext cx="8446247" cy="4856038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dirty="0"/>
              <a:t> == world's most popular client-server protocol for the Internet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RESTful APIs</a:t>
            </a:r>
            <a:r>
              <a:rPr lang="en-US" dirty="0"/>
              <a:t> == HTTP-based Web services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2"/>
                </a:solidFill>
              </a:rPr>
              <a:t>HTTP methods: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GET</a:t>
            </a:r>
            <a:r>
              <a:rPr lang="en-US" dirty="0">
                <a:solidFill>
                  <a:schemeClr val="bg2"/>
                </a:solidFill>
              </a:rPr>
              <a:t> (retrieve),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POST</a:t>
            </a:r>
            <a:r>
              <a:rPr lang="en-US" dirty="0">
                <a:solidFill>
                  <a:schemeClr val="bg2"/>
                </a:solidFill>
              </a:rPr>
              <a:t> (create),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PATCH</a:t>
            </a:r>
            <a:r>
              <a:rPr lang="en-US" dirty="0">
                <a:solidFill>
                  <a:schemeClr val="bg2"/>
                </a:solidFill>
              </a:rPr>
              <a:t> (edit),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PUT</a:t>
            </a:r>
            <a:r>
              <a:rPr lang="en-US" dirty="0">
                <a:solidFill>
                  <a:schemeClr val="bg2"/>
                </a:solidFill>
              </a:rPr>
              <a:t> (replace),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dirty="0">
                <a:solidFill>
                  <a:schemeClr val="bg2"/>
                </a:solidFill>
              </a:rPr>
              <a:t> (delete)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Postman</a:t>
            </a:r>
            <a:r>
              <a:rPr lang="en-US" dirty="0"/>
              <a:t> == HTTP client tool for API testing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RestSharp</a:t>
            </a:r>
            <a:r>
              <a:rPr lang="en-US" dirty="0">
                <a:solidFill>
                  <a:schemeClr val="bg2"/>
                </a:solidFill>
              </a:rPr>
              <a:t> == C# library for HTTP requests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1232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4731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0639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307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200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80955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#QA-Automation</a:t>
            </a:r>
            <a:endParaRPr lang="en-US" sz="60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392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 descr="data:image/jpeg;base64,/9j/4AAQSkZJRgABAQAAAQABAAD/2wCEAAkGBxQSEhUUEBQUFBUVFhgUFhYXFxQVFhgWFxcWFxcYFxYaHSggGBslHRcVITEiJSkrLi4uFyAzODMsNygtLisBCgoKDg0OGxAQGywkHyU0LDQ0LywsLCwsLC8sLCwsLDQsLCwsLCwsLCwsLCwsLCwsLCwsLCwsLCwsLCwsLCwsLP/AABEIALUBFwMBEQACEQEDEQH/xAAcAAEAAgMBAQEAAAAAAAAAAAAABgcDBAUCAQj/xABHEAABAwIDBQQFBwkHBQEAAAABAAIDBBEFEiEGEzFBUQciYYEUMnGRsSNCUnKhwdEVFlRikpOywtIXJDM0Q3OCY2Si4fBT/8QAGgEBAAIDAQAAAAAAAAAAAAAAAAQFAgMGAf/EADMRAAICAQIEAwcDBAMBAAAAAAABAgMEERIFEzFBFCFRMjNScYGhsRUiYSNCkcEkYtFD/9oADAMBAAIRAxEAPwC8UAQBAEAQBAEAQBAEAQBAEAQBAEAQBAEAQBAEAQBAEAQBAEAQBAEAQBAEAQBAEAQBAEAQBAEAQBAEAQBAEAQBAEAQBAEAQBAEAQBAEAQBAEAQBAEAQBAEAQBAEAQBAEAQBAEAQHl7rcdEBz5scgbxkBPhc/BbI02S6I1Svrj1Zh/OWn+kf2Xfgs/DW+n3MPFVev2H5ywfSP7LvwTw1voPFVepmhxyB3CRvnp8Vg6bF1Rmr630Z0GPB1ButZtPSAIAgCAIAgCAIAgCAIAgCAIAgCAIAgCAIAgCAIAgCAIAgCAxzyBrS52gAufYEBX+L4y+dx1IZ81vh1PUq2poUFr3Ki7Ic3ouhzsy3mgxuqmDi5o9pC88hoz4Kth4Pb+0E1Q0ZlzL3QG3QYnJCbsdpzafVPlyWqyiM+ptqvlX0J9hde2aMPbz4joeYKqrIOEtrLaE1OO5G4sDMIAgCAIAgCAIAgCAIAgCAIAgCAIAgCAIAgCAIAgCAIAgOFtjPlpnW+cQ33nX7Fvx462I0ZMtKmQHMrcptTo4DhPpUhDiRGwXdbTMTwbfoomXa4pRRMxKVP8Ac+iJpDs5TtFhEz9lqrXJlmopdj7Js/TkWMTP2W/gmrGiIdtFgwpXjd/4b7gD6LuOngRfTwVhiWuX7WV2ZUo/uicrMpxB1JPsNVd+SPkQHj28D9yrs2PSRY4M9U4k0UEnhAEAQBAEAQBAEAQBAEAQBAEAQBAEAQBAEAQBAEAQBAEBGdvD/dx9dv3qTie9RGy/dMgedW5S6kz7PfUl+uP4QqrN959C3wfdkvUQmBARvbPDpZmM3Ia4tfchxI0ykaWB11C349qrlqzRkVO2O1ET/N2s/wDzj/bP9KmeNj6ELwEvU7ux+DzxTOfM1rRkyjK4k3uD0CjZF6tSSJONjupvVkzUUlhAEAQBAEAQBAEAQBAEAQBAEAQBAEAQBAEAQBAEAQBAEBF+0E/3Yf7jfipWH71EXM9y/oV5nVzoUmpOuzk3jl+v/K1VGd7z6Fxge6+pMVDJoQGKeZrGlziAALknQIlq9EeN6LVkDxDbR++Bh/wmm2U/PHU9PBWdeD+z93X8FXZnvmft6L7kzwrEmTxh8ZuDxHMHmCORVfZXKuW2RY12RsjuibywNgQBAEAQBAEAQBAEAQBAEAQBAEAQBAEAQBAEAQBAEAQBARTtGP8AdR/uM+KlYXvl9SJne4f0K13ivNCg3FgdmbrxS/7n8rVTZ/vS74d7n6k1UInmKedrGlziAALkngESbeiPG0lqysNqdpzUuyRkiEHTkXnqfDwV1i4nLW6XX8FHl5nN/bH2fyR7eKZoQtx0MFxp9NJnYbg+s3k4fcfFabsdWx0fU30ZMqZaroWvhGKR1EYkjNweI5g8wR1VFZXKuW2Rf12xsjuj0N5YGwIAgCAIAgCAIAgCAIAgCAIAgCAIAgCAIAgCAIAgCAICI9pjrUl/+oz4qZg++X1IPEXpjyfy/JVe+V9tOZ5hZPZW68Mv+5/K1UnEfe/Q6Lhb1o+rJrUTBjS5xAa0EkngANSSoC8yyZU2121pqnZIiRCOHV9vnHw6BXmJhqtbpdfwc5m8Q5r2Q9n8kaM6mvRdSBGTeui6H3fL3Qx5h8M//wB93tXnlrp3M9Xt3aeR0sBx+Slkzs1B0e3k4fcehWnIxo3R0fXszdjZsqJarp3RcOC4rHUxCWI3adD1DhxafELn7K3XJxl1OnqsjZFTj0ZvrA2BALoAgCAID5dAfUAQBAEAQBAEAQBAEAQBAeXGyAqLHttKgzybiUsjBytADdQ3TNqOZV5j4VfLW9eZzuVxG1WtVvRI5/54Vv6Q73M/pW7wNHw/kj/qOT8X2X/hv4FtpUNnj38pfGXBrwQ3QO0voOXFacjBr5bcFoyRi8Rt5qVktUy3muuLqjOiIvtBtrDTStitnN/lMp9Qfe7wUunCsti5Ly/2QsjOqpmoPz9f4NLtEqmS0AfG4Oa57CCOBF1lhRcchJ9fMw4hJSxW10en5Ksur85fQsrsvnaymnc8hrWyEknQAZGqj4gm7kl6HS8KaWPq/VnRwzbeComdCRladI3OOj+oI+aeg5rXbhWVwU/8/wAGyniFVtjgvp/JF9rNiZI5M9GwvY86xj5hJ4i/zfDkpGLnbVts7EbM4bvluq+qNuu2VbSYfK99nTODczuneb3W9B8VrryJXZEW+mptsxYUYs4x9PN+pAbq9OaJlsHg8dXFURyi4u2x5g2NiDyKp+ITcLIyT7F9wuuM6ZRktVr/AKNam2FqDUGJ+kQ1MosMzb8Gjk7r04rKXEVy9V7RjDhOlvm/2lq4Xh7KeNscQDWtFgAqmUnJ6su4xUUkkQLb3auWOcRU0hZkHfIsbuPLUchb3qzwcSE4Oc18in4jmzrmoVvT1Iz+eFb+kP8Acz+lTvBUfD+Su/Ucn4vsj1HtlWAg79xsQbENsbHgdF48ChrTaex4lkJ6uX2RcOFVzZ4mSs4PaHDzHBUE4uEnF9jp4SU4qS6M3FiZBARPbsVTIxLSSObkvnY0NOZvMi4vmH2i6kYzr3aWLVEXKVuzWp6NfcrwbY1h4VDvcz+lXSwqH/b+Tn3xDJXlu+yM1JtrVse1zpS9oNy0htnDmNAsZ4FLi0lo/qZ18TvUk5PVFu4ViDJ4myRm7XC/4g+KoZwcJOMuqOkrnGcVKPRm2sTMhO321Rp7Q07rSmznOFjkby8z8FPwsVWvdLp+Ss4jmOlbIe0/sQf88K39If7mf0qz8FR8P5Kj9Ryfj+y/8NvCsexCplbFFO+51JsyzW83Hu+7qVHyKcamO7b5/UlYl+XfPbu8u/ki3qSMtY0OJcQACTxJ6nxVKdAjMgCAIAgIzt9i/o9K7KbPk+Tb17wNz5C6k4dXNtS7LzIubdyqW+78kUvddGcmMy83LXQy2PTd2F1kYlu7KYk+qw8tjflmY0xZ+JBA7rrHjcW+1c7lVKq7zXl1OqxLedQnr59Cq8RppIpXRzgiQG5ub5r/ADgeYPVXdFsLI6xOeyaJ1Tan/n1PTMSeIXQ5iY3EOynk4G929L8166YuxWd0eRyJqp1dn9jUutpH0NpuIPERhBswuzuAv3jawv1AtwWrkx37+5v581Vyl0/JiponyPayIFz3GzQON+t+QHVe22RrjrI8opnbPbHr+C9tnqaSOnjbUP3kgADndfxtwudSuaskpSbS0Otri4wUW9Tm9oX+Rl9jf4mrdh+/j8zTme4n8ilrrpDktCxuyM/4/tb8CqXiftx+R0HCPdy+f+ix8qrC2NPGK5sEL5XcGNJ/ALKEHOSiu5jOahFyfRFB1dS6R7nvN3PcXH2k3XUQgoRUV2OPtm7JuT7mLMvXJLqYxg5a6LoLrIx0LK7KsXu19O46t+UZ9U6OHkdfNUvEqdJKxdzoOFX7oOt9ixFWFsEB5ewEWKAqDb7Zk00hmiHyLz3gODHH+Un3H2q3wMrVcuTKPiWH/wDWH1IldWpS6Eu7P9pPRpd1IfkpD5MedAfYeBVfnYvMjvj1Ra8Ny+W+XLo/syxtp8dbSQGR2rjoxv0ncvLmVU0Uu2e1F1kXqmtyZSNXVOle58hLnPJc4+J+5dJCKglFdjk7LJWScpdWeIY3Pc1jBmc4hrW9SUnYq47me1VSsmox6lzbF7NNpItbOlfq93U9B4Dkubvuds9zOrx6I0w2xJKtJvCAIAgPhKAprtHxff1RY09yHuDxcbFx+A8ir3h1Oyvc+rOe4ndvs2LovyRTMp5WaE7Gyx/JOfL8qT6Ra2vD1f2PtVJ4n/lbu3Q6Hwn/ABNnfr9SCByvDntCV9nOL7iqDHHuTDIegcLlh99x5qv4hTvr3LqvwWfDLtlmx9GWHtdsxHWR/Rkbqx44g+PVp5hU9F0qpbol3fRG6G2RTNdRyQSOimble3iORHJzTzBXRU3RtjuicxkY8qZbWa91uNGhlpoXyPbHE0ve42a0ff0A5larbY1x3SNtNErZbYlw7FbJtpGZn2dM4DM7p+q3o0faufyMiVstX0OmxsaNENF17slajkkjPaJ/kZvY3+Jqk4fv4/MjZnuJfIpS66Q5TQsjsh/1/a34FUvE/bj8i/4T7uXzLJVYWpXHaxjFgymaePyj/YD3B5m58lZ8Np1k7H2Knil2kVWu5W11dFCTfYLZwVEFQ+QaSNMLD0AHeI/5W/ZVNn3tWpLt5l7w3HXKbl/d5EKmjLHOY8Wcxxa4eLSQfgrauanFSXcpra3XNxfY3cBxM01RHKPmuGYdWnRw93wWvIq5lbibcW7k2qRflPKHNDmm4IBB6g8FzOmnkzqzKgCA166kbKxzHgOa4EEHmDovU9HqeNalH7U4C6imyG5jdcxO8PoE/SH2q/w8nmx0fVHOZ+JyZbo9Gca6mlfobmIYrLOGCV5du25G+z7zw9wWquiFbbiupvuvnakpPoaZd1WxvTzNKi29EWl2dbKGIekTttK4d1p+Y3p9Y8/cqDMyubLRdEdLhYiphq+rJ8FCJx9QBAEAQHI2pxUUtNJLzAs0dXnRo9/wW2it2WKKNV9qrrc32KEe8kkk3JNyepOpK6dLRaI5OTbbbOhs9hvpNTFFyc67vqN1d+Hmo+Xby6myThU8y1Lt1L7EAyZbC1rW5LmzqChNocONNUyxcmuu36jtW/h5LpMS3mVJnMZtPLua7M57HEG4NiNQehHAqQ0mtGRU2nqi+tlcVFVTRy8yLOHRw0cPeuYvqdU3E6yi1W1qaNPa/ZdlZH9GRurHjiD0PUdQvab5VS3RPL6I3R2yKcmwuZs/o5jO+vYNHBw+kD9DxV6sut179Tn5YVqt5ehbmxeyLKRmZ9nzO9Z/8rejfiqTIyJXS1fQvsbHjRHRdSVqOSAgIz2i/wCQm9jf4mqTh+/j8yNme4l8ikl0hyxZPY//AK/tb8CqXiftx+Re8J93L5li1MwY1znGwaC4noALlVnXyLRvRalAY7iRqZ5JXfPdoOjRo0e5dPj1cutROVybXbY5GixpJAaLuJAA6kmwC2TkoxcmaoQc5KK7l/bO4aKenjib81tj4nmfM3PmuXsm5ycmdbCChFRXYq3tMwvc1e8A7swv/wA22DveLFW/DbdYOHoUvFKdJKxdyJKzKot7svxje026cbvhOXxLDct92o8lz+fTy7NezOj4fdzKtG/NE1UInhAEBxdqcJiqIHtmsABmzcMpGuYHwWdc5QknHqa7YRnBqXQoh4sSAcwBsHAWBHW3K66iLbS16nJzSUmo9DysjElnZzhMU9TeVwJjGZkZ5n6Xjbp5qs4lZOMUl0Za8LqrlJyfVFytbZUpenpAEAQBAfCgKq7V8Yzysp2nSMB7vrm9h5DXzVxwynydjKXil3mq18yAq1Kc7uyWPNopHSGPeOIDR3gMo4nlz09yh5eM79FrpoTsPKjRrqtdSWf2qf8Ab/8An/6UP9LfxfYm/q0fhIptbj7a2Rkgi3bmgtPeBuOI5ctfepmLjOjXz11IWZlRvS0WjRwlLIJPOyrGMkr6dx0kGdv1xxHmP4VV8Sq1SsRccLu83W/mT7aHaGKia102Yh7soyi5vYnXXhoVWU0TulpEtLr40x3TI4e0ChLs5jkzAWvkbex4i9+Clfp1/wDH+SL+pUfz/g7mz21cFY5zYQ8FgDjmaALE201Wi/GnTpu08yRRlQu12diQKOSAgIz2i/5Cb2N/japGH7+PzI2Z7iXyKRXSnLFldj/+v7W/Aql4n7cfkXvCvdv5nT7UsX3VOIWnvTEg+DB63v0HmtXD6d9m59EbuI3bKtF1ZUSvznDewStbBOyV7M4Ycwbe3etYE+xaMip2w2p6EjFtjVZvktSdjtT/AO2/8/8A0q79LfxfYs/1aPwnD2s2wbXRBhhyOa4Oa7Nex4HlzBIW/HwnTPcpfY0ZOfG6tw2kTViVZ3tiMX9Gq2OJ7r/k39LOOh8jb7VEzauZU/VE3Au5dq16PyLzaVzh0p6XoPhKAqjtF2s3rjTQO+TabSOHz3A+qOrR9pVxg4mi5k+vYpeIZmv9KH1ZAyrUpz4034LxPU9aa6mxRVb4Xtkidle03B/+5LGcFOLjLoZVWSrkpR6l4bJ7QsrYg8aPbpIz6LvwPELnMiiVM9rOnx743Q3I7q0EgIAgCA1MTrWwxPkebBjS4+SyjFykoruYzkoxcn2Pz/X1LpZHyP8AWe4uPny8uHkunrgoRUV2OSttdk3J9zA2MkgAEkkAAC5JPAAdVlKSitWYwi5NRXU3PyNU/o0/7tyjeNp+Il+Av+Efkap/Rp/3bk8bT8Q8Bf8ACPyNU/o0/wC7cnjafiHgL/hNNzCCQQQQbEHQgjiCOqkRkpJNdCJOLhJxfVGahqXQyMkZ6zHBw8uXnwXlkFODi+5lVa65qS7FhdpNQJ6Onmj1aXg36ZmuFvfoqjAWy9xZd8RanjqcenUrfKrooNSZdltY2Oqc15tvGWaTzcDe3mL+5VvE63KCkuxa8KtSnKL7lv3VKXwugIR2p4m1lNuQRnkcNOeVpuSfDgFO4fU5W7uyK/iNyhU492VLlV8c5qWX2QxWjnd+uG+5oP3qk4nL+ol/B0HCl/Sb/kiG2mK+k1T3g3Y35Nn1W8T5m5VjhVcupa9WVmffzbXp0RwsqlELU22YTUEAtp5yDqCI3WI5EKK8ylPTcTFg3vz2n38jVP6NP+7cnjafiPfAX/CffyNU/o0/7tyeNp+IeAv+E1pqZ7DlkY5juOVwLTY8DY8lurtjYtYvUj21Tqek1oY8q2GpMvDYPF/SKRhcbvYN2/2tFr+YsVzeVVyrWux1WJdzalLv0JEVHJJA+0TavdNNPAflHDvuHzGnl9Y38grDBxd73y6fkrc/M5S2R9p/YqrKrw57U38BwZ9XM2Jml9Xu+iy9ifb0UbKyFTDXv2JmHju+enZdSebbbFN3DH0rbOhbbKPnMHEeLhqR59VVYmU4Wfu6MucvEVlf7V5roVmAr5PVanNvy6nT2fxaSkmbLHy0c3k5l9WlacimNsNrN+NkypnuX1LywjE46iJssRu1w8weYPQhc3ZCVctsup1FdkbIqUejN5YmYQBAQPtOxA5G07D6/ff9UHQeZ+CsOH16z3vsVnE7Hy+XHv8Agrn0Mq43lDyX6kh2CwXeVYc4XbEM/D5x0b958lX8Qu/ZsXcs+GY/9Te+xboiHQe5U5fH3dDoPcgPhiHQe5AVHt9g27qy5os2UZhp84aO+4q5wLtYbH2KHieM+YpruRz0MqfvKzksmGzMPpNJNRPNiPlIj01vp7Ha/wDJVeXrXarYl1hf1aHRMiE2HuY90cgyvabFp+I6jxVjXfGa1RVW4k65aMNpCNQbEa3HG6yc0/JmtVSXmmduHaKtYLCd1h1DXH3kXUaWNQ3rtJscvJitN32PT9pq4j/MOHsDfwXixcdf2nrzMl/3fY41TG+RxdI5z3Hi5xJPvKkxcYrSK8iHOM5vWT1ZiNIdALkk2AA1J6AL2VsYrVnkcecnoiw90cPwzJwmlvw5Pf6x8h8FSxfiMjV9C/kvC421df8AZXnoZV3vOe5MvU28JwczTxxcnO731Rq77BbzWjJv2VN9yTiYrnak+heUFO1rQA0aADh0XPHUHvdDoPcgG6HQe5AV72o4PfdztHA7t3sOrT5H4qw4fdsm4vuVnFKOZWpLqvwQH0Mq43lDyX6kr7O60wVGRx7kwy+AeLlp89R7lAz4b4bl1RacMm65uD6Mm2120Ho0dmWMrxZg6frHwH2quxqObL+C0ysjkw8uvYqGaBz3FzyXOcSSTqSTzKv4uMVojmZwnKW6T82eBREkBoJJNgBxJPALyV0YptiGPKbSRb+xWzopIRexkf3nu6noPAcFz99ztnuZ1GNRGmtRRIntuLFaTeVHt3szuJt7GLRSHUcmyG/uB+PtVvg5Wq5cupScRwvPmQ+pGvQyrHeip5L9SQbH4w+jk1uYnnvt6dHDx+Kh5dKtjquqJ+DdKiWj84v7FvwTB7Q5pBBFwRwIKo2mnozoU9fNGRD0FARjG9koJpHTSvkBtdxDyAA0dOQstsL5xWkWaZ0Qm9ZI5GE7JUVVE2anlfJG69nCR1jY2PLqs/E2+pj4Wr0JPgOAx0jXCK/eNyXHMb8OK1TslN6yNsK4wWkTrLAzF0AQEexKkpsQzx5yXU8mV+UlpY/Le1/YftWcJyg9YmE64zWkkc/+z2n+lL+8K2eJt9TV4Wr0NzCNjoaeUSsdJmbe13kjXQ3HNYzvnNaNmcKIQesUb2NbPQ1I+UbqODho4ewjULCE5QesTKdcZ+0iK1PZ+8f4UxI6PaHfaLKVHNmupFlgwfR6Gmdiar6UJ8nhbPHP0NfgP+x8/Mmr+lD7np47+B4D+TPBsHOfXlY0fqsJPvcfuWLzpdkZLAj3ZJME2ShpjnN3vA9d+pA520sPJRrLp2e0Sq6YV+yeKrDqbFI45mSOdGMwYWOc0aGztOtxZeQtlD2T2dUZ+0jU/s+p/pS/vCs/E2epr8LV6HQwTZOGmk3jMxda3ecXWHh05LCd05rRszrphB6xRIVrNp9QC6A421EtOIgyreGMme2FvG5e/wBVoI4HT7F7FtPVHkoqS0Zxv7Pqf6Uv7wrf4mz1NHhavQ8QbFUolyiV+8ZleWiU5gL91xHEC4+xePIsa0bPVjVJ6pGXaTZqm+UqqqWRjWtzPdndla0eHIeAWML5xWifkezorm9ZLzNek2HpZWNkjkkcx7Q5rhIbFpFwQs/E2epj4Wr0OlhOxsEEgkbmc4cMzi4C/QHmsJ3TmtGzOFMIPWKO1imJxU0e8neGMBa3Mb8XENaNOpIC1G0x4pjMNPu9/IGb14jYSDYvPBt7WBPigNLaDEKS/o1S9odJG6TJYk7tgJc/QaAWOvgvU2nqjxpNaM4GHbG0c8TZoJZHxvGZrhI6xHmt3ibPU0eFq9DQiwjDHMZI2peWSTejscHvs6W9sg04/YvfE2eo8LV6E6wTCm00e7YXFoJIzOLiL9CeA8FplJyerN0IqK0R0ViZBAQztXxgU9A5geGPqHNp2uJADQ82keSeQZmKA4PZ9iUUEtdRUMkdQxjfSqXI8PaczAHx3B4h4Bt+sgNbZnaeqqHsjlxARzzRyA08tGYSyXKcoikcLOINuN7gcEBuUG2NRUMw+Bj8lS98oqyGtJa2lu2U2Is3M7KBpzQGhSbQ4o2kgr5KiJ8bqhsRg3TRmjdLu8xkGod4DkEB3KerxKulqX0lRFTRU87oI43RCTeGMgPMjr3AJvwQHCiZXtlxeWkqI4dzPvHtMYfvZGwsJBJ9Rlh7blAdP8uV9bPSR0k7KZs+HNq33jbJZ7nW7oPtA48EB5mxHE5XVm4qo2DDw1hzRNJqJREJHuf9BpvYAIDHS49X19TDHS1DKVsuHxVbgY2y5XvJuG38bDXkgPFBtfW1MNHBG+OKpnnnhknyBzQ2mNnOZGdMzrhAfZ9q62Js1PLK101NX0kBmaxo3kNQQbFnAOsbaIDt7SY9VRVk8dMN5kw908cWUHNMJMoOmp05IDnbCbSyTVDI5a8Sl8Rc6CSldTyB4tfduNg4DW/FAWJUeq76p+CAqPAsXMGF0bWVopC985IbAamV7RI71GDgAbXNufFAbeE7ZVRjp5pJRJEyuNHO7diPPHJYRSuadYyHEAjTigNip2ome2pm9NbSwmr9HpvkBM9zYQRKY2DVzi6+uoAagNKk20rXUtaIXmokp5Ymsm9Hcx+5ktne6ntcluulkB7h23lipql7KxlZI3dMiZJTuppGPleIw6RptmYCRwHJAdHaGTFKGiqaiWsilywtc20LWuZKXtBy8iyxPEXQGPFqjEKaKmlnq2Tb+qpWZBBG1rBJcvAJBPQAoDTrMaxNwxKeGqYyOhneGROiY7O1gDi0v5Cxt1XoN7Zp0k2Mvn3pDX0NNM5mRti2TPaO51Aabm/E3XgNjtYxKK1LRzSsiZUTtdO57g0Cni7zwSeGY5R70BxcB2j3OEYhHSTNc+gMggkaWvaYnOL4iOIcACW/8UB08MxevgqqBtXUR1Edex3cbGIzE9sW8GUjiOWqAjWOV9dWYcayaePcSVcbRTiNoyNZUhrCJOJdcC9+IQFmbcUcEtBO2qdkiEZeX82OaLte39YECyAr3s+k9IpcQqap5fW7gwuDxlcyAQ3jsOjtTfnZAcfZbHZ6XDjQAkzVkcLqIgXsKruSfsEOcfagM+BU+7oKKO98mNZL9cr3Nv8AYvT0vReHgQBAcDGNmWVNXT1EzszaYPywloLHPkFs7r8bDgLIDWxfYyKWeKeF5pnRskiduWtYXxyixFx6pB1B6oDSpNh3Nlhlqq2oqm0rt5Cx7YxZ4BAc5zRmeQOqA0Ng8JbLW19eInxMmcI4Q9pa4i15ZA06tDnW9x6oDrHYhpw+Oi3zrRyNlEmUXJbLvbZb246IDDXbCEzSyUtbU0rKh+8miiyZXP0u5riLsJtrZAdGk2UbG2tbvXH01xc4kC7CYxH/AMuF0B4wTZFtNLTyCVztxRtogC0DM1pBzk8jpwQGhjewO+mmkhq56ZtUAKmOPKWyWGW4J1YS3Q2QHSwrZKOnqmzxOIaylZRtjsLBkZuDm4koDkjs6YIWMjqJY5oqiWpinYGhzDMe+3Kbhzfb0QHs9ncTqWaGWeZ8s8rZ31JyiTex/wCG4ACwDbWAQHil7P3CSWWavqpZJYPRzJ3Y3tGYOBY5vq8PO5QG3hWxj2VMVRVVk1U6FrmxB7Y2BufQuOUXc62mqAy7S7KS1UmeKuqaYFm7fHGQWObfiAfVdqdQgNWXYBjBTGinlpX0sbomPAbJmY85nB4cLEl2t0B6pNhGtoqqkknkm9Kc97pXtbna9wHe00JBAPJAfJtgmej0kUM8kMtHcxTtDS4l4tIXNdoc3FAYKbs/e0Tk19TvZ3xymZuWN4dGCAO7o5n6pHIID0zs8ZJvzW1EtTJPGId4QyMsY1we3IGiwcHAG6A8TbASSwTQ1GI1MzZYxC3OGZWNDg6+UWzu09Y6oDuY9s2KqKnjMhZ6PNDMCADmMXAG/AFAQPC9kZK2XEg6pqKeKSsc2SNrW5ZmWabguFxzFwgJtDsmI6yOqhmkjDYW074bNcySOMOEdydQRmvp0QHt+y0b651ZMd6TCIGROaCxjcwc4i/FxPNAc7GdgY5pKh8cm4bU03o0jGMblNnXbJbTvDUeaA6FTss18lDIZCPQQQ0WHfvHu9ddNNUBHZ+y8FpiZW1DaffCdlPljLGvz5+NrkcdL80BJtqtnBXMiikkc2FkjZJYwAd8GEFrHHk24uUBq4rseyWp9IikMLnQPppWtaC2SNwIbcXFi2+h8LIDPg+yVPBHStcxsslJHu4pXNs8C1iR0ugOPP2eA0wgZUyRltW+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//2Q=="/>
          <p:cNvSpPr/>
          <p:nvPr/>
        </p:nvSpPr>
        <p:spPr>
          <a:xfrm>
            <a:off x="157164" y="-1303338"/>
            <a:ext cx="4200525" cy="2724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 descr="Image result for ajax programming"/>
          <p:cNvSpPr/>
          <p:nvPr/>
        </p:nvSpPr>
        <p:spPr>
          <a:xfrm>
            <a:off x="157163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 descr="Image result for ajax programming"/>
          <p:cNvSpPr/>
          <p:nvPr/>
        </p:nvSpPr>
        <p:spPr>
          <a:xfrm>
            <a:off x="309563" y="7938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 descr="data:image/jpeg;base64,/9j/4AAQSkZJRgABAQAAAQABAAD/2wCEAAkGBxQTEhQTExQUFhUXFyAaFxgXFxwZHBwZHRgcGxwXGhwdHCggHR0lHR0ZJDEhJSksLi4uHCAzODMsNygtLisBCgoKDg0OGhAQGiwkHSQsLCwsLCwsLCwsLCwsLSwsLCwsLiwsLCwsLCwsLCwsLCwsLCwsLCwsLCwsLCwsLCwsLP/AABEIAPsAyQMBIgACEQEDEQH/xAAcAAACAgMBAQAAAAAAAAAAAAAABwUGAwQIAgH/xABQEAACAAQDAwcFCwkFCAMBAAABAgADBBEFEiETMUEGByJRYXGBFDKRocEIIzNCUnKSorGysyRTYnN0gpPC0TREY4OjFSVUw9Lh8PFDZGUX/8QAGgEBAAMBAQEAAAAAAAAAAAAAAAECAwQFBv/EADARAAICAQEGAwcEAwAAAAAAAAABAhEDBAUSITFBURMycSKBkaGxwfBSYdHhFCPx/9oADAMBAAIRAxEAPwB4wQQQAQQQQAQQQQAQQR8ZgBc6AbzAGriVaJS33sxyoOtju8NCT2DwjLT1Cvmym+VspPC4AuB3Xt3gjhFT5S4iTPlhCCwbJLv5o3M83Tzspy6f4TdZif5NyAlPLtxGYdx836toyjlUpOK6GkoOMU2ScEEEamYQQQQAQQQQAQQQQAQQQQAQQQQAQQQQAQQQQAQQQQAQQRjn1CoLuyqL2uxAF+rWAI7GMaWQyKdS17gb9xCqO1m0F9LBr2tErC9rWFTXSCGv75mFiCCnSVF+aUWoe+/pQwozhPeui8o7tBCo5+OU5lSZdDKYiZP6U0g2Ikg6DTUZ2Fu0Kw4w0qqoWWjzHYKiKWZjuCqLknsAEco8occauq51U9wHboKfioNEXvCgX7bnjGhSz3Scp59OBlfMqgiz66EEEA7xe5jqTBp7zKeS8xQjtLVmUblYqCVF+o6RyzyPwnyzEKanIurTAXH+GnTcHvUEeIjrKKqKTtF5ZZTS3nYQQQRYoEEaOOYolLIefMuVQDQbySQqqO8kCFzO5zqj4siSveWb1jLFJTUeZ1YNHmzpuC4DUghO/wD9UqruGFMNwUhXGpsb6zDfS4tpr3WOfBOcmsfMop/KX3+9S3OQXtqEB0PWSN0R4sTaWzM0Vbr4jbghcHGMbnDoUySF+W+RLDrOd3P1IWlfzgVbTCpqJjIDbPKdgCOtVGzuOq9onffRGX+NGPnyRXpb+iOkoI5rlcqwWAeprVJ47IEd9vKrmN3BOVzvMKLXzpJCkhqktKl3HxSwnTACe1eEN6XYeBhfLKvgzoeCEzS858+QwWZOpqgfKV1a/Zml2K/vJF7wTl/STwMzbJj8sjL4OOj9Kx7IKa9CJaTIlcaku64/2WuCPim+o3R9i5yhBBBABBBBABCG5+8e21VKolN0kDPMHAzXHRB+amv+YYdmNYmlNIm1EzzJSF27bC9h2ncO+OTaysedMmT5usya5dz2sSbDsG4DqAgCZ5DYxPk1tOJEwh3nIgU9JGDsFYMPmneLEa6x1NHNPMth23xeW3CQjzT32yL9ZwfCOicbxJaannVD+bKls57coJsO07vGAQuOfflSJVOtDLb3yfrMAOqygdx6s7WHaA8I0myxmrZz1M+bOmOXZ2Ls1iLk8ADuA3AcABGpUuBpAgbPud8HzTamsYaKBJQ9rWd/EAS/pGHlCL5J8rjQ4NLl08sbZpM2eztuF582UjAW6R9748FG++lQ/wBt1Z31lYb/AP2Z3/XAchwcteXE2RUNIkBF2ds7sMxLFQ1lG4AAjXW5PC2tSn84Nde23t3JK9qwv5812JZpk1mO9mmMxPDUk3OkeQD8p/pGM3jk3zPUw63TY4JPEm+7p/YuOJ8qqmchSbOZ0uCVuguQdPNAvY6+ER85+gT2Hj2RXsrfLf6RgIb5TfSP9Yp4LfU6Y7YxxVRx0v2r+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/dbdqzZo+yZFS5Q80TyVM3DZzki5MicQQ3Yj6WPY179Yhq4PiC1EiXOUEB1vY8DxHgbiNyKtJl4zlB3F0xCcieXk+ncymVrISJkl7jKQbG1xeWQeG7sh3YPikuplibKNwdCOKnirDgR/33RQudfkfmU4lSjLUyRmmWHwktRqSNzMq30PnLdTfo2guS2O7DYVsoWpp5yTpYN8kxfOljrsOmh3lSQes08nodya1SpqsnR/q/Z/v9RzwR5RwQCDcEXBHEdceo0PPCCCNHHcTWmpp1QwuJUtnI68oJyjtJ08YAVPP5yqXImHymu5YPPA4KNUQ9paz23gKvXCbdujG4SJ4m1E6YTUPNuVymxDXZnLbhrYAb/CNCq3G0EQOf3OWGWlVdUfjuspe5FzNbvLj6MN2vo5c6W8qaoeW6lWU7iDwil8yCAYNTEDUtNLd+3cfYBG/zkY/MpKZTJIEyY+QMRcquUksAdL6Aa9cVlJRVs2wYZZsixx5sTnKTkxKpqiop00yNdLG/RYBlU34hSAd26KIcLnTZuzko01iQAEBOp0F+rjvi8VtPmDTHZmdtWZmuSesk3Ji5cxOKoHqaS3SPv6tbUgZUZSeodAj5zRz4cjcq6HubU0MMeFSSW8qTa4X7iD5b4OKQNTLa0rDZSEjS7bScWbxYk+MVnCqHauiXClhvO4WBPsi88739pqv2SWP9R/6xT+TtMs2fKluLqxsRci9lJ4a8I64nzkixNzfgMF8plbid2uhUaDNqOlviHxTk8JKM+1RsrZco0fz2TOVzaJ0dG11IFuMSkrDJN7bCTvtfaT91gb6NuubemPE+mlKkxhRoxS1gsyec12A098voDwB3HhYnVYZFd9FU2Q6oNkIuNJRSXdlNJLAVrZtpPsdWGbpOot0R5pbzl3akbMvDac5vyaXobWz1Fzu/Tsb33rmGm+J8KRG8ik09LmZUuozMFuxsBc2uTwA4xItycbX32nNjwmgkjrA492/si7YXyfpZlQ0lqZcoVzdXn3BVkCgktY3V+HFWHCJtuQ9D+Y/1Jn/AFxVwaJsVi8nnIvmk+cykbVQQVNjv0tfiCdLHjA/Jxwyrmk9IHKdpoSCBlvwN2G+w7dDa6co8ApZDSlSmUh1mElnnnVFDKoytlBY6dJhvFrxEmgkafkyagHR5w357t05iiwygWBLXbcBE+G6Flaq8DeWmdsmXTdMUnU7rA3Ph7I18KFqiX3n7jRaKnC5Jkz3EnI0tbgh2OvR1+EYEaka9R3jWKzhf9old5+60Vaok6B5vjfD6fub1TGEWKK1zcG+Hye+YPROmCLLGZcw1tSkuW8yYQstFLOTuCqCWJ7AAY535O47JlYdiUsAONtLmSUvlIUzAgmgEXyj3oEb+lY2vDh51sQ2OFVbA2LJs11sbzGCaHuJPhw3xzphYApa86DoSUHmecZ6toPOJsjeZwvfhEPiTGTi1Jc0Pbmh5VtVynp3lhfJwoVs4JZSWsMtgQFAAvqD2QwoSPMAT5TV6G2zW/QFr5za7HpA77KNDqTwh3QRMpOUm31CMNZSpNltLmKHR1KsrC4IOhBjNFb5xcceiw6oqJRAmKAEJF7MzqgNjobXv4RJUQ/ODgSYfWzKZCCjoJkq5N1ViQEJO8gqddbi19bxVMOwiqqnKU8mZOZSAdmpYC+7MbWUGx1Nt0ZKjNPZ5093mTWN2Zjcm/XFz5j8YanxTyZQTLqVKsOpkRpiv4dIdzHqgQPbkZg3kdDTUxtmlywHtuznpOR3uWhf88dZmqaeSPiSyx73a32J64bUIflhU7fE6hr3CvkH7gCkfSDemOfUuoV3Pa2Fj3tTvfpTf2+5DYu2WXaLP7n+izT6yoI81UlqfnEsw+qnqim8o5thaGtzEUOTDTM4zpzv4LaXb0ofSYpp1xs7dt5fYUe7KzzuH8oreynlfeJiu8jR+WU/zj9xosHOwbz6/slSh6gfbEFyNH5ZI7z+G0dkT5eRe+VOOzaaUzSpJOW15j22YuQN2YMxuQLDt6omsanz0RRToHmM4W7eagO+Y9iCVHUNdYhOcA/7vm96fiLEzjuJinlh2RmQuFmMp+DRtDMNhew7OuOpK0qXV/Yys06bEqmVVyqaoaTME5GZWlIyFCgv0wWboncD1x75YY+9MmWSFacVaZZtVWWmrOwBG/RR1k9hiEop1NIrVelmhpWxc1bbQzgqr8GS5LEHNpa+4bozY7SVKSq+a8uQVmoQX2rZlkqDkULs7aXLHXUseqNPDW8r/j8/O5FlldqibIkvJmSpbsqs+eWXBugNgA621PWYjcCraqZUzUd5MyTJ6LOkpkvNtfIt3YHKLXPWQI38NqWShSYwAZafNZTcWVLrqRvIA4aE8Y1+RErLQyDe5ddox62di5PpMZ8ov1osfcRxCYi1ZGX3oKUuDuKAkNrrrfq/r5bEG289Q8spKU5geiVbKjKCbkkWLFmtYBkAuQ0ep/KOWJjygG2i9YAXziu+/wCi57kPG19uTUEuyGxyhTmXQdK/RtmJuLA9zCK01zRJXeUVSZlHUm2WyAWub6qraggFd4sDr1gboVuGm0+V872GGbjGJGfRVRKBLS7iz57gnj0VsdDpr3wsKH4eT88e2M5qmSh+82Z/3fK+fN/HmRaYqvNn/YEHVMm/isYtUZGgnfdEY+VlSKJb++nazCD8VDZUI4gsc37g8EnRjOw7NYvHPzW7TFmT81Jlp6QZn84ijUZIBbr0gQxr8w88ivnJlvmpyS3VlmJp45vVD4hJe50pSXrZxGgEuWp7y7MPUkO2BIQtOf2ry4dLT85UID3Krv8AaBDLhMe6Kq7eRSuszHPgEUfa0AKGS9y0XHmOkZ8ZDfm5UxvUE/mim024nrP2Qw/c6U96+pm/Jp8vi8xT/IYEIf8AUzgiM7blUse4C5jneinli8xvOclie1iSYdHOJWbLDqg8XXZj/MIQ+ok+EJqlSyEnjHJqH7SR9RsHHWLJkfVpfD/pXOUlTvjpPkZhRpaGmkMAGlylDgbs5F3+sTHN8iQZ1bTyhe7z0XTeLuBfwGvhHVMaYFws8/bGRyzKPYR3Oibz8R7NgPqIfbENyQ0rJB7W/DaJTnNPv+KfrJA/0ZMRPJlwtTKZiFUZtSbAdBhx7Y6InjyGxKAYWIBHURcRgl45KMzZWfWYZQYp0DMC3aXfrtfhbQ6xr0mLyANZ8n+Iv9YjJVau3ea82jdgWEhmqRllIRZbSwu82GY5r6kAgaR0Rp8zJ2WXDq5WdklyZgAdkL5UVMyXB+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/hpP6xfti94nUSRJrLT5DNNJKKjqTbgNADcm+mtoocnSdJ/Wp98RnPmSh+82f9it1TZn3r+2LXFS5sz+SN2Tn9hi2xkaHLXPOhGM1fbsyP4Ev23iszhlAXqFvHj64vHPOyvjThd6S5Yf52XN91liv8mcBNbXyKW9lmP0z1IoLv45VIHaRAgfPMxgnk2Fyiws88mc3c1gn+mE06yYvUeZaBQFAAAFgBwA3CPUCQhCe6EmK1bTID0hJuR1BnNvsPqh9xzPzq1pbGKkg/BlEHcspb/WJgCp1gyiw0AEN33N2HkSqyoNrO6Sl67opZvD3xPQYUOIvprvO+H37n6Sy4VcnR58xl03Cyr49JWgQjPzyVlpNPJ+XMLntCLb7XHohb1DWl7uEWznUqi9ckoEWlyh9J2JP1ckU7GptlIjgyu5s+02dDw9HBd7f57ja5pKAT8WRmOkmW80DTU6IB4Z7+AjoaEnzAUWaorJ5HmIssH57FmH1F9Ih2R141UUfL66e9nkxE85/wuKfrqf8ACkRVwxi185q9PEv2iR+HJiozzYaG2oEaxOORvmgnA22Zvpppx3Hfuvx3b+ox4m0U1QWKWCgE6jQHdpe8ayVk619odbnjfpA8c3afX1mCdWTfjNcNod43AnXpG+62vqiqyRfA3lpMqjvNcDyZhjztDAN0eY0OUC5j5tDG/IrEQWaWr63uSQeFhu3aHTtj75ZLLZtkuXLbLfS/yrgDW0CSOLmPOcxK/wC1JP5hNP0j69NYwTqtLqRLVbX0JuDppfS+h11J3wBHmYY+S298k/rpf4gjeqKmW9siZLdTE39IjQTz5X66X+IIAfnNifyab2VDfdSLhFM5rT7xUdlS34UoxczFC5ybj2IeUYjWT73DTnyn9ENlT6oWLrzD0OfEJ047pMgj96YwA+qrxQ+VGHS6asq5VO7GVKmsq31PR3rfjlN1v2R0BzVcinw6TNM51abPKlgoNlCg2S532LNrYb4EF5ggggSEcqcsa4VGI1k1dFacwW/UtkB8ct/GOqZjWBPUI48pWLdI721J7b3MCGa+J6R1PzaYatPhdHLW+slZhuQelMG0bUaWzMQOy0cqYi9467oFWkoZYOiyKdQe6XLHsEGSlfBCc5QVG2xCpf8AxSvhLGzB+rFb5RPpa8SeFEkMx1O8k8SdTEByim6x5seLs+7yx8LHu/pVfIdHMdRKmGLMAs02a7MevKxljwAX03hgxBchaDYYfSSiLESVLD9Jhmb6xMTseiuR8NN3JsR3OSpL4hYEk1MkAAX+JJ4RVJ1JM/NT/CU//TF65Wj8oqv2uV92VG2lr67r626olMq0LI0c/hLqf4R9qx8NHP4yak2/wuy3VDRWopy2QPdgNwIv23F9OEYoil2LvJNqnJ/EWhkT7f2ao/hmMeyqP+Fqf4ZhomqkMSstgXHAMCQL9V4+La+u6+vdE2Z0LEpPP90n/wAMwCXUf8JUfwzDPerkWNid2mul/Axik1Ur4xv3evjpw64mxQtNjO/4Wf8AwjHryecf7tP8ZZhmrOkkNbMTrbd4XF7/APqPEqYi3Li477eu8LFC2FLOH/wTR/lt/SPK0kzNLJlzQNomplsB544kQyJdZJcHJZj+i1wDbfv64jsV8wfrE/EWFkUXvmt+Bqf2k/gyotWKVqyJM2c/my0Z27lUsfsip813wdV+0f8AKSMHPdimxwqaoNmnsslf3jmYfQVx4xBYSHI2karxClR9WnVG0mdoDGbM9IVvTHVkIXmFwzPWzZx82RJCj58w2B+ijj96H1ABBBBAELy0xE09BVTltmSSxW+7NlsL+JEcq0aWFuoey0dGc9NTkwio63MtfTNW/qBjneQLLfs9v/aAZ5wKnEyvpJZ1D1EpdeozFEdOc5FXs8On23uBLH77BT9UmOd+bWRtMYo16pub6Cl/ZHSHLqSjUFTtFzBZTMN4s6i6tca6NaKz8rN9K0s0G+Vr6iZpFyy+8xWptN5RVSpP52asv6TBfbE1UTvel98uQCQMwNvbEzzScmXqqpa4lRKp5hFtSzTMlxbSwAzKb37LcY4sUbkj6zaeZY8Mm3xY9QLaCPsEEd58YJ7lX8PU/tsv7JUa/KGa6001k84LvG8DiR3C5jPyo+GqP25P+XGyYgkTgbKcwJBBuGG8HrvvvDFxupm+QZ9VmFEz20IvbP3bzG2nJ+mD5xKXNe432B6wt7D0RIOARY6g7wYmyon0cocykq6m6ld4PC3b9u6GniLtsb7iQM1uF9/ojFIwGnR86ylDXuLkkA9YBNh4RItCyGrTRVkJRsy+dfQ8Seo8TcxM4y5yAA6FrN3WOnibfZxjOlGinMFAPcPV1RkdARY6g7wf/UXlNNp0cODRzx4pQc+L+RAYd0Zi5Ra97gbt3/rX+sYOXkxtnLUXyFjm7SB0Qezzj4RYZVKim6qAeuCpkq6lXUMp3g6iInLedm2kwSw49yTsXPJyay1MrLe5bKw61O/wAufCL9inmfvp+IseaLCpMkky0Ck8dSbdVzH3Ffgz85fvrFTpLxzXno1Q/wAYfhrFI90JieafR0oPmq05x3nIh+rM9MXXmvP9rH+Iv3ISnOdi23xWtmXusptkvZsxlYD98MfGBI4OYvDdnh21I6VRNd/3VOzUd3QJ/ehixF8lsN8mo6aRxlSUU/OCjMfE3MSkAEEEEAK73QlTlw+Sg+PULfuWW5+3LCS2eSWN9yNb+nT0w/efCiV8MaYVLPJmIyW3DMwRs3ZlY+IEc/Yo5NiX1y7tN3hAhlm5kqbPjMlvzaTH/wBMp/NDl54KrLh+T87NRPQTM/kine575MKEfEWY52zSUTgFBUs5O8sSLDgBfffS3c7xPkskWFjULmPVZHI14a2+zjFMnlZ2aFXqIX3Qo8SIWU3Yun2CHDzPURlYVIvvmF5ngznL39EKYTGISjOnS6dD8LMVBbrZgL+G+Ok8NolkSZcmXfJKRUW+pyqoUX7bCMsK6nobYyXKMTZgggjoPEE/ynHv1QeqtU+jZxsGPOPysz1wG/bsR3hEj5Lm5lDDcwB9IvEEn0x8gMeWMCDWr60SlvYs1jlVd57oXuIcqamaTZtkvyU3+LHW/ogrOUM01DTkY2vZUJ6JQbgR1nfm3i/gZWqo6aYq1c7NLRwLIDrMJF72GvoOtrnSJII2sl1khJM1ps0CauZekTbsYHS5Fj49hiV5PcpprOJUxc9weko1AHFhut26akb7xoS6jD3OUyZkr9O507TZz6wYkq6YtDICSBd5t7zmsdBx3WvY9EWtvOuoMgtQa4uN0eSYqvIrEmJeQ7E2GdCTc2v0gT3kHxaLQTEEn28aWLN72e1kHpdY2iY0cRa7SU63zH5qC9/pFYAvHNnNA8tJ3BkJ7srf0hGckpBrMQkBt8+qDv3Z9o4+iGhrYLW7KixlwbFZAK/OMuYF9dooPMrS5sUpf0FmOe7ZMv2sIA6aggggAggggCn87NSyYZPysVLFFuCQbGYuYacCtwewmOacYkqqrZVBJ4AbrR0Pz4EjC3I3ibLt4uB9hjnjEJBmTElLqzMFUdrED7bQIOoebWRkwqhGmtOjaADzlDDd2EaxFc7ky1KinaazAbgXl6bhN7CT0f0gOqLlh9IsmVLlJ5ktFRfmqoUeoRQOeMnJTnKdC1nzAgEgdEy+JIHnaWt2xnl8rO3Z6vUw9Sn81OHmfim1K5lp0LFlIUK7AqtwRdgRn0FtRc9Re8KPmNk3m1kzoEgItzcTBe53bght3kjshuQxL2SdoS3tRIIIII0OIV9X8PV/tDfcSIylGUtL+Sbr80n2E+sRJ1fw9X+0t91Y0quSTZl85d3b1qe+IJPpMauJsdlMtvyNbvymMyTQwuPEcQeo9sfHgQK2RKkbKdtGcTBLOxUDolsulyLm/ZYDtO6J7lSE29OrkiRkNiPZbsCRF1uCTNvsUUk8OrJwcngoGhPXpvsIma5qdUSkqJhJRRaYBqhtYA77acDfS1+BNiCGqFpQrbMuzWNr3AzXSxHR3WL7+KdovKyspoqfbHoCeBfW+TOwa1tdFzWtwEaaYZRqcz1iuvyUtmPZ0Sx9ABiTrqZayQGp2AEnQSvN0tYX6jYdHha+upsBGYQZYxCWJBcy+nq4ANtm++3C9urui7kxTeRVETMecQQFGRbi1yfOPhu8T1RbyYgI9ExHUjZ5jzfi+ZL+aD0m8W9SiPtZMLnZIbX89h8VeofpHh1DXqvsS0CgKBYAWAHADcIEmnjFRlwzFwDYt5KvpmtcegGMPMDJviLHgtK/pMyUB6rxo8rqjLRVi/LnUq+qpb+WLD7nmTeorH+TKlr9JnP8sAPGCCCACCCCAKLz0MP9lzQVRrutszhCCDmzJdhncWuE1v1HdCb5qqFZ+MU+dpfQLOEmgkuVRiMgC2zKbNqRa1xe1oavPvNAoZa+9EtOFg19poDrJt8YX1J0yluyKb7nuWDWVJzEEShdNkGBGbRtr8QjUZLDNe/xdAH3Cw55B0pFgt8raqx2luore2z0HSIOttRxZ8LLnew1rrVHKZYQS8vxs13a9rWtbt4Rnl8p37NaWpjb7/Qzcx6nyScST8ORYoBayg+eNXvfju1EMeKdzVYPNpqK00qdo+1lhSTlluiWXUCxuGJA0uYuMWh5Uc+paeaTXcIIIIsYCxrhaoq/2g+uWhjWaNnFdKutHVOQ+mnlmNRjEEmtPla5l0bj1HsP9YxCeCbHRuo+zrjZYxgnoGFiAR2wIMU7NY5HKMVIDWB3jiDobb4XeI4HPlkkozjfmW737T8a/XeL+0ph5rnubpD07/XHku/FVPc3sI9sSChVddNmypMrYt72CCVlm7HcpbTgunbqY3sCwKfnDuTJXcRfpMPkkbrXtv8ARFsM5vkHxYR4LueCL6W9ghZFGeWoUWGgA/8AD/3jXeeW0l6Di9tP3R8Y9u7v3R82QPnEt37vQNIy3gSeZMoKLDv7SeJJ4ntj2THnNBeAKvy0/s079pp/wquLv7ndNa9v1I9G2PtilcsU/I5zf/ckL6JFQfbF99zx8FW/rJf3DADeggggAggggBTe6CqBsKaXnW7OzbMoCWyhemsw+ZlzagEFs3UCDq+51piJVVMInAF1AufeW33KC184tZjc6FYyc/zTbUwAfycK7TCAcm0uqywzWsDq1gd94ze56onSmqnaWyiZNUoWDAMuTet9CNd4333nSwDZikc8C3w/umD7rj2xd4qnOhJzYdOtwKH/AFFB9RMUyeRnTo3Woh6om+TxBpacjdsZdu7IIkIgeQU/Ph1GeqQi/RXL7InosuRjkVTa/cIIIIkoLnlKlqyp/SWU/wBUp/LEQ5id5ZJatc/Kpk9KzZl/UwivO8QSfGaMTNAzRhZokgypKJBa4CiwLNe12NlGgJJJ4AQVFOEz550lchCtcvoWUsAQJfyQT2AG+6Nda4ENTkNdyjqQL6y3zlTqCLhd4gq6BmaY6mcrPMz3EsaMBMCgHONyvbXfbtjRRVFHI3JOGF2VVmyiXDFbbQ6I2ViTs7ABtLm2tusR7OCNv2krdcefu11HQ7DGHBqkLMRwHdZZmpoi/HmhzrtbXBa3EEG8SYxEAKDJnXCtwl7m6NzebprGeVTVbi+PqvtZfG4vzv8AOP8ARD4jh7ycpaxDbiL8OBuAQdY0s0buOYtnZJOzZMiZjmyi+awFgrMNwPHf1WiOvDj1HC+BkvBeMeaPoMAQ3K0Xwua3/wClLHopZn9Yufudn6FaP0pR9KuPZFZ5QU18Anv14kGHcJQl/beJz3Oj9OuHWkk+gzh7YAdkEEEAEEEEAUXnpW+FTb/Ll/irE1zfH/dlB+yyvw1jR52KbaYVUgcMjfRnIx9QMeuamp2mE0Z+TLKeMt2l/wAsAWyInlXTGZRVKAXYyXy/OCkr6wIloCIhq1RaEt2SkuhSuaKrD4eE4ypsxD4ttB6nEXWFpzZt5NW1tCdBfOg+Y2QnxQyj4Qy4pidxR0a2O7nlXJ8V7+IQQQRocpS+cKmZclSEZ0WW0uYEF2AJVlew1Kgg36r33XstV5SyG3N64f0adVhUiZ8JJlPf5ctW+0RAEkMYlH40eDiMv5QhtzeQ+HN/cqcfNlqn3bRpTubTDW/u5HzZ05fuzBEgVrVcs2OYXG47jqLHXtEeDPl/KH0j/WGa3NXh3BJw7p80/axjE3NPQddQP84+0QsULLaShp0f/Lf0HoEeWnyutYZw5psP/wAc/wCcfZHteafDeKTj3z5nsYQtihWCtlLuIHdHw4pL+VDblc12Frr5MT86fOb1GZaN6XyCw1f7nIPzlzfevACSfGpY4x6osT2ziXJRpjncq9Ik9w+3cIfVLyZo5fwdJTJ82Sg+xYkpcoKLKAB1AWgBUcsOTr03JuZKmWM1XSa+XUBnqFJA68qta/YTEBzBz8lfPlfLp7+KTFH2OfRDd5cUW2w+slAXLU8zKP0ghK+sCEXzUVuzxemPCaroe5pRcfWRYA6QggggAggggCM5T0O3o6mSN8yS6jvKEA+m0UjmFrs9BMl3+CqGA+a6rMB9LN6IZUKLmsHkuL4jRHQN0kHZLmELbtKTEPh2QA3YIIIAWPLMeR4tS1u5JhAmHstsnJ7AjI3esM6Klzn4Tt6FyBdpXvg+aAQ/1CT3gRu8hMX8popLk3dRs5nXnToknv0b94RlHhNr3nbm/wBmCGTqvZf1XyLBBBBGpxBBBBABBBBABBBBABBBBABBBBABBBBAHxluCDuO+OVCxoa1CbjySqsevLKnWPpQeuOrI5456sI2WITHA6M9FmjqzAbJwPoox+dAHQwN9RH2KrzYYx5VhlM5N3RNk99+aX0CT3gBv3otUAEEEEAEKDnAPkGN0dfulzCBNO7S2xmMewS2ln92G/C858aZWw8FgCVmix6ro4P/AJ2CAGHBEJyIqGmYdRO5LM1NKLE7yTLW5MTcAeZiAggi4IsR1g8IWfIWaaHEajD3PQmHNKJ+UouPFpVr9qWhnQrudkbOqo5ydGZcdIb+jNXL6MzemMsnCpdju0XtuWF8pL5rimNGCCCNThCCCCACCCCACCCCACCCCACCCCACCCCACFtz6YLtaJKlR0qd+l+qmWV/Q2RuwKYZMamL06zJE6W4DI8tlYHiCpBHogBMcweObOfOomOk0bWX+sQAOB2lMp7pZh5RybyNnslbQupIbbyRcdTOqsPFSR4x1lABBBBAH//Z"/>
          <p:cNvSpPr/>
          <p:nvPr/>
        </p:nvSpPr>
        <p:spPr>
          <a:xfrm>
            <a:off x="157163" y="-1790700"/>
            <a:ext cx="2990850" cy="374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396" y="1314000"/>
            <a:ext cx="2727208" cy="2727208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7FF2D9A-FAF3-434E-9E78-C6BB16A21C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Unit Testing, Integration Testing, System Testing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70D830-2759-44DB-8172-8EFB1D9793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 Levels</a:t>
            </a:r>
          </a:p>
        </p:txBody>
      </p:sp>
    </p:spTree>
    <p:extLst>
      <p:ext uri="{BB962C8B-B14F-4D97-AF65-F5344CB8AC3E}">
        <p14:creationId xmlns:p14="http://schemas.microsoft.com/office/powerpoint/2010/main" val="181293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76FDD853-563E-4F2C-9827-8A1A382C1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8362AE-DF59-48FD-9999-7BE39A06E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45598" cy="541089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Unit tests</a:t>
            </a:r>
          </a:p>
          <a:p>
            <a:pPr lvl="1"/>
            <a:r>
              <a:rPr lang="en-US" dirty="0"/>
              <a:t>Test a single component</a:t>
            </a:r>
            <a:br>
              <a:rPr lang="en-US" dirty="0"/>
            </a:br>
            <a:r>
              <a:rPr lang="en-US" dirty="0"/>
              <a:t>(mocking the dependencies)</a:t>
            </a:r>
          </a:p>
          <a:p>
            <a:pPr lvl="1"/>
            <a:r>
              <a:rPr lang="en-US" dirty="0" err="1"/>
              <a:t>NUnit</a:t>
            </a:r>
            <a:r>
              <a:rPr lang="en-US" dirty="0"/>
              <a:t>, JUnit, Mocha</a:t>
            </a:r>
          </a:p>
          <a:p>
            <a:r>
              <a:rPr lang="en-US" b="1" dirty="0">
                <a:solidFill>
                  <a:schemeClr val="bg1"/>
                </a:solidFill>
              </a:rPr>
              <a:t>Integration tests</a:t>
            </a:r>
          </a:p>
          <a:p>
            <a:pPr lvl="1"/>
            <a:r>
              <a:rPr lang="en-US" dirty="0"/>
              <a:t>Test interaction between</a:t>
            </a:r>
            <a:br>
              <a:rPr lang="en-US" dirty="0"/>
            </a:br>
            <a:r>
              <a:rPr lang="en-US" dirty="0"/>
              <a:t>components, e.g. API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System tests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acceptance tests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end-to-end tests</a:t>
            </a:r>
          </a:p>
          <a:p>
            <a:pPr lvl="1"/>
            <a:r>
              <a:rPr lang="en-US" dirty="0"/>
              <a:t>Test the entire system, e.g. Selenium, Appium, Cypress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Test Levels</a:t>
            </a:r>
          </a:p>
        </p:txBody>
      </p:sp>
      <p:pic>
        <p:nvPicPr>
          <p:cNvPr id="2050" name="Picture 2" descr="Software Testing Levels. What are they? | by Arine Baghdasaryan ...">
            <a:extLst>
              <a:ext uri="{FF2B5EF4-FFF2-40B4-BE49-F238E27FC236}">
                <a16:creationId xmlns:a16="http://schemas.microsoft.com/office/drawing/2014/main" id="{49DFD9EC-0ADF-4031-BE85-691D1814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00" y="1393366"/>
            <a:ext cx="5940246" cy="347249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850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HTTP-Based Backend APIs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RESTful APIs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605" y="1471500"/>
            <a:ext cx="2752097" cy="22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4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8362F6F9-1290-4F05-BC31-92091C0AE2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AF3DF-082C-47B7-B837-931F739A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HTTP</a:t>
            </a:r>
            <a:r>
              <a:rPr lang="en-US" dirty="0"/>
              <a:t> is text-based client-server protocol for the Internet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/>
              <a:t>RESTful APIs</a:t>
            </a:r>
            <a:r>
              <a:rPr lang="en-US" dirty="0"/>
              <a:t> are HTTP-based Web services (backend apps)</a:t>
            </a:r>
          </a:p>
          <a:p>
            <a:pPr lvl="1"/>
            <a:r>
              <a:rPr lang="en-US" dirty="0"/>
              <a:t>The HTTP methods </a:t>
            </a:r>
            <a:r>
              <a:rPr lang="en-US" b="1" dirty="0"/>
              <a:t>GET</a:t>
            </a:r>
            <a:r>
              <a:rPr lang="en-US" dirty="0"/>
              <a:t>, </a:t>
            </a:r>
            <a:r>
              <a:rPr lang="en-US" b="1" dirty="0"/>
              <a:t>POST</a:t>
            </a:r>
            <a:r>
              <a:rPr lang="en-US" dirty="0"/>
              <a:t>, </a:t>
            </a:r>
            <a:r>
              <a:rPr lang="en-US" b="1" dirty="0"/>
              <a:t>PATCH</a:t>
            </a:r>
            <a:r>
              <a:rPr lang="en-US" dirty="0"/>
              <a:t> and </a:t>
            </a:r>
            <a:r>
              <a:rPr lang="en-US" b="1" dirty="0"/>
              <a:t>DELETE </a:t>
            </a:r>
            <a:r>
              <a:rPr lang="en-US" dirty="0"/>
              <a:t>implement the </a:t>
            </a:r>
            <a:r>
              <a:rPr lang="en-US" b="1" dirty="0"/>
              <a:t>CRUD </a:t>
            </a:r>
            <a:r>
              <a:rPr lang="en-US" dirty="0"/>
              <a:t>operations (retrieve, create, modify and delete data)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692430-3613-4AA6-A6D5-F728026F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and RESTful APIs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80072F-43D1-4554-BB4F-22E24BCA55D9}"/>
              </a:ext>
            </a:extLst>
          </p:cNvPr>
          <p:cNvGrpSpPr/>
          <p:nvPr/>
        </p:nvGrpSpPr>
        <p:grpSpPr>
          <a:xfrm>
            <a:off x="1363281" y="2309158"/>
            <a:ext cx="1895628" cy="2244842"/>
            <a:chOff x="1616315" y="4232158"/>
            <a:chExt cx="1895628" cy="22448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DF090C-B979-4D6B-9456-BAC1C3C406E3}"/>
                </a:ext>
              </a:extLst>
            </p:cNvPr>
            <p:cNvSpPr txBox="1"/>
            <p:nvPr/>
          </p:nvSpPr>
          <p:spPr>
            <a:xfrm>
              <a:off x="1737087" y="6015335"/>
              <a:ext cx="1637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HTTP client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9B5999-DD1D-4B86-8885-792F9C11B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315" y="4232158"/>
              <a:ext cx="1895628" cy="189562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2EC863-C9FE-4E69-9C14-1FFA4B57F064}"/>
              </a:ext>
            </a:extLst>
          </p:cNvPr>
          <p:cNvGrpSpPr/>
          <p:nvPr/>
        </p:nvGrpSpPr>
        <p:grpSpPr>
          <a:xfrm>
            <a:off x="7676683" y="2041818"/>
            <a:ext cx="1974317" cy="2479182"/>
            <a:chOff x="8089229" y="3964818"/>
            <a:chExt cx="1974317" cy="247918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CDBC09-C016-40CD-ADC3-C3D999583C9C}"/>
                </a:ext>
              </a:extLst>
            </p:cNvPr>
            <p:cNvSpPr txBox="1"/>
            <p:nvPr/>
          </p:nvSpPr>
          <p:spPr>
            <a:xfrm>
              <a:off x="8121973" y="5982335"/>
              <a:ext cx="1851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400" dirty="0"/>
                <a:t>HTTP server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6BAE2B0-D575-4E6D-9DB2-8BD92603E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9229" y="3964818"/>
              <a:ext cx="1974317" cy="1974317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810F1C-7666-4450-95D1-A1D77D3C0886}"/>
              </a:ext>
            </a:extLst>
          </p:cNvPr>
          <p:cNvGrpSpPr/>
          <p:nvPr/>
        </p:nvGrpSpPr>
        <p:grpSpPr>
          <a:xfrm>
            <a:off x="3433282" y="2099992"/>
            <a:ext cx="4159269" cy="937109"/>
            <a:chOff x="3433282" y="2099992"/>
            <a:chExt cx="4159269" cy="937109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82FDFE2-2CF4-43E7-A1BD-6033778B6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282" y="2099992"/>
              <a:ext cx="4159269" cy="774700"/>
            </a:xfrm>
            <a:custGeom>
              <a:avLst/>
              <a:gdLst/>
              <a:ahLst/>
              <a:cxnLst>
                <a:cxn ang="0">
                  <a:pos x="0" y="488"/>
                </a:cxn>
                <a:cxn ang="0">
                  <a:pos x="1089" y="4"/>
                </a:cxn>
                <a:cxn ang="0">
                  <a:pos x="2250" y="464"/>
                </a:cxn>
              </a:cxnLst>
              <a:rect l="0" t="0" r="r" b="b"/>
              <a:pathLst>
                <a:path w="2250" h="488">
                  <a:moveTo>
                    <a:pt x="0" y="488"/>
                  </a:moveTo>
                  <a:cubicBezTo>
                    <a:pt x="357" y="248"/>
                    <a:pt x="714" y="8"/>
                    <a:pt x="1089" y="4"/>
                  </a:cubicBezTo>
                  <a:cubicBezTo>
                    <a:pt x="1464" y="0"/>
                    <a:pt x="1857" y="232"/>
                    <a:pt x="2250" y="464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80000"/>
                </a:schemeClr>
              </a:solidFill>
              <a:prstDash val="solid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71FD0DF0-814C-476B-83C9-952BF5C84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3772" y="2513881"/>
              <a:ext cx="2178289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bg1"/>
                  </a:solidFill>
                  <a:cs typeface="Consolas" panose="020B0609020204030204" pitchFamily="49" charset="0"/>
                </a:rPr>
                <a:t>HTTP request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D8C9ED-0FA0-4CA1-91B3-EAB400558D52}"/>
                </a:ext>
              </a:extLst>
            </p:cNvPr>
            <p:cNvSpPr txBox="1"/>
            <p:nvPr/>
          </p:nvSpPr>
          <p:spPr>
            <a:xfrm>
              <a:off x="4526202" y="2205836"/>
              <a:ext cx="197342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noProof="1"/>
                <a:t>GET /api/users</a:t>
              </a:r>
              <a:endParaRPr lang="en-US" noProof="1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4C3667-7C61-4566-8EEC-965D9471ECC8}"/>
              </a:ext>
            </a:extLst>
          </p:cNvPr>
          <p:cNvGrpSpPr/>
          <p:nvPr/>
        </p:nvGrpSpPr>
        <p:grpSpPr>
          <a:xfrm>
            <a:off x="3433281" y="3316808"/>
            <a:ext cx="4159269" cy="860080"/>
            <a:chOff x="3433281" y="3316808"/>
            <a:chExt cx="4159269" cy="86008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7614ED8F-5DBD-4841-AC76-763E9C00D8B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433281" y="3402188"/>
              <a:ext cx="4159269" cy="774700"/>
            </a:xfrm>
            <a:custGeom>
              <a:avLst/>
              <a:gdLst/>
              <a:ahLst/>
              <a:cxnLst>
                <a:cxn ang="0">
                  <a:pos x="0" y="488"/>
                </a:cxn>
                <a:cxn ang="0">
                  <a:pos x="1089" y="4"/>
                </a:cxn>
                <a:cxn ang="0">
                  <a:pos x="2250" y="464"/>
                </a:cxn>
              </a:cxnLst>
              <a:rect l="0" t="0" r="r" b="b"/>
              <a:pathLst>
                <a:path w="2250" h="488">
                  <a:moveTo>
                    <a:pt x="0" y="488"/>
                  </a:moveTo>
                  <a:cubicBezTo>
                    <a:pt x="357" y="248"/>
                    <a:pt x="714" y="8"/>
                    <a:pt x="1089" y="4"/>
                  </a:cubicBezTo>
                  <a:cubicBezTo>
                    <a:pt x="1464" y="0"/>
                    <a:pt x="1857" y="232"/>
                    <a:pt x="2250" y="464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80000"/>
                </a:schemeClr>
              </a:solidFill>
              <a:prstDash val="solid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320EA8D9-AE04-4979-8506-756530E8A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754" y="3316808"/>
              <a:ext cx="2392322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800" b="1" dirty="0">
                  <a:solidFill>
                    <a:schemeClr val="bg1"/>
                  </a:solidFill>
                  <a:cs typeface="Consolas" pitchFamily="49" charset="0"/>
                </a:rPr>
                <a:t>HTTP response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5D2227-2540-4E3B-BC08-D50473F373F6}"/>
                </a:ext>
              </a:extLst>
            </p:cNvPr>
            <p:cNvSpPr txBox="1"/>
            <p:nvPr/>
          </p:nvSpPr>
          <p:spPr>
            <a:xfrm>
              <a:off x="4526201" y="3760605"/>
              <a:ext cx="197342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noProof="1"/>
                <a:t>200 OK</a:t>
              </a:r>
              <a:endParaRPr lang="en-US" noProof="1"/>
            </a:p>
          </p:txBody>
        </p:sp>
      </p:grpSp>
    </p:spTree>
    <p:extLst>
      <p:ext uri="{BB962C8B-B14F-4D97-AF65-F5344CB8AC3E}">
        <p14:creationId xmlns:p14="http://schemas.microsoft.com/office/powerpoint/2010/main" val="35091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3E9681-7006-48B5-99D1-85C6A0361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HTTP</a:t>
            </a:r>
            <a:r>
              <a:rPr lang="en-GB" dirty="0"/>
              <a:t> defines 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 to indicate the desired action to be </a:t>
            </a:r>
            <a:br>
              <a:rPr lang="en-GB" dirty="0"/>
            </a:br>
            <a:r>
              <a:rPr lang="en-GB" dirty="0"/>
              <a:t>performed on the identified resource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EE6ABE-7B01-4777-B38F-5D8CA666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A238227-CF65-46B0-9AE1-F7057A4932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E6918F3-723D-40BE-B4DA-77C3D1D76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57595"/>
              </p:ext>
            </p:extLst>
          </p:nvPr>
        </p:nvGraphicFramePr>
        <p:xfrm>
          <a:off x="9142244" y="2531702"/>
          <a:ext cx="2532526" cy="275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2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754">
                <a:tc>
                  <a:txBody>
                    <a:bodyPr/>
                    <a:lstStyle/>
                    <a:p>
                      <a:pPr algn="ctr"/>
                      <a:r>
                        <a:rPr lang="en-GB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</a:t>
                      </a:r>
                      <a:br>
                        <a:rPr lang="en-GB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181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100" dirty="0"/>
                        <a:t>CONNECT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181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100" dirty="0"/>
                        <a:t>OPTIONS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181">
                <a:tc>
                  <a:txBody>
                    <a:bodyPr/>
                    <a:lstStyle/>
                    <a:p>
                      <a:pPr algn="ctr"/>
                      <a:r>
                        <a:rPr lang="en-GB" sz="3100" dirty="0"/>
                        <a:t>TRACE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E32174-ADE0-45CC-9BA6-350F384C8B07}"/>
              </a:ext>
            </a:extLst>
          </p:cNvPr>
          <p:cNvSpPr/>
          <p:nvPr/>
        </p:nvSpPr>
        <p:spPr bwMode="auto">
          <a:xfrm>
            <a:off x="2923140" y="3176584"/>
            <a:ext cx="314999" cy="2121742"/>
          </a:xfrm>
          <a:prstGeom prst="round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ABA90B-A7D0-4BE4-9261-28D420C41663}"/>
              </a:ext>
            </a:extLst>
          </p:cNvPr>
          <p:cNvGrpSpPr/>
          <p:nvPr/>
        </p:nvGrpSpPr>
        <p:grpSpPr>
          <a:xfrm>
            <a:off x="683474" y="2531704"/>
            <a:ext cx="8042474" cy="3962400"/>
            <a:chOff x="683474" y="2531704"/>
            <a:chExt cx="8042474" cy="3962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78D4E4-2984-4BB8-BC82-C0F48EAB0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6707" y="4309673"/>
              <a:ext cx="468717" cy="45843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770543D-625D-4E8C-97E8-87D49A46E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7027" y="6046286"/>
              <a:ext cx="468717" cy="357306"/>
            </a:xfrm>
            <a:prstGeom prst="rect">
              <a:avLst/>
            </a:prstGeom>
          </p:spPr>
        </p:pic>
        <p:graphicFrame>
          <p:nvGraphicFramePr>
            <p:cNvPr id="6" name="Group 134">
              <a:extLst>
                <a:ext uri="{FF2B5EF4-FFF2-40B4-BE49-F238E27FC236}">
                  <a16:creationId xmlns:a16="http://schemas.microsoft.com/office/drawing/2014/main" id="{3045BF18-F965-424E-8E04-AF273DE51CD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83474" y="2531704"/>
            <a:ext cx="8042474" cy="3962400"/>
          </p:xfrm>
          <a:graphic>
            <a:graphicData uri="http://schemas.openxmlformats.org/drawingml/2006/table">
              <a:tbl>
                <a:tblPr>
                  <a:solidFill>
                    <a:srgbClr val="FFFFFF"/>
                  </a:solidFill>
                </a:tblPr>
                <a:tblGrid>
                  <a:gridCol w="21924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85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6732">
                  <a:tc>
                    <a:txBody>
                      <a:bodyPr/>
                      <a:lstStyle/>
                      <a:p>
                        <a:pPr marL="0" marR="0" lvl="0" indent="0" algn="l" defTabSz="1218438" rtl="0" eaLnBrk="1" fontAlgn="auto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3200" b="1" dirty="0">
                            <a:solidFill>
                              <a:schemeClr val="tx1"/>
                            </a:solidFill>
                            <a:effectLst/>
                          </a:rPr>
                          <a:t>Method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3200" b="1" dirty="0">
                            <a:solidFill>
                              <a:schemeClr val="tx1"/>
                            </a:solidFill>
                            <a:effectLst/>
                          </a:rPr>
                          <a:t>Description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A3ABBC">
                          <a:alpha val="49804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6732">
                  <a:tc>
                    <a:txBody>
                      <a:bodyPr/>
                      <a:lstStyle/>
                      <a:p>
                        <a:r>
                          <a:rPr lang="en-GB" sz="3100" dirty="0"/>
                          <a:t>GET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GB" sz="3100" dirty="0"/>
                          <a:t>Retrieve a resource</a:t>
                        </a:r>
                      </a:p>
                    </a:txBody>
                    <a:tcPr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6732">
                  <a:tc>
                    <a:txBody>
                      <a:bodyPr/>
                      <a:lstStyle/>
                      <a:p>
                        <a:r>
                          <a:rPr lang="en-GB" sz="3100" dirty="0"/>
                          <a:t>POST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1218987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3100" dirty="0"/>
                          <a:t>Create / store a resource</a:t>
                        </a:r>
                      </a:p>
                    </a:txBody>
                    <a:tcPr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6732">
                  <a:tc>
                    <a:txBody>
                      <a:bodyPr/>
                      <a:lstStyle/>
                      <a:p>
                        <a:r>
                          <a:rPr lang="en-GB" sz="3100" dirty="0"/>
                          <a:t>PUT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1218987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3100" dirty="0"/>
                          <a:t>Update (replace) a resource</a:t>
                        </a:r>
                      </a:p>
                    </a:txBody>
                    <a:tcPr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44678590"/>
                    </a:ext>
                  </a:extLst>
                </a:tr>
                <a:tr h="376732">
                  <a:tc>
                    <a:txBody>
                      <a:bodyPr/>
                      <a:lstStyle/>
                      <a:p>
                        <a:r>
                          <a:rPr lang="en-GB" sz="3100" dirty="0"/>
                          <a:t>DELETE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GB" sz="3100" dirty="0"/>
                          <a:t>Delete (remove) a resource</a:t>
                        </a:r>
                      </a:p>
                    </a:txBody>
                    <a:tcPr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624486445"/>
                    </a:ext>
                  </a:extLst>
                </a:tr>
                <a:tr h="376732">
                  <a:tc>
                    <a:txBody>
                      <a:bodyPr/>
                      <a:lstStyle/>
                      <a:p>
                        <a:r>
                          <a:rPr lang="en-GB" sz="3100" dirty="0"/>
                          <a:t>PATCH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1218987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3100" dirty="0"/>
                          <a:t>Update resource partially (modify)</a:t>
                        </a:r>
                      </a:p>
                    </a:txBody>
                    <a:tcPr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938563072"/>
                    </a:ext>
                  </a:extLst>
                </a:tr>
                <a:tr h="376732">
                  <a:tc>
                    <a:txBody>
                      <a:bodyPr/>
                      <a:lstStyle/>
                      <a:p>
                        <a:r>
                          <a:rPr lang="en-GB" sz="3100" dirty="0"/>
                          <a:t>HEAD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1218987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3100" dirty="0"/>
                          <a:t>Retrieve the resource's</a:t>
                        </a:r>
                        <a:r>
                          <a:rPr lang="en-GB" sz="3100" baseline="0" dirty="0"/>
                          <a:t> headers</a:t>
                        </a:r>
                        <a:endParaRPr lang="en-GB" sz="3100" dirty="0"/>
                      </a:p>
                    </a:txBody>
                    <a:tcPr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24284960"/>
                    </a:ext>
                  </a:extLst>
                </a:tr>
              </a:tbl>
            </a:graphicData>
          </a:graphic>
        </p:graphicFrame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30AA12B-54BC-480D-83EC-68697638F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4979" y="3174399"/>
              <a:ext cx="454931" cy="45843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709050-55EF-446A-A9AC-660E6FDED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47627" y="3721345"/>
              <a:ext cx="461824" cy="45168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413449D-B4DC-4E3B-A869-69731C65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62550" y="4880345"/>
              <a:ext cx="427360" cy="41798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E274C94-88F5-40EE-8CD8-A225CDD15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41393" y="5427931"/>
              <a:ext cx="454931" cy="43820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6CFADFE-1C0E-4C2D-8A40-1E2F5D86A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41393" y="4290720"/>
              <a:ext cx="454931" cy="43820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CFB3D8D-A907-488F-983E-E7B175183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34979" y="6000496"/>
              <a:ext cx="451143" cy="445047"/>
            </a:xfrm>
            <a:prstGeom prst="rect">
              <a:avLst/>
            </a:prstGeom>
          </p:spPr>
        </p:pic>
      </p:grpSp>
      <p:sp>
        <p:nvSpPr>
          <p:cNvPr id="15" name="AutoShape 7">
            <a:extLst>
              <a:ext uri="{FF2B5EF4-FFF2-40B4-BE49-F238E27FC236}">
                <a16:creationId xmlns:a16="http://schemas.microsoft.com/office/drawing/2014/main" id="{6A30A7AC-5F53-4D99-BAD1-73DB46FAE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000" y="2470841"/>
            <a:ext cx="2735306" cy="1328023"/>
          </a:xfrm>
          <a:prstGeom prst="wedgeRoundRectCallout">
            <a:avLst>
              <a:gd name="adj1" fmla="val -62528"/>
              <a:gd name="adj2" fmla="val 347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CRUD</a:t>
            </a: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 == the four main functions of persistent storage</a:t>
            </a:r>
            <a:endParaRPr lang="bg-BG" sz="2400" b="1" noProof="1">
              <a:solidFill>
                <a:schemeClr val="bg2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/>
              <a:t>API Testing Tool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Postman</a:t>
            </a:r>
            <a:endParaRPr lang="bg-BG" dirty="0"/>
          </a:p>
        </p:txBody>
      </p:sp>
      <p:pic>
        <p:nvPicPr>
          <p:cNvPr id="4098" name="Picture 2" descr="Image result for postman logo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56" y="1285908"/>
            <a:ext cx="2503091" cy="250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81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F54FB5-60B2-495C-B73C-2336A2204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06" y="1273822"/>
            <a:ext cx="7153094" cy="5395177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00D3D8E7-74AF-4FAD-8F42-7F12F23ECD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49D6C7D-6CF9-434D-9619-404E6AAC6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16220" y="2592735"/>
            <a:ext cx="4104780" cy="38962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HTTP client tool for developers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Compose and send HTTP requests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hlinkClick r:id="rId4"/>
              </a:rPr>
              <a:t>Insomnia Core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hlinkClick r:id="rId5"/>
              </a:rPr>
              <a:t>Postwoman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1F8D2D-0017-44F6-AA20-9A249B35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Developer Tools: HTTP Client Tools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B37C54-B41A-4709-9507-9AC9595747AD}"/>
              </a:ext>
            </a:extLst>
          </p:cNvPr>
          <p:cNvGrpSpPr/>
          <p:nvPr/>
        </p:nvGrpSpPr>
        <p:grpSpPr>
          <a:xfrm>
            <a:off x="8301000" y="1509065"/>
            <a:ext cx="2908496" cy="794935"/>
            <a:chOff x="6259649" y="5756395"/>
            <a:chExt cx="2908496" cy="794935"/>
          </a:xfrm>
        </p:grpSpPr>
        <p:pic>
          <p:nvPicPr>
            <p:cNvPr id="8" name="Picture 2" descr="&amp;Rcy;&amp;iecy;&amp;zcy;&amp;ucy;&amp;lcy;&amp;tcy;&amp;acy;&amp;tcy; &amp;scy; &amp;icy;&amp;zcy;&amp;ocy;&amp;bcy;&amp;rcy;&amp;acy;&amp;zhcy;&amp;iecy;&amp;ncy;&amp;icy;&amp;iecy; &amp;zcy;&amp;acy; postman chrome">
              <a:extLst>
                <a:ext uri="{FF2B5EF4-FFF2-40B4-BE49-F238E27FC236}">
                  <a16:creationId xmlns:a16="http://schemas.microsoft.com/office/drawing/2014/main" id="{F4F2713B-77D2-489C-9A5C-ACD16E22CD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649" y="5756395"/>
              <a:ext cx="794935" cy="794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6E7064-93B0-4583-A59E-CAB8C3A5F49F}"/>
                </a:ext>
              </a:extLst>
            </p:cNvPr>
            <p:cNvSpPr txBox="1"/>
            <p:nvPr/>
          </p:nvSpPr>
          <p:spPr>
            <a:xfrm>
              <a:off x="7167276" y="5770316"/>
              <a:ext cx="20008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hlinkClick r:id="rId7"/>
                </a:rPr>
                <a:t>Postman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523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3962</TotalTime>
  <Words>3541</Words>
  <Application>Microsoft Office PowerPoint</Application>
  <PresentationFormat>Widescreen</PresentationFormat>
  <Paragraphs>323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</vt:lpstr>
      <vt:lpstr>Calibri</vt:lpstr>
      <vt:lpstr>Consolas</vt:lpstr>
      <vt:lpstr>Roboto</vt:lpstr>
      <vt:lpstr>Wingdings</vt:lpstr>
      <vt:lpstr>Wingdings 2</vt:lpstr>
      <vt:lpstr>SoftUni</vt:lpstr>
      <vt:lpstr>API Testing</vt:lpstr>
      <vt:lpstr>Have a Question?</vt:lpstr>
      <vt:lpstr>Test Levels</vt:lpstr>
      <vt:lpstr>Test Levels</vt:lpstr>
      <vt:lpstr>RESTful APIs</vt:lpstr>
      <vt:lpstr>AJAX and RESTful APIs</vt:lpstr>
      <vt:lpstr>HTTP Request Methods</vt:lpstr>
      <vt:lpstr>Postman</vt:lpstr>
      <vt:lpstr>HTTP Developer Tools: HTTP Client Tools</vt:lpstr>
      <vt:lpstr>API Testing in C#</vt:lpstr>
      <vt:lpstr>Testing HTTP GET with C# and RestSharp</vt:lpstr>
      <vt:lpstr>Testing HTTP POST with C# and RestSharp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Testing: Exercises</dc:title>
  <dc:subject>Software Development</dc:subject>
  <dc:creator>Software University</dc:creator>
  <cp:keywords>QA, Automation, SoftUni, Programming, Software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75</cp:revision>
  <dcterms:created xsi:type="dcterms:W3CDTF">2018-05-23T13:08:44Z</dcterms:created>
  <dcterms:modified xsi:type="dcterms:W3CDTF">2021-01-19T20:41:29Z</dcterms:modified>
  <cp:category>QA Automation Course @ SoftUni</cp:category>
</cp:coreProperties>
</file>