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bg-BG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b8cc8b4af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b8cc8b4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db8cc8b4af_0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bg-BG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bg-BG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2377281" y="15081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nfo-1601363@edu.mon.bg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/>
        </p:nvSpPr>
        <p:spPr>
          <a:xfrm>
            <a:off x="1691388" y="2671950"/>
            <a:ext cx="6537300" cy="24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bg-BG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ДИПЛОМЕН ПРОЕКТ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bg-BG" sz="2000">
                <a:solidFill>
                  <a:srgbClr val="000000"/>
                </a:solidFill>
              </a:rPr>
              <a:t>Темa: „</a:t>
            </a:r>
            <a:r>
              <a:rPr b="1" lang="bg-BG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Разработване на софтуер за роботизирана количка за отклоняване от препятствия</a:t>
            </a:r>
            <a:r>
              <a:rPr b="1" i="1" lang="bg-BG" sz="2000">
                <a:solidFill>
                  <a:srgbClr val="000000"/>
                </a:solidFill>
              </a:rPr>
              <a:t>”</a:t>
            </a:r>
            <a:br>
              <a:rPr b="1" i="1" lang="bg-BG" sz="2100">
                <a:solidFill>
                  <a:srgbClr val="000000"/>
                </a:solidFill>
              </a:rPr>
            </a:b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" rtl="0" algn="ctr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" rtl="0" algn="ctr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196463" y="5243475"/>
            <a:ext cx="502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bg-BG"/>
              <a:t>    </a:t>
            </a:r>
            <a:r>
              <a:rPr b="0" i="1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Дипломант:  </a:t>
            </a:r>
            <a:r>
              <a:rPr lang="bg-BG"/>
              <a:t>Георги Митков Костов</a:t>
            </a:r>
            <a:r>
              <a:rPr b="0" i="0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bg-BG"/>
              <a:t> </a:t>
            </a:r>
            <a:r>
              <a:rPr b="1" i="1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Специалност: </a:t>
            </a:r>
            <a:r>
              <a:rPr b="0" i="0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Системно програмиране</a:t>
            </a:r>
            <a:endParaRPr sz="1000"/>
          </a:p>
        </p:txBody>
      </p:sp>
      <p:sp>
        <p:nvSpPr>
          <p:cNvPr id="88" name="Google Shape;88;p12"/>
          <p:cNvSpPr txBox="1"/>
          <p:nvPr/>
        </p:nvSpPr>
        <p:spPr>
          <a:xfrm>
            <a:off x="602150" y="1574625"/>
            <a:ext cx="834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МИНИСТЕРСТВО НА ОБРАЗОВАНИЕТО И НАУКАТА</a:t>
            </a:r>
            <a:endParaRPr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ПРОФЕСИОНАЛНА ГИМНАЗИЯ “ГЕН. ВЛАДИМИР ЗАИМОВ” гр. СОПОТ</a:t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-BG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bg-B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4330 гр. Сопот, ул. „Иван Вазов“ №1, тел.: +359 882525512, e-mail: </a:t>
            </a:r>
            <a:r>
              <a:rPr lang="bg-BG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info-1601363@edu.mon.bg</a:t>
            </a:r>
            <a:endParaRPr b="0" i="0" sz="2200" u="non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2"/>
          <p:cNvCxnSpPr/>
          <p:nvPr/>
        </p:nvCxnSpPr>
        <p:spPr>
          <a:xfrm>
            <a:off x="1035700" y="2421300"/>
            <a:ext cx="781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emblema"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79" y="797121"/>
            <a:ext cx="1483425" cy="14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4737688" y="5643675"/>
            <a:ext cx="410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bg-BG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Консултант: </a:t>
            </a:r>
            <a:r>
              <a:rPr b="0" i="0" lang="bg-BG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инж.Константин Колев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058862" y="398462"/>
            <a:ext cx="70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bg-BG" sz="3600">
                <a:solidFill>
                  <a:schemeClr val="dk2"/>
                </a:solidFill>
              </a:rPr>
              <a:t>Въпроси от рецензента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21275" y="647700"/>
            <a:ext cx="91737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FF"/>
              </a:buClr>
              <a:buSzPts val="4800"/>
              <a:buFont typeface="Arial"/>
              <a:buNone/>
            </a:pPr>
            <a:r>
              <a:rPr b="1" i="0" lang="bg-BG" sz="4800" u="none" cap="none" strike="noStrike">
                <a:solidFill>
                  <a:srgbClr val="00B7FF"/>
                </a:solidFill>
                <a:latin typeface="Arial"/>
                <a:ea typeface="Arial"/>
                <a:cs typeface="Arial"/>
                <a:sym typeface="Arial"/>
              </a:rPr>
              <a:t>Благодаря Ви за вниманието!</a:t>
            </a:r>
            <a:endParaRPr b="1" i="0" sz="4800" u="none" cap="none" strike="noStrike">
              <a:solidFill>
                <a:srgbClr val="00B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11474" r="11466" t="0"/>
          <a:stretch/>
        </p:blipFill>
        <p:spPr>
          <a:xfrm>
            <a:off x="1925098" y="2631699"/>
            <a:ext cx="5293800" cy="3970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4294967295" type="ctrTitle"/>
          </p:nvPr>
        </p:nvSpPr>
        <p:spPr>
          <a:xfrm>
            <a:off x="152400" y="3048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Цел и задачи на разработката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09600" y="1339450"/>
            <a:ext cx="78486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bg-BG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Цели и задачи: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bg-BG" sz="2400">
                <a:solidFill>
                  <a:schemeClr val="dk1"/>
                </a:solidFill>
              </a:rPr>
              <a:t>Подробно проучване на информация за разработката и проектирането на  роботизирана</a:t>
            </a:r>
            <a:r>
              <a:rPr lang="bg-BG" sz="2400">
                <a:solidFill>
                  <a:schemeClr val="dk1"/>
                </a:solidFill>
              </a:rPr>
              <a:t> </a:t>
            </a:r>
            <a:r>
              <a:rPr lang="bg-BG" sz="2400">
                <a:solidFill>
                  <a:schemeClr val="dk1"/>
                </a:solidFill>
              </a:rPr>
              <a:t>количка за отклоняване от препятствия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bg-BG" sz="2400">
                <a:solidFill>
                  <a:schemeClr val="dk1"/>
                </a:solidFill>
              </a:rPr>
              <a:t>Подбор на необходимите компоненти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bg-BG" sz="2400">
                <a:solidFill>
                  <a:schemeClr val="dk1"/>
                </a:solidFill>
              </a:rPr>
              <a:t>Разработване на изходен код за микроконтролера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bg-BG" sz="2400">
                <a:solidFill>
                  <a:schemeClr val="dk1"/>
                </a:solidFill>
              </a:rPr>
              <a:t>Създаване на макет, демонстриращ функциите на разработката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5334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bg-BG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Платформа Arduino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57200" y="3429000"/>
            <a:ext cx="5105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Предимства на платформата: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Ниска цена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Програмиране, чрез USB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Софтуер с отворен код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Многоплатформена развойна среда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28600" y="1676400"/>
            <a:ext cx="861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представлява електронна платформа с отворен код.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Избрана е развойнитa платкa Arduino Uno с микроконтролер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bg-BG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Atmega 328.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700" y="2869850"/>
            <a:ext cx="3525499" cy="34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04800" y="433387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bg-BG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Използвани</a:t>
            </a:r>
            <a:r>
              <a:rPr b="0" i="0" lang="bg-BG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модули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371475" y="1600200"/>
            <a:ext cx="464820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lang="bg-BG" sz="2000"/>
              <a:t>Ултра звуков </a:t>
            </a:r>
            <a:r>
              <a:rPr b="1" i="0" lang="bg-BG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сензор за и</a:t>
            </a:r>
            <a:r>
              <a:rPr b="1" lang="bg-BG" sz="2000"/>
              <a:t>змерване на</a:t>
            </a:r>
            <a:r>
              <a:rPr b="1" i="0" lang="bg-BG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дистанция. Подходящ за робот</a:t>
            </a:r>
            <a:r>
              <a:rPr b="1" lang="bg-BG" sz="2000"/>
              <a:t>и за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b="1" i="0" lang="bg-BG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избягване от препятствия.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04800" y="4087812"/>
            <a:ext cx="472440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bg-BG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Драйвър тип </a:t>
            </a:r>
            <a:r>
              <a:rPr b="1" lang="bg-BG" sz="2000">
                <a:solidFill>
                  <a:schemeClr val="dk1"/>
                </a:solidFill>
              </a:rPr>
              <a:t>DRV8833</a:t>
            </a:r>
            <a:r>
              <a:rPr b="1" i="0" lang="bg-BG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Работно напрежение 2-10V. Защита от претоварване. Възможност за управление на 2 DC motors.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598250" y="6042950"/>
            <a:ext cx="30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g-BG" sz="1800">
                <a:solidFill>
                  <a:srgbClr val="0D0D0D"/>
                </a:solidFill>
              </a:rPr>
              <a:t>фиг. 3 </a:t>
            </a:r>
            <a:r>
              <a:rPr b="1" lang="bg-BG">
                <a:solidFill>
                  <a:srgbClr val="0D0D0D"/>
                </a:solidFill>
              </a:rPr>
              <a:t>DRV8833 Motor Driver</a:t>
            </a:r>
            <a:endParaRPr sz="1600"/>
          </a:p>
        </p:txBody>
      </p:sp>
      <p:sp>
        <p:nvSpPr>
          <p:cNvPr id="114" name="Google Shape;114;p15"/>
          <p:cNvSpPr txBox="1"/>
          <p:nvPr/>
        </p:nvSpPr>
        <p:spPr>
          <a:xfrm>
            <a:off x="5598250" y="3059700"/>
            <a:ext cx="36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bg-BG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Фиг. 2 </a:t>
            </a:r>
            <a:r>
              <a:rPr b="1" lang="bg-BG">
                <a:solidFill>
                  <a:schemeClr val="dk1"/>
                </a:solidFill>
              </a:rPr>
              <a:t>Ultrasonic Sensor HC-SR04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900" y="3711825"/>
            <a:ext cx="2127000" cy="2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6229" l="0" r="0" t="-6230"/>
          <a:stretch/>
        </p:blipFill>
        <p:spPr>
          <a:xfrm>
            <a:off x="5793650" y="1526450"/>
            <a:ext cx="2687500" cy="14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04800" y="433387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bg-BG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Използвани</a:t>
            </a:r>
            <a:r>
              <a:rPr b="0" i="0" lang="bg-BG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модули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75" y="1508998"/>
            <a:ext cx="4391150" cy="50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5257075" y="5919675"/>
            <a:ext cx="36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</a:rPr>
              <a:t>Фиг. 4 Използвани модули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579575" y="31792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730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000">
                <a:solidFill>
                  <a:schemeClr val="dk1"/>
                </a:solidFill>
              </a:rPr>
              <a:t>На фигурата са показани всички модули свързани помежду си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2171700" y="577850"/>
            <a:ext cx="48006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D79"/>
              </a:buClr>
              <a:buSzPts val="3600"/>
              <a:buFont typeface="Lato"/>
              <a:buNone/>
            </a:pPr>
            <a:r>
              <a:rPr b="0" i="0" lang="bg-BG" sz="3600" u="none">
                <a:solidFill>
                  <a:srgbClr val="0E3D79"/>
                </a:solidFill>
                <a:latin typeface="Lato"/>
                <a:ea typeface="Lato"/>
                <a:cs typeface="Lato"/>
                <a:sym typeface="Lato"/>
              </a:rPr>
              <a:t>Блок схема на връзките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33400" y="5192900"/>
            <a:ext cx="37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bg-BG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Фиг. </a:t>
            </a:r>
            <a:r>
              <a:rPr b="1" lang="bg-BG" sz="1800">
                <a:solidFill>
                  <a:schemeClr val="dk1"/>
                </a:solidFill>
              </a:rPr>
              <a:t>5</a:t>
            </a:r>
            <a:r>
              <a:rPr b="1" i="0" lang="bg-BG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Блок схема на връзките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5344250" y="3221825"/>
            <a:ext cx="374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800"/>
              <a:buFont typeface="Lato"/>
              <a:buNone/>
            </a:pPr>
            <a:r>
              <a:rPr b="1" i="0" lang="bg-BG" sz="2000" u="none">
                <a:solidFill>
                  <a:srgbClr val="121212"/>
                </a:solidFill>
              </a:rPr>
              <a:t>Към</a:t>
            </a:r>
            <a:r>
              <a:rPr b="1" lang="bg-BG" sz="2000">
                <a:solidFill>
                  <a:srgbClr val="121212"/>
                </a:solidFill>
              </a:rPr>
              <a:t> </a:t>
            </a:r>
            <a:r>
              <a:rPr b="1" i="0" lang="bg-BG" sz="2000" u="none">
                <a:solidFill>
                  <a:srgbClr val="121212"/>
                </a:solidFill>
              </a:rPr>
              <a:t>развойната платка Arduino се свързват</a:t>
            </a:r>
            <a:r>
              <a:rPr b="1" lang="bg-BG" sz="2000">
                <a:solidFill>
                  <a:srgbClr val="121212"/>
                </a:solidFill>
              </a:rPr>
              <a:t> компонентите </a:t>
            </a:r>
            <a:endParaRPr sz="20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5" y="2478950"/>
            <a:ext cx="5129724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0" i="0" lang="bg-BG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Блок схема на алгори</a:t>
            </a:r>
            <a:r>
              <a:rPr lang="bg-BG" sz="3900"/>
              <a:t>тмите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75" y="1069125"/>
            <a:ext cx="7773350" cy="54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4915575" y="16838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</a:rPr>
              <a:t>Фиг. 6 Блок схема на алгоритмите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0" y="304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bg-BG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Движение </a:t>
            </a:r>
            <a:r>
              <a:rPr lang="bg-BG" sz="3600"/>
              <a:t>на робота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87387" y="5535612"/>
            <a:ext cx="77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Lato"/>
              <a:buNone/>
            </a:pP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  На </a:t>
            </a:r>
            <a:r>
              <a:rPr b="1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фигура </a:t>
            </a:r>
            <a:r>
              <a:rPr b="1" lang="bg-BG" sz="1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е показано как роботът при прочитане на </a:t>
            </a:r>
            <a:r>
              <a:rPr lang="bg-BG" sz="1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дистанцията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bg-BG" sz="1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по-малка от 20 мм спира. а когато не 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роботът се движи напред. 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162927" y="4868025"/>
            <a:ext cx="49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bg-BG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Фиг.</a:t>
            </a:r>
            <a:r>
              <a:rPr b="1" lang="bg-BG" sz="1800">
                <a:solidFill>
                  <a:schemeClr val="dk1"/>
                </a:solidFill>
              </a:rPr>
              <a:t>7</a:t>
            </a:r>
            <a:r>
              <a:rPr b="1" lang="bg-BG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lang="bg-BG" sz="1800">
                <a:solidFill>
                  <a:schemeClr val="dk1"/>
                </a:solidFill>
              </a:rPr>
              <a:t>Блок за проверка на разстоянието</a:t>
            </a:r>
            <a:endParaRPr sz="18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125" y="1977350"/>
            <a:ext cx="4585600" cy="2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1058862" y="398462"/>
            <a:ext cx="70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bg-BG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Движение наляво и </a:t>
            </a:r>
            <a:r>
              <a:rPr lang="bg-BG" sz="3600">
                <a:solidFill>
                  <a:schemeClr val="dk2"/>
                </a:solidFill>
              </a:rPr>
              <a:t>надясно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58862" y="5517100"/>
            <a:ext cx="7307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Lato"/>
              <a:buNone/>
            </a:pPr>
            <a:r>
              <a:rPr b="0" i="0" lang="bg-BG" sz="20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На </a:t>
            </a:r>
            <a:r>
              <a:rPr b="1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фигура 8 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е показано как роботът завива</a:t>
            </a:r>
            <a:r>
              <a:rPr lang="bg-BG" sz="1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bg-BG" sz="1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след засечено </a:t>
            </a:r>
            <a:r>
              <a:rPr lang="bg-BG" sz="1800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препятствие робота спира и се дава назад ,след това прочита дистанцията от двете страни и избира свободния път и продължава по него</a:t>
            </a:r>
            <a:r>
              <a:rPr b="0" i="0" lang="bg-BG" sz="1800" u="none">
                <a:solidFill>
                  <a:srgbClr val="12121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0" y="1444975"/>
            <a:ext cx="78610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1632850" y="4554700"/>
            <a:ext cx="60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</a:rPr>
              <a:t>Фиг. 8 движение наляво и надясно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