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8"/>
  </p:notesMasterIdLst>
  <p:handoutMasterIdLst>
    <p:handoutMasterId r:id="rId69"/>
  </p:handoutMasterIdLst>
  <p:sldIdLst>
    <p:sldId id="274" r:id="rId3"/>
    <p:sldId id="499" r:id="rId4"/>
    <p:sldId id="500" r:id="rId5"/>
    <p:sldId id="501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4" r:id="rId15"/>
    <p:sldId id="515" r:id="rId16"/>
    <p:sldId id="565" r:id="rId17"/>
    <p:sldId id="516" r:id="rId18"/>
    <p:sldId id="517" r:id="rId19"/>
    <p:sldId id="518" r:id="rId20"/>
    <p:sldId id="521" r:id="rId21"/>
    <p:sldId id="525" r:id="rId22"/>
    <p:sldId id="526" r:id="rId23"/>
    <p:sldId id="527" r:id="rId24"/>
    <p:sldId id="537" r:id="rId25"/>
    <p:sldId id="538" r:id="rId26"/>
    <p:sldId id="541" r:id="rId27"/>
    <p:sldId id="542" r:id="rId28"/>
    <p:sldId id="544" r:id="rId29"/>
    <p:sldId id="616" r:id="rId30"/>
    <p:sldId id="546" r:id="rId31"/>
    <p:sldId id="548" r:id="rId32"/>
    <p:sldId id="549" r:id="rId33"/>
    <p:sldId id="603" r:id="rId34"/>
    <p:sldId id="604" r:id="rId35"/>
    <p:sldId id="605" r:id="rId36"/>
    <p:sldId id="617" r:id="rId37"/>
    <p:sldId id="606" r:id="rId38"/>
    <p:sldId id="607" r:id="rId39"/>
    <p:sldId id="608" r:id="rId40"/>
    <p:sldId id="614" r:id="rId41"/>
    <p:sldId id="609" r:id="rId42"/>
    <p:sldId id="610" r:id="rId43"/>
    <p:sldId id="611" r:id="rId44"/>
    <p:sldId id="612" r:id="rId45"/>
    <p:sldId id="613" r:id="rId46"/>
    <p:sldId id="550" r:id="rId47"/>
    <p:sldId id="551" r:id="rId48"/>
    <p:sldId id="552" r:id="rId49"/>
    <p:sldId id="553" r:id="rId50"/>
    <p:sldId id="554" r:id="rId51"/>
    <p:sldId id="555" r:id="rId52"/>
    <p:sldId id="558" r:id="rId53"/>
    <p:sldId id="559" r:id="rId54"/>
    <p:sldId id="560" r:id="rId55"/>
    <p:sldId id="583" r:id="rId56"/>
    <p:sldId id="588" r:id="rId57"/>
    <p:sldId id="602" r:id="rId58"/>
    <p:sldId id="615" r:id="rId59"/>
    <p:sldId id="577" r:id="rId60"/>
    <p:sldId id="578" r:id="rId61"/>
    <p:sldId id="579" r:id="rId62"/>
    <p:sldId id="580" r:id="rId63"/>
    <p:sldId id="581" r:id="rId64"/>
    <p:sldId id="566" r:id="rId65"/>
    <p:sldId id="419" r:id="rId66"/>
    <p:sldId id="420" r:id="rId6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33" autoAdjust="0"/>
  </p:normalViewPr>
  <p:slideViewPr>
    <p:cSldViewPr>
      <p:cViewPr>
        <p:scale>
          <a:sx n="70" d="100"/>
          <a:sy n="70" d="100"/>
        </p:scale>
        <p:origin x="660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29-10-2014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29-10-2014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4E3AC-ADD2-44C5-800B-A1E0573C3BC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94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4E3AC-ADD2-44C5-800B-A1E0573C3BC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2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44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3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C6FA-9B3F-4E49-8921-1B7B9E94D5F9}" type="datetime1">
              <a:rPr lang="en-US" smtClean="0"/>
              <a:t>29-10-2014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3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BC3E8FC-A769-463D-9328-68DB6BE7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5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7AA55-6075-4150-8C9C-E7279514D98B}" type="datetime1">
              <a:rPr lang="en-US" smtClean="0"/>
              <a:t>29-10-2014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ejohn.org/blog/simple-javascript-inheritance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8.png"/><Relationship Id="rId3" Type="http://schemas.openxmlformats.org/officeDocument/2006/relationships/hyperlink" Target="https://softuni.bg/courses/javascript-oop/" TargetMode="External"/><Relationship Id="rId7" Type="http://schemas.openxmlformats.org/officeDocument/2006/relationships/image" Target="../media/image35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jpeg"/><Relationship Id="rId15" Type="http://schemas.openxmlformats.org/officeDocument/2006/relationships/image" Target="../media/image39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://www.softwaregroup-bg.com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9" TargetMode="External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762000"/>
            <a:ext cx="7991942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905000"/>
            <a:ext cx="7991941" cy="1905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Classes, Functional Constructors, Prototypes, Inheritance, Using "this" Object, Accessing Base Members </a:t>
            </a:r>
            <a:endParaRPr lang="en-US" dirty="0" smtClean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9345" y="4114800"/>
            <a:ext cx="6439067" cy="2087271"/>
          </a:xfrm>
          <a:effectLst>
            <a:softEdge rad="38100"/>
          </a:effectLst>
        </p:spPr>
      </p:pic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softuni.bg</a:t>
            </a:r>
            <a:endParaRPr lang="en-US" dirty="0"/>
          </a:p>
        </p:txBody>
      </p:sp>
      <p:sp>
        <p:nvSpPr>
          <p:cNvPr id="2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0413" y="4965699"/>
            <a:ext cx="3187614" cy="444343"/>
          </a:xfrm>
        </p:spPr>
        <p:txBody>
          <a:bodyPr/>
          <a:lstStyle/>
          <a:p>
            <a:r>
              <a:rPr lang="en-GB" dirty="0" smtClean="0"/>
              <a:t>Technical Trainers</a:t>
            </a:r>
            <a:endParaRPr lang="en-GB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GB" noProof="1" smtClean="0"/>
              <a:t>SoftUni</a:t>
            </a:r>
            <a:r>
              <a:rPr lang="en-GB" dirty="0" smtClean="0"/>
              <a:t> Team</a:t>
            </a:r>
            <a:endParaRPr lang="en-GB" dirty="0"/>
          </a:p>
        </p:txBody>
      </p:sp>
      <p:pic>
        <p:nvPicPr>
          <p:cNvPr id="25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14992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84" y="993688"/>
            <a:ext cx="3558328" cy="3558328"/>
          </a:xfrm>
          <a:prstGeom prst="rect">
            <a:avLst/>
          </a:prstGeom>
          <a:effectLst>
            <a:outerShdw blurRad="63500" dist="50800" dir="5400000" algn="ctr" rotWithShape="0">
              <a:srgbClr val="000000"/>
            </a:outerShdw>
            <a:reflection blurRad="266700" stA="51000" endPos="0" dist="50800" dir="5400000" sy="-100000" algn="bl" rotWithShape="0"/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30662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Prototype Object in JS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84" y="1219200"/>
            <a:ext cx="5996728" cy="337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5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prototype-oriented</a:t>
            </a:r>
            <a:r>
              <a:rPr lang="en-US" dirty="0" smtClean="0"/>
              <a:t> programming language</a:t>
            </a:r>
          </a:p>
          <a:p>
            <a:pPr lvl="1"/>
            <a:r>
              <a:rPr lang="en-US" dirty="0" smtClean="0"/>
              <a:t>Every object has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hidden property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prototype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(parent object)</a:t>
            </a:r>
          </a:p>
          <a:p>
            <a:pPr lvl="1"/>
            <a:r>
              <a:rPr lang="en-US" dirty="0" smtClean="0"/>
              <a:t>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String.prototype</a:t>
            </a:r>
            <a:r>
              <a:rPr lang="en-US" dirty="0" smtClean="0"/>
              <a:t> holds the String instances functions</a:t>
            </a:r>
          </a:p>
          <a:p>
            <a:r>
              <a:rPr lang="en-US" dirty="0" smtClean="0"/>
              <a:t>Prototypes give properties to all instances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dirty="0" smtClean="0"/>
              <a:t> type is the parent of all objects</a:t>
            </a:r>
          </a:p>
          <a:p>
            <a:pPr lvl="2"/>
            <a:r>
              <a:rPr lang="en-US" dirty="0" smtClean="0"/>
              <a:t>Every object inherits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dirty="0" smtClean="0"/>
              <a:t> and has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dirty="0" smtClean="0"/>
              <a:t> method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</a:p>
          <a:p>
            <a:pPr lvl="1"/>
            <a:r>
              <a:rPr lang="en-GB" dirty="0"/>
              <a:t>Specifies the function that creates an object's </a:t>
            </a:r>
            <a:r>
              <a:rPr lang="en-GB" dirty="0" smtClean="0"/>
              <a:t>prototype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When adding properties to a prototype,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all instances </a:t>
            </a:r>
            <a:r>
              <a:rPr lang="en-US" sz="3200" dirty="0" smtClean="0"/>
              <a:t>will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get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18322" y="2057400"/>
            <a:ext cx="10257690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String.prototype.repeat</a:t>
            </a:r>
            <a:r>
              <a:rPr lang="en-US" sz="2400" noProof="1" smtClean="0">
                <a:solidFill>
                  <a:srgbClr val="FBEEDC"/>
                </a:solidFill>
              </a:rPr>
              <a:t> = function (count) {</a:t>
            </a:r>
          </a:p>
          <a:p>
            <a:pPr>
              <a:lnSpc>
                <a:spcPct val="110000"/>
              </a:lnSpc>
            </a:pPr>
            <a:r>
              <a:rPr lang="en-US" sz="2400" noProof="1" smtClean="0">
                <a:solidFill>
                  <a:srgbClr val="FBEEDC"/>
                </a:solidFill>
              </a:rPr>
              <a:t>  var str, i;  </a:t>
            </a:r>
          </a:p>
          <a:p>
            <a:pPr>
              <a:lnSpc>
                <a:spcPct val="110000"/>
              </a:lnSpc>
            </a:pPr>
            <a:r>
              <a:rPr lang="en-US" sz="2400" noProof="1">
                <a:solidFill>
                  <a:srgbClr val="FBEEDC"/>
                </a:solidFill>
              </a:rPr>
              <a:t> </a:t>
            </a:r>
            <a:r>
              <a:rPr lang="en-US" sz="2400" noProof="1" smtClean="0">
                <a:solidFill>
                  <a:srgbClr val="FBEEDC"/>
                </a:solidFill>
              </a:rPr>
              <a:t> str = '';</a:t>
            </a:r>
          </a:p>
          <a:p>
            <a:pPr>
              <a:lnSpc>
                <a:spcPct val="110000"/>
              </a:lnSpc>
            </a:pPr>
            <a:r>
              <a:rPr lang="en-US" sz="2400" noProof="1" smtClean="0">
                <a:solidFill>
                  <a:srgbClr val="FBEEDC"/>
                </a:solidFill>
              </a:rPr>
              <a:t>  for (i = 0; i &lt; count; i += 1) {</a:t>
            </a:r>
          </a:p>
          <a:p>
            <a:pPr>
              <a:lnSpc>
                <a:spcPct val="110000"/>
              </a:lnSpc>
            </a:pPr>
            <a:r>
              <a:rPr lang="en-US" sz="2400" noProof="1" smtClean="0">
                <a:solidFill>
                  <a:srgbClr val="FBEEDC"/>
                </a:solidFill>
              </a:rPr>
              <a:t>    str +=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400" noProof="1" smtClean="0">
                <a:solidFill>
                  <a:srgbClr val="FBEEDC"/>
                </a:solidFill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noProof="1" smtClean="0">
                <a:solidFill>
                  <a:srgbClr val="FBEEDC"/>
                </a:solidFill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400" noProof="1" smtClean="0">
                <a:solidFill>
                  <a:srgbClr val="FBEEDC"/>
                </a:solidFill>
              </a:rPr>
              <a:t>  return str;</a:t>
            </a:r>
          </a:p>
          <a:p>
            <a:pPr>
              <a:lnSpc>
                <a:spcPct val="110000"/>
              </a:lnSpc>
            </a:pPr>
            <a:r>
              <a:rPr lang="en-US" sz="2400" noProof="1" smtClean="0">
                <a:solidFill>
                  <a:srgbClr val="FBEEDC"/>
                </a:solidFill>
              </a:rPr>
              <a:t>};</a:t>
            </a:r>
          </a:p>
          <a:p>
            <a:pPr>
              <a:lnSpc>
                <a:spcPct val="110000"/>
              </a:lnSpc>
            </a:pPr>
            <a:endParaRPr lang="en-US" sz="2400" noProof="1">
              <a:solidFill>
                <a:srgbClr val="FBEEDC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noProof="1" smtClean="0">
                <a:solidFill>
                  <a:srgbClr val="FBEEDC"/>
                </a:solidFill>
              </a:rPr>
              <a:t>var s = "hi".repeat(2); // "hihi"</a:t>
            </a:r>
            <a:endParaRPr lang="en-US" sz="2400" noProof="1">
              <a:solidFill>
                <a:srgbClr val="FBEEDC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08812" y="2743200"/>
            <a:ext cx="3841054" cy="933731"/>
          </a:xfrm>
          <a:prstGeom prst="wedgeRoundRectCallout">
            <a:avLst>
              <a:gd name="adj1" fmla="val -99884"/>
              <a:gd name="adj2" fmla="val -7582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repeat(count)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method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 all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string objects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91236" y="4123703"/>
            <a:ext cx="2698054" cy="933731"/>
          </a:xfrm>
          <a:prstGeom prst="wedgeRoundRectCallout">
            <a:avLst>
              <a:gd name="adj1" fmla="val -122888"/>
              <a:gd name="adj2" fmla="val -6539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Here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means </a:t>
            </a:r>
            <a:b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string itself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2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446212" y="56363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98" y="1143000"/>
            <a:ext cx="5524500" cy="3105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21291728">
            <a:off x="3808412" y="1600200"/>
            <a:ext cx="1903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23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Attaching Properties and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84" y="1447800"/>
            <a:ext cx="4472728" cy="3005960"/>
          </a:xfrm>
          <a:prstGeom prst="roundRect">
            <a:avLst>
              <a:gd name="adj" fmla="val 2119"/>
            </a:avLst>
          </a:prstGeom>
        </p:spPr>
      </p:pic>
    </p:spTree>
    <p:extLst>
      <p:ext uri="{BB962C8B-B14F-4D97-AF65-F5344CB8AC3E}">
        <p14:creationId xmlns:p14="http://schemas.microsoft.com/office/powerpoint/2010/main" val="39791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Objects can also define custom state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Custom properties that only instances of this type have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the keyword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to attach properties to object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Members – Properties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5836" y="3292257"/>
            <a:ext cx="1021397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function Person(name, age) {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this._name</a:t>
            </a:r>
            <a:r>
              <a:rPr lang="en-US" sz="2200" noProof="1" smtClean="0">
                <a:solidFill>
                  <a:srgbClr val="FBEEDC"/>
                </a:solidFill>
              </a:rPr>
              <a:t> = name;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this._age</a:t>
            </a:r>
            <a:r>
              <a:rPr lang="en-US" sz="2200" noProof="1" smtClean="0">
                <a:solidFill>
                  <a:srgbClr val="FBEEDC"/>
                </a:solidFill>
              </a:rPr>
              <a:t> = age;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var maria = new Person("Mariika", 18);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console.log(maria._name);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// Mari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ika</a:t>
            </a:r>
            <a:endParaRPr lang="en-US" sz="2200" noProof="1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maria._name = "Peter";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console.log(maria._name);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// Peter</a:t>
            </a:r>
            <a:endParaRPr lang="en-US" sz="2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Property values can be either variables or functions</a:t>
            </a:r>
          </a:p>
          <a:p>
            <a:pPr lvl="1"/>
            <a:r>
              <a:rPr lang="en-US" dirty="0" smtClean="0"/>
              <a:t>Functions attached to object are called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Members - Methods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2" y="2590800"/>
            <a:ext cx="104394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function Person(name, age) {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this._name = name;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this._age = age;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this.sayHello</a:t>
            </a:r>
            <a:r>
              <a:rPr lang="en-US" sz="2200" noProof="1" smtClean="0">
                <a:solidFill>
                  <a:srgbClr val="FBEEDC"/>
                </a:solidFill>
              </a:rPr>
              <a:t> = function() {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 console.log("My name is " + this._name + 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</a:t>
            </a:r>
            <a:r>
              <a:rPr lang="en-US" sz="2200" noProof="1" smtClean="0">
                <a:solidFill>
                  <a:srgbClr val="FBEEDC"/>
                </a:solidFill>
              </a:rPr>
              <a:t>       " and I'm " + this._age + "-years old");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}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}</a:t>
            </a:r>
          </a:p>
          <a:p>
            <a:endParaRPr lang="en-US" sz="2200" noProof="1" smtClean="0">
              <a:solidFill>
                <a:srgbClr val="FBEEDC"/>
              </a:solidFill>
            </a:endParaRPr>
          </a:p>
          <a:p>
            <a:r>
              <a:rPr lang="en-US" sz="2200" noProof="1" smtClean="0">
                <a:solidFill>
                  <a:srgbClr val="FBEEDC"/>
                </a:solidFill>
              </a:rPr>
              <a:t>var maria = new Person("Maria", 18);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maria.sayHello();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// My name is Maria and I'm 18-years old</a:t>
            </a:r>
            <a:endParaRPr lang="en-US" sz="2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0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053" y="1828800"/>
            <a:ext cx="3690790" cy="248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Attaching methods in the object constructor is 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tricky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Its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slow</a:t>
            </a:r>
            <a:r>
              <a:rPr lang="en-US" dirty="0" smtClean="0"/>
              <a:t> (repeated at each object creation)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object has a different (duplicated) function instance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676163" y="3200400"/>
            <a:ext cx="8837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function Person(name, age) {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this.introduce</a:t>
            </a:r>
            <a:r>
              <a:rPr lang="en-US" sz="2200" noProof="1" smtClean="0">
                <a:solidFill>
                  <a:srgbClr val="FBEEDC"/>
                </a:solidFill>
              </a:rPr>
              <a:t> = function() { 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 return 'Name: ' + name + ', Age: ' + age;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};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}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76943" y="5292804"/>
            <a:ext cx="883176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var p1 = new Person();</a:t>
            </a:r>
          </a:p>
          <a:p>
            <a:r>
              <a:rPr lang="en-US" sz="2200" dirty="0">
                <a:solidFill>
                  <a:srgbClr val="FBEEDC"/>
                </a:solidFill>
              </a:rPr>
              <a:t>var p2 = new Person();</a:t>
            </a:r>
          </a:p>
          <a:p>
            <a:r>
              <a:rPr lang="en-US" sz="2200" dirty="0" smtClean="0">
                <a:solidFill>
                  <a:srgbClr val="FBEEDC"/>
                </a:solidFill>
              </a:rPr>
              <a:t>console.log(p1.introduce </a:t>
            </a:r>
            <a:r>
              <a:rPr lang="en-US" sz="2200" dirty="0">
                <a:solidFill>
                  <a:srgbClr val="FBEEDC"/>
                </a:solidFill>
              </a:rPr>
              <a:t>=== </a:t>
            </a:r>
            <a:r>
              <a:rPr lang="en-US" sz="2200" dirty="0" smtClean="0">
                <a:solidFill>
                  <a:srgbClr val="FBEEDC"/>
                </a:solidFill>
              </a:rPr>
              <a:t>p2.introduce); //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false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0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Object-Oriented </a:t>
            </a:r>
            <a:r>
              <a:rPr lang="en-US" sz="3200" dirty="0" smtClean="0"/>
              <a:t>Programming in JavaScript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Classical OOP </a:t>
            </a:r>
            <a:r>
              <a:rPr lang="en-US" sz="3200" dirty="0" smtClean="0"/>
              <a:t>in JavaScript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Prototypes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Object </a:t>
            </a:r>
            <a:r>
              <a:rPr lang="en-US" sz="3000" dirty="0"/>
              <a:t>Properties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Function </a:t>
            </a:r>
            <a:r>
              <a:rPr lang="en-US" sz="3000" dirty="0" smtClean="0"/>
              <a:t>Constructors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Inheritance in Classical OOP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The value of the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000" dirty="0" smtClean="0"/>
              <a:t> object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Prototypal </a:t>
            </a:r>
            <a:r>
              <a:rPr lang="en-US" sz="3200" dirty="0" smtClean="0"/>
              <a:t>OOP and Inheritance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OOP </a:t>
            </a:r>
            <a:r>
              <a:rPr lang="en-US" sz="3200" dirty="0" smtClean="0"/>
              <a:t>Frameworks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2362200"/>
            <a:ext cx="3618905" cy="36406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4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545688"/>
          </a:xfrm>
        </p:spPr>
        <p:txBody>
          <a:bodyPr>
            <a:spAutoFit/>
          </a:bodyPr>
          <a:lstStyle/>
          <a:p>
            <a:r>
              <a:rPr lang="en-US" dirty="0" smtClean="0"/>
              <a:t>Instead of attaching the methods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</a:t>
            </a:r>
            <a:r>
              <a:rPr lang="en-US" dirty="0" smtClean="0"/>
              <a:t>in the constructor</a:t>
            </a:r>
          </a:p>
          <a:p>
            <a:pPr lvl="1"/>
            <a:r>
              <a:rPr lang="en-US" dirty="0" smtClean="0"/>
              <a:t>Attach them to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constructor</a:t>
            </a:r>
          </a:p>
          <a:p>
            <a:r>
              <a:rPr lang="en-US" dirty="0" smtClean="0"/>
              <a:t>Methods attached to constructor's prototype are created exactly once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 smtClean="0"/>
              <a:t>Better Method Attachment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4540984"/>
            <a:ext cx="4495800" cy="1631216"/>
          </a:xfrm>
          <a:prstGeom prst="rect">
            <a:avLst/>
          </a:prstGeom>
          <a:solidFill>
            <a:schemeClr val="accent2">
              <a:lumMod val="60000"/>
              <a:lumOff val="40000"/>
              <a:alpha val="1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/>
              <a:t>function Person(name, age) {</a:t>
            </a:r>
          </a:p>
          <a:p>
            <a:r>
              <a:rPr lang="en-US" noProof="1" smtClean="0"/>
              <a:t> 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this.sayHello</a:t>
            </a:r>
            <a:r>
              <a:rPr lang="en-US" noProof="1" smtClean="0"/>
              <a:t> = function() {</a:t>
            </a:r>
          </a:p>
          <a:p>
            <a:r>
              <a:rPr lang="en-US" noProof="1" smtClean="0"/>
              <a:t>    // ...</a:t>
            </a:r>
          </a:p>
          <a:p>
            <a:r>
              <a:rPr lang="en-US" noProof="1" smtClean="0"/>
              <a:t>  }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561012" y="4540984"/>
            <a:ext cx="5929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function Person(name, age) { }</a:t>
            </a:r>
          </a:p>
          <a:p>
            <a:endParaRPr lang="en-US" noProof="1" smtClean="0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Person.prototype.sayHello</a:t>
            </a:r>
            <a:r>
              <a:rPr lang="en-US" noProof="1" smtClean="0">
                <a:solidFill>
                  <a:srgbClr val="FBEEDC"/>
                </a:solidFill>
              </a:rPr>
              <a:t> = function()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// ...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</a:t>
            </a:r>
            <a:endParaRPr lang="en-US" noProof="1">
              <a:solidFill>
                <a:srgbClr val="FBEEDC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777" y="3862988"/>
            <a:ext cx="559412" cy="5391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55" y="3843836"/>
            <a:ext cx="558313" cy="5583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5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6284" y="4224776"/>
            <a:ext cx="11178328" cy="1568497"/>
          </a:xfrm>
        </p:spPr>
        <p:txBody>
          <a:bodyPr/>
          <a:lstStyle/>
          <a:p>
            <a:r>
              <a:rPr lang="en-US" dirty="0" smtClean="0"/>
              <a:t>Attaching Methods</a:t>
            </a:r>
            <a:br>
              <a:rPr lang="en-US" dirty="0" smtClean="0"/>
            </a:br>
            <a:r>
              <a:rPr lang="en-US" dirty="0" smtClean="0"/>
              <a:t>to the Prototype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35" y="1474608"/>
            <a:ext cx="2486026" cy="24065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888846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7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95128"/>
            <a:ext cx="11771398" cy="5129472"/>
          </a:xfrm>
        </p:spPr>
        <p:txBody>
          <a:bodyPr wrap="square">
            <a:spAutoFit/>
          </a:bodyPr>
          <a:lstStyle/>
          <a:p>
            <a:r>
              <a:rPr lang="en-US" sz="3000" dirty="0"/>
              <a:t>Attaching to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pPr marL="715963" lvl="1" indent="-338138">
              <a:buBlip>
                <a:blip r:embed="rId2"/>
              </a:buBlip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Code closer to other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languages</a:t>
            </a:r>
          </a:p>
          <a:p>
            <a:pPr marL="715963" lvl="1" indent="-338138">
              <a:buBlip>
                <a:blip r:embed="rId2"/>
              </a:buBlip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Hidden data</a:t>
            </a:r>
          </a:p>
          <a:p>
            <a:pPr marL="715963" lvl="1" indent="-338138">
              <a:buBlip>
                <a:blip r:embed="rId3"/>
              </a:buBlip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Not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good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performance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JavaScript is NO other language!</a:t>
            </a:r>
          </a:p>
          <a:p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Hidden data is not a big problem. Prefix "hidden" data with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Performance is a big deal!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It should be taken into serious consideration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 and Cons when Attaching Methods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64042" y="1195127"/>
            <a:ext cx="5697769" cy="2376411"/>
          </a:xfrm>
          <a:prstGeom prst="rect">
            <a:avLst/>
          </a:prstGeom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Attaching to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prototype</a:t>
            </a:r>
          </a:p>
          <a:p>
            <a:pPr marL="715963" lvl="2" indent="-412750">
              <a:buClr>
                <a:srgbClr val="F2B254"/>
              </a:buClr>
              <a:buSzPct val="100000"/>
              <a:buBlip>
                <a:blip r:embed="rId2"/>
              </a:buBlip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Using JavaScript as it is meant</a:t>
            </a:r>
          </a:p>
          <a:p>
            <a:pPr marL="715963" lvl="2" indent="-412750">
              <a:buClr>
                <a:srgbClr val="F2B254"/>
              </a:buClr>
              <a:buSzPct val="100000"/>
              <a:buBlip>
                <a:blip r:embed="rId3"/>
              </a:buBlip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No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hidden data</a:t>
            </a:r>
          </a:p>
          <a:p>
            <a:pPr marL="715963" lvl="2" indent="-412750">
              <a:buClr>
                <a:srgbClr val="F2B254"/>
              </a:buClr>
              <a:buSzPct val="100000"/>
              <a:buBlip>
                <a:blip r:embed="rId2"/>
              </a:buBlip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way better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performance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30" y="1447800"/>
            <a:ext cx="5993236" cy="34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5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a special kind of object</a:t>
            </a:r>
          </a:p>
          <a:p>
            <a:pPr lvl="1"/>
            <a:r>
              <a:rPr lang="en-US" dirty="0" smtClean="0"/>
              <a:t>It is available everywhere in JavaScript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has different meaning in different contexts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object can have two different values: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parent scope</a:t>
            </a:r>
          </a:p>
          <a:p>
            <a:pPr lvl="2"/>
            <a:r>
              <a:rPr lang="en-US" dirty="0" smtClean="0"/>
              <a:t>The value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containing scope</a:t>
            </a:r>
          </a:p>
          <a:p>
            <a:pPr lvl="2"/>
            <a:r>
              <a:rPr lang="en-US" dirty="0" smtClean="0"/>
              <a:t>If none of the parents is object,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its value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concrete object</a:t>
            </a:r>
          </a:p>
          <a:p>
            <a:pPr lvl="2"/>
            <a:r>
              <a:rPr lang="en-US" dirty="0" smtClean="0"/>
              <a:t>When 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8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executed over a function, without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operator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refers to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parent scope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his</a:t>
            </a:r>
            <a:r>
              <a:rPr lang="en-US" dirty="0" smtClean="0"/>
              <a:t> in Function Scope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9722" y="2615148"/>
            <a:ext cx="1056249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function Person(name) {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400" noProof="1" smtClean="0">
                <a:solidFill>
                  <a:srgbClr val="FBEEDC"/>
                </a:solidFill>
              </a:rPr>
              <a:t>._name = name;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400" noProof="1" smtClean="0">
                <a:solidFill>
                  <a:srgbClr val="FBEEDC"/>
                </a:solidFill>
              </a:rPr>
              <a:t>.getName = function getPersonName() {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  return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400" noProof="1" smtClean="0">
                <a:solidFill>
                  <a:srgbClr val="FBEEDC"/>
                </a:solidFill>
              </a:rPr>
              <a:t>._name;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}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} 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var p = new Person("Gosho");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var getName = p.getName;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console.log(p.getName());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// Gosho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console.log(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getName()</a:t>
            </a:r>
            <a:r>
              <a:rPr lang="en-US" sz="2400" noProof="1" smtClean="0">
                <a:solidFill>
                  <a:srgbClr val="FBEEDC"/>
                </a:solidFill>
              </a:rPr>
              <a:t>);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// undefined</a:t>
            </a:r>
            <a:endParaRPr lang="en-US" sz="24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5812" y="4041419"/>
            <a:ext cx="2895600" cy="982047"/>
          </a:xfrm>
          <a:prstGeom prst="wedgeRoundRectCallout">
            <a:avLst>
              <a:gd name="adj1" fmla="val -80313"/>
              <a:gd name="adj2" fmla="val 11326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Here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means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object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861412" y="5218740"/>
            <a:ext cx="3719400" cy="957029"/>
          </a:xfrm>
          <a:prstGeom prst="wedgeRoundRectCallout">
            <a:avLst>
              <a:gd name="adj1" fmla="val -71340"/>
              <a:gd name="adj2" fmla="val 4388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Here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means its parent scope (window)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84" y="1219200"/>
            <a:ext cx="5691928" cy="327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5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doesn't make </a:t>
            </a:r>
            <a:r>
              <a:rPr lang="en-US" dirty="0" smtClean="0"/>
              <a:t>a closure</a:t>
            </a:r>
            <a:endParaRPr lang="en-US" dirty="0"/>
          </a:p>
          <a:p>
            <a:r>
              <a:rPr lang="en-US" dirty="0" smtClean="0"/>
              <a:t>The only way to make closure is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cache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in </a:t>
            </a:r>
            <a:r>
              <a:rPr lang="en-US" dirty="0" smtClean="0"/>
              <a:t>another variable</a:t>
            </a:r>
            <a:endParaRPr lang="en-US" dirty="0" smtClean="0"/>
          </a:p>
          <a:p>
            <a:r>
              <a:rPr lang="en-US" dirty="0" smtClean="0"/>
              <a:t>Then we can call functions without context</a:t>
            </a:r>
          </a:p>
          <a:p>
            <a:r>
              <a:rPr lang="en-US" dirty="0" smtClean="0"/>
              <a:t>Doesn't work </a:t>
            </a:r>
            <a:r>
              <a:rPr lang="en-US" dirty="0" smtClean="0"/>
              <a:t>for </a:t>
            </a:r>
            <a:r>
              <a:rPr lang="en-US" dirty="0" smtClean="0"/>
              <a:t>methods </a:t>
            </a:r>
            <a:r>
              <a:rPr lang="en-US" dirty="0" smtClean="0"/>
              <a:t>attached to the prototype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2036" y="3475386"/>
            <a:ext cx="1006157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function Person(name)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var self = this;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self</a:t>
            </a:r>
            <a:r>
              <a:rPr lang="en-US" noProof="1" smtClean="0">
                <a:solidFill>
                  <a:srgbClr val="FBEEDC"/>
                </a:solidFill>
              </a:rPr>
              <a:t>._name </a:t>
            </a:r>
            <a:r>
              <a:rPr lang="en-US" noProof="1" smtClean="0">
                <a:solidFill>
                  <a:srgbClr val="FBEEDC"/>
                </a:solidFill>
              </a:rPr>
              <a:t>= name;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self</a:t>
            </a:r>
            <a:r>
              <a:rPr lang="en-US" noProof="1" smtClean="0">
                <a:solidFill>
                  <a:srgbClr val="FBEEDC"/>
                </a:solidFill>
              </a:rPr>
              <a:t>.getName = function getPersonName()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return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self</a:t>
            </a:r>
            <a:r>
              <a:rPr lang="en-US" noProof="1" smtClean="0">
                <a:solidFill>
                  <a:srgbClr val="FBEEDC"/>
                </a:solidFill>
              </a:rPr>
              <a:t>._name</a:t>
            </a:r>
            <a:r>
              <a:rPr lang="en-US" noProof="1" smtClean="0">
                <a:solidFill>
                  <a:srgbClr val="FBEEDC"/>
                </a:solidFill>
              </a:rPr>
              <a:t>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}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 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var p = new Person("Peter");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var getPersonName = p.getName;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console.log(getPersonName());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Logs: Peter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49521" y="3428654"/>
            <a:ext cx="2514600" cy="914402"/>
          </a:xfrm>
          <a:prstGeom prst="wedgeRoundRectCallout">
            <a:avLst>
              <a:gd name="adj1" fmla="val -93468"/>
              <a:gd name="adj2" fmla="val 132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Creating closure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(holding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JavaScript cannot limit function to be used only as constructors</a:t>
            </a:r>
          </a:p>
          <a:p>
            <a:pPr lvl="1"/>
            <a:r>
              <a:rPr lang="en-US" sz="3000" dirty="0" smtClean="0"/>
              <a:t>JavaScript was </a:t>
            </a:r>
            <a:r>
              <a:rPr lang="en-US" sz="3000" dirty="0" smtClean="0"/>
              <a:t>designed for simple </a:t>
            </a:r>
            <a:r>
              <a:rPr lang="en-US" sz="3000" dirty="0" smtClean="0"/>
              <a:t>UI purposes</a:t>
            </a:r>
          </a:p>
          <a:p>
            <a:r>
              <a:rPr lang="en-US" sz="3200" dirty="0" smtClean="0"/>
              <a:t>To </a:t>
            </a:r>
            <a:r>
              <a:rPr lang="en-US" sz="3200" dirty="0"/>
              <a:t>mark something as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contructor</a:t>
            </a:r>
            <a:r>
              <a:rPr lang="en-US" sz="3200" dirty="0" smtClean="0"/>
              <a:t>, name </a:t>
            </a:r>
            <a:r>
              <a:rPr lang="en-US" sz="3200" dirty="0"/>
              <a:t>it </a:t>
            </a:r>
            <a:r>
              <a:rPr lang="en-US" sz="3200" dirty="0" smtClean="0"/>
              <a:t>in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PascalCase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dirty="0" smtClean="0"/>
              <a:t>Convention: </a:t>
            </a:r>
            <a:r>
              <a:rPr lang="en-US" noProof="1" smtClean="0"/>
              <a:t>PascalCase-named</a:t>
            </a:r>
            <a:r>
              <a:rPr lang="en-US" dirty="0" smtClean="0"/>
              <a:t> </a:t>
            </a:r>
            <a:r>
              <a:rPr lang="en-US" dirty="0"/>
              <a:t>functions </a:t>
            </a:r>
            <a:r>
              <a:rPr lang="en-US" dirty="0" smtClean="0"/>
              <a:t>should be called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5836" y="3886200"/>
            <a:ext cx="10213976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300" noProof="1" smtClean="0">
                <a:solidFill>
                  <a:srgbClr val="FBEEDC"/>
                </a:solidFill>
              </a:rPr>
              <a:t>function Person(name) {</a:t>
            </a:r>
          </a:p>
          <a:p>
            <a:r>
              <a:rPr lang="en-US" sz="23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300" noProof="1" smtClean="0">
                <a:solidFill>
                  <a:srgbClr val="FBEEDC"/>
                </a:solidFill>
              </a:rPr>
              <a:t>this</a:t>
            </a:r>
            <a:r>
              <a:rPr lang="en-US" sz="2300" noProof="1" smtClean="0">
                <a:solidFill>
                  <a:srgbClr val="FBEEDC"/>
                </a:solidFill>
              </a:rPr>
              <a:t>._name </a:t>
            </a:r>
            <a:r>
              <a:rPr lang="en-US" sz="2300" noProof="1" smtClean="0">
                <a:solidFill>
                  <a:srgbClr val="FBEEDC"/>
                </a:solidFill>
              </a:rPr>
              <a:t>= name;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this.getName = function getPersonName() {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  return this</a:t>
            </a:r>
            <a:r>
              <a:rPr lang="en-US" sz="2300" noProof="1" smtClean="0">
                <a:solidFill>
                  <a:srgbClr val="FBEEDC"/>
                </a:solidFill>
              </a:rPr>
              <a:t>._name</a:t>
            </a:r>
            <a:r>
              <a:rPr lang="en-US" sz="2300" noProof="1" smtClean="0">
                <a:solidFill>
                  <a:srgbClr val="FBEEDC"/>
                </a:solidFill>
              </a:rPr>
              <a:t>;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}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} 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var p = Person("Peter");</a:t>
            </a:r>
            <a:endParaRPr lang="en-US" sz="23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00160" y="5512904"/>
            <a:ext cx="4509052" cy="609600"/>
          </a:xfrm>
          <a:prstGeom prst="wedgeRoundRectCallout">
            <a:avLst>
              <a:gd name="adj1" fmla="val -64790"/>
              <a:gd name="adj2" fmla="val 6204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What will be the value of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3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148576"/>
            <a:ext cx="8938472" cy="1568497"/>
          </a:xfrm>
        </p:spPr>
        <p:txBody>
          <a:bodyPr/>
          <a:lstStyle/>
          <a:p>
            <a:r>
              <a:rPr lang="bg-BG" dirty="0" smtClean="0"/>
              <a:t> </a:t>
            </a:r>
            <a:r>
              <a:rPr lang="en-US" dirty="0" smtClean="0"/>
              <a:t>Invoking Function Constructors Without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printmediacentr.com/files/2011/05/Dont-Try-This-At-Home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84" y="1202939"/>
            <a:ext cx="6758728" cy="256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11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 smtClean="0"/>
              <a:t>And How It </a:t>
            </a:r>
            <a:r>
              <a:rPr lang="en-GB" dirty="0" smtClean="0"/>
              <a:t>Works in </a:t>
            </a:r>
            <a:r>
              <a:rPr lang="en-GB" dirty="0" smtClean="0"/>
              <a:t>JavaScript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84" y="1295400"/>
            <a:ext cx="5691928" cy="37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9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1370012" y="3348756"/>
            <a:ext cx="7924800" cy="1372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5212" y="2819400"/>
            <a:ext cx="10058400" cy="33027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function Person(name, age) {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noProof="1" smtClean="0">
                <a:solidFill>
                  <a:srgbClr val="FBEEDC"/>
                </a:solidFill>
              </a:rPr>
              <a:t>  if (!(this instanceof arguments.callee)) {</a:t>
            </a:r>
          </a:p>
          <a:p>
            <a:pPr>
              <a:lnSpc>
                <a:spcPct val="110000"/>
              </a:lnSpc>
            </a:pPr>
            <a:r>
              <a:rPr lang="en-US" sz="2600" noProof="1">
                <a:solidFill>
                  <a:srgbClr val="FBEEDC"/>
                </a:solidFill>
              </a:rPr>
              <a:t> </a:t>
            </a:r>
            <a:r>
              <a:rPr lang="en-US" sz="2600" noProof="1" smtClean="0">
                <a:solidFill>
                  <a:srgbClr val="FBEEDC"/>
                </a:solidFill>
              </a:rPr>
              <a:t>   return new arguments.callee(name, age);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600" noProof="1" smtClean="0">
                <a:solidFill>
                  <a:srgbClr val="FBEEDC"/>
                </a:solidFill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  this._name = name;</a:t>
            </a:r>
          </a:p>
          <a:p>
            <a:pPr>
              <a:lnSpc>
                <a:spcPct val="11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  this._age = age;</a:t>
            </a:r>
          </a:p>
          <a:p>
            <a:pPr>
              <a:lnSpc>
                <a:spcPct val="11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}</a:t>
            </a:r>
            <a:endParaRPr lang="en-US" sz="2600" noProof="1">
              <a:solidFill>
                <a:srgbClr val="FBEED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 Resig (jQuery) designed a simple way to </a:t>
            </a:r>
            <a:r>
              <a:rPr lang="en-US" dirty="0" smtClean="0"/>
              <a:t>check </a:t>
            </a:r>
            <a:r>
              <a:rPr lang="en-US" dirty="0" smtClean="0"/>
              <a:t>if the function is not used as constructor: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 Fix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71902" y="4842468"/>
            <a:ext cx="4648200" cy="1069833"/>
          </a:xfrm>
          <a:prstGeom prst="wedgeRoundRectCallout">
            <a:avLst>
              <a:gd name="adj1" fmla="val -46289"/>
              <a:gd name="adj2" fmla="val -9929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is not of type the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function,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 the function 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0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John Resig Constructor Fix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robertnyman.com/images/0701/pro-javascript-techniq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96" y="990600"/>
            <a:ext cx="3716904" cy="3716904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45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746008"/>
            <a:ext cx="8938472" cy="820600"/>
          </a:xfrm>
        </p:spPr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5602568"/>
            <a:ext cx="8938472" cy="719034"/>
          </a:xfrm>
        </p:spPr>
        <p:txBody>
          <a:bodyPr/>
          <a:lstStyle/>
          <a:p>
            <a:r>
              <a:rPr lang="en-US" dirty="0" smtClean="0"/>
              <a:t>Like in C#, Java or C++</a:t>
            </a:r>
            <a:endParaRPr lang="en-US" dirty="0"/>
          </a:p>
        </p:txBody>
      </p:sp>
      <p:pic>
        <p:nvPicPr>
          <p:cNvPr id="1026" name="Picture 2" descr="https://wikids-life.wikispaces.com/file/view/LadybirdInheritance.jpg/160451153/604x297/LadybirdInherit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898" y="1514475"/>
            <a:ext cx="57531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13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Inheritance</a:t>
            </a:r>
            <a:r>
              <a:rPr lang="en-US" dirty="0" smtClean="0"/>
              <a:t> is a way to extend the functionality of an </a:t>
            </a:r>
            <a:r>
              <a:rPr lang="en-US" dirty="0" smtClean="0"/>
              <a:t>object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Like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 inherits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In JavaScript inheritance is achieved by setting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prototype</a:t>
            </a:r>
            <a:r>
              <a:rPr lang="en-US" dirty="0" smtClean="0"/>
              <a:t> of the derived type to an instance of the super type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spcBef>
                <a:spcPts val="300"/>
              </a:spcBef>
            </a:pPr>
            <a:r>
              <a:rPr lang="en-US" dirty="0" smtClean="0"/>
              <a:t>Now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 </a:t>
            </a:r>
            <a:r>
              <a:rPr lang="en-US" dirty="0" smtClean="0"/>
              <a:t>objects </a:t>
            </a:r>
            <a:r>
              <a:rPr lang="en-US" dirty="0" smtClean="0"/>
              <a:t>are </a:t>
            </a:r>
            <a:r>
              <a:rPr lang="en-US" dirty="0"/>
              <a:t>also of type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217612" y="3752671"/>
            <a:ext cx="9829800" cy="12887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noProof="1" smtClean="0">
                <a:solidFill>
                  <a:srgbClr val="FBEEDC"/>
                </a:solidFill>
              </a:rPr>
              <a:t>function Person(fname, lname) {}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solidFill>
                  <a:srgbClr val="FBEEDC"/>
                </a:solidFill>
              </a:rPr>
              <a:t>function Student(fname, lname, grade) {}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Student.prototype = new Person();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217612" y="5998192"/>
            <a:ext cx="9829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var student = new Student("Kiro", "Troikata", 7);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9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450850">
              <a:spcBef>
                <a:spcPts val="300"/>
              </a:spcBef>
              <a:buBlip>
                <a:blip r:embed="rId3"/>
              </a:buBlip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Student.prototype = Person.prototype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spcBef>
                <a:spcPts val="300"/>
              </a:spcBef>
            </a:pPr>
            <a:r>
              <a:rPr lang="en-US" sz="2600" dirty="0" smtClean="0"/>
              <a:t>Didn't work! Both refer to same object</a:t>
            </a:r>
          </a:p>
          <a:p>
            <a:pPr lvl="1">
              <a:spcBef>
                <a:spcPts val="300"/>
              </a:spcBef>
            </a:pPr>
            <a:r>
              <a:rPr lang="en-GB" sz="2600" dirty="0" smtClean="0"/>
              <a:t>Adding </a:t>
            </a:r>
            <a:r>
              <a:rPr lang="en-GB" sz="2600" dirty="0"/>
              <a:t>something </a:t>
            </a:r>
            <a:r>
              <a:rPr lang="en-GB" sz="2600" dirty="0" smtClean="0"/>
              <a:t>to </a:t>
            </a:r>
            <a:r>
              <a:rPr lang="en-GB" sz="2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Child.prototype</a:t>
            </a:r>
            <a:r>
              <a:rPr lang="en-GB" sz="2600" dirty="0" smtClean="0"/>
              <a:t>, </a:t>
            </a:r>
            <a:r>
              <a:rPr lang="en-GB" sz="2600" dirty="0"/>
              <a:t>will be added to </a:t>
            </a:r>
            <a:r>
              <a:rPr lang="en-GB" sz="2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Parent.prototype</a:t>
            </a:r>
            <a:endParaRPr lang="en-US" sz="26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0850" indent="-450850">
              <a:spcBef>
                <a:spcPts val="300"/>
              </a:spcBef>
              <a:spcAft>
                <a:spcPts val="600"/>
              </a:spcAft>
              <a:buBlip>
                <a:blip r:embed="rId3"/>
              </a:buBlip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Student.prototype = new Person();</a:t>
            </a:r>
          </a:p>
          <a:p>
            <a:pPr lvl="1">
              <a:spcBef>
                <a:spcPts val="300"/>
              </a:spcBef>
            </a:pPr>
            <a:r>
              <a:rPr lang="en-GB" sz="2600" dirty="0"/>
              <a:t>This invokes the constructor which might have undesired side effects</a:t>
            </a:r>
            <a:endParaRPr lang="en-US" sz="2600" dirty="0" smtClean="0"/>
          </a:p>
          <a:p>
            <a:pPr marL="450850" indent="-450850">
              <a:spcBef>
                <a:spcPts val="300"/>
              </a:spcBef>
              <a:spcAft>
                <a:spcPts val="600"/>
              </a:spcAft>
              <a:buBlip>
                <a:blip r:embed="rId4"/>
              </a:buBlip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Student.prototype = Object.create(Person.prototype);</a:t>
            </a:r>
            <a:endParaRPr lang="en-US" noProof="1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/>
              <a:t>Inherit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prototype</a:t>
            </a:r>
            <a:r>
              <a:rPr lang="en-US" dirty="0" smtClean="0"/>
              <a:t> Object?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7236" y="4724400"/>
            <a:ext cx="1067117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rgbClr val="FBEEDC"/>
                </a:solidFill>
              </a:rPr>
              <a:t>Object.prototype.extends = function (parent) {</a:t>
            </a:r>
          </a:p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 this.prototype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 Object.create(parent.prototype);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this.prototype.constructor = this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; 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</a:t>
            </a:r>
            <a:endParaRPr lang="en-US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07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Modern browsers already have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en-US" sz="32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2800" dirty="0" smtClean="0"/>
              <a:t>Easy to be fixed for all browsers: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Missing</a:t>
            </a:r>
            <a:r>
              <a:rPr lang="en-GB" dirty="0"/>
              <a:t>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Object.create(…)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7236" y="2514600"/>
            <a:ext cx="1067117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100" noProof="1">
                <a:solidFill>
                  <a:srgbClr val="FBEEDC"/>
                </a:solidFill>
              </a:rPr>
              <a:t>Object.prototype.extends = function (parent) {</a:t>
            </a:r>
          </a:p>
          <a:p>
            <a:r>
              <a:rPr lang="en-US" sz="2100" noProof="1">
                <a:solidFill>
                  <a:schemeClr val="tx2">
                    <a:lumMod val="75000"/>
                  </a:schemeClr>
                </a:solidFill>
              </a:rPr>
              <a:t>  if (!Object.create) {</a:t>
            </a:r>
          </a:p>
          <a:p>
            <a:r>
              <a:rPr lang="en-US" sz="2100" noProof="1">
                <a:solidFill>
                  <a:schemeClr val="tx2">
                    <a:lumMod val="75000"/>
                  </a:schemeClr>
                </a:solidFill>
              </a:rPr>
              <a:t>    Object.prototype.create = function (proto) {</a:t>
            </a:r>
          </a:p>
          <a:p>
            <a:r>
              <a:rPr lang="en-US" sz="2100" noProof="1">
                <a:solidFill>
                  <a:schemeClr val="tx2">
                    <a:lumMod val="75000"/>
                  </a:schemeClr>
                </a:solidFill>
              </a:rPr>
              <a:t>      function F() {};</a:t>
            </a:r>
          </a:p>
          <a:p>
            <a:r>
              <a:rPr lang="en-US" sz="2100" noProof="1">
                <a:solidFill>
                  <a:schemeClr val="tx2">
                    <a:lumMod val="75000"/>
                  </a:schemeClr>
                </a:solidFill>
              </a:rPr>
              <a:t>      F.prototype = proto;</a:t>
            </a:r>
          </a:p>
          <a:p>
            <a:r>
              <a:rPr lang="en-US" sz="2100" noProof="1">
                <a:solidFill>
                  <a:schemeClr val="tx2">
                    <a:lumMod val="75000"/>
                  </a:schemeClr>
                </a:solidFill>
              </a:rPr>
              <a:t>      return </a:t>
            </a:r>
            <a:r>
              <a:rPr lang="en-US" sz="2100" noProof="1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US" sz="2100" noProof="1" smtClean="0">
                <a:solidFill>
                  <a:schemeClr val="tx2">
                    <a:lumMod val="75000"/>
                  </a:schemeClr>
                </a:solidFill>
              </a:rPr>
              <a:t>F();</a:t>
            </a:r>
            <a:endParaRPr lang="en-US" sz="2100" noProof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100" noProof="1">
                <a:solidFill>
                  <a:schemeClr val="tx2">
                    <a:lumMod val="75000"/>
                  </a:schemeClr>
                </a:solidFill>
              </a:rPr>
              <a:t>    };</a:t>
            </a:r>
          </a:p>
          <a:p>
            <a:r>
              <a:rPr lang="en-US" sz="2100" noProof="1">
                <a:solidFill>
                  <a:schemeClr val="tx2">
                    <a:lumMod val="75000"/>
                  </a:schemeClr>
                </a:solidFill>
              </a:rPr>
              <a:t>  };</a:t>
            </a:r>
          </a:p>
          <a:p>
            <a:r>
              <a:rPr lang="en-US" sz="2100" noProof="1">
                <a:solidFill>
                  <a:srgbClr val="FBEEDC"/>
                </a:solidFill>
              </a:rPr>
              <a:t>  </a:t>
            </a:r>
          </a:p>
          <a:p>
            <a:r>
              <a:rPr lang="en-US" sz="2100" noProof="1">
                <a:solidFill>
                  <a:srgbClr val="FBEEDC"/>
                </a:solidFill>
              </a:rPr>
              <a:t>  this.prototype = Object.create(parent.prototype);</a:t>
            </a:r>
          </a:p>
          <a:p>
            <a:r>
              <a:rPr lang="en-US" sz="2100" noProof="1">
                <a:solidFill>
                  <a:srgbClr val="FBEEDC"/>
                </a:solidFill>
              </a:rPr>
              <a:t>  this.prototype.constructor = this;</a:t>
            </a:r>
          </a:p>
          <a:p>
            <a:r>
              <a:rPr lang="en-US" sz="2100" noProof="1">
                <a:solidFill>
                  <a:srgbClr val="FBEEDC"/>
                </a:solidFill>
              </a:rPr>
              <a:t>}</a:t>
            </a:r>
            <a:endParaRPr lang="en-US" sz="21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50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2" descr="https://wikids-life.wikispaces.com/file/view/LadybirdInheritance.jpg/160451153/604x297/LadybirdInherit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898" y="1723091"/>
            <a:ext cx="57531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38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 smtClean="0"/>
              <a:t>The Prototype 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084" y="5645035"/>
            <a:ext cx="10568728" cy="83196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Way to Search Properties in </a:t>
            </a:r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2050" name="Picture 2" descr="http://www.chem.umn.edu/groups/baranygp/puzzles/chain/upper_r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084" y="1066800"/>
            <a:ext cx="4472728" cy="335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60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Objects in JavaScript can have only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 prototype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Their prototype also has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prototype</a:t>
            </a:r>
            <a:r>
              <a:rPr lang="en-US" dirty="0" smtClean="0"/>
              <a:t>, etc…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is called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prototype chain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 a property is called on an object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This object is searched for the property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If the object does not contain such property, its prototype is checked for the property, etc…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If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prototype is reached, </a:t>
            </a:r>
            <a:br>
              <a:rPr lang="en-US" dirty="0" smtClean="0"/>
            </a:br>
            <a:r>
              <a:rPr lang="en-US" dirty="0" smtClean="0"/>
              <a:t>the result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Chain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4992279"/>
            <a:ext cx="4204225" cy="17133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1981200"/>
            <a:ext cx="3691022" cy="23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7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Prototype </a:t>
            </a:r>
            <a:r>
              <a:rPr lang="en-GB" dirty="0" smtClean="0"/>
              <a:t>Chain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63858" y="9906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Object.prototype</a:t>
            </a:r>
            <a:endParaRPr lang="en-GB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822844"/>
              </p:ext>
            </p:extLst>
          </p:nvPr>
        </p:nvGraphicFramePr>
        <p:xfrm>
          <a:off x="1140058" y="1508760"/>
          <a:ext cx="40386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981200"/>
              </a:tblGrid>
              <a:tr h="39624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key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value</a:t>
                      </a:r>
                      <a:endParaRPr lang="en-GB" sz="2000" noProof="1"/>
                    </a:p>
                  </a:txBody>
                  <a:tcPr/>
                </a:tc>
              </a:tr>
              <a:tr h="304267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constructor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Object</a:t>
                      </a:r>
                      <a:endParaRPr lang="en-GB" sz="2000" noProof="1"/>
                    </a:p>
                  </a:txBody>
                  <a:tcPr/>
                </a:tc>
              </a:tr>
              <a:tr h="304267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toString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function()</a:t>
                      </a:r>
                      <a:r>
                        <a:rPr lang="en-GB" sz="2000" baseline="0" noProof="1" smtClean="0"/>
                        <a:t> { … }</a:t>
                      </a:r>
                      <a:endParaRPr lang="en-GB" sz="2000" noProof="1"/>
                    </a:p>
                  </a:txBody>
                  <a:tcPr/>
                </a:tc>
              </a:tr>
              <a:tr h="304267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valueOf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function() {</a:t>
                      </a:r>
                      <a:r>
                        <a:rPr lang="en-GB" sz="2000" baseline="0" noProof="1" smtClean="0"/>
                        <a:t> … </a:t>
                      </a:r>
                      <a:r>
                        <a:rPr lang="en-GB" sz="2000" noProof="1" smtClean="0"/>
                        <a:t>}</a:t>
                      </a:r>
                      <a:endParaRPr lang="en-GB" sz="2000" noProof="1"/>
                    </a:p>
                  </a:txBody>
                  <a:tcPr/>
                </a:tc>
              </a:tr>
              <a:tr h="304267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hasOwnProperty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function() { … }</a:t>
                      </a:r>
                      <a:endParaRPr lang="en-GB" sz="2000" noProof="1"/>
                    </a:p>
                  </a:txBody>
                  <a:tcPr/>
                </a:tc>
              </a:tr>
              <a:tr h="304267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isPrototypeOf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function() { … }</a:t>
                      </a:r>
                      <a:endParaRPr lang="en-GB" sz="2000" noProof="1"/>
                    </a:p>
                  </a:txBody>
                  <a:tcPr/>
                </a:tc>
              </a:tr>
              <a:tr h="304267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__proto__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null</a:t>
                      </a:r>
                      <a:endParaRPr lang="en-GB" sz="2000" noProof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67516" y="9144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Person.prototype</a:t>
            </a:r>
            <a:endParaRPr lang="en-GB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760859"/>
              </p:ext>
            </p:extLst>
          </p:nvPr>
        </p:nvGraphicFramePr>
        <p:xfrm>
          <a:off x="6343716" y="1434424"/>
          <a:ext cx="432134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659"/>
                <a:gridCol w="2486683"/>
              </a:tblGrid>
              <a:tr h="34290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key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value</a:t>
                      </a:r>
                      <a:endParaRPr lang="en-GB" sz="2000" noProof="1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constructor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Person</a:t>
                      </a:r>
                      <a:endParaRPr lang="en-GB" sz="2000" noProof="1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toString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firstName</a:t>
                      </a:r>
                      <a:r>
                        <a:rPr lang="en-GB" sz="2000" baseline="0" noProof="1" smtClean="0"/>
                        <a:t> + lastName</a:t>
                      </a:r>
                      <a:endParaRPr lang="en-GB" sz="2000" noProof="1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firstName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noProof="1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lastName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noProof="1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__proto__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Object.prototype</a:t>
                      </a:r>
                      <a:endParaRPr lang="en-GB" sz="2000" noProof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16858" y="4038600"/>
            <a:ext cx="358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Student.prototype</a:t>
            </a:r>
            <a:endParaRPr lang="en-GB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U-Turn Arrow 16"/>
          <p:cNvSpPr/>
          <p:nvPr/>
        </p:nvSpPr>
        <p:spPr>
          <a:xfrm rot="5400000" flipH="1">
            <a:off x="9474864" y="3323794"/>
            <a:ext cx="3296142" cy="1220554"/>
          </a:xfrm>
          <a:prstGeom prst="uturnArrow">
            <a:avLst>
              <a:gd name="adj1" fmla="val 7624"/>
              <a:gd name="adj2" fmla="val 11132"/>
              <a:gd name="adj3" fmla="val 25258"/>
              <a:gd name="adj4" fmla="val 33152"/>
              <a:gd name="adj5" fmla="val 83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graphicFrame>
        <p:nvGraphicFramePr>
          <p:cNvPr id="1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589107"/>
              </p:ext>
            </p:extLst>
          </p:nvPr>
        </p:nvGraphicFramePr>
        <p:xfrm>
          <a:off x="6093059" y="4561821"/>
          <a:ext cx="480127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881"/>
                <a:gridCol w="3407395"/>
              </a:tblGrid>
              <a:tr h="281224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key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value</a:t>
                      </a:r>
                      <a:endParaRPr lang="en-GB" sz="2000" noProof="1"/>
                    </a:p>
                  </a:txBody>
                  <a:tcPr/>
                </a:tc>
              </a:tr>
              <a:tr h="281224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constructor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Student</a:t>
                      </a:r>
                      <a:endParaRPr lang="en-GB" sz="2000" noProof="1"/>
                    </a:p>
                  </a:txBody>
                  <a:tcPr/>
                </a:tc>
              </a:tr>
              <a:tr h="309507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toString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firstName</a:t>
                      </a:r>
                      <a:r>
                        <a:rPr lang="en-GB" sz="2000" baseline="0" noProof="1" smtClean="0"/>
                        <a:t> + lastName + grade</a:t>
                      </a:r>
                      <a:endParaRPr lang="en-GB" sz="2000" noProof="1"/>
                    </a:p>
                  </a:txBody>
                  <a:tcPr/>
                </a:tc>
              </a:tr>
              <a:tr h="281224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grade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noProof="1"/>
                    </a:p>
                  </a:txBody>
                  <a:tcPr/>
                </a:tc>
              </a:tr>
              <a:tr h="281224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__proto__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Person.prototype</a:t>
                      </a:r>
                      <a:endParaRPr lang="en-GB" sz="2000" noProof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 rot="16200000">
            <a:off x="4193487" y="767429"/>
            <a:ext cx="113214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TextBox 21"/>
          <p:cNvSpPr txBox="1"/>
          <p:nvPr/>
        </p:nvSpPr>
        <p:spPr>
          <a:xfrm>
            <a:off x="4807296" y="228600"/>
            <a:ext cx="20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GB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5254857" y="2538226"/>
            <a:ext cx="1012657" cy="204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587608" y="4477450"/>
            <a:ext cx="466725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>
                <a:solidFill>
                  <a:srgbClr val="FBEEDC"/>
                </a:solidFill>
              </a:rPr>
              <a:t>function Person(fname, lname) { … }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function Student(grade) { … }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Student.extends(Person);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  </a:t>
            </a:r>
            <a:endParaRPr lang="en-US" sz="1800" noProof="1">
              <a:solidFill>
                <a:srgbClr val="FBEEDC"/>
              </a:solidFill>
            </a:endParaRPr>
          </a:p>
          <a:p>
            <a:r>
              <a:rPr lang="en-US" sz="1800" noProof="1" smtClean="0">
                <a:solidFill>
                  <a:srgbClr val="FBEEDC"/>
                </a:solidFill>
              </a:rPr>
              <a:t>var st = new Student(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</a:t>
            </a:r>
            <a:r>
              <a:rPr lang="en-US" sz="1800" noProof="1" smtClean="0">
                <a:solidFill>
                  <a:srgbClr val="FBEEDC"/>
                </a:solidFill>
              </a:rPr>
              <a:t>   "Peter", "Petrov", 4);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st.</a:t>
            </a:r>
            <a:r>
              <a:rPr lang="en-US" sz="1800" noProof="1" smtClean="0">
                <a:solidFill>
                  <a:schemeClr val="tx2">
                    <a:lumMod val="75000"/>
                  </a:schemeClr>
                </a:solidFill>
              </a:rPr>
              <a:t>sayHello</a:t>
            </a:r>
            <a:r>
              <a:rPr lang="en-US" sz="1800" noProof="1" smtClean="0">
                <a:solidFill>
                  <a:srgbClr val="FBEEDC"/>
                </a:solidFill>
              </a:rPr>
              <a:t>();</a:t>
            </a:r>
            <a:endParaRPr lang="en-US" sz="1800" noProof="1">
              <a:solidFill>
                <a:srgbClr val="FBEEDC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5331058" y="5311255"/>
            <a:ext cx="685800" cy="175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80863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OOP means that the application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constructed as a set of objects</a:t>
            </a:r>
          </a:p>
          <a:p>
            <a:pPr lvl="1"/>
            <a:r>
              <a:rPr lang="en-US" dirty="0" smtClean="0"/>
              <a:t>Each object has its purpose</a:t>
            </a:r>
          </a:p>
          <a:p>
            <a:pPr lvl="1"/>
            <a:r>
              <a:rPr lang="en-US" dirty="0" smtClean="0"/>
              <a:t>Each object can hold other objects</a:t>
            </a:r>
          </a:p>
          <a:p>
            <a:r>
              <a:rPr lang="en-US" dirty="0" smtClean="0"/>
              <a:t>JavaScript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prototype-oriented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 smtClean="0"/>
              <a:t>Uses prototypes to define its properties</a:t>
            </a:r>
          </a:p>
          <a:p>
            <a:pPr lvl="1"/>
            <a:r>
              <a:rPr lang="en-US" dirty="0" smtClean="0"/>
              <a:t>Does not have definition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constructor</a:t>
            </a:r>
          </a:p>
          <a:p>
            <a:pPr lvl="2"/>
            <a:r>
              <a:rPr lang="en-US" dirty="0" smtClean="0"/>
              <a:t>ECMAScript 6 will introduce classes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9684" y="4803598"/>
            <a:ext cx="10416328" cy="820600"/>
          </a:xfrm>
        </p:spPr>
        <p:txBody>
          <a:bodyPr/>
          <a:lstStyle/>
          <a:p>
            <a:r>
              <a:rPr lang="en-US" dirty="0" smtClean="0"/>
              <a:t>Calling Parent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59684" y="5681766"/>
            <a:ext cx="10416328" cy="719034"/>
          </a:xfrm>
        </p:spPr>
        <p:txBody>
          <a:bodyPr/>
          <a:lstStyle/>
          <a:p>
            <a:r>
              <a:rPr lang="en-US" dirty="0" smtClean="0"/>
              <a:t>Reusing Logic from the Inherited Class</a:t>
            </a:r>
            <a:endParaRPr lang="en-US" dirty="0"/>
          </a:p>
        </p:txBody>
      </p:sp>
      <p:pic>
        <p:nvPicPr>
          <p:cNvPr id="4098" name="Picture 2" descr="http://i.msdn.microsoft.com/dynimg/IC6625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84" y="1222198"/>
            <a:ext cx="5691928" cy="326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03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has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 direct way </a:t>
            </a:r>
            <a:r>
              <a:rPr lang="en-US" dirty="0" smtClean="0"/>
              <a:t>of calling its parent methods</a:t>
            </a:r>
          </a:p>
          <a:p>
            <a:pPr lvl="1"/>
            <a:r>
              <a:rPr lang="en-US" dirty="0" smtClean="0"/>
              <a:t>Function constructors actually does not who or what is their parent</a:t>
            </a:r>
          </a:p>
          <a:p>
            <a:r>
              <a:rPr lang="en-US" dirty="0" smtClean="0"/>
              <a:t>Calling parent methods is done 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call(…)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apply(…)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Parent Methods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3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Parent Methods: Example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3436" y="1447800"/>
            <a:ext cx="10518776" cy="4755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rgbClr val="FBEEDC"/>
                </a:solidFill>
              </a:rPr>
              <a:t>var Shape = (function () {</a:t>
            </a:r>
          </a:p>
          <a:p>
            <a:r>
              <a:rPr lang="en-US" dirty="0">
                <a:solidFill>
                  <a:srgbClr val="FBEEDC"/>
                </a:solidFill>
              </a:rPr>
              <a:t>  function Shape(x, y) {</a:t>
            </a:r>
          </a:p>
          <a:p>
            <a:r>
              <a:rPr lang="en-US" dirty="0">
                <a:solidFill>
                  <a:srgbClr val="FBEEDC"/>
                </a:solidFill>
              </a:rPr>
              <a:t>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// Initialize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shape</a:t>
            </a:r>
          </a:p>
          <a:p>
            <a:r>
              <a:rPr lang="en-US" dirty="0">
                <a:solidFill>
                  <a:srgbClr val="FBEEDC"/>
                </a:solidFill>
              </a:rPr>
              <a:t>  }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FBEEDC"/>
                </a:solidFill>
              </a:rPr>
              <a:t>  Shape.prototype = {</a:t>
            </a:r>
          </a:p>
          <a:p>
            <a:r>
              <a:rPr lang="en-US" dirty="0">
                <a:solidFill>
                  <a:srgbClr val="FBEEDC"/>
                </a:solidFill>
              </a:rPr>
              <a:t>    serialize: function () {</a:t>
            </a:r>
          </a:p>
          <a:p>
            <a:r>
              <a:rPr lang="en-US" dirty="0">
                <a:solidFill>
                  <a:srgbClr val="FBEEDC"/>
                </a:solidFill>
              </a:rPr>
              <a:t>  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// Serialize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shape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// Return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serialized</a:t>
            </a:r>
          </a:p>
          <a:p>
            <a:r>
              <a:rPr lang="en-US" dirty="0">
                <a:solidFill>
                  <a:srgbClr val="FBEEDC"/>
                </a:solidFill>
              </a:rPr>
              <a:t>    }</a:t>
            </a:r>
          </a:p>
          <a:p>
            <a:r>
              <a:rPr lang="en-US" dirty="0">
                <a:solidFill>
                  <a:srgbClr val="FBEEDC"/>
                </a:solidFill>
              </a:rPr>
              <a:t>  };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FBEEDC"/>
                </a:solidFill>
              </a:rPr>
              <a:t>  return Shape;</a:t>
            </a:r>
          </a:p>
          <a:p>
            <a:r>
              <a:rPr lang="en-US" dirty="0">
                <a:solidFill>
                  <a:srgbClr val="FBEEDC"/>
                </a:solidFill>
              </a:rPr>
              <a:t>}());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942012" y="1295400"/>
            <a:ext cx="3352800" cy="762000"/>
          </a:xfrm>
          <a:prstGeom prst="wedgeRoundRectCallout">
            <a:avLst>
              <a:gd name="adj1" fmla="val -70582"/>
              <a:gd name="adj2" fmla="val 4625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Define a </a:t>
            </a: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en-GB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class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07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Parent Methods: </a:t>
            </a:r>
            <a:r>
              <a:rPr lang="en-US" dirty="0" smtClean="0"/>
              <a:t>Example (2)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9638" y="1143000"/>
            <a:ext cx="10658774" cy="52809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var Rect = (function () {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function Rect(x, y, width, height)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noProof="1" smtClean="0">
                <a:solidFill>
                  <a:srgbClr val="FBEEDC"/>
                </a:solidFill>
              </a:rPr>
              <a:t>  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Shape.call(this, x, y);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this.witdh = width;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this.height = height;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}</a:t>
            </a:r>
          </a:p>
          <a:p>
            <a:pPr>
              <a:spcBef>
                <a:spcPts val="6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Rect.prototype = Object.create(Shape.prototype);</a:t>
            </a:r>
          </a:p>
          <a:p>
            <a:pPr>
              <a:spcBef>
                <a:spcPts val="6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 Rect.prototype.serialize = function (){</a:t>
            </a:r>
          </a:p>
          <a:p>
            <a:pPr>
              <a:spcBef>
                <a:spcPts val="5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  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Shape.prototype.serialize.call(this);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// add </a:t>
            </a:r>
            <a:r>
              <a:rPr lang="en-US" sz="2200" noProof="1" smtClean="0">
                <a:solidFill>
                  <a:srgbClr val="FBEEDC"/>
                </a:solidFill>
              </a:rPr>
              <a:t>Rect-specific </a:t>
            </a:r>
            <a:r>
              <a:rPr lang="en-US" sz="2200" noProof="1" smtClean="0">
                <a:solidFill>
                  <a:srgbClr val="FBEEDC"/>
                </a:solidFill>
              </a:rPr>
              <a:t>serialization     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// </a:t>
            </a:r>
            <a:r>
              <a:rPr lang="en-US" sz="2200" noProof="1" smtClean="0">
                <a:solidFill>
                  <a:srgbClr val="FBEEDC"/>
                </a:solidFill>
              </a:rPr>
              <a:t>and return </a:t>
            </a:r>
            <a:r>
              <a:rPr lang="en-US" sz="2200" noProof="1" smtClean="0">
                <a:solidFill>
                  <a:srgbClr val="FBEEDC"/>
                </a:solidFill>
              </a:rPr>
              <a:t>the serialized rectangle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};</a:t>
            </a:r>
          </a:p>
          <a:p>
            <a:pPr>
              <a:spcBef>
                <a:spcPts val="6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 return Rect;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}());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37212" y="2051928"/>
            <a:ext cx="2680648" cy="914400"/>
          </a:xfrm>
          <a:prstGeom prst="wedgeRoundRectCallout">
            <a:avLst>
              <a:gd name="adj1" fmla="val -73410"/>
              <a:gd name="adj2" fmla="val -4030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Calling </a:t>
            </a:r>
            <a:r>
              <a:rPr lang="en-GB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parent </a:t>
            </a:r>
            <a:r>
              <a:rPr lang="en-GB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constructor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70812" y="4179978"/>
            <a:ext cx="3420888" cy="1011585"/>
          </a:xfrm>
          <a:prstGeom prst="wedgeRoundRectCallout">
            <a:avLst>
              <a:gd name="adj1" fmla="val -69403"/>
              <a:gd name="adj2" fmla="val -2415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Calling </a:t>
            </a:r>
            <a:r>
              <a:rPr lang="en-GB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parent 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serialize()</a:t>
            </a:r>
            <a:r>
              <a:rPr lang="en-GB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function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58510" y="2456872"/>
            <a:ext cx="2052164" cy="914399"/>
          </a:xfrm>
          <a:prstGeom prst="wedgeRoundRectCallout">
            <a:avLst>
              <a:gd name="adj1" fmla="val -78546"/>
              <a:gd name="adj2" fmla="val 5560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GB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inherits 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93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919766"/>
            <a:ext cx="8938472" cy="820600"/>
          </a:xfrm>
        </p:spPr>
        <p:txBody>
          <a:bodyPr/>
          <a:lstStyle/>
          <a:p>
            <a:r>
              <a:rPr lang="en-US" dirty="0" smtClean="0"/>
              <a:t>Calling Parent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79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i.msdn.microsoft.com/dynimg/IC6625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684" y="1371600"/>
            <a:ext cx="5539528" cy="317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42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1600200"/>
          </a:xfrm>
        </p:spPr>
        <p:txBody>
          <a:bodyPr/>
          <a:lstStyle/>
          <a:p>
            <a:r>
              <a:rPr lang="en-US" dirty="0" smtClean="0"/>
              <a:t>Function Constructors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with Modules</a:t>
            </a:r>
            <a:endParaRPr lang="en-US" dirty="0"/>
          </a:p>
        </p:txBody>
      </p:sp>
      <p:pic>
        <p:nvPicPr>
          <p:cNvPr id="5122" name="Picture 2" descr="http://www.aviyehuda.com/images/js_enc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84" y="1219200"/>
            <a:ext cx="4320328" cy="324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81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4803777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/>
              <a:t>Function constructors can be put inside 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module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Introduces a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better abstraction </a:t>
            </a:r>
            <a:r>
              <a:rPr lang="en-US" sz="3000" dirty="0" smtClean="0"/>
              <a:t>of the code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Allows to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hide constants and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functions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with Modules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180012" y="1349038"/>
            <a:ext cx="64008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var Person = (function () </a:t>
            </a:r>
            <a:r>
              <a:rPr lang="en-US" noProof="1" smtClean="0">
                <a:solidFill>
                  <a:srgbClr val="FBEEDC"/>
                </a:solidFill>
              </a:rPr>
              <a:t>{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var MAX_NAME_LENGTH = 50;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private const</a:t>
            </a:r>
            <a:endParaRPr lang="en-US" noProof="1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noProof="1" smtClean="0">
                <a:solidFill>
                  <a:srgbClr val="FBEEDC"/>
                </a:solidFill>
              </a:rPr>
              <a:t>  function Person(name) </a:t>
            </a:r>
            <a:r>
              <a:rPr lang="en-US" noProof="1" smtClean="0">
                <a:solidFill>
                  <a:srgbClr val="FBEEDC"/>
                </a:solidFill>
              </a:rPr>
              <a:t>{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constructor</a:t>
            </a:r>
            <a:endParaRPr lang="en-US" noProof="1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noProof="1" smtClean="0">
                <a:solidFill>
                  <a:srgbClr val="FBEEDC"/>
                </a:solidFill>
              </a:rPr>
              <a:t>    </a:t>
            </a:r>
            <a:r>
              <a:rPr lang="en-US" noProof="1" smtClean="0">
                <a:solidFill>
                  <a:srgbClr val="FBEEDC"/>
                </a:solidFill>
              </a:rPr>
              <a:t>this._name = name;</a:t>
            </a:r>
            <a:endParaRPr lang="en-US" noProof="1" smtClean="0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rgbClr val="FBEEDC"/>
                </a:solidFill>
              </a:rPr>
              <a:t>  }</a:t>
            </a:r>
          </a:p>
          <a:p>
            <a:pPr>
              <a:spcBef>
                <a:spcPts val="1800"/>
              </a:spcBef>
            </a:pPr>
            <a:r>
              <a:rPr lang="en-US" noProof="1" smtClean="0">
                <a:solidFill>
                  <a:srgbClr val="FBEEDC"/>
                </a:solidFill>
              </a:rPr>
              <a:t>  Person.prototype.walk </a:t>
            </a:r>
            <a:r>
              <a:rPr lang="en-US" noProof="1" smtClean="0">
                <a:solidFill>
                  <a:srgbClr val="FBEEDC"/>
                </a:solidFill>
              </a:rPr>
              <a:t>=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public method </a:t>
            </a:r>
          </a:p>
          <a:p>
            <a:pPr>
              <a:spcBef>
                <a:spcPts val="600"/>
              </a:spcBef>
            </a:pPr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 </a:t>
            </a:r>
            <a:r>
              <a:rPr lang="en-US" noProof="1" smtClean="0">
                <a:solidFill>
                  <a:srgbClr val="FBEEDC"/>
                </a:solidFill>
              </a:rPr>
              <a:t>function </a:t>
            </a:r>
            <a:r>
              <a:rPr lang="en-US" noProof="1" smtClean="0">
                <a:solidFill>
                  <a:srgbClr val="FBEEDC"/>
                </a:solidFill>
              </a:rPr>
              <a:t>(distance</a:t>
            </a:r>
            <a:r>
              <a:rPr lang="en-US" noProof="1" smtClean="0">
                <a:solidFill>
                  <a:srgbClr val="FBEEDC"/>
                </a:solidFill>
              </a:rPr>
              <a:t>) { … };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function calcDistance(…) {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private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 …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function hidden in the module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}</a:t>
            </a:r>
            <a:endParaRPr lang="en-US" noProof="1" smtClean="0">
              <a:solidFill>
                <a:srgbClr val="FBEEDC"/>
              </a:solidFill>
            </a:endParaRPr>
          </a:p>
          <a:p>
            <a:pPr>
              <a:spcBef>
                <a:spcPts val="1800"/>
              </a:spcBef>
            </a:pPr>
            <a:r>
              <a:rPr lang="en-US" noProof="1" smtClean="0">
                <a:solidFill>
                  <a:srgbClr val="FBEEDC"/>
                </a:solidFill>
              </a:rPr>
              <a:t>  return Person;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}());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084" y="4953000"/>
            <a:ext cx="11635528" cy="820600"/>
          </a:xfrm>
        </p:spPr>
        <p:txBody>
          <a:bodyPr/>
          <a:lstStyle/>
          <a:p>
            <a:r>
              <a:rPr lang="en-US" dirty="0" smtClean="0"/>
              <a:t>Function </a:t>
            </a:r>
            <a:r>
              <a:rPr lang="en-US" dirty="0" smtClean="0"/>
              <a:t>Constructors with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598612" y="581359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aviyehuda.com/images/js_enc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08" y="1219200"/>
            <a:ext cx="4496080" cy="337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9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98612" y="4755799"/>
            <a:ext cx="8938472" cy="820600"/>
          </a:xfrm>
        </p:spPr>
        <p:txBody>
          <a:bodyPr/>
          <a:lstStyle/>
          <a:p>
            <a:r>
              <a:rPr lang="en-US" dirty="0" smtClean="0"/>
              <a:t>Hidden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body" idx="1"/>
          </p:nvPr>
        </p:nvSpPr>
        <p:spPr>
          <a:xfrm>
            <a:off x="554884" y="5670199"/>
            <a:ext cx="11025928" cy="654401"/>
          </a:xfrm>
        </p:spPr>
        <p:txBody>
          <a:bodyPr/>
          <a:lstStyle/>
          <a:p>
            <a:r>
              <a:rPr lang="en-US" sz="3600" dirty="0" smtClean="0"/>
              <a:t>What to </a:t>
            </a:r>
            <a:r>
              <a:rPr lang="en-US" sz="3600" dirty="0" smtClean="0"/>
              <a:t>Do When We Want to Hide Something?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884" y="1066800"/>
            <a:ext cx="4167928" cy="334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function constructor is wrapped inside a module:</a:t>
            </a:r>
          </a:p>
          <a:p>
            <a:pPr lvl="1"/>
            <a:r>
              <a:rPr lang="en-US" dirty="0" smtClean="0"/>
              <a:t>The module can </a:t>
            </a:r>
            <a:r>
              <a:rPr lang="en-US" dirty="0" smtClean="0"/>
              <a:t>hold hidden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The function constructor can use these hidden functions</a:t>
            </a:r>
          </a:p>
          <a:p>
            <a:r>
              <a:rPr lang="en-US" dirty="0" smtClean="0"/>
              <a:t>Yet</a:t>
            </a:r>
            <a:r>
              <a:rPr lang="en-US" dirty="0" smtClean="0"/>
              <a:t>, to use these </a:t>
            </a:r>
            <a:r>
              <a:rPr lang="en-US" dirty="0" smtClean="0"/>
              <a:t>functions </a:t>
            </a:r>
            <a:r>
              <a:rPr lang="en-US" dirty="0" smtClean="0"/>
              <a:t>as object methods, we should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apply(…)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call(…)</a:t>
            </a:r>
          </a:p>
          <a:p>
            <a:pPr lvl="1"/>
            <a:r>
              <a:rPr lang="en-US" dirty="0"/>
              <a:t>In order to pass correct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8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dynamic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No such things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polymorphism</a:t>
            </a:r>
          </a:p>
          <a:p>
            <a:r>
              <a:rPr lang="en-US" dirty="0" smtClean="0"/>
              <a:t>JavaScript is also highly expressive language</a:t>
            </a:r>
          </a:p>
          <a:p>
            <a:pPr lvl="1"/>
            <a:r>
              <a:rPr lang="en-US" dirty="0" smtClean="0"/>
              <a:t>Most things can be achieved in many ways</a:t>
            </a:r>
          </a:p>
          <a:p>
            <a:r>
              <a:rPr lang="en-US" dirty="0" smtClean="0"/>
              <a:t>That is why JavaScript has many ways to support OOP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Classical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Functional</a:t>
            </a:r>
            <a:r>
              <a:rPr lang="en-US" dirty="0"/>
              <a:t>),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Prototypal</a:t>
            </a:r>
          </a:p>
          <a:p>
            <a:pPr lvl="1"/>
            <a:r>
              <a:rPr lang="en-US" dirty="0" smtClean="0"/>
              <a:t>Each has its advantages and drawbacks</a:t>
            </a:r>
          </a:p>
          <a:p>
            <a:pPr lvl="1"/>
            <a:r>
              <a:rPr lang="en-US" dirty="0" smtClean="0"/>
              <a:t>Usage depends on the case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in JavaScript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Functions: Example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062036" y="1143000"/>
            <a:ext cx="10061576" cy="53091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300" noProof="1" smtClean="0">
                <a:solidFill>
                  <a:srgbClr val="FBEEDC"/>
                </a:solidFill>
              </a:rPr>
              <a:t>var Rect = (function () {</a:t>
            </a:r>
          </a:p>
          <a:p>
            <a:pPr>
              <a:spcBef>
                <a:spcPts val="600"/>
              </a:spcBef>
            </a:pPr>
            <a:r>
              <a:rPr lang="en-US" sz="2300" noProof="1" smtClean="0">
                <a:solidFill>
                  <a:srgbClr val="FBEEDC"/>
                </a:solidFill>
              </a:rPr>
              <a:t>  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function validatePosition() {</a:t>
            </a:r>
          </a:p>
          <a:p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// …</a:t>
            </a:r>
            <a:endParaRPr lang="en-US" sz="2300" noProof="1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300" noProof="1" smtClean="0">
                <a:solidFill>
                  <a:srgbClr val="FBEEDC"/>
                </a:solidFill>
              </a:rPr>
              <a:t>  function Rect(x, y, width, height) {</a:t>
            </a:r>
          </a:p>
          <a:p>
            <a:pPr>
              <a:spcBef>
                <a:spcPts val="600"/>
              </a:spcBef>
            </a:pPr>
            <a:r>
              <a:rPr lang="en-US" sz="2300" noProof="1" smtClean="0">
                <a:solidFill>
                  <a:srgbClr val="FBEEDC"/>
                </a:solidFill>
              </a:rPr>
              <a:t>    var isPositionValid = 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validatePosition.call(this)</a:t>
            </a:r>
            <a:r>
              <a:rPr lang="en-US" sz="2300" noProof="1" smtClean="0">
                <a:solidFill>
                  <a:srgbClr val="FBEEDC"/>
                </a:solidFill>
              </a:rPr>
              <a:t>;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  if (!isPositionValid) {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    throw new Error('Invalid Rect position');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  }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</a:t>
            </a:r>
            <a:r>
              <a:rPr lang="en-US" sz="2300" noProof="1" smtClean="0">
                <a:solidFill>
                  <a:srgbClr val="FBEEDC"/>
                </a:solidFill>
              </a:rPr>
              <a:t>}</a:t>
            </a:r>
            <a:endParaRPr lang="en-US" sz="2300" noProof="1" smtClean="0">
              <a:solidFill>
                <a:srgbClr val="FBEEDC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300" noProof="1" smtClean="0">
                <a:solidFill>
                  <a:srgbClr val="FBEEDC"/>
                </a:solidFill>
              </a:rPr>
              <a:t>  Rect.prototype = { /* … */ };</a:t>
            </a:r>
          </a:p>
          <a:p>
            <a:pPr>
              <a:spcBef>
                <a:spcPts val="1200"/>
              </a:spcBef>
            </a:pPr>
            <a:r>
              <a:rPr lang="en-US" sz="2300" noProof="1" smtClean="0">
                <a:solidFill>
                  <a:srgbClr val="FBEEDC"/>
                </a:solidFill>
              </a:rPr>
              <a:t>  return Rect;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}());</a:t>
            </a:r>
            <a:endParaRPr lang="en-US" sz="2300" noProof="1">
              <a:solidFill>
                <a:srgbClr val="FBEEDC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08812" y="1600200"/>
            <a:ext cx="3733800" cy="1009468"/>
          </a:xfrm>
          <a:prstGeom prst="wedgeRoundRectCallout">
            <a:avLst>
              <a:gd name="adj1" fmla="val -69809"/>
              <a:gd name="adj2" fmla="val -3074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function is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not exposed from the module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085012" y="4876800"/>
            <a:ext cx="3657600" cy="914400"/>
          </a:xfrm>
          <a:prstGeom prst="wedgeRoundRectCallout">
            <a:avLst>
              <a:gd name="adj1" fmla="val 1838"/>
              <a:gd name="adj2" fmla="val -17621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call()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 invoke the function over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4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Functions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84" y="1326210"/>
            <a:ext cx="4015528" cy="322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2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800" dirty="0" smtClean="0"/>
              <a:t>Methods Attached to </a:t>
            </a:r>
            <a:r>
              <a:rPr lang="en-GB" sz="3800" dirty="0" smtClean="0"/>
              <a:t>the Function </a:t>
            </a:r>
            <a:r>
              <a:rPr lang="en-GB" sz="3800" dirty="0" smtClean="0"/>
              <a:t>Constructor</a:t>
            </a:r>
            <a:endParaRPr lang="en-GB" sz="3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7236" y="1273792"/>
            <a:ext cx="10671176" cy="5062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var Rect = (function () {</a:t>
            </a:r>
          </a:p>
          <a:p>
            <a:pPr>
              <a:spcBef>
                <a:spcPts val="600"/>
              </a:spcBef>
            </a:pPr>
            <a:r>
              <a:rPr lang="bg-BG" sz="2200" noProof="1" smtClean="0">
                <a:solidFill>
                  <a:srgbClr val="FBEEDC"/>
                </a:solidFill>
              </a:rPr>
              <a:t>  </a:t>
            </a:r>
            <a:r>
              <a:rPr lang="en-US" sz="2200" noProof="1" smtClean="0">
                <a:solidFill>
                  <a:srgbClr val="FBEEDC"/>
                </a:solidFill>
              </a:rPr>
              <a:t>function Rect(width, height) {</a:t>
            </a:r>
          </a:p>
          <a:p>
            <a:pPr>
              <a:spcBef>
                <a:spcPts val="6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    </a:t>
            </a:r>
            <a:r>
              <a:rPr lang="en-GB" sz="2200" noProof="1" smtClean="0">
                <a:solidFill>
                  <a:srgbClr val="FBEEDC"/>
                </a:solidFill>
              </a:rPr>
              <a:t>this.width = width;</a:t>
            </a:r>
          </a:p>
          <a:p>
            <a:pPr>
              <a:spcBef>
                <a:spcPts val="600"/>
              </a:spcBef>
            </a:pPr>
            <a:r>
              <a:rPr lang="en-GB" sz="2200" noProof="1" smtClean="0">
                <a:solidFill>
                  <a:srgbClr val="FBEEDC"/>
                </a:solidFill>
              </a:rPr>
              <a:t>    this.height = height;</a:t>
            </a:r>
            <a:endParaRPr lang="en-US" sz="2200" noProof="1" smtClean="0">
              <a:solidFill>
                <a:srgbClr val="FBEEDC"/>
              </a:solidFill>
            </a:endParaRPr>
          </a:p>
          <a:p>
            <a:r>
              <a:rPr lang="en-US" sz="2200" noProof="1" smtClean="0">
                <a:solidFill>
                  <a:srgbClr val="FBEEDC"/>
                </a:solidFill>
              </a:rPr>
              <a:t>  }</a:t>
            </a:r>
          </a:p>
          <a:p>
            <a:endParaRPr lang="en-US" sz="2200" noProof="1" smtClean="0">
              <a:solidFill>
                <a:srgbClr val="FBEEDC"/>
              </a:solidFill>
            </a:endParaRPr>
          </a:p>
          <a:p>
            <a:r>
              <a:rPr lang="en-US" sz="2200" noProof="1" smtClean="0">
                <a:solidFill>
                  <a:srgbClr val="FBEEDC"/>
                </a:solidFill>
              </a:rPr>
              <a:t>  Rect.prototype.calculateArea = function () { };</a:t>
            </a:r>
          </a:p>
          <a:p>
            <a:endParaRPr lang="en-US" sz="2200" noProof="1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 Rect.isSquare</a:t>
            </a:r>
            <a:r>
              <a:rPr lang="en-US" sz="2200" noProof="1" smtClean="0">
                <a:solidFill>
                  <a:srgbClr val="FBEEDC"/>
                </a:solidFill>
              </a:rPr>
              <a:t> = function(rect) {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 return rect.width === rect.height;</a:t>
            </a:r>
            <a:endParaRPr lang="en-US" sz="2200" noProof="1">
              <a:solidFill>
                <a:srgbClr val="FBEEDC"/>
              </a:solidFill>
            </a:endParaRPr>
          </a:p>
          <a:p>
            <a:r>
              <a:rPr lang="en-US" sz="2200" noProof="1" smtClean="0">
                <a:solidFill>
                  <a:srgbClr val="FBEEDC"/>
                </a:solidFill>
              </a:rPr>
              <a:t>  }</a:t>
            </a:r>
            <a:endParaRPr lang="en-US" sz="2200" noProof="1">
              <a:solidFill>
                <a:srgbClr val="FBEEDC"/>
              </a:solidFill>
            </a:endParaRPr>
          </a:p>
          <a:p>
            <a:endParaRPr lang="en-US" sz="2200" noProof="1" smtClean="0">
              <a:solidFill>
                <a:srgbClr val="FBEEDC"/>
              </a:solidFill>
            </a:endParaRPr>
          </a:p>
          <a:p>
            <a:r>
              <a:rPr lang="en-US" sz="2200" noProof="1" smtClean="0">
                <a:solidFill>
                  <a:srgbClr val="FBEEDC"/>
                </a:solidFill>
              </a:rPr>
              <a:t>  return Rect;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}());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182820" y="4112528"/>
            <a:ext cx="3886200" cy="1657064"/>
          </a:xfrm>
          <a:prstGeom prst="wedgeRoundRectCallout">
            <a:avLst>
              <a:gd name="adj1" fmla="val -71564"/>
              <a:gd name="adj2" fmla="val -2980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Works as a static method. Invoked through the class, not through the instances.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not access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7284" y="4800600"/>
            <a:ext cx="10721128" cy="820600"/>
          </a:xfrm>
        </p:spPr>
        <p:txBody>
          <a:bodyPr/>
          <a:lstStyle/>
          <a:p>
            <a:r>
              <a:rPr lang="en-GB" dirty="0" smtClean="0"/>
              <a:t>Prototypal OOP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07284" y="5678768"/>
            <a:ext cx="10721128" cy="688256"/>
          </a:xfrm>
        </p:spPr>
        <p:txBody>
          <a:bodyPr/>
          <a:lstStyle/>
          <a:p>
            <a:r>
              <a:rPr lang="en-GB" dirty="0" smtClean="0"/>
              <a:t>Another Way to Work with Classes in JS</a:t>
            </a:r>
            <a:endParaRPr lang="en-GB" dirty="0"/>
          </a:p>
        </p:txBody>
      </p:sp>
      <p:pic>
        <p:nvPicPr>
          <p:cNvPr id="3074" name="Picture 2" descr="http://appsonmob.com/wp-content/uploads/2014/03/OOP-in-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84" y="1242274"/>
            <a:ext cx="3253528" cy="325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1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Prototypal OOP </a:t>
            </a:r>
            <a:r>
              <a:rPr lang="en-US" dirty="0"/>
              <a:t>uses the prototype nature of </a:t>
            </a:r>
            <a:r>
              <a:rPr lang="en-US" dirty="0" smtClean="0"/>
              <a:t>JS to </a:t>
            </a:r>
            <a:r>
              <a:rPr lang="en-US" dirty="0"/>
              <a:t>produce objects</a:t>
            </a:r>
          </a:p>
          <a:p>
            <a:pPr lvl="1"/>
            <a:r>
              <a:rPr lang="en-US" dirty="0"/>
              <a:t>Objects are created from objects, instead </a:t>
            </a:r>
            <a:r>
              <a:rPr lang="en-US" dirty="0" smtClean="0"/>
              <a:t>from </a:t>
            </a:r>
            <a:r>
              <a:rPr lang="en-US" dirty="0"/>
              <a:t>functions</a:t>
            </a:r>
          </a:p>
          <a:p>
            <a:pPr lvl="1"/>
            <a:r>
              <a:rPr lang="en-US" dirty="0" smtClean="0"/>
              <a:t>Simple approach: all </a:t>
            </a:r>
            <a:r>
              <a:rPr lang="en-US" dirty="0"/>
              <a:t>properties </a:t>
            </a:r>
            <a:r>
              <a:rPr lang="en-US" dirty="0" smtClean="0"/>
              <a:t>/ methods </a:t>
            </a:r>
            <a:r>
              <a:rPr lang="en-US" dirty="0"/>
              <a:t>are </a:t>
            </a:r>
            <a:r>
              <a:rPr lang="en-US" dirty="0" smtClean="0"/>
              <a:t>public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Prototypal OOP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2036" y="2999096"/>
            <a:ext cx="1006157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GB" noProof="1" smtClean="0">
                <a:solidFill>
                  <a:srgbClr val="FBEEDC"/>
                </a:solidFill>
              </a:rPr>
              <a:t>var Person = {</a:t>
            </a:r>
          </a:p>
          <a:p>
            <a:r>
              <a:rPr lang="en-GB" noProof="1" smtClean="0">
                <a:solidFill>
                  <a:srgbClr val="FBEEDC"/>
                </a:solidFill>
              </a:rPr>
              <a:t>  init: function(name) {</a:t>
            </a:r>
          </a:p>
          <a:p>
            <a:r>
              <a:rPr lang="en-GB" noProof="1" smtClean="0">
                <a:solidFill>
                  <a:srgbClr val="FBEEDC"/>
                </a:solidFill>
              </a:rPr>
              <a:t>    this._name = name; </a:t>
            </a:r>
          </a:p>
          <a:p>
            <a:r>
              <a:rPr lang="en-GB" noProof="1">
                <a:solidFill>
                  <a:srgbClr val="FBEEDC"/>
                </a:solidFill>
              </a:rPr>
              <a:t> </a:t>
            </a:r>
            <a:r>
              <a:rPr lang="en-GB" noProof="1" smtClean="0">
                <a:solidFill>
                  <a:srgbClr val="FBEEDC"/>
                </a:solidFill>
              </a:rPr>
              <a:t>   return this;</a:t>
            </a:r>
            <a:endParaRPr lang="en-GB" noProof="1">
              <a:solidFill>
                <a:srgbClr val="FBEEDC"/>
              </a:solidFill>
            </a:endParaRPr>
          </a:p>
          <a:p>
            <a:r>
              <a:rPr lang="en-GB" noProof="1" smtClean="0">
                <a:solidFill>
                  <a:srgbClr val="FBEEDC"/>
                </a:solidFill>
              </a:rPr>
              <a:t>  },</a:t>
            </a:r>
            <a:endParaRPr lang="en-GB" noProof="1">
              <a:solidFill>
                <a:srgbClr val="FBEEDC"/>
              </a:solidFill>
            </a:endParaRPr>
          </a:p>
          <a:p>
            <a:r>
              <a:rPr lang="en-GB" noProof="1" smtClean="0">
                <a:solidFill>
                  <a:srgbClr val="FBEEDC"/>
                </a:solidFill>
              </a:rPr>
              <a:t>  introduce: function introduce() {</a:t>
            </a:r>
          </a:p>
          <a:p>
            <a:r>
              <a:rPr lang="en-GB" noProof="1" smtClean="0">
                <a:solidFill>
                  <a:srgbClr val="FBEEDC"/>
                </a:solidFill>
              </a:rPr>
              <a:t>    return "Hello my name is: " + this._name;</a:t>
            </a:r>
            <a:endParaRPr lang="en-GB" noProof="1">
              <a:solidFill>
                <a:srgbClr val="FBEEDC"/>
              </a:solidFill>
            </a:endParaRPr>
          </a:p>
          <a:p>
            <a:r>
              <a:rPr lang="en-GB" noProof="1">
                <a:solidFill>
                  <a:srgbClr val="FBEEDC"/>
                </a:solidFill>
              </a:rPr>
              <a:t> </a:t>
            </a:r>
            <a:r>
              <a:rPr lang="en-GB" noProof="1" smtClean="0">
                <a:solidFill>
                  <a:srgbClr val="FBEEDC"/>
                </a:solidFill>
              </a:rPr>
              <a:t> }</a:t>
            </a:r>
            <a:endParaRPr lang="en-GB" noProof="1">
              <a:solidFill>
                <a:srgbClr val="FBEEDC"/>
              </a:solidFill>
            </a:endParaRPr>
          </a:p>
          <a:p>
            <a:r>
              <a:rPr lang="en-GB" noProof="1" smtClean="0">
                <a:solidFill>
                  <a:srgbClr val="FBEEDC"/>
                </a:solidFill>
              </a:rPr>
              <a:t>}</a:t>
            </a:r>
            <a:endParaRPr lang="en-GB" noProof="1">
              <a:solidFill>
                <a:srgbClr val="FBEEDC"/>
              </a:solidFill>
            </a:endParaRPr>
          </a:p>
          <a:p>
            <a:r>
              <a:rPr lang="en-GB" noProof="1" smtClean="0">
                <a:solidFill>
                  <a:srgbClr val="FBEEDC"/>
                </a:solidFill>
              </a:rPr>
              <a:t>var pesho = </a:t>
            </a:r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Object.create(Person).init('Peter');</a:t>
            </a:r>
            <a:endParaRPr lang="en-GB" noProof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noProof="1" smtClean="0">
                <a:solidFill>
                  <a:srgbClr val="FBEEDC"/>
                </a:solidFill>
              </a:rPr>
              <a:t>console.log(pesho.introduce()); </a:t>
            </a:r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// Name: Peter, Age: 69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685212" y="4994815"/>
            <a:ext cx="2743200" cy="974080"/>
          </a:xfrm>
          <a:prstGeom prst="wedgeRoundRectCallout">
            <a:avLst>
              <a:gd name="adj1" fmla="val -74925"/>
              <a:gd name="adj2" fmla="val 4530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Creating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 object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from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29468" y="3229445"/>
            <a:ext cx="3407392" cy="927609"/>
          </a:xfrm>
          <a:prstGeom prst="wedgeRoundRectCallout">
            <a:avLst>
              <a:gd name="adj1" fmla="val -72636"/>
              <a:gd name="adj2" fmla="val -1978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init()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function works as a constructor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1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Prototypal inheritance is not like 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classical 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inheritance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All instances are created from </a:t>
            </a:r>
            <a:r>
              <a:rPr lang="en-US" sz="2400" dirty="0" smtClean="0"/>
              <a:t>a common JS object, 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i.e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does not work</a:t>
            </a:r>
          </a:p>
          <a:p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inheritance is much like the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Object.create()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but adds more 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properties</a:t>
            </a:r>
            <a:endParaRPr lang="en-US" sz="26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Extend 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object and add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specific 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functionality</a:t>
            </a:r>
            <a:endParaRPr lang="en-GB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Prototypal Inheritance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4224" y="5993468"/>
            <a:ext cx="8001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>
                <a:solidFill>
                  <a:srgbClr val="FBEEDC"/>
                </a:solidFill>
              </a:rPr>
              <a:t>var Person = {…}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var Student = Person.extend({…});</a:t>
            </a:r>
            <a:endParaRPr lang="en-US" sz="1800" noProof="1">
              <a:solidFill>
                <a:srgbClr val="FBEEDC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4224" y="3276600"/>
            <a:ext cx="80010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>
                <a:solidFill>
                  <a:srgbClr val="FBEEDC"/>
                </a:solidFill>
              </a:rPr>
              <a:t>Object.prototype.extend = function(properties) {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function f() {};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f.prototype = </a:t>
            </a:r>
            <a:r>
              <a:rPr lang="en-US" sz="1800" noProof="1" smtClean="0">
                <a:solidFill>
                  <a:schemeClr val="tx2">
                    <a:lumMod val="75000"/>
                  </a:schemeClr>
                </a:solidFill>
              </a:rPr>
              <a:t>Object.create(this)</a:t>
            </a:r>
            <a:r>
              <a:rPr lang="en-US" sz="1800" noProof="1" smtClean="0">
                <a:solidFill>
                  <a:srgbClr val="FBEEDC"/>
                </a:solidFill>
              </a:rPr>
              <a:t>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for (var prop in properties) {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  f.prototype[prop] = properties[prop];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}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f.prototype.</a:t>
            </a:r>
            <a:r>
              <a:rPr lang="en-US" sz="1800" noProof="1" smtClean="0">
                <a:solidFill>
                  <a:schemeClr val="tx2">
                    <a:lumMod val="75000"/>
                  </a:schemeClr>
                </a:solidFill>
              </a:rPr>
              <a:t>_super</a:t>
            </a:r>
            <a:r>
              <a:rPr lang="en-US" sz="1800" noProof="1" smtClean="0">
                <a:solidFill>
                  <a:srgbClr val="FBEEDC"/>
                </a:solidFill>
              </a:rPr>
              <a:t> = this;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return new f();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}</a:t>
            </a:r>
            <a:endParaRPr lang="en-US" sz="1800" noProof="1">
              <a:solidFill>
                <a:srgbClr val="FBEEDC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663382" y="3725725"/>
            <a:ext cx="3155430" cy="759261"/>
          </a:xfrm>
          <a:prstGeom prst="wedgeRoundRectCallout">
            <a:avLst>
              <a:gd name="adj1" fmla="val -75921"/>
              <a:gd name="adj2" fmla="val -1237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Set the prototype to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of the extended object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03418" y="4661043"/>
            <a:ext cx="2133600" cy="733226"/>
          </a:xfrm>
          <a:prstGeom prst="wedgeRoundRectCallout">
            <a:avLst>
              <a:gd name="adj1" fmla="val -91952"/>
              <a:gd name="adj2" fmla="val -5862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 the derived object properties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23012" y="5537008"/>
            <a:ext cx="2362200" cy="741910"/>
          </a:xfrm>
          <a:prstGeom prst="wedgeRoundRectCallout">
            <a:avLst>
              <a:gd name="adj1" fmla="val -82306"/>
              <a:gd name="adj2" fmla="val -8094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Keep a reference to the super object</a:t>
            </a:r>
          </a:p>
        </p:txBody>
      </p:sp>
    </p:spTree>
    <p:extLst>
      <p:ext uri="{BB962C8B-B14F-4D97-AF65-F5344CB8AC3E}">
        <p14:creationId xmlns:p14="http://schemas.microsoft.com/office/powerpoint/2010/main" val="54160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Inheritance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217612" y="1075521"/>
            <a:ext cx="9601200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rgbClr val="FBEEDC"/>
                </a:solidFill>
              </a:rPr>
              <a:t>var Person =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init</a:t>
            </a:r>
            <a:r>
              <a:rPr lang="en-US" noProof="1">
                <a:solidFill>
                  <a:srgbClr val="FBEEDC"/>
                </a:solidFill>
              </a:rPr>
              <a:t>: function init(name, age)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  this.name </a:t>
            </a:r>
            <a:r>
              <a:rPr lang="en-US" noProof="1">
                <a:solidFill>
                  <a:srgbClr val="FBEEDC"/>
                </a:solidFill>
              </a:rPr>
              <a:t>= name</a:t>
            </a:r>
            <a:r>
              <a:rPr lang="en-US" noProof="1" smtClean="0">
                <a:solidFill>
                  <a:srgbClr val="FBEEDC"/>
                </a:solidFill>
              </a:rPr>
              <a:t>;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     this.age = age;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     return </a:t>
            </a:r>
            <a:r>
              <a:rPr lang="en-US" noProof="1">
                <a:solidFill>
                  <a:srgbClr val="FBEEDC"/>
                </a:solidFill>
              </a:rPr>
              <a:t>this</a:t>
            </a:r>
            <a:r>
              <a:rPr lang="en-US" noProof="1" smtClean="0">
                <a:solidFill>
                  <a:srgbClr val="FBEEDC"/>
                </a:solidFill>
              </a:rPr>
              <a:t>;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 },</a:t>
            </a:r>
            <a:endParaRPr lang="en-US" noProof="1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rgbClr val="FBEEDC"/>
                </a:solidFill>
              </a:rPr>
              <a:t>    introduce</a:t>
            </a:r>
            <a:r>
              <a:rPr lang="en-US" noProof="1">
                <a:solidFill>
                  <a:srgbClr val="FBEEDC"/>
                </a:solidFill>
              </a:rPr>
              <a:t>: function introduce()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  return </a:t>
            </a:r>
            <a:r>
              <a:rPr lang="en-US" noProof="1">
                <a:solidFill>
                  <a:srgbClr val="FBEEDC"/>
                </a:solidFill>
              </a:rPr>
              <a:t>this.name + " " + this.age;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}</a:t>
            </a:r>
            <a:endParaRPr lang="en-US" noProof="1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rgbClr val="FBEEDC"/>
                </a:solidFill>
              </a:rPr>
              <a:t>};</a:t>
            </a:r>
            <a:endParaRPr lang="en-US" noProof="1">
              <a:solidFill>
                <a:srgbClr val="FBEEDC"/>
              </a:solidFill>
            </a:endParaRPr>
          </a:p>
          <a:p>
            <a:pPr>
              <a:spcBef>
                <a:spcPts val="600"/>
              </a:spcBef>
            </a:pPr>
            <a:r>
              <a:rPr lang="en-US" noProof="1">
                <a:solidFill>
                  <a:srgbClr val="FBEEDC"/>
                </a:solidFill>
              </a:rPr>
              <a:t>var Student = Person.extend({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init</a:t>
            </a:r>
            <a:r>
              <a:rPr lang="en-US" noProof="1">
                <a:solidFill>
                  <a:srgbClr val="FBEEDC"/>
                </a:solidFill>
              </a:rPr>
              <a:t>: function init(name, age, grade)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 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this._super.init.call(this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, name, age);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  this.grade </a:t>
            </a:r>
            <a:r>
              <a:rPr lang="en-US" noProof="1">
                <a:solidFill>
                  <a:srgbClr val="FBEEDC"/>
                </a:solidFill>
              </a:rPr>
              <a:t>= grade;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  return </a:t>
            </a:r>
            <a:r>
              <a:rPr lang="en-US" noProof="1">
                <a:solidFill>
                  <a:srgbClr val="FBEEDC"/>
                </a:solidFill>
              </a:rPr>
              <a:t>this;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}</a:t>
            </a:r>
            <a:endParaRPr lang="en-US" noProof="1">
              <a:solidFill>
                <a:srgbClr val="FBEEDC"/>
              </a:solidFill>
            </a:endParaRPr>
          </a:p>
          <a:p>
            <a:r>
              <a:rPr lang="en-US" noProof="1">
                <a:solidFill>
                  <a:srgbClr val="FBEEDC"/>
                </a:solidFill>
              </a:rPr>
              <a:t>})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837612" y="4191000"/>
            <a:ext cx="2514600" cy="990600"/>
          </a:xfrm>
          <a:prstGeom prst="wedgeRoundRectCallout">
            <a:avLst>
              <a:gd name="adj1" fmla="val -80231"/>
              <a:gd name="adj2" fmla="val 299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init()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method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7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Prototypal OOP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7" name="Picture 2" descr="http://appsonmob.com/wp-content/uploads/2014/03/OOP-in-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298490"/>
            <a:ext cx="3253528" cy="325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8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684" y="5427800"/>
            <a:ext cx="10263928" cy="896800"/>
          </a:xfrm>
        </p:spPr>
        <p:txBody>
          <a:bodyPr/>
          <a:lstStyle/>
          <a:p>
            <a:r>
              <a:rPr lang="en-US" dirty="0" smtClean="0"/>
              <a:t>OOP </a:t>
            </a:r>
            <a:r>
              <a:rPr lang="en-US" dirty="0" smtClean="0"/>
              <a:t>Frameworks for JavaScript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84" y="1497436"/>
            <a:ext cx="7063528" cy="35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OOP </a:t>
            </a:r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 is a primary design paradigm in most programming languages</a:t>
            </a:r>
          </a:p>
          <a:p>
            <a:pPr lvl="1"/>
            <a:r>
              <a:rPr lang="en-US" dirty="0" smtClean="0"/>
              <a:t>Yet, OOP in JavaScript is not that </a:t>
            </a:r>
            <a:r>
              <a:rPr lang="en-US" dirty="0" smtClean="0"/>
              <a:t>perfect</a:t>
            </a:r>
          </a:p>
          <a:p>
            <a:pPr lvl="1"/>
            <a:r>
              <a:rPr lang="en-US" noProof="1" smtClean="0"/>
              <a:t>CofeeScript</a:t>
            </a:r>
            <a:r>
              <a:rPr lang="en-US" dirty="0" smtClean="0"/>
              <a:t> and </a:t>
            </a:r>
            <a:r>
              <a:rPr lang="en-US" noProof="1" smtClean="0"/>
              <a:t>TypeScript</a:t>
            </a:r>
            <a:r>
              <a:rPr lang="en-US" dirty="0" smtClean="0"/>
              <a:t> have better OOP</a:t>
            </a:r>
            <a:endParaRPr lang="en-US" dirty="0" smtClean="0"/>
          </a:p>
          <a:p>
            <a:r>
              <a:rPr lang="en-US" dirty="0" smtClean="0"/>
              <a:t>And that is why every framework has its own way of doing OOP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YUI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Prototype.js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Backbone.js</a:t>
            </a:r>
            <a:r>
              <a:rPr lang="en-US" dirty="0" smtClean="0"/>
              <a:t>, etc…</a:t>
            </a:r>
          </a:p>
          <a:p>
            <a:r>
              <a:rPr lang="en-US" dirty="0" smtClean="0"/>
              <a:t>If none of these frameworks is used, a simple implementation by John Resig is intruded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3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 smtClean="0"/>
              <a:t>Classical OOP in JavaScript</a:t>
            </a:r>
            <a:endParaRPr lang="en-US" dirty="0"/>
          </a:p>
        </p:txBody>
      </p:sp>
      <p:pic>
        <p:nvPicPr>
          <p:cNvPr id="1026" name="Picture 2" descr="http://appsonmob.com/wp-content/uploads/2014/03/26-12_oop_in_javascri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084" y="1615441"/>
            <a:ext cx="5996728" cy="327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10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hlinkClick r:id="rId2"/>
              </a:rPr>
              <a:t>http://ejohn.org/blog/simple-javascript-inheritance/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smtClean="0"/>
              <a:t>Resig's </a:t>
            </a:r>
            <a:r>
              <a:rPr lang="en-US" dirty="0"/>
              <a:t>Simple Inheritance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68413" y="1873508"/>
            <a:ext cx="76200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300" noProof="1" smtClean="0">
                <a:solidFill>
                  <a:srgbClr val="FBEEDC"/>
                </a:solidFill>
              </a:rPr>
              <a:t>var Shape = 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Class.extend</a:t>
            </a:r>
            <a:r>
              <a:rPr lang="en-US" sz="2300" noProof="1" smtClean="0">
                <a:solidFill>
                  <a:srgbClr val="FBEEDC"/>
                </a:solidFill>
              </a:rPr>
              <a:t>({</a:t>
            </a:r>
          </a:p>
          <a:p>
            <a:pPr>
              <a:spcBef>
                <a:spcPts val="600"/>
              </a:spcBef>
            </a:pPr>
            <a:r>
              <a:rPr lang="en-US" sz="2300" noProof="1" smtClean="0">
                <a:solidFill>
                  <a:srgbClr val="FBEEDC"/>
                </a:solidFill>
              </a:rPr>
              <a:t>  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init</a:t>
            </a:r>
            <a:r>
              <a:rPr lang="en-US" sz="2300" noProof="1" smtClean="0">
                <a:solidFill>
                  <a:srgbClr val="FBEEDC"/>
                </a:solidFill>
              </a:rPr>
              <a:t>: function(x, y</a:t>
            </a:r>
            <a:r>
              <a:rPr lang="en-US" sz="2300" noProof="1" smtClean="0">
                <a:solidFill>
                  <a:srgbClr val="FBEEDC"/>
                </a:solidFill>
              </a:rPr>
              <a:t>) {</a:t>
            </a:r>
            <a:endParaRPr lang="en-US" sz="2300" noProof="1" smtClean="0">
              <a:solidFill>
                <a:srgbClr val="FBEEDC"/>
              </a:solidFill>
            </a:endParaRPr>
          </a:p>
          <a:p>
            <a:r>
              <a:rPr lang="en-US" sz="2300" noProof="1" smtClean="0">
                <a:solidFill>
                  <a:srgbClr val="FBEEDC"/>
                </a:solidFill>
              </a:rPr>
              <a:t>    this._x = x;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  this._y = y;</a:t>
            </a:r>
          </a:p>
          <a:p>
            <a:pPr>
              <a:spcAft>
                <a:spcPts val="600"/>
              </a:spcAft>
            </a:pPr>
            <a:r>
              <a:rPr lang="en-US" sz="2300" noProof="1" smtClean="0">
                <a:solidFill>
                  <a:srgbClr val="FBEEDC"/>
                </a:solidFill>
              </a:rPr>
              <a:t>  },</a:t>
            </a:r>
          </a:p>
          <a:p>
            <a:pPr>
              <a:spcBef>
                <a:spcPts val="600"/>
              </a:spcBef>
            </a:pPr>
            <a:r>
              <a:rPr lang="en-US" sz="2300" noProof="1" smtClean="0">
                <a:solidFill>
                  <a:srgbClr val="FBEEDC"/>
                </a:solidFill>
              </a:rPr>
              <a:t>  serialize: function</a:t>
            </a:r>
            <a:r>
              <a:rPr lang="en-US" sz="2300" noProof="1" smtClean="0">
                <a:solidFill>
                  <a:srgbClr val="FBEEDC"/>
                </a:solidFill>
              </a:rPr>
              <a:t>() {</a:t>
            </a:r>
            <a:endParaRPr lang="en-US" sz="2300" noProof="1" smtClean="0">
              <a:solidFill>
                <a:srgbClr val="FBEEDC"/>
              </a:solidFill>
            </a:endParaRPr>
          </a:p>
          <a:p>
            <a:r>
              <a:rPr lang="en-US" sz="2300" noProof="1" smtClean="0">
                <a:solidFill>
                  <a:srgbClr val="FBEEDC"/>
                </a:solidFill>
              </a:rPr>
              <a:t>    return {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    x: this._x, 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    y: this._y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  };</a:t>
            </a:r>
          </a:p>
          <a:p>
            <a:pPr>
              <a:spcAft>
                <a:spcPts val="600"/>
              </a:spcAft>
            </a:pPr>
            <a:r>
              <a:rPr lang="en-US" sz="2300" noProof="1" smtClean="0">
                <a:solidFill>
                  <a:srgbClr val="FBEEDC"/>
                </a:solidFill>
              </a:rPr>
              <a:t>  }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});</a:t>
            </a:r>
            <a:endParaRPr lang="en-US" sz="2300" noProof="1">
              <a:solidFill>
                <a:srgbClr val="FBEEDC"/>
              </a:solidFill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541922" y="2013727"/>
            <a:ext cx="2052432" cy="496348"/>
          </a:xfrm>
          <a:prstGeom prst="wedgeRoundRectCallout">
            <a:avLst>
              <a:gd name="adj1" fmla="val -90970"/>
              <a:gd name="adj2" fmla="val -2301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 class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80212" y="2667000"/>
            <a:ext cx="3657890" cy="633109"/>
          </a:xfrm>
          <a:prstGeom prst="wedgeRoundRectCallout">
            <a:avLst>
              <a:gd name="adj1" fmla="val -69554"/>
              <a:gd name="adj2" fmla="val -6523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init()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function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</a:t>
            </a:r>
            <a:r>
              <a:rPr lang="en-GB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required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95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 Resig Simple Inheritance</a:t>
            </a:r>
            <a:endParaRPr lang="en-GB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46412" y="1199376"/>
            <a:ext cx="762000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var</a:t>
            </a:r>
            <a:r>
              <a:rPr lang="en-US" dirty="0" smtClean="0">
                <a:solidFill>
                  <a:srgbClr val="FBEEDC"/>
                </a:solidFill>
              </a:rPr>
              <a:t> </a:t>
            </a:r>
            <a:r>
              <a:rPr lang="en-US" dirty="0">
                <a:solidFill>
                  <a:srgbClr val="FBEEDC"/>
                </a:solidFill>
              </a:rPr>
              <a:t>Rect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Shape.extend</a:t>
            </a:r>
            <a:r>
              <a:rPr lang="en-US" dirty="0">
                <a:solidFill>
                  <a:srgbClr val="FBEEDC"/>
                </a:solidFill>
              </a:rPr>
              <a:t>({</a:t>
            </a:r>
          </a:p>
          <a:p>
            <a:r>
              <a:rPr lang="en-US" dirty="0">
                <a:solidFill>
                  <a:srgbClr val="FBEEDC"/>
                </a:solidFill>
              </a:rPr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</a:t>
            </a:r>
            <a:r>
              <a:rPr lang="en-US" dirty="0">
                <a:solidFill>
                  <a:srgbClr val="FBEEDC"/>
                </a:solidFill>
              </a:rPr>
              <a:t>: function(x, y, w, h</a:t>
            </a:r>
            <a:r>
              <a:rPr lang="en-US" dirty="0" smtClean="0">
                <a:solidFill>
                  <a:srgbClr val="FBEEDC"/>
                </a:solidFill>
              </a:rPr>
              <a:t>) {</a:t>
            </a:r>
            <a:endParaRPr lang="en-US" dirty="0">
              <a:solidFill>
                <a:srgbClr val="FBEEDC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BEEDC"/>
                </a:solidFill>
              </a:rPr>
              <a:t>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this._super(x, y);</a:t>
            </a:r>
          </a:p>
          <a:p>
            <a:r>
              <a:rPr lang="en-US" dirty="0">
                <a:solidFill>
                  <a:srgbClr val="FBEEDC"/>
                </a:solidFill>
              </a:rPr>
              <a:t>    this._width = w;</a:t>
            </a:r>
          </a:p>
          <a:p>
            <a:r>
              <a:rPr lang="en-US" dirty="0">
                <a:solidFill>
                  <a:srgbClr val="FBEEDC"/>
                </a:solidFill>
              </a:rPr>
              <a:t>    this._height = h;</a:t>
            </a:r>
          </a:p>
          <a:p>
            <a:r>
              <a:rPr lang="en-US" dirty="0">
                <a:solidFill>
                  <a:srgbClr val="FBEEDC"/>
                </a:solidFill>
              </a:rPr>
              <a:t>  },</a:t>
            </a:r>
          </a:p>
          <a:p>
            <a:r>
              <a:rPr lang="en-US" dirty="0">
                <a:solidFill>
                  <a:srgbClr val="FBEEDC"/>
                </a:solidFill>
              </a:rPr>
              <a:t>  serialize: function</a:t>
            </a:r>
            <a:r>
              <a:rPr lang="en-US" dirty="0" smtClean="0">
                <a:solidFill>
                  <a:srgbClr val="FBEEDC"/>
                </a:solidFill>
              </a:rPr>
              <a:t>() {</a:t>
            </a:r>
            <a:endParaRPr lang="en-US" dirty="0">
              <a:solidFill>
                <a:srgbClr val="FBEEDC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BEEDC"/>
                </a:solidFill>
              </a:rPr>
              <a:t>    var res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this._super()</a:t>
            </a:r>
            <a:r>
              <a:rPr lang="en-US" dirty="0">
                <a:solidFill>
                  <a:srgbClr val="FBEEDC"/>
                </a:solidFill>
              </a:rPr>
              <a:t>;</a:t>
            </a:r>
            <a:endParaRPr lang="bg-BG" dirty="0">
              <a:solidFill>
                <a:srgbClr val="FBEEDC"/>
              </a:solidFill>
            </a:endParaRPr>
          </a:p>
          <a:p>
            <a:r>
              <a:rPr lang="bg-BG" dirty="0">
                <a:solidFill>
                  <a:srgbClr val="FBEEDC"/>
                </a:solidFill>
              </a:rPr>
              <a:t>    </a:t>
            </a:r>
            <a:r>
              <a:rPr lang="en-US" dirty="0">
                <a:solidFill>
                  <a:srgbClr val="FBEEDC"/>
                </a:solidFill>
              </a:rPr>
              <a:t>res.width = this._width;</a:t>
            </a:r>
          </a:p>
          <a:p>
            <a:r>
              <a:rPr lang="en-US" dirty="0">
                <a:solidFill>
                  <a:srgbClr val="FBEEDC"/>
                </a:solidFill>
              </a:rPr>
              <a:t>    res.height = this._height;</a:t>
            </a:r>
          </a:p>
          <a:p>
            <a:r>
              <a:rPr lang="en-US" dirty="0">
                <a:solidFill>
                  <a:srgbClr val="FBEEDC"/>
                </a:solidFill>
              </a:rPr>
              <a:t>    return res;</a:t>
            </a:r>
          </a:p>
          <a:p>
            <a:r>
              <a:rPr lang="en-US" dirty="0">
                <a:solidFill>
                  <a:srgbClr val="FBEEDC"/>
                </a:solidFill>
              </a:rPr>
              <a:t>  }</a:t>
            </a:r>
          </a:p>
          <a:p>
            <a:r>
              <a:rPr lang="en-US" dirty="0">
                <a:solidFill>
                  <a:srgbClr val="FBEEDC"/>
                </a:solidFill>
              </a:rPr>
              <a:t>});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817812" y="2039461"/>
            <a:ext cx="3352800" cy="405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842500" y="4017580"/>
            <a:ext cx="4166312" cy="484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587764" y="2052599"/>
            <a:ext cx="2572544" cy="713189"/>
          </a:xfrm>
          <a:prstGeom prst="wedgeRoundRectCallout">
            <a:avLst>
              <a:gd name="adj1" fmla="val -94717"/>
              <a:gd name="adj2" fmla="val -2419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Calling the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parent constructor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816364" y="4051229"/>
            <a:ext cx="2545248" cy="811923"/>
          </a:xfrm>
          <a:prstGeom prst="wedgeRoundRectCallout">
            <a:avLst>
              <a:gd name="adj1" fmla="val -74240"/>
              <a:gd name="adj2" fmla="val -2625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Calling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parent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serialize()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587764" y="1044136"/>
            <a:ext cx="2052432" cy="496348"/>
          </a:xfrm>
          <a:prstGeom prst="wedgeRoundRectCallout">
            <a:avLst>
              <a:gd name="adj1" fmla="val -100188"/>
              <a:gd name="adj2" fmla="val 3204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Inherit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1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84" y="4800600"/>
            <a:ext cx="10873528" cy="914400"/>
          </a:xfrm>
        </p:spPr>
        <p:txBody>
          <a:bodyPr/>
          <a:lstStyle/>
          <a:p>
            <a:r>
              <a:rPr lang="en-US" dirty="0" smtClean="0"/>
              <a:t>John </a:t>
            </a:r>
            <a:r>
              <a:rPr lang="en-US" dirty="0" smtClean="0"/>
              <a:t>Resig's Simple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478684" y="5791200"/>
            <a:ext cx="108735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83" y="1143000"/>
            <a:ext cx="3253530" cy="326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0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https://softuni.bg/courses/javascript-oop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</a:t>
            </a:r>
            <a:r>
              <a:rPr lang="en-US" smtClean="0"/>
              <a:t>Object-Oriented Programming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08661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“</a:t>
            </a:r>
            <a:r>
              <a:rPr lang="en-US" sz="2000" dirty="0">
                <a:hlinkClick r:id="rId5"/>
              </a:rPr>
              <a:t>JavaScript </a:t>
            </a:r>
            <a:r>
              <a:rPr lang="en-US" sz="2000" dirty="0" smtClean="0">
                <a:hlinkClick r:id="rId5"/>
              </a:rPr>
              <a:t>OOP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uses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 smtClean="0"/>
              <a:t> to create objects</a:t>
            </a:r>
          </a:p>
          <a:p>
            <a:pPr lvl="1"/>
            <a:r>
              <a:rPr lang="en-US" dirty="0" smtClean="0"/>
              <a:t>It has no definition for class or constructor</a:t>
            </a:r>
            <a:endParaRPr lang="en-GB" dirty="0" smtClean="0"/>
          </a:p>
          <a:p>
            <a:r>
              <a:rPr lang="en-US" dirty="0" smtClean="0"/>
              <a:t>Functions play the role of object constructors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Create/initiate objects </a:t>
            </a:r>
            <a:r>
              <a:rPr lang="en-US" dirty="0" smtClean="0"/>
              <a:t>is done by calling the function with 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" keyword</a:t>
            </a:r>
          </a:p>
          <a:p>
            <a:pPr lvl="1"/>
            <a:r>
              <a:rPr lang="en-GB" dirty="0"/>
              <a:t>There is no need to explicitly define a constructor </a:t>
            </a:r>
            <a:r>
              <a:rPr lang="en-GB" dirty="0" smtClean="0"/>
              <a:t>method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2036" y="5334000"/>
            <a:ext cx="1006157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function Person() {}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var gosho = new Person();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// instance of Person</a:t>
            </a:r>
            <a:endParaRPr lang="en-US" sz="24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6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using a function as an object constructor it is executed when called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 smtClean="0"/>
              <a:t>Each of the instances is independent</a:t>
            </a:r>
          </a:p>
          <a:p>
            <a:pPr lvl="1"/>
            <a:r>
              <a:rPr lang="en-US" dirty="0" smtClean="0"/>
              <a:t>They have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own state and behavior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2036" y="2487811"/>
            <a:ext cx="10061576" cy="27699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function Person() {}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var gosho = new Person();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// instance of Person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var maria = new Person();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// another instance of Person</a:t>
            </a:r>
          </a:p>
          <a:p>
            <a:pPr>
              <a:spcBef>
                <a:spcPts val="12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gosho.name = "George";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maria.name = "Maria";</a:t>
            </a:r>
            <a:endParaRPr lang="en-US" sz="2200" noProof="1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console.log(gosho.name);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// George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console.log(maria.name);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// Maria</a:t>
            </a:r>
            <a:endParaRPr lang="en-US" sz="2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Function constructors can take parameters to give </a:t>
            </a:r>
            <a:r>
              <a:rPr lang="en-US" dirty="0" smtClean="0"/>
              <a:t>different state to instances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Just a regular function with parameters, invoked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 with parameters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09636" y="3185279"/>
            <a:ext cx="1036637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function Person(name, age){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 </a:t>
            </a:r>
            <a:r>
              <a:rPr lang="en-US" sz="2400" noProof="1" smtClean="0">
                <a:solidFill>
                  <a:srgbClr val="FBEEDC"/>
                </a:solidFill>
              </a:rPr>
              <a:t> console.log("Name: " + name + ", Age: " + age);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}</a:t>
            </a:r>
          </a:p>
          <a:p>
            <a:pPr>
              <a:spcBef>
                <a:spcPts val="1800"/>
              </a:spcBef>
            </a:pPr>
            <a:r>
              <a:rPr lang="en-US" sz="2400" noProof="1" smtClean="0">
                <a:solidFill>
                  <a:srgbClr val="FBEEDC"/>
                </a:solidFill>
              </a:rPr>
              <a:t>var gosho = new Person("Georgi", 23);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// Name: Georgi, Age: 23</a:t>
            </a:r>
          </a:p>
          <a:p>
            <a:pPr>
              <a:spcBef>
                <a:spcPts val="1800"/>
              </a:spcBef>
            </a:pPr>
            <a:r>
              <a:rPr lang="en-US" sz="2400" noProof="1" smtClean="0">
                <a:solidFill>
                  <a:srgbClr val="FBEEDC"/>
                </a:solidFill>
              </a:rPr>
              <a:t>var maria = new Person("Maria", 18);</a:t>
            </a:r>
          </a:p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// Name: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Maria,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Age: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18</a:t>
            </a:r>
            <a:endParaRPr lang="en-US" sz="24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9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3084</Words>
  <Application>Microsoft Office PowerPoint</Application>
  <PresentationFormat>Custom</PresentationFormat>
  <Paragraphs>607</Paragraphs>
  <Slides>65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Consolas</vt:lpstr>
      <vt:lpstr>Wingdings</vt:lpstr>
      <vt:lpstr>Wingdings 2</vt:lpstr>
      <vt:lpstr>SoftUni 16x9</vt:lpstr>
      <vt:lpstr>Object-Oriented Programming</vt:lpstr>
      <vt:lpstr>Table of Contents</vt:lpstr>
      <vt:lpstr>Object-Oriented Programming</vt:lpstr>
      <vt:lpstr>Object-Oriented Programming</vt:lpstr>
      <vt:lpstr>OOP in JavaScript</vt:lpstr>
      <vt:lpstr>Classical OOP in JavaScript</vt:lpstr>
      <vt:lpstr>Classical OOP</vt:lpstr>
      <vt:lpstr>Creating Objects</vt:lpstr>
      <vt:lpstr>Function Constructor with parameters</vt:lpstr>
      <vt:lpstr>Function Constructors</vt:lpstr>
      <vt:lpstr>Prototypes</vt:lpstr>
      <vt:lpstr>The Prototype Object</vt:lpstr>
      <vt:lpstr>The Prototype Object</vt:lpstr>
      <vt:lpstr>Prototypes</vt:lpstr>
      <vt:lpstr>Object Members</vt:lpstr>
      <vt:lpstr>Object Members – Properties</vt:lpstr>
      <vt:lpstr>Object Members - Methods</vt:lpstr>
      <vt:lpstr>Object Members</vt:lpstr>
      <vt:lpstr>Attaching Methods</vt:lpstr>
      <vt:lpstr>Better Method Attachment</vt:lpstr>
      <vt:lpstr>Attaching Methods to the Prototype</vt:lpstr>
      <vt:lpstr>Pros and Cons when Attaching Methods</vt:lpstr>
      <vt:lpstr>The this Object</vt:lpstr>
      <vt:lpstr>The this Object</vt:lpstr>
      <vt:lpstr>this in Function Scope</vt:lpstr>
      <vt:lpstr>The this Function Object</vt:lpstr>
      <vt:lpstr>Function Constructors</vt:lpstr>
      <vt:lpstr>Function Constructors</vt:lpstr>
      <vt:lpstr> Invoking Function Constructors Without new</vt:lpstr>
      <vt:lpstr>Function Constructor Fix</vt:lpstr>
      <vt:lpstr>John Resig Constructor Fix</vt:lpstr>
      <vt:lpstr>Inheritance in Classical OOP</vt:lpstr>
      <vt:lpstr>Inheritance in Classical OOP</vt:lpstr>
      <vt:lpstr>How to Inherit the prototype Object?</vt:lpstr>
      <vt:lpstr>Fixing Missing Object.create(…)</vt:lpstr>
      <vt:lpstr>Inheritance in Classical OOP</vt:lpstr>
      <vt:lpstr>The Prototype Chain</vt:lpstr>
      <vt:lpstr>The Prototype Chain</vt:lpstr>
      <vt:lpstr>Prototype Chain</vt:lpstr>
      <vt:lpstr>Calling Parent Methods</vt:lpstr>
      <vt:lpstr>Calling Parent Methods</vt:lpstr>
      <vt:lpstr>Calling Parent Methods: Example</vt:lpstr>
      <vt:lpstr>Calling Parent Methods: Example (2)</vt:lpstr>
      <vt:lpstr>Calling Parent Methods</vt:lpstr>
      <vt:lpstr>Function Constructors with Modules</vt:lpstr>
      <vt:lpstr>Constructors with Modules</vt:lpstr>
      <vt:lpstr>Function Constructors with Modules</vt:lpstr>
      <vt:lpstr>Hidden Functions</vt:lpstr>
      <vt:lpstr>Hidden Functions</vt:lpstr>
      <vt:lpstr>Hidden Functions: Example</vt:lpstr>
      <vt:lpstr>Hidden Functions</vt:lpstr>
      <vt:lpstr>Methods Attached to the Function Constructor</vt:lpstr>
      <vt:lpstr>Prototypal OOP</vt:lpstr>
      <vt:lpstr>Prototypal OOP</vt:lpstr>
      <vt:lpstr>Prototypal Inheritance</vt:lpstr>
      <vt:lpstr>Prototypal Inheritance (2)</vt:lpstr>
      <vt:lpstr>Prototypal OOP</vt:lpstr>
      <vt:lpstr>OOP Frameworks for JavaScript</vt:lpstr>
      <vt:lpstr>JS OOP Frameworks</vt:lpstr>
      <vt:lpstr>John Resig's Simple Inheritance</vt:lpstr>
      <vt:lpstr>John Resig Simple Inheritance</vt:lpstr>
      <vt:lpstr>John Resig's Simple Inheritance</vt:lpstr>
      <vt:lpstr>JavaScript Object-Oriented Programming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Object-Oriented Programming</dc:title>
  <dc:subject>Software Development Course</dc:subject>
  <dc:creator/>
  <cp:keywords>JavaScript, JS, OOP, programming, SoftUni, Software University, programming, software development, software engineering, course, object-oriented programming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2014-10-29T16:37:26Z</dcterms:modified>
  <cp:category>JavaScript, JS, OOP,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