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1" r:id="rId30"/>
    <p:sldId id="419" r:id="rId31"/>
    <p:sldId id="42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07-Apr-2015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07-Apr-2015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2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9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0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07-Apr-2015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07-Apr-2015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/overview/web-api-routing-and-actions/attribute-routing-in-web-api-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sts?$top=2&amp;$skip=2" TargetMode="External"/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softuni.bg/courses/web-services-and-cloud/" TargetMode="External"/><Relationship Id="rId4" Type="http://schemas.openxmlformats.org/officeDocument/2006/relationships/image" Target="../media/image2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2265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18314" y="3733801"/>
            <a:ext cx="5701040" cy="2514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159456"/>
            <a:ext cx="1710978" cy="1710978"/>
          </a:xfrm>
          <a:prstGeom prst="roundRect">
            <a:avLst>
              <a:gd name="adj" fmla="val 4222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19" y="584069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7" y="39918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routing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improvements: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$select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$expand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$batch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/>
              <a:t>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</p:spTree>
    <p:extLst>
      <p:ext uri="{BB962C8B-B14F-4D97-AF65-F5344CB8AC3E}">
        <p14:creationId xmlns:p14="http://schemas.microsoft.com/office/powerpoint/2010/main" val="19270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WCF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also a good framework for building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dirty="0" smtClean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5" y="1924429"/>
            <a:ext cx="9299578" cy="45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484" y="4086479"/>
            <a:ext cx="10263928" cy="1568497"/>
          </a:xfrm>
        </p:spPr>
        <p:txBody>
          <a:bodyPr/>
          <a:lstStyle/>
          <a:p>
            <a:r>
              <a:rPr lang="en-US" dirty="0" smtClean="0"/>
              <a:t>Creating ASP.NET Web API Project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631084" y="5636344"/>
            <a:ext cx="10568728" cy="719034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1" y="9144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9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3" y="1447800"/>
            <a:ext cx="5387130" cy="3588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handles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Web API controllers derive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</a:p>
          <a:p>
            <a:pPr lvl="1"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by default maps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 to specific methods called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1462"/>
              </p:ext>
            </p:extLst>
          </p:nvPr>
        </p:nvGraphicFramePr>
        <p:xfrm>
          <a:off x="402604" y="3332036"/>
          <a:ext cx="1135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087308"/>
                <a:gridCol w="3018092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Get(int id)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Post(PostModel value)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Put(int id, PostModel value)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/api/posts/</a:t>
                      </a:r>
                      <a:r>
                        <a:rPr lang="en-US" sz="2000" b="1" i="1" noProof="1" smtClean="0"/>
                        <a:t>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Delete(int id)</a:t>
                      </a:r>
                      <a:endParaRPr lang="en-US" sz="2000" b="1" noProof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noProof="1" smtClean="0"/>
                        <a:t>/api/posts?category=</a:t>
                      </a:r>
                      <a:r>
                        <a:rPr lang="en-US" sz="2000" b="1" i="1" noProof="1" smtClean="0"/>
                        <a:t>news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sz="2000" b="1" noProof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13952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Request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89512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a Route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8412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Controller Responds</a:t>
            </a:r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3008312" y="2151437"/>
            <a:ext cx="6172200" cy="39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10192" y="4213522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rot="19149436">
            <a:off x="3160789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6344671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3619893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763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GET Request</a:t>
            </a:r>
          </a:p>
        </p:txBody>
      </p:sp>
      <p:sp>
        <p:nvSpPr>
          <p:cNvPr id="17" name="Oval 16"/>
          <p:cNvSpPr/>
          <p:nvPr/>
        </p:nvSpPr>
        <p:spPr>
          <a:xfrm>
            <a:off x="2147252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4837112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351712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7721556">
            <a:off x="5152168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7212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</a:t>
            </a:r>
            <a:r>
              <a:rPr lang="en-US" dirty="0" smtClean="0"/>
              <a:t>== matching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URI </a:t>
            </a:r>
            <a:r>
              <a:rPr lang="en-US" dirty="0" smtClean="0"/>
              <a:t>to a controller + action</a:t>
            </a:r>
            <a:endParaRPr lang="en-US" dirty="0"/>
          </a:p>
          <a:p>
            <a:r>
              <a:rPr lang="en-US" dirty="0" smtClean="0"/>
              <a:t>Web API </a:t>
            </a:r>
            <a:r>
              <a:rPr lang="en-US" dirty="0"/>
              <a:t>support the full set of routing capabilities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3"/>
              </a:rPr>
              <a:t>Attribute routing</a:t>
            </a:r>
            <a:r>
              <a:rPr lang="en-US" dirty="0"/>
              <a:t> </a:t>
            </a:r>
            <a:r>
              <a:rPr lang="en-US" dirty="0" smtClean="0"/>
              <a:t>is available in version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Verb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mapped to an action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0602" y="4805572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08312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6559232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561012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will bind incoming data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POCO (CLR)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MediaTypeFormatters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HttpResponseMessage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0" y="1266698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92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ASP.NET Web API?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Web API Features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Demo: Default Project Template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Controllers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Routes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Demo: Create API Controller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OData queries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Clients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Demo: Consuming Web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1828800"/>
            <a:ext cx="2209799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8980783" y="4560811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when everything is OK, we return HTTP status code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21764" y="3028090"/>
            <a:ext cx="934212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Request.CreateResponse(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}</a:t>
            </a:r>
            <a:b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7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OData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WCF Data Services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Web API </a:t>
            </a:r>
            <a:r>
              <a:rPr lang="en-US" dirty="0" smtClean="0"/>
              <a:t>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IQueryable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  <a:r>
              <a:rPr lang="en-US" dirty="0" smtClean="0"/>
              <a:t> instead of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IEnumerable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 smtClean="0"/>
              <a:t>uncomment the line: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config.EnableQuerySupport();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Then we can make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queries like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top=2&amp;$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skip=2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25995"/>
              </p:ext>
            </p:extLst>
          </p:nvPr>
        </p:nvGraphicFramePr>
        <p:xfrm>
          <a:off x="1522412" y="3810000"/>
          <a:ext cx="8937600" cy="28400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7678"/>
                <a:gridCol w="6769922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$inlinecount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98" y="10668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226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HttpClient </a:t>
            </a:r>
            <a:r>
              <a:rPr lang="en-US" dirty="0"/>
              <a:t>is a modern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client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en-US" dirty="0"/>
              <a:t>for </a:t>
            </a:r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r>
              <a:rPr lang="en-US" dirty="0" smtClean="0"/>
              <a:t>Has the same programming model as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Web API </a:t>
            </a:r>
            <a:r>
              <a:rPr lang="en-US" dirty="0" smtClean="0"/>
              <a:t>server side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HttpRequestMessage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HttpResponseMessage</a:t>
            </a:r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async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await </a:t>
            </a:r>
            <a:r>
              <a:rPr lang="en-US" dirty="0" smtClean="0"/>
              <a:t>keywords in .NET 4.5</a:t>
            </a:r>
          </a:p>
          <a:p>
            <a:r>
              <a:rPr lang="en-US" dirty="0" smtClean="0"/>
              <a:t>Installs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MVC 4</a:t>
            </a:r>
          </a:p>
          <a:p>
            <a:pPr lvl="1"/>
            <a:r>
              <a:rPr lang="en-US" dirty="0" smtClean="0"/>
              <a:t>Can be retrieved via NuGet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HttpClient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HttpClient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7424" y="1151118"/>
            <a:ext cx="10210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{BaseAddress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MediaTypeWithQualityHeaderValue("application/json"));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HttpResponseMessage response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.GetAsync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if 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foreach 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Console.WriteLine("{0,4} {1,-20} {2}",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p.Id,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Console.WriteLine("{0} ({1})",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(int)response.StatusCode, response.ReasonPhrase);</a:t>
            </a:r>
          </a:p>
        </p:txBody>
      </p:sp>
    </p:spTree>
    <p:extLst>
      <p:ext uri="{BB962C8B-B14F-4D97-AF65-F5344CB8AC3E}">
        <p14:creationId xmlns:p14="http://schemas.microsoft.com/office/powerpoint/2010/main" val="26370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679903"/>
            <a:ext cx="7924800" cy="1568497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264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13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noProof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236" y="3022254"/>
            <a:ext cx="914717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&lt;ol id="posts"&gt;&lt;/ol&gt;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$.ajax({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url: '/api/posts',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success: function (posts)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var list = $('#posts');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for (var i = 0; i &lt; posts.length; i++)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list.append('&lt;li&gt;' + posts[i]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title 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});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10475" y="5633486"/>
            <a:ext cx="1730188" cy="891516"/>
          </a:xfrm>
          <a:prstGeom prst="wedgeRoundRectCallout">
            <a:avLst>
              <a:gd name="adj1" fmla="val -47857"/>
              <a:gd name="adj2" fmla="val -68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3889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and Cloud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https://softuni.bg/courses/web-services-and-cloud/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8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84" y="1129440"/>
            <a:ext cx="4929928" cy="369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723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Web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en-US" dirty="0" smtClean="0"/>
              <a:t>== platform </a:t>
            </a:r>
            <a:r>
              <a:rPr lang="en-US" dirty="0"/>
              <a:t>for building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RESTful </a:t>
            </a:r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Running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/>
              <a:t> development stack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39" y="3429000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54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055812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3412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00992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6954995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7267892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7275512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93" y="2913697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313612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656012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51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34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5865813" y="2065741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713412" y="4103370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 framework, very powerful</a:t>
            </a:r>
          </a:p>
          <a:p>
            <a:r>
              <a:rPr lang="en-US" dirty="0" smtClean="0"/>
              <a:t>Modern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HttpClient 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negotiate about the </a:t>
            </a:r>
            <a:r>
              <a:rPr lang="en-US" dirty="0"/>
              <a:t>right </a:t>
            </a:r>
            <a:r>
              <a:rPr lang="en-US" dirty="0" smtClean="0"/>
              <a:t>data format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support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OData URL </a:t>
            </a:r>
            <a:r>
              <a:rPr lang="en-US" dirty="0"/>
              <a:t>conventions </a:t>
            </a:r>
            <a:r>
              <a:rPr lang="en-US" dirty="0" smtClean="0"/>
              <a:t>when we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IQueryable&lt;T&gt;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 smtClean="0"/>
              <a:t>data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POCO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MVC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(mapping between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MVC)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additional validation</a:t>
            </a:r>
          </a:p>
          <a:p>
            <a:pPr lvl="2"/>
            <a:r>
              <a:rPr lang="en-US" dirty="0" smtClean="0"/>
              <a:t>Authorization, CORS, etc.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Testability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 task-based async)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1" y="3293438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1398</Words>
  <Application>Microsoft Office PowerPoint</Application>
  <PresentationFormat>Custom</PresentationFormat>
  <Paragraphs>289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ASP.NET Web API</vt:lpstr>
      <vt:lpstr>Table of Contents</vt:lpstr>
      <vt:lpstr>What is ASP.NET Web API?</vt:lpstr>
      <vt:lpstr>ASP.NET Web API</vt:lpstr>
      <vt:lpstr>ASP.NET Web API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– Example</vt:lpstr>
      <vt:lpstr>Demo: Consume Web API from Console Application</vt:lpstr>
      <vt:lpstr>Consuming Web API from JS</vt:lpstr>
      <vt:lpstr>Web Services and Cloud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subject>Software Development Course</dc:subject>
  <dc:creator/>
  <cp:keywords>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2015-04-07T14:50:01Z</dcterms:modified>
  <cp:category>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