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19" r:id="rId30"/>
    <p:sldId id="42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07-Apr-2015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07-Apr-2015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2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07-Apr-2015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07-Apr-2015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softuni.bg/courses/web-services-and-cloud/" TargetMode="External"/><Relationship Id="rId4" Type="http://schemas.openxmlformats.org/officeDocument/2006/relationships/image" Target="../media/image2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0412" y="1600200"/>
            <a:ext cx="6848941" cy="1808228"/>
          </a:xfrm>
        </p:spPr>
        <p:txBody>
          <a:bodyPr>
            <a:normAutofit/>
          </a:bodyPr>
          <a:lstStyle/>
          <a:p>
            <a:r>
              <a:rPr lang="en-US" dirty="0" smtClean="0"/>
              <a:t>Consuming </a:t>
            </a:r>
            <a:r>
              <a:rPr lang="en-US" dirty="0" smtClean="0"/>
              <a:t>REST</a:t>
            </a:r>
            <a:br>
              <a:rPr lang="en-US" dirty="0" smtClean="0"/>
            </a:br>
            <a:r>
              <a:rPr lang="en-US" dirty="0" smtClean="0"/>
              <a:t>Services from 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4572000"/>
            <a:ext cx="2074855" cy="13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08" y="326202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0815" y="4097441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HttpWebRequest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3074" name="Picture 2" descr="https://encrypted-tbn3.gstatic.com/images?q=tbn:ANd9GcTlzbnj65hP7SKe_5SUZQ1b_jaLq5sdHQVRmnn5jul0_uxBJDy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1094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icroix.net/b/tn-entry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05739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ons.iconarchive.com/icons/benjigarner/summer-collection/256/Network-Web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216439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r>
              <a:rPr lang="en-US" dirty="0" smtClean="0"/>
              <a:t> is good, but kind of hard to play with REST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r>
              <a:rPr lang="en-US" dirty="0" smtClean="0"/>
              <a:t> can </a:t>
            </a:r>
            <a:r>
              <a:rPr lang="en-US" dirty="0" smtClean="0"/>
              <a:t>access the full power of </a:t>
            </a:r>
            <a:r>
              <a:rPr lang="en-US" dirty="0" smtClean="0"/>
              <a:t>REST</a:t>
            </a:r>
            <a:endParaRPr lang="en-US" dirty="0" smtClean="0"/>
          </a:p>
          <a:p>
            <a:pPr lvl="1"/>
            <a:r>
              <a:rPr lang="en-US" dirty="0" smtClean="0"/>
              <a:t>Much more easily configurable than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HttpWebRequest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757236" y="3363260"/>
            <a:ext cx="10671176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Create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the HTTP request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var req = WebRequest.Create(resourceUrl) as HttpWebRequest;</a:t>
            </a:r>
          </a:p>
          <a:p>
            <a:pPr>
              <a:spcBef>
                <a:spcPts val="1200"/>
              </a:spcBef>
            </a:pP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Configure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the HTTP request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req.ContentType = "application/json";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req.Method = "GET";</a:t>
            </a:r>
          </a:p>
          <a:p>
            <a:pPr>
              <a:spcBef>
                <a:spcPts val="1200"/>
              </a:spcBef>
            </a:pP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Send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the request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var response = req.GetResponse();</a:t>
            </a:r>
          </a:p>
          <a:p>
            <a:pPr>
              <a:spcBef>
                <a:spcPts val="1200"/>
              </a:spcBef>
            </a:pP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the response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body here …</a:t>
            </a:r>
            <a:endParaRPr lang="en-US" sz="1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017308" y="3124200"/>
            <a:ext cx="2667000" cy="851297"/>
          </a:xfrm>
          <a:prstGeom prst="wedgeRoundRectCallout">
            <a:avLst>
              <a:gd name="adj1" fmla="val -58590"/>
              <a:gd name="adj2" fmla="val 359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Needs a cast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HttpWebRequest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146503"/>
            <a:ext cx="8938472" cy="1568497"/>
          </a:xfrm>
        </p:spPr>
        <p:txBody>
          <a:bodyPr/>
          <a:lstStyle/>
          <a:p>
            <a:r>
              <a:rPr lang="en-US" dirty="0" smtClean="0"/>
              <a:t>Performing a </a:t>
            </a:r>
            <a:r>
              <a:rPr lang="en-US" dirty="0" smtClean="0"/>
              <a:t>HTTP Request </a:t>
            </a:r>
            <a:r>
              <a:rPr lang="en-US" dirty="0" smtClean="0"/>
              <a:t>with HttpWebRequest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cons.iconseeker.com/png/fullsize/slika-10-location-icons/location-http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84" y="861272"/>
            <a:ext cx="3101128" cy="31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r>
              <a:rPr lang="en-US" dirty="0" smtClean="0"/>
              <a:t> work?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The client (the C# app) builds a HTTP request object</a:t>
            </a:r>
          </a:p>
          <a:p>
            <a:pPr lvl="2"/>
            <a:r>
              <a:rPr lang="en-US" dirty="0" smtClean="0"/>
              <a:t>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r>
              <a:rPr lang="en-US" dirty="0" smtClean="0"/>
              <a:t> object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The client sends the HTTP request to the server</a:t>
            </a:r>
          </a:p>
          <a:p>
            <a:pPr lvl="2"/>
            <a:r>
              <a:rPr lang="en-US" dirty="0" smtClean="0"/>
              <a:t>Through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GetResponse()</a:t>
            </a:r>
            <a:r>
              <a:rPr lang="en-US" dirty="0" smtClean="0"/>
              <a:t> method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Then the server returns a response</a:t>
            </a:r>
          </a:p>
          <a:p>
            <a:pPr lvl="2"/>
            <a:r>
              <a:rPr lang="en-US" dirty="0" smtClean="0"/>
              <a:t>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WebResponse</a:t>
            </a:r>
            <a:r>
              <a:rPr lang="en-US" dirty="0" smtClean="0"/>
              <a:t> object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Accessing the request/response body happens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HttpWebRequest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WebResponse</a:t>
            </a:r>
            <a:r>
              <a:rPr lang="en-US" dirty="0" smtClean="0"/>
              <a:t> have bodies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sent to/received from the server (e.g. in a POST request)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GetRequestStream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GetResponseStream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 </a:t>
            </a:r>
            <a:r>
              <a:rPr lang="en-US" dirty="0" smtClean="0"/>
              <a:t>can be read/written with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body access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1120990" y="4261753"/>
            <a:ext cx="1023122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noProof="1" smtClean="0">
                <a:solidFill>
                  <a:srgbClr val="FBEEDC"/>
                </a:solidFill>
              </a:rPr>
              <a:t>var </a:t>
            </a:r>
            <a:r>
              <a:rPr lang="en-US" sz="1900" noProof="1" smtClean="0">
                <a:solidFill>
                  <a:srgbClr val="FBEEDC"/>
                </a:solidFill>
              </a:rPr>
              <a:t>writer = new StreamWriter(request.GetRequestStream());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writer.Write(dataString);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writer.Close();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// or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put the writer in a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using(…) </a:t>
            </a:r>
            <a:r>
              <a:rPr lang="en-US" sz="1900" noProof="1" smtClean="0">
                <a:solidFill>
                  <a:schemeClr val="tx2">
                    <a:lumMod val="75000"/>
                  </a:schemeClr>
                </a:solidFill>
              </a:rPr>
              <a:t>directive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var response = request.GetResponse();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var reader = new StreamReader(response.GetResponseStream());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Console.WriteLine(reader.ReadToEnd());</a:t>
            </a:r>
          </a:p>
          <a:p>
            <a:r>
              <a:rPr lang="en-US" sz="1900" noProof="1" smtClean="0">
                <a:solidFill>
                  <a:srgbClr val="FBEEDC"/>
                </a:solidFill>
              </a:rPr>
              <a:t>reader.Close(); </a:t>
            </a:r>
            <a:r>
              <a:rPr lang="en-US" sz="1900" noProof="1">
                <a:solidFill>
                  <a:schemeClr val="tx2">
                    <a:lumMod val="75000"/>
                  </a:schemeClr>
                </a:solidFill>
              </a:rPr>
              <a:t>// or put the writer in a using(…) directive</a:t>
            </a:r>
            <a:endParaRPr lang="en-US" sz="1900" i="1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HttpWebRequest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Making GET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requested content type (e.g. "application/</a:t>
            </a:r>
            <a:r>
              <a:rPr lang="en-US" dirty="0" err="1" smtClean="0"/>
              <a:t>json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 method to GET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GetResponse()</a:t>
            </a:r>
            <a:r>
              <a:rPr lang="en-US" dirty="0" smtClean="0"/>
              <a:t> and process the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use JSON.NET to deserialize to an object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1797985" y="4224784"/>
            <a:ext cx="859285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public static void Get(string resourceUrl)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var request = WebRequest.Create(resourceUrl) as HttpWebRequest;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request.ContentType = "application/json";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request.Method = "GET";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request.GetResponse();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...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900" i="1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POST request – similar to GET request, except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 method ("POST")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request body (write to the request stream)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</a:t>
            </a:r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04835" y="3124200"/>
            <a:ext cx="10975978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noProof="1" smtClean="0">
                <a:solidFill>
                  <a:srgbClr val="FBEEDC"/>
                </a:solidFill>
              </a:rPr>
              <a:t>public static void Post(string resourceUrl, object data)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var request = WebRequest.Create(resourceUrl) as HttpWebRequest;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request.ContentType = "application/json";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request.Method = "POST";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var jsonData = JsonConvert.SerializeObject(data);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using </a:t>
            </a:r>
            <a:r>
              <a:rPr lang="en-US" sz="2100" noProof="1" smtClean="0">
                <a:solidFill>
                  <a:srgbClr val="FBEEDC"/>
                </a:solidFill>
              </a:rPr>
              <a:t>(var writer </a:t>
            </a:r>
            <a:r>
              <a:rPr lang="en-US" sz="2100" noProof="1" smtClean="0">
                <a:solidFill>
                  <a:srgbClr val="FBEEDC"/>
                </a:solidFill>
              </a:rPr>
              <a:t>= </a:t>
            </a:r>
            <a:r>
              <a:rPr lang="en-US" sz="2100" noProof="1" smtClean="0">
                <a:solidFill>
                  <a:srgbClr val="FBEEDC"/>
                </a:solidFill>
              </a:rPr>
              <a:t>new StreamWriter(request.GetRequestStream</a:t>
            </a:r>
            <a:r>
              <a:rPr lang="en-US" sz="2100" noProof="1" smtClean="0">
                <a:solidFill>
                  <a:srgbClr val="FBEEDC"/>
                </a:solidFill>
              </a:rPr>
              <a:t>()))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</a:t>
            </a:r>
            <a:r>
              <a:rPr lang="en-US" sz="2100" noProof="1" smtClean="0">
                <a:solidFill>
                  <a:srgbClr val="FBEEDC"/>
                </a:solidFill>
              </a:rPr>
              <a:t>{ </a:t>
            </a:r>
            <a:r>
              <a:rPr lang="en-US" sz="2100" noProof="1" smtClean="0">
                <a:solidFill>
                  <a:srgbClr val="FBEEDC"/>
                </a:solidFill>
              </a:rPr>
              <a:t>writer.Write(jsonData</a:t>
            </a:r>
            <a:r>
              <a:rPr lang="en-US" sz="2100" noProof="1" smtClean="0">
                <a:solidFill>
                  <a:srgbClr val="FBEEDC"/>
                </a:solidFill>
              </a:rPr>
              <a:t>); </a:t>
            </a:r>
            <a:r>
              <a:rPr lang="en-US" sz="2100" noProof="1" smtClean="0">
                <a:solidFill>
                  <a:srgbClr val="FBEEDC"/>
                </a:solidFill>
              </a:rPr>
              <a:t>}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request.GetResponse();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}</a:t>
            </a:r>
            <a:endParaRPr lang="en-US" sz="2100" i="1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884" y="4953000"/>
            <a:ext cx="11483128" cy="820600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and POST HTTP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ditchnet.org/httpclient/i/http_clien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34" y="1787076"/>
            <a:ext cx="2796328" cy="232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3.bp.blogspot.com/-9fSsb72YLkA/ThD6BCNYOSI/AAAAAAAAA8o/sA8MOafAf3A/s400/Re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792214"/>
            <a:ext cx="2152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462" y="1788112"/>
            <a:ext cx="2877561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0949728" cy="820600"/>
          </a:xfrm>
        </p:spPr>
        <p:txBody>
          <a:bodyPr/>
          <a:lstStyle/>
          <a:p>
            <a:r>
              <a:rPr lang="en-US" dirty="0" smtClean="0"/>
              <a:t>HttpClient and HttpRequestMessage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5754968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New HTTP APIs </a:t>
            </a:r>
            <a:r>
              <a:rPr lang="en-US" dirty="0" smtClean="0"/>
              <a:t>in .NET</a:t>
            </a:r>
            <a:endParaRPr lang="en-US" dirty="0"/>
          </a:p>
        </p:txBody>
      </p:sp>
      <p:pic>
        <p:nvPicPr>
          <p:cNvPr id="7170" name="Picture 2" descr="http://a4.mzstatic.com/us/r30/Purple/v4/8c/03/be/8c03bec2-297c-b7e2-7607-38b55d1f5800/icon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1295400"/>
            <a:ext cx="3429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371601"/>
            <a:ext cx="3127246" cy="2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async methods</a:t>
            </a:r>
          </a:p>
          <a:p>
            <a:pPr lvl="1"/>
            <a:r>
              <a:rPr lang="en-US" dirty="0" smtClean="0"/>
              <a:t>Using the new async APIs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</a:p>
          <a:p>
            <a:pPr lvl="1"/>
            <a:r>
              <a:rPr lang="en-US" dirty="0" smtClean="0"/>
              <a:t>Responses / requests are accessed ONLY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</a:p>
          <a:p>
            <a:r>
              <a:rPr lang="en-US" dirty="0"/>
              <a:t>Can 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Consuming Web </a:t>
            </a:r>
            <a:r>
              <a:rPr lang="en-US" dirty="0" smtClean="0"/>
              <a:t>Services – Overview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WebRequest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RestSharp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1828800"/>
            <a:ext cx="2209799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8980783" y="4560811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Methods for directly sending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commonly used requests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need to construct the request from scratch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760412" y="2971800"/>
            <a:ext cx="105187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static async void PrintStudents(HttpClient httpClient)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var response = await httpClient.GetAsync("students");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Console.WriteLine(await response.Content.ReadAsStringAsync());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static void Main</a:t>
            </a:r>
            <a:r>
              <a:rPr lang="en-US" noProof="1" smtClean="0">
                <a:solidFill>
                  <a:srgbClr val="FBEEDC"/>
                </a:solidFill>
              </a:rPr>
              <a:t>()</a:t>
            </a:r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var httpClient = new HttpClient();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httpClient.BaseAddress = new Uri("http://localhost:7232/api/");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PrintStudents(httpClient);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i="1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HttpContent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used in the HTTP requests and responses</a:t>
            </a:r>
            <a:endParaRPr lang="en-US" dirty="0" smtClean="0"/>
          </a:p>
          <a:p>
            <a:pPr lvl="1"/>
            <a:r>
              <a:rPr lang="en-US" dirty="0" smtClean="0"/>
              <a:t>Contains the body</a:t>
            </a:r>
          </a:p>
          <a:p>
            <a:pPr lvl="1"/>
            <a:r>
              <a:rPr lang="en-US" dirty="0" smtClean="0"/>
              <a:t>Contains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Can be set with several content classes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StreamContent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BlockContent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Essential for POST and similar requests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452436" y="5181600"/>
            <a:ext cx="1128077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HttpContent postContent = new StringContent(JsonConvert.SerializeObject(theStudent));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postContent.Headers.ContentType = new </a:t>
            </a:r>
            <a:r>
              <a:rPr lang="en-US" noProof="1" smtClean="0">
                <a:solidFill>
                  <a:srgbClr val="FBEEDC"/>
                </a:solidFill>
              </a:rPr>
              <a:t>MediaTypeHeaderValue</a:t>
            </a:r>
            <a:r>
              <a:rPr lang="en-US" noProof="1" smtClean="0">
                <a:solidFill>
                  <a:srgbClr val="FBEEDC"/>
                </a:solidFill>
              </a:rPr>
              <a:t>("application/json");</a:t>
            </a:r>
            <a:endParaRPr lang="en-US" i="1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Simple HttpClient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s://encrypted-tbn3.gstatic.com/images?q=tbn:ANd9GcTlzbnj65hP7SKe_5SUZQ1b_jaLq5sdHQVRmnn5jul0_uxBJDy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83" y="990600"/>
            <a:ext cx="3405930" cy="34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3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HttpRequestMessage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flexibility of defining an HTTP request</a:t>
            </a:r>
          </a:p>
          <a:p>
            <a:r>
              <a:rPr lang="en-US" dirty="0" smtClean="0"/>
              <a:t>Basically access to low-level request options</a:t>
            </a:r>
          </a:p>
          <a:p>
            <a:r>
              <a:rPr lang="en-US" dirty="0" smtClean="0"/>
              <a:t>Sent by 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SendAsync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</a:t>
            </a:r>
            <a:r>
              <a:rPr lang="en-US" dirty="0" smtClean="0"/>
              <a:t> methods, etc.</a:t>
            </a:r>
          </a:p>
        </p:txBody>
      </p:sp>
    </p:spTree>
    <p:extLst>
      <p:ext uri="{BB962C8B-B14F-4D97-AF65-F5344CB8AC3E}">
        <p14:creationId xmlns:p14="http://schemas.microsoft.com/office/powerpoint/2010/main" val="38891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84" y="3962400"/>
            <a:ext cx="10873528" cy="1658800"/>
          </a:xfrm>
        </p:spPr>
        <p:txBody>
          <a:bodyPr/>
          <a:lstStyle/>
          <a:p>
            <a:r>
              <a:rPr lang="en-US" dirty="0" smtClean="0"/>
              <a:t>Complex Requests with HttpClient &amp; HttpRequestMessage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s://encrypted-tbn3.gstatic.com/images?q=tbn:ANd9GcTlzbnj65hP7SKe_5SUZQ1b_jaLq5sdHQVRmnn5jul0_uxBJDy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914400"/>
            <a:ext cx="2643928" cy="264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3.bp.blogspot.com/-9fSsb72YLkA/ThD6BCNYOSI/AAAAAAAAA8o/sA8MOafAf3A/s400/Re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40" y="1078849"/>
            <a:ext cx="2152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uperbnexus.com/images/domain/dom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4" y="1366402"/>
            <a:ext cx="1697574" cy="16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5351600"/>
            <a:ext cx="8938472" cy="820600"/>
          </a:xfrm>
        </p:spPr>
        <p:txBody>
          <a:bodyPr/>
          <a:lstStyle/>
          <a:p>
            <a:r>
              <a:rPr lang="en-GB" dirty="0" smtClean="0"/>
              <a:t>RESTSharp</a:t>
            </a:r>
            <a:endParaRPr lang="en-GB" dirty="0"/>
          </a:p>
        </p:txBody>
      </p:sp>
      <p:pic>
        <p:nvPicPr>
          <p:cNvPr id="8194" name="Picture 2" descr="http://matthewschrager.com/wp-content/uploads/2013/02/RestShar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40" y="2064949"/>
            <a:ext cx="8938472" cy="23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REST and HTTP API client for .</a:t>
            </a:r>
            <a:r>
              <a:rPr lang="en-GB" dirty="0" smtClean="0"/>
              <a:t>NET</a:t>
            </a:r>
            <a:endParaRPr lang="bg-BG" dirty="0" smtClean="0"/>
          </a:p>
          <a:p>
            <a:r>
              <a:rPr lang="en-US" dirty="0" smtClean="0"/>
              <a:t>Available in </a:t>
            </a:r>
            <a:r>
              <a:rPr lang="en-US" noProof="1" smtClean="0"/>
              <a:t>NuGet</a:t>
            </a:r>
            <a:endParaRPr lang="en-US" noProof="1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RESTSharp</a:t>
            </a:r>
            <a:endParaRPr lang="en-GB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04836" y="2896612"/>
            <a:ext cx="10975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client = new RestClient();</a:t>
            </a:r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rgbClr val="FBEEDC"/>
                </a:solidFill>
              </a:rPr>
              <a:t>client.BaseUrl = new Uri</a:t>
            </a:r>
            <a:r>
              <a:rPr lang="en-US" sz="2400" noProof="1" smtClean="0">
                <a:solidFill>
                  <a:srgbClr val="FBEEDC"/>
                </a:solidFill>
              </a:rPr>
              <a:t>("</a:t>
            </a:r>
            <a:r>
              <a:rPr lang="en-US" sz="2400" noProof="1">
                <a:solidFill>
                  <a:srgbClr val="FBEEDC"/>
                </a:solidFill>
              </a:rPr>
              <a:t>http://localhost:37328/api</a:t>
            </a:r>
            <a:r>
              <a:rPr lang="en-US" sz="2400" noProof="1" smtClean="0">
                <a:solidFill>
                  <a:srgbClr val="FBEEDC"/>
                </a:solidFill>
              </a:rPr>
              <a:t>/");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 smtClean="0">
                <a:solidFill>
                  <a:srgbClr val="FBEEDC"/>
                </a:solidFill>
              </a:rPr>
              <a:t>var request = new RestRequest("students/{id}", Method.GET);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request.AddUrlSegment("id", "5");</a:t>
            </a:r>
          </a:p>
          <a:p>
            <a:endParaRPr lang="en-US" sz="2400" noProof="1" smtClean="0">
              <a:solidFill>
                <a:srgbClr val="FBEEDC"/>
              </a:solidFill>
            </a:endParaRPr>
          </a:p>
          <a:p>
            <a:r>
              <a:rPr lang="en-US" sz="2400" noProof="1" smtClean="0">
                <a:solidFill>
                  <a:srgbClr val="FBEEDC"/>
                </a:solidFill>
              </a:rPr>
              <a:t>var response = client.Execute(request);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Console.WriteLine(response.Content);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and Cloud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https://softuni.bg/courses/web-services-and-cloud/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One-line-of-code GET and POST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Kind of strange for the other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configurable than 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Nice way of performing ANY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dirty="0" smtClean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HttpRequestMessage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Look like a native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Obsoletes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in .NET </a:t>
            </a:r>
            <a:r>
              <a:rPr lang="en-US" dirty="0" smtClean="0"/>
              <a:t>4.5 (better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operations)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RESTSharp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WebClient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026" name="Picture 2" descr="http://www.ins-scandinavia.com/web/progea/worldw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84" y="972196"/>
            <a:ext cx="4929928" cy="4075408"/>
          </a:xfrm>
          <a:prstGeom prst="roundRect">
            <a:avLst>
              <a:gd name="adj" fmla="val 1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is a C# class used for communication with </a:t>
            </a:r>
            <a:r>
              <a:rPr lang="en-US" dirty="0" smtClean="0"/>
              <a:t>Web services / Web resources</a:t>
            </a:r>
            <a:endParaRPr lang="en-US" dirty="0" smtClean="0"/>
          </a:p>
          <a:p>
            <a:pPr lvl="1"/>
            <a:r>
              <a:rPr lang="en-US" dirty="0" smtClean="0"/>
              <a:t>Works for ANY HTTP requests methods</a:t>
            </a:r>
          </a:p>
          <a:p>
            <a:pPr lvl="2"/>
            <a:r>
              <a:rPr lang="en-US" dirty="0" smtClean="0"/>
              <a:t>Yet works best for GET and POST</a:t>
            </a:r>
          </a:p>
          <a:p>
            <a:pPr lvl="1"/>
            <a:r>
              <a:rPr lang="en-US" dirty="0" smtClean="0"/>
              <a:t>Simple: one-line-of-code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08011" y="4538752"/>
            <a:ext cx="10972802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webClient = new WebClient();</a:t>
            </a:r>
          </a:p>
          <a:p>
            <a:pPr>
              <a:spcBef>
                <a:spcPts val="900"/>
              </a:spcBef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GET HTTP request on serviceUrl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webClient.DownloadString(serviceUrl);</a:t>
            </a:r>
          </a:p>
          <a:p>
            <a:pPr>
              <a:spcBef>
                <a:spcPts val="900"/>
              </a:spcBef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POST HTTP request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with string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data on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serviceUrl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webClient.UploadString(serviceUrl</a:t>
            </a:r>
            <a:r>
              <a:rPr lang="en-US" noProof="1" smtClean="0">
                <a:solidFill>
                  <a:srgbClr val="FBEEDC"/>
                </a:solidFill>
              </a:rPr>
              <a:t>, data);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noProof="1" smtClean="0"/>
              <a:t>WebClient</a:t>
            </a:r>
            <a:r>
              <a:rPr lang="en-US" dirty="0" smtClean="0"/>
              <a:t>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ins-scandinavia.com/web/progea/worldw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16" y="917398"/>
            <a:ext cx="4376864" cy="3618208"/>
          </a:xfrm>
          <a:prstGeom prst="roundRect">
            <a:avLst>
              <a:gd name="adj" fmla="val 1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uperbnexus.com/images/domain/do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667000"/>
            <a:ext cx="1697574" cy="16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WebClient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configured to work with the full power of REST services</a:t>
            </a:r>
          </a:p>
          <a:p>
            <a:pPr lvl="1"/>
            <a:r>
              <a:rPr lang="en-US" dirty="0" smtClean="0"/>
              <a:t>ANY HTTP requests</a:t>
            </a:r>
          </a:p>
          <a:p>
            <a:pPr lvl="2"/>
            <a:r>
              <a:rPr lang="en-US" dirty="0" smtClean="0"/>
              <a:t>GET, POST, PUT, DELETE, etc…</a:t>
            </a:r>
          </a:p>
          <a:p>
            <a:pPr lvl="1"/>
            <a:r>
              <a:rPr lang="en-US" dirty="0" smtClean="0"/>
              <a:t>Adding HTTP Headers</a:t>
            </a:r>
          </a:p>
          <a:p>
            <a:pPr lvl="2"/>
            <a:r>
              <a:rPr lang="en-US" dirty="0" smtClean="0"/>
              <a:t>ContentType, Accept, Cache, etc…</a:t>
            </a:r>
          </a:p>
          <a:p>
            <a:pPr lvl="1"/>
            <a:r>
              <a:rPr lang="en-US" dirty="0" smtClean="0"/>
              <a:t>Sync and async calls</a:t>
            </a:r>
          </a:p>
          <a:p>
            <a:pPr lvl="1"/>
            <a:r>
              <a:rPr lang="en-US" dirty="0" smtClean="0"/>
              <a:t>Authentication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supports ANY HTTP request types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DownloadString()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for GET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UploadString()</a:t>
            </a:r>
            <a:r>
              <a:rPr lang="en-US" dirty="0" smtClean="0"/>
              <a:t> for others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smtClean="0"/>
              <a:t>WebClient (2)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757236" y="3423806"/>
            <a:ext cx="10671176" cy="2900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webClient = new WebClient();</a:t>
            </a:r>
          </a:p>
          <a:p>
            <a:pPr>
              <a:spcBef>
                <a:spcPts val="900"/>
              </a:spcBef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GET HTTP request on serviceUrl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webClient.DownloadString(serviceUrl);</a:t>
            </a:r>
          </a:p>
          <a:p>
            <a:pPr>
              <a:spcBef>
                <a:spcPts val="900"/>
              </a:spcBef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POST HTTP request with data on serviceUrl</a:t>
            </a:r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data should be serialized to string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webClient.UploadString(serviceUrl, data);</a:t>
            </a:r>
          </a:p>
          <a:p>
            <a:pPr>
              <a:spcBef>
                <a:spcPts val="900"/>
              </a:spcBef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DELETE HTTP request with data on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serviceUrl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data should be empty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webClient.UploadString(serviceUrl, "DELETE", "");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9684" y="4876800"/>
            <a:ext cx="10111528" cy="820600"/>
          </a:xfrm>
        </p:spPr>
        <p:txBody>
          <a:bodyPr/>
          <a:lstStyle/>
          <a:p>
            <a:r>
              <a:rPr lang="en-US" dirty="0" smtClean="0"/>
              <a:t>Making Requests with WebClient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ins-scandinavia.com/web/progea/worldw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16" y="917398"/>
            <a:ext cx="4376864" cy="3618208"/>
          </a:xfrm>
          <a:prstGeom prst="roundRect">
            <a:avLst>
              <a:gd name="adj" fmla="val 1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uperbnexus.com/images/domain/do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667000"/>
            <a:ext cx="1697574" cy="16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1131</Words>
  <Application>Microsoft Office PowerPoint</Application>
  <PresentationFormat>Custom</PresentationFormat>
  <Paragraphs>213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Consuming REST Services from C#</vt:lpstr>
      <vt:lpstr>Table of Contents</vt:lpstr>
      <vt:lpstr>Consuming Web Services</vt:lpstr>
      <vt:lpstr>The WebClient Class</vt:lpstr>
      <vt:lpstr>WebClient</vt:lpstr>
      <vt:lpstr>Simple WebClient Requests</vt:lpstr>
      <vt:lpstr>Configuration of WebClient</vt:lpstr>
      <vt:lpstr>Configuration of WebClient (2)</vt:lpstr>
      <vt:lpstr>Making Requests with WebClient</vt:lpstr>
      <vt:lpstr>The HttpWebRequest Class</vt:lpstr>
      <vt:lpstr>HttpWebRequest</vt:lpstr>
      <vt:lpstr>Performing a HTTP Request with HttpWebRequest</vt:lpstr>
      <vt:lpstr>Working with HttpWebRequest </vt:lpstr>
      <vt:lpstr>Request/Response body access</vt:lpstr>
      <vt:lpstr>GET with HttpWebRequest</vt:lpstr>
      <vt:lpstr>POST with HttpWebRequest</vt:lpstr>
      <vt:lpstr>GET and POST HTTP Requests</vt:lpstr>
      <vt:lpstr>HttpClient and HttpRequestMessage</vt:lpstr>
      <vt:lpstr>HttpClient</vt:lpstr>
      <vt:lpstr>HttpClient (2)</vt:lpstr>
      <vt:lpstr>HttpContent</vt:lpstr>
      <vt:lpstr>Simple HttpClient Requests</vt:lpstr>
      <vt:lpstr>HttpRequestMessage</vt:lpstr>
      <vt:lpstr>Complex Requests with HttpClient &amp; HttpRequestMessage</vt:lpstr>
      <vt:lpstr>RESTSharp</vt:lpstr>
      <vt:lpstr>RESTSharp</vt:lpstr>
      <vt:lpstr>Web Services and Cloud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REST</dc:title>
  <dc:subject>Software Development Course</dc:subject>
  <dc:creator/>
  <cp:keywords>.NET, REST, HTTP, Web services,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2015-04-07T15:18:19Z</dcterms:modified>
  <cp:category>.NET, REST, HTTP, Web services,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