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274" r:id="rId3"/>
    <p:sldId id="452" r:id="rId4"/>
    <p:sldId id="453" r:id="rId5"/>
    <p:sldId id="454" r:id="rId6"/>
    <p:sldId id="499" r:id="rId7"/>
    <p:sldId id="501" r:id="rId8"/>
    <p:sldId id="455" r:id="rId9"/>
    <p:sldId id="456" r:id="rId10"/>
    <p:sldId id="457" r:id="rId11"/>
    <p:sldId id="458" r:id="rId12"/>
    <p:sldId id="459" r:id="rId13"/>
    <p:sldId id="500" r:id="rId14"/>
    <p:sldId id="498" r:id="rId15"/>
    <p:sldId id="460" r:id="rId16"/>
    <p:sldId id="461" r:id="rId17"/>
    <p:sldId id="466" r:id="rId18"/>
    <p:sldId id="463" r:id="rId19"/>
    <p:sldId id="464" r:id="rId20"/>
    <p:sldId id="502" r:id="rId21"/>
    <p:sldId id="465" r:id="rId22"/>
    <p:sldId id="468" r:id="rId23"/>
    <p:sldId id="469" r:id="rId24"/>
    <p:sldId id="470" r:id="rId25"/>
    <p:sldId id="471" r:id="rId26"/>
    <p:sldId id="503" r:id="rId27"/>
    <p:sldId id="505" r:id="rId28"/>
    <p:sldId id="504" r:id="rId29"/>
    <p:sldId id="485" r:id="rId30"/>
    <p:sldId id="506" r:id="rId31"/>
    <p:sldId id="507" r:id="rId32"/>
    <p:sldId id="508" r:id="rId33"/>
    <p:sldId id="492" r:id="rId34"/>
    <p:sldId id="493" r:id="rId35"/>
    <p:sldId id="494" r:id="rId36"/>
    <p:sldId id="511" r:id="rId37"/>
    <p:sldId id="509" r:id="rId38"/>
    <p:sldId id="510" r:id="rId39"/>
    <p:sldId id="497" r:id="rId40"/>
    <p:sldId id="451" r:id="rId41"/>
    <p:sldId id="419" r:id="rId42"/>
    <p:sldId id="420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533" autoAdjust="0"/>
  </p:normalViewPr>
  <p:slideViewPr>
    <p:cSldViewPr>
      <p:cViewPr>
        <p:scale>
          <a:sx n="70" d="100"/>
          <a:sy n="70" d="100"/>
        </p:scale>
        <p:origin x="45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07-Apr-2015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07-Apr-2015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4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36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softuni.bg/courses/web-services-and-cloud/" TargetMode="External"/><Relationship Id="rId4" Type="http://schemas.openxmlformats.org/officeDocument/2006/relationships/image" Target="../media/image2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87" TargetMode="Externa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14013" y="582304"/>
            <a:ext cx="7382341" cy="1257254"/>
          </a:xfrm>
        </p:spPr>
        <p:txBody>
          <a:bodyPr>
            <a:normAutofit/>
          </a:bodyPr>
          <a:lstStyle/>
          <a:p>
            <a:r>
              <a:rPr lang="en-US" dirty="0" smtClean="0"/>
              <a:t>Testing Web Services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14013" y="1828800"/>
            <a:ext cx="7382341" cy="2041499"/>
          </a:xfrm>
        </p:spPr>
        <p:txBody>
          <a:bodyPr>
            <a:normAutofit/>
          </a:bodyPr>
          <a:lstStyle/>
          <a:p>
            <a:r>
              <a:rPr lang="en-US" dirty="0" smtClean="0"/>
              <a:t>Unit Testing, Data Layer Testing, Web API Controllers Testing,</a:t>
            </a:r>
            <a:r>
              <a:rPr lang="en-US" dirty="0"/>
              <a:t> Integration </a:t>
            </a:r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26" name="Picture 2" descr="http://iconinfolinks.com/wp-content/uploads/2011/11/Testin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71" y="4229146"/>
            <a:ext cx="3040690" cy="2024232"/>
          </a:xfrm>
          <a:prstGeom prst="roundRect">
            <a:avLst>
              <a:gd name="adj" fmla="val 250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4612" y="4229146"/>
            <a:ext cx="3820461" cy="2024232"/>
          </a:xfrm>
          <a:prstGeom prst="roundRect">
            <a:avLst>
              <a:gd name="adj" fmla="val 2508"/>
            </a:avLst>
          </a:prstGeom>
        </p:spPr>
      </p:pic>
      <p:pic>
        <p:nvPicPr>
          <p:cNvPr id="24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Unit Testing the Data Layer</a:t>
            </a:r>
            <a:endParaRPr lang="en-US" dirty="0"/>
          </a:p>
        </p:txBody>
      </p:sp>
      <p:pic>
        <p:nvPicPr>
          <p:cNvPr id="5122" name="Picture 2" descr="https://testinsane.com/img/custom/Services/Fucntional%20Testing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83" y="1371600"/>
            <a:ext cx="4015530" cy="351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mapcentia.com/images/icons/frontpage/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212" y="1752601"/>
            <a:ext cx="2234968" cy="27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304212" y="1752601"/>
            <a:ext cx="2971800" cy="2971800"/>
            <a:chOff x="8272178" y="3124200"/>
            <a:chExt cx="29718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7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layer </a:t>
            </a:r>
            <a:r>
              <a:rPr lang="en-US" dirty="0" smtClean="0"/>
              <a:t>may not need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The idea of the data layer is to </a:t>
            </a:r>
            <a:r>
              <a:rPr lang="en-US" dirty="0" smtClean="0"/>
              <a:t>reference a </a:t>
            </a:r>
            <a:r>
              <a:rPr lang="en-US" dirty="0" smtClean="0"/>
              <a:t>data </a:t>
            </a:r>
            <a:r>
              <a:rPr lang="en-US" dirty="0" smtClean="0"/>
              <a:t>store (DB) </a:t>
            </a:r>
            <a:r>
              <a:rPr lang="en-US" dirty="0" smtClean="0"/>
              <a:t>with a ready-to-use framework</a:t>
            </a:r>
          </a:p>
          <a:p>
            <a:pPr lvl="2"/>
            <a:r>
              <a:rPr lang="en-US" dirty="0" smtClean="0"/>
              <a:t>Entity Framework (EF)</a:t>
            </a:r>
            <a:r>
              <a:rPr lang="en-US" dirty="0" smtClean="0"/>
              <a:t> or other ORM</a:t>
            </a:r>
            <a:endParaRPr lang="en-US" dirty="0" smtClean="0"/>
          </a:p>
          <a:p>
            <a:pPr lvl="1"/>
            <a:r>
              <a:rPr lang="en-US" dirty="0" smtClean="0"/>
              <a:t>ORM frameworks are </a:t>
            </a:r>
            <a:r>
              <a:rPr lang="en-US" dirty="0" smtClean="0"/>
              <a:t>already tested enough</a:t>
            </a:r>
          </a:p>
          <a:p>
            <a:pPr lvl="2"/>
            <a:r>
              <a:rPr lang="en-US" dirty="0" smtClean="0"/>
              <a:t>No point of testing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dbContext.Set&lt;T&gt;.Add()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dbContext.Set&lt;T&gt;.SaveChanges()</a:t>
            </a:r>
            <a:r>
              <a:rPr lang="en-US" dirty="0" smtClean="0"/>
              <a:t>, </a:t>
            </a:r>
            <a:r>
              <a:rPr lang="en-US" dirty="0" smtClean="0"/>
              <a:t>right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Still, we can test the data layer, by a traditional unit test</a:t>
            </a:r>
          </a:p>
          <a:p>
            <a:pPr lvl="2"/>
            <a:r>
              <a:rPr lang="en-US" dirty="0" smtClean="0"/>
              <a:t>E.g. add some data to the DB and ensure it is stored correctly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Data Layer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Data Layer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1152632"/>
            <a:ext cx="10518776" cy="52481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[TestMethod]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void AddBug_WhenBugIsValid_ShouldAddToDb()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Arrange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prepare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the objects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bug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new Bug() { … };</a:t>
            </a:r>
            <a:endParaRPr lang="en-US" sz="21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dbContext = new BugTrackerDbContext();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Act -&gt; perform some logic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dbContext.Bugs.Add(bug);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dbContext.SaveChanges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1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Assert -&gt; validate the results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bugFromDb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dbContext.Bugs.Find(bug.Id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1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Assert.IsNotNull(bug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Assert.IsTrue(bug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Db.Id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!= 0);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Assert.AreEqual(bug.Text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bug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Db.Text</a:t>
            </a: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1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1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75230" y="2209800"/>
            <a:ext cx="1767382" cy="1788478"/>
            <a:chOff x="8272178" y="3124200"/>
            <a:chExt cx="2971800" cy="2971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92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90448"/>
            <a:ext cx="8938472" cy="820600"/>
          </a:xfrm>
        </p:spPr>
        <p:txBody>
          <a:bodyPr/>
          <a:lstStyle/>
          <a:p>
            <a:r>
              <a:rPr lang="en-US" dirty="0" smtClean="0"/>
              <a:t>Unit Testing the Data Layer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768616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s://testinsane.com/img/custom/Services/Fucntional%20Testing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83" y="928048"/>
            <a:ext cx="4015530" cy="351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mapcentia.com/images/icons/frontpage/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212" y="1357738"/>
            <a:ext cx="2234968" cy="27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228012" y="1447800"/>
            <a:ext cx="2971800" cy="2971800"/>
            <a:chOff x="8272178" y="3124200"/>
            <a:chExt cx="2971800" cy="2971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2" y="5427800"/>
            <a:ext cx="10363200" cy="820600"/>
          </a:xfrm>
        </p:spPr>
        <p:txBody>
          <a:bodyPr/>
          <a:lstStyle/>
          <a:p>
            <a:r>
              <a:rPr lang="en-US" dirty="0" smtClean="0"/>
              <a:t>Unit Testing the Repositories</a:t>
            </a:r>
            <a:endParaRPr lang="en-US" dirty="0"/>
          </a:p>
        </p:txBody>
      </p:sp>
      <p:pic>
        <p:nvPicPr>
          <p:cNvPr id="6146" name="Picture 2" descr="http://cdn.iphonehacks.com/wp-content/uploads/2014/07/Cydia-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124206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1726666"/>
            <a:ext cx="2438611" cy="24386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6856412" y="1676400"/>
            <a:ext cx="2971800" cy="2971800"/>
            <a:chOff x="8272178" y="3124200"/>
            <a:chExt cx="2971800" cy="2971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3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essential to test the implementations of 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repositories</a:t>
            </a:r>
          </a:p>
          <a:p>
            <a:pPr lvl="1"/>
            <a:r>
              <a:rPr lang="en-US" dirty="0" smtClean="0"/>
              <a:t>The repositories </a:t>
            </a:r>
            <a:r>
              <a:rPr lang="en-US" dirty="0" smtClean="0"/>
              <a:t>hold the entire data </a:t>
            </a:r>
            <a:r>
              <a:rPr lang="en-US" dirty="0" smtClean="0"/>
              <a:t>store logic</a:t>
            </a:r>
          </a:p>
          <a:p>
            <a:pPr lvl="2"/>
            <a:r>
              <a:rPr lang="en-US" dirty="0" smtClean="0"/>
              <a:t>CRUD operations, search operations, etc.</a:t>
            </a:r>
          </a:p>
          <a:p>
            <a:pPr lvl="2"/>
            <a:r>
              <a:rPr lang="en-US" dirty="0" smtClean="0"/>
              <a:t>More complex data operations, e.g. complex search by many criteria</a:t>
            </a:r>
          </a:p>
          <a:p>
            <a:r>
              <a:rPr lang="en-US" dirty="0" smtClean="0"/>
              <a:t>Repositories should correctly read / store data in the DB</a:t>
            </a:r>
          </a:p>
          <a:p>
            <a:pPr lvl="1"/>
            <a:r>
              <a:rPr lang="en-US" dirty="0" smtClean="0"/>
              <a:t>Test whether the data is stored in the DB correctly</a:t>
            </a:r>
          </a:p>
          <a:p>
            <a:pPr lvl="2"/>
            <a:r>
              <a:rPr lang="en-US" dirty="0" smtClean="0"/>
              <a:t>A missing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dbContext.SaveChanges()</a:t>
            </a:r>
            <a:r>
              <a:rPr lang="en-US" dirty="0" smtClean="0"/>
              <a:t> can cause a lot of pain</a:t>
            </a:r>
          </a:p>
          <a:p>
            <a:pPr lvl="1"/>
            <a:r>
              <a:rPr lang="en-US" dirty="0" smtClean="0"/>
              <a:t>Use a temporary (testing) DB or use transactions to avoid changes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Repositories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parts of the repositories should our tests cover?</a:t>
            </a:r>
          </a:p>
          <a:p>
            <a:pPr lvl="1"/>
            <a:r>
              <a:rPr lang="en-US" dirty="0" smtClean="0"/>
              <a:t>Test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correct behavior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E.g. add an entity, load it from the DB and assert that it is correct</a:t>
            </a:r>
          </a:p>
          <a:p>
            <a:pPr lvl="2"/>
            <a:r>
              <a:rPr lang="en-US" dirty="0" smtClean="0"/>
              <a:t>Or add a few entities, perform complex search and check the results </a:t>
            </a:r>
            <a:endParaRPr lang="en-US" dirty="0" smtClean="0"/>
          </a:p>
          <a:p>
            <a:pPr lvl="1"/>
            <a:r>
              <a:rPr lang="en-US" dirty="0" smtClean="0"/>
              <a:t>Test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incorrect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behavior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expect </a:t>
            </a:r>
            <a:r>
              <a:rPr lang="en-US" dirty="0">
                <a:sym typeface="Wingdings" panose="05000000000000000000" pitchFamily="2" charset="2"/>
              </a:rPr>
              <a:t>exception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E.g. add an entity that has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</a:t>
            </a:r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Test for duplicates on unique columns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Should the Repositories be Tested?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3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test the data store logic?</a:t>
            </a:r>
          </a:p>
          <a:p>
            <a:pPr lvl="1"/>
            <a:r>
              <a:rPr lang="en-US" dirty="0"/>
              <a:t>Writing and deleting </a:t>
            </a:r>
            <a:r>
              <a:rPr lang="en-US" dirty="0" smtClean="0"/>
              <a:t>data in the production DB </a:t>
            </a:r>
            <a:r>
              <a:rPr lang="en-US" dirty="0"/>
              <a:t>is not </a:t>
            </a:r>
            <a:r>
              <a:rPr lang="en-US" dirty="0" smtClean="0"/>
              <a:t>safe</a:t>
            </a:r>
            <a:endParaRPr lang="en-US" dirty="0"/>
          </a:p>
          <a:p>
            <a:pPr lvl="2"/>
            <a:r>
              <a:rPr lang="en-US" dirty="0"/>
              <a:t>Imagine a failed test that leaves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100k</a:t>
            </a:r>
            <a:r>
              <a:rPr lang="en-US" dirty="0" smtClean="0"/>
              <a:t> </a:t>
            </a:r>
            <a:r>
              <a:rPr lang="en-US" dirty="0"/>
              <a:t>test records in the database</a:t>
            </a:r>
          </a:p>
          <a:p>
            <a:r>
              <a:rPr lang="en-US" dirty="0" smtClean="0"/>
              <a:t>A </a:t>
            </a:r>
            <a:r>
              <a:rPr lang="en-US" dirty="0" smtClean="0"/>
              <a:t>few ways exist to unit test a data store</a:t>
            </a:r>
          </a:p>
          <a:p>
            <a:pPr lvl="1"/>
            <a:r>
              <a:rPr lang="en-US" dirty="0" smtClean="0"/>
              <a:t>Manually create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copy of the data store </a:t>
            </a:r>
            <a:r>
              <a:rPr lang="en-US" dirty="0" smtClean="0"/>
              <a:t>and work on the copy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Backup </a:t>
            </a:r>
            <a:r>
              <a:rPr lang="en-US" dirty="0" smtClean="0"/>
              <a:t>the original data store, work on the original,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restore </a:t>
            </a:r>
            <a:r>
              <a:rPr lang="en-US" dirty="0" smtClean="0"/>
              <a:t>the backup when the tests </a:t>
            </a:r>
            <a:r>
              <a:rPr lang="en-US" dirty="0" smtClean="0"/>
              <a:t>execution completes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transactions</a:t>
            </a:r>
            <a:r>
              <a:rPr lang="en-US" dirty="0" smtClean="0"/>
              <a:t>, to prevent changes in the data store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Unit Test a Data </a:t>
            </a:r>
            <a:r>
              <a:rPr lang="en-US" dirty="0" smtClean="0"/>
              <a:t>Store (Repository)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testing with transactions, the changes done are not really applied to the data store</a:t>
            </a:r>
          </a:p>
          <a:p>
            <a:pPr lvl="1"/>
            <a:r>
              <a:rPr lang="en-US" dirty="0" smtClean="0"/>
              <a:t>Whatever committed, 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tran.Complete()</a:t>
            </a:r>
            <a:r>
              <a:rPr lang="en-US" dirty="0" smtClean="0"/>
              <a:t> </a:t>
            </a:r>
            <a:r>
              <a:rPr lang="en-US" dirty="0" smtClean="0"/>
              <a:t>is not called, the transaction logic is rolled back</a:t>
            </a:r>
          </a:p>
          <a:p>
            <a:r>
              <a:rPr lang="en-US" dirty="0" smtClean="0"/>
              <a:t>How to use transactions in unit tests?</a:t>
            </a:r>
          </a:p>
          <a:p>
            <a:pPr lvl="1"/>
            <a:r>
              <a:rPr lang="en-US" dirty="0" smtClean="0"/>
              <a:t>Create a static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TransactionScope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instance</a:t>
            </a:r>
            <a:endParaRPr lang="en-US" dirty="0" smtClean="0"/>
          </a:p>
          <a:p>
            <a:pPr lvl="1"/>
            <a:r>
              <a:rPr lang="en-US" dirty="0" smtClean="0"/>
              <a:t>Initialize the transaction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TestInitialize()</a:t>
            </a:r>
          </a:p>
          <a:p>
            <a:pPr lvl="1"/>
            <a:r>
              <a:rPr lang="en-US" dirty="0" smtClean="0"/>
              <a:t>Dispose </a:t>
            </a:r>
            <a:r>
              <a:rPr lang="en-US" dirty="0" smtClean="0"/>
              <a:t>the transaction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TestCleanup()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Transactions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7278">
            <a:off x="9290990" y="4714990"/>
            <a:ext cx="2140991" cy="150404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813430" y="3316922"/>
            <a:ext cx="1767382" cy="1788478"/>
            <a:chOff x="8272178" y="3124200"/>
            <a:chExt cx="2971800" cy="2971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</a:t>
            </a:r>
            <a:r>
              <a:rPr lang="en-US" dirty="0" smtClean="0"/>
              <a:t>with Transactions</a:t>
            </a:r>
            <a:r>
              <a:rPr lang="bg-BG" dirty="0" smtClean="0"/>
              <a:t>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1152632"/>
            <a:ext cx="10518776" cy="52481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[TestMethod]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void AddBug_WhenBugIsValid_ShouldAddToDb()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using (var tran = new TransactionScope())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Arrange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prepare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the objects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bug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new Bug() { … };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repo = new BugsRepository(new BugTrackerDbContext());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// Act -&gt; perform some logic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repo.Add(bug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repo.SaveChanges();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Assert -&gt; validate the results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bugFromDb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repo.Find(bug.Id);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Assert.IsNotNull(bugFromDb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…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882721" y="4114800"/>
            <a:ext cx="1767382" cy="1788478"/>
            <a:chOff x="8272178" y="3124200"/>
            <a:chExt cx="2971800" cy="2971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2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Ways </a:t>
            </a:r>
            <a:r>
              <a:rPr lang="en-US" dirty="0" smtClean="0"/>
              <a:t>to Test a Web Service</a:t>
            </a:r>
            <a:endParaRPr lang="en-US" dirty="0" smtClean="0"/>
          </a:p>
          <a:p>
            <a:pPr lvl="1"/>
            <a:r>
              <a:rPr lang="en-US" dirty="0" smtClean="0"/>
              <a:t>Unit </a:t>
            </a:r>
            <a:r>
              <a:rPr lang="en-US" dirty="0" smtClean="0"/>
              <a:t>Testing vs. Integration </a:t>
            </a:r>
            <a:r>
              <a:rPr lang="en-US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 the </a:t>
            </a:r>
            <a:r>
              <a:rPr lang="en-US" dirty="0" smtClean="0"/>
              <a:t>Web </a:t>
            </a:r>
            <a:r>
              <a:rPr lang="en-US" dirty="0" smtClean="0"/>
              <a:t>Service Layers</a:t>
            </a:r>
            <a:endParaRPr lang="en-US" dirty="0" smtClean="0"/>
          </a:p>
          <a:p>
            <a:pPr lvl="1"/>
            <a:r>
              <a:rPr lang="en-US" dirty="0" smtClean="0"/>
              <a:t>Unit Testing the Data Layer</a:t>
            </a:r>
          </a:p>
          <a:p>
            <a:pPr lvl="1"/>
            <a:r>
              <a:rPr lang="en-US" dirty="0" smtClean="0"/>
              <a:t>Unit Testing the Repositories Layer</a:t>
            </a:r>
          </a:p>
          <a:p>
            <a:pPr lvl="1"/>
            <a:r>
              <a:rPr lang="en-US" dirty="0" smtClean="0"/>
              <a:t>Unit Testing the Services (Controllers)</a:t>
            </a:r>
          </a:p>
          <a:p>
            <a:pPr lvl="1"/>
            <a:r>
              <a:rPr lang="en-US" dirty="0" smtClean="0"/>
              <a:t>Integration Testing of Web Services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632298"/>
            <a:ext cx="3535078" cy="1873025"/>
          </a:xfrm>
          <a:prstGeom prst="roundRect">
            <a:avLst>
              <a:gd name="adj" fmla="val 2428"/>
            </a:avLst>
          </a:prstGeom>
        </p:spPr>
      </p:pic>
      <p:grpSp>
        <p:nvGrpSpPr>
          <p:cNvPr id="7" name="Group 6"/>
          <p:cNvGrpSpPr/>
          <p:nvPr/>
        </p:nvGrpSpPr>
        <p:grpSpPr>
          <a:xfrm>
            <a:off x="8272178" y="3124200"/>
            <a:ext cx="2971800" cy="2971800"/>
            <a:chOff x="8272178" y="3124200"/>
            <a:chExt cx="2971800" cy="2971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6612" y="4205103"/>
            <a:ext cx="10568728" cy="1568497"/>
          </a:xfrm>
        </p:spPr>
        <p:txBody>
          <a:bodyPr/>
          <a:lstStyle/>
          <a:p>
            <a:r>
              <a:rPr lang="en-US" dirty="0" smtClean="0"/>
              <a:t>Unit Testing </a:t>
            </a:r>
            <a:r>
              <a:rPr lang="en-US" dirty="0" smtClean="0"/>
              <a:t>Repositories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4" y="5834166"/>
            <a:ext cx="9370176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21" y="1107496"/>
            <a:ext cx="4176062" cy="29336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1395125"/>
            <a:ext cx="2438611" cy="24386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7313612" y="1164948"/>
            <a:ext cx="2667000" cy="2645052"/>
            <a:chOff x="8272178" y="3124200"/>
            <a:chExt cx="2971800" cy="29718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07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24401"/>
            <a:ext cx="9296400" cy="1631902"/>
          </a:xfrm>
        </p:spPr>
        <p:txBody>
          <a:bodyPr/>
          <a:lstStyle/>
          <a:p>
            <a:r>
              <a:rPr lang="en-US" dirty="0" smtClean="0"/>
              <a:t>Unit Testing the </a:t>
            </a:r>
            <a:r>
              <a:rPr lang="en-US" dirty="0" smtClean="0"/>
              <a:t>Service Layer (Web API Controllers)</a:t>
            </a:r>
            <a:endParaRPr lang="en-US" dirty="0"/>
          </a:p>
        </p:txBody>
      </p:sp>
      <p:pic>
        <p:nvPicPr>
          <p:cNvPr id="9218" name="Picture 2" descr="http://www.theanswerpage.com/images/icons/aesthetica/png/128x128/database_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447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betasite.paymentchex.com/wp-content/uploads/2014/06/Bpms_building-block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97" y="1120585"/>
            <a:ext cx="2994215" cy="29942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627812" y="1143000"/>
            <a:ext cx="2971800" cy="2971800"/>
            <a:chOff x="8272178" y="3124200"/>
            <a:chExt cx="2971800" cy="2971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3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</a:t>
            </a:r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service layer </a:t>
            </a:r>
            <a:r>
              <a:rPr lang="en-US" dirty="0" smtClean="0"/>
              <a:t>actually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smtClean="0"/>
              <a:t>the </a:t>
            </a:r>
            <a:r>
              <a:rPr lang="en-US" dirty="0" smtClean="0"/>
              <a:t>Web API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dirty="0" smtClean="0"/>
              <a:t> </a:t>
            </a:r>
            <a:r>
              <a:rPr lang="en-US" dirty="0" smtClean="0"/>
              <a:t>and the REST API</a:t>
            </a:r>
          </a:p>
          <a:p>
            <a:r>
              <a:rPr lang="en-US" dirty="0" smtClean="0"/>
              <a:t>Two main things to test:</a:t>
            </a:r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if </a:t>
            </a:r>
            <a:r>
              <a:rPr lang="en-US" dirty="0" smtClean="0"/>
              <a:t>the controllers </a:t>
            </a:r>
            <a:r>
              <a:rPr lang="en-US" dirty="0" smtClean="0"/>
              <a:t>work correctly as C# </a:t>
            </a:r>
            <a:r>
              <a:rPr lang="en-US" dirty="0" smtClean="0"/>
              <a:t>classes</a:t>
            </a:r>
            <a:endParaRPr lang="en-US" dirty="0" smtClean="0"/>
          </a:p>
          <a:p>
            <a:pPr lvl="2"/>
            <a:r>
              <a:rPr lang="en-US" dirty="0" smtClean="0"/>
              <a:t>Using mocking or fake </a:t>
            </a:r>
            <a:r>
              <a:rPr lang="en-US" dirty="0" smtClean="0"/>
              <a:t>repositories to avoid database operations</a:t>
            </a:r>
          </a:p>
          <a:p>
            <a:pPr lvl="2"/>
            <a:r>
              <a:rPr lang="en-US" dirty="0" smtClean="0"/>
              <a:t>Or use real database (no mocking) with temporary transactions</a:t>
            </a:r>
            <a:endParaRPr lang="en-US" dirty="0" smtClean="0"/>
          </a:p>
          <a:p>
            <a:pPr lvl="1"/>
            <a:r>
              <a:rPr lang="en-US" dirty="0" smtClean="0"/>
              <a:t>Test if the endpoints of the REST services </a:t>
            </a:r>
            <a:r>
              <a:rPr lang="en-US" dirty="0" smtClean="0"/>
              <a:t>return data correctly</a:t>
            </a:r>
            <a:endParaRPr lang="en-US" dirty="0" smtClean="0"/>
          </a:p>
          <a:p>
            <a:pPr lvl="2"/>
            <a:r>
              <a:rPr lang="en-US" dirty="0" smtClean="0"/>
              <a:t>Check the </a:t>
            </a:r>
            <a:r>
              <a:rPr lang="en-US" dirty="0" smtClean="0"/>
              <a:t>HTTP status code </a:t>
            </a:r>
            <a:r>
              <a:rPr lang="en-US" dirty="0" smtClean="0"/>
              <a:t>and </a:t>
            </a:r>
            <a:r>
              <a:rPr lang="en-US" dirty="0" smtClean="0"/>
              <a:t>the returned content (JSON / XML)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smtClean="0"/>
              <a:t>Testing </a:t>
            </a:r>
            <a:r>
              <a:rPr lang="en-US" smtClean="0"/>
              <a:t>the </a:t>
            </a: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testing </a:t>
            </a:r>
            <a:r>
              <a:rPr lang="en-US" dirty="0" smtClean="0"/>
              <a:t>of the </a:t>
            </a:r>
            <a:r>
              <a:rPr lang="en-US" dirty="0" smtClean="0"/>
              <a:t>controllers is </a:t>
            </a:r>
            <a:r>
              <a:rPr lang="en-US" dirty="0" smtClean="0"/>
              <a:t>like testing any other C# class</a:t>
            </a:r>
            <a:endParaRPr lang="en-US" dirty="0" smtClean="0"/>
          </a:p>
          <a:p>
            <a:pPr lvl="1"/>
            <a:r>
              <a:rPr lang="en-US" dirty="0" smtClean="0"/>
              <a:t>Instantiate a controller </a:t>
            </a:r>
            <a:r>
              <a:rPr lang="en-US" dirty="0" smtClean="0"/>
              <a:t>and test its methods (actions)</a:t>
            </a:r>
          </a:p>
          <a:p>
            <a:pPr lvl="1"/>
            <a:r>
              <a:rPr lang="en-US" dirty="0" smtClean="0"/>
              <a:t>The repositories can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mocked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faked</a:t>
            </a:r>
            <a:r>
              <a:rPr lang="en-US" dirty="0" smtClean="0"/>
              <a:t> </a:t>
            </a:r>
            <a:r>
              <a:rPr lang="en-US" dirty="0" smtClean="0"/>
              <a:t>for easier testing</a:t>
            </a:r>
          </a:p>
          <a:p>
            <a:pPr lvl="2"/>
            <a:r>
              <a:rPr lang="en-US" dirty="0" smtClean="0"/>
              <a:t>If not mocked, the transaction technique may be used </a:t>
            </a:r>
            <a:r>
              <a:rPr lang="en-US" dirty="0" smtClean="0"/>
              <a:t>again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Mocking</a:t>
            </a:r>
            <a:r>
              <a:rPr lang="en-US" dirty="0" smtClean="0"/>
              <a:t> simplifies unit testing by focusing on a single component</a:t>
            </a:r>
          </a:p>
          <a:p>
            <a:pPr lvl="2"/>
            <a:r>
              <a:rPr lang="en-US" dirty="0" smtClean="0"/>
              <a:t>Still tests passed with mocking can fail when the DB is used</a:t>
            </a:r>
          </a:p>
          <a:p>
            <a:pPr lvl="2"/>
            <a:r>
              <a:rPr lang="en-US" dirty="0" smtClean="0"/>
              <a:t>Mocking allows testing just the controller (a single unit)</a:t>
            </a:r>
          </a:p>
          <a:p>
            <a:pPr lvl="1"/>
            <a:r>
              <a:rPr lang="en-US" dirty="0" smtClean="0"/>
              <a:t>Testing the controller + the DB </a:t>
            </a:r>
            <a:r>
              <a:rPr lang="en-US" dirty="0" smtClean="0">
                <a:sym typeface="Wingdings" panose="05000000000000000000" pitchFamily="2" charset="2"/>
              </a:rPr>
              <a:t>is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integration test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 may be faked (mocked)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in-memory </a:t>
            </a:r>
            <a:r>
              <a:rPr lang="en-US" dirty="0" smtClean="0"/>
              <a:t>repository </a:t>
            </a:r>
            <a:r>
              <a:rPr lang="en-US" dirty="0" smtClean="0"/>
              <a:t>implementation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IRepository&lt;T&gt;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Or use a mocking framework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Moq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FakeItEasy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JustMock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Mocking the repositories</a:t>
            </a:r>
          </a:p>
          <a:p>
            <a:pPr lvl="1"/>
            <a:r>
              <a:rPr lang="en-US" dirty="0" smtClean="0"/>
              <a:t>Separates the controller testing from the data store testing</a:t>
            </a:r>
          </a:p>
          <a:p>
            <a:pPr lvl="1"/>
            <a:r>
              <a:rPr lang="en-US" dirty="0" smtClean="0"/>
              <a:t>Mocked tests run faster, but catch less bugs</a:t>
            </a:r>
          </a:p>
          <a:p>
            <a:r>
              <a:rPr lang="en-US" dirty="0" smtClean="0"/>
              <a:t>Integration tests (without mocks)</a:t>
            </a:r>
          </a:p>
          <a:p>
            <a:pPr lvl="1"/>
            <a:r>
              <a:rPr lang="en-US" dirty="0" smtClean="0"/>
              <a:t>More complex, run slower, but catch more problems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Unit Testing Controllers with Fake Repositories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1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Repository (Mock)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267831"/>
            <a:ext cx="10671176" cy="505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RepositoryMock&lt;T&gt;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IRepository&lt;T&gt;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IList&lt;T&gt; Entities { get; set; 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RepositoryMock()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this.Entities = new List&lt;T&gt;();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T Add(T entity)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this.Entities.Add(entity);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return entity;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…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83737" y="4191000"/>
            <a:ext cx="1767382" cy="1788478"/>
            <a:chOff x="8272178" y="3124200"/>
            <a:chExt cx="2971800" cy="2971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16386" name="Picture 2" descr="http://cdn.marketplaceimages.windowsphone.com/v8/images/2ff9e40e-95aa-4419-a2b3-fea2d3ecaf69?imageType=ws_icon_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676400"/>
            <a:ext cx="2133599" cy="21336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4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with Fake Repository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219200"/>
            <a:ext cx="10671176" cy="51360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[TestMethod]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void GetAll_WhenValid_ShouldReturnBugsCollection()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Arrange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bugs = new List&lt;Bug&gt;()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new Bug() { … }, … 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repo =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RepositoryMock&lt;Bug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repo.Entities = bugs;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controller = new BugsController(repo);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Act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result = controller.GetAll();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Assert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CollectionAssert.AreEquivalent(bugs, result.ToList&lt;Bug&gt;());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0012" y="3352800"/>
            <a:ext cx="1767382" cy="1788478"/>
            <a:chOff x="8272178" y="3124200"/>
            <a:chExt cx="2971800" cy="2971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2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a Repository with </a:t>
            </a:r>
            <a:r>
              <a:rPr lang="en-US" noProof="1" smtClean="0"/>
              <a:t>Moq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267831"/>
            <a:ext cx="10671176" cy="505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[TestMethod]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void GetAll_WhenValid_ShouldReturnBugsCollection_WithMocks()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Arrange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repoMock =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Mock&lt;IRepository&lt;Bug&gt;&gt;()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Bug[] bugs = { new Bug()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}, new Bug()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 };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repoMock.Setup(repo =&gt; repo.All()).Returns(bugs.AsQueryable());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controller = new BugsController(repoMock.Object);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Act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result = controller.GetAll();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Assert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CollectionAssert.AreEquivalent(bugs, result.ToArray&lt;Bug&gt;());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 smtClean="0"/>
              <a:t> actions are easy to test</a:t>
            </a:r>
          </a:p>
          <a:p>
            <a:pPr lvl="1"/>
            <a:r>
              <a:rPr lang="en-US" dirty="0" smtClean="0"/>
              <a:t>They return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 smtClean="0"/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to test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 smtClean="0"/>
              <a:t> actions?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/>
              <a:t>return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HttpResponseMessage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IHttpActionResult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POST </a:t>
            </a:r>
            <a:r>
              <a:rPr lang="en-US" dirty="0" smtClean="0"/>
              <a:t>actions </a:t>
            </a:r>
            <a:r>
              <a:rPr lang="en-US" dirty="0" smtClean="0"/>
              <a:t>may require </a:t>
            </a:r>
            <a:r>
              <a:rPr lang="en-US" dirty="0" smtClean="0"/>
              <a:t>additional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They rely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</a:t>
            </a:r>
            <a:r>
              <a:rPr lang="en-US" dirty="0" smtClean="0"/>
              <a:t> object, routes, etc.</a:t>
            </a:r>
          </a:p>
          <a:p>
            <a:pPr lvl="1"/>
            <a:r>
              <a:rPr lang="en-US" dirty="0" smtClean="0"/>
              <a:t>We can manually setup request / routes before testing a controller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Controllers Unit Testing: GET vs. POST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5943600"/>
            <a:ext cx="11804822" cy="777876"/>
          </a:xfrm>
        </p:spPr>
        <p:txBody>
          <a:bodyPr/>
          <a:lstStyle/>
          <a:p>
            <a:r>
              <a:rPr lang="en-US" dirty="0" smtClean="0"/>
              <a:t>It depends on the request object and routes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POST Controller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143000"/>
            <a:ext cx="10671176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IHttpActionResult PostBug(Bug bug)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if (string.IsNullOrEmpty(bug.Text))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return this.BadRequest("Text cannot be null");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bug.Status = BugStatus.New;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bug.DateCreated = DateTime.Now;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this.repo.Add(bug);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this.repo.SaveChanges();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return CreatedAtRoute("DefaultApi", new { id = bug.Id }, bug);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3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84" y="1937190"/>
            <a:ext cx="5691928" cy="3015810"/>
          </a:xfrm>
          <a:prstGeom prst="roundRect">
            <a:avLst>
              <a:gd name="adj" fmla="val 2186"/>
            </a:avLst>
          </a:prstGeom>
        </p:spPr>
      </p:pic>
      <p:pic>
        <p:nvPicPr>
          <p:cNvPr id="2054" name="Picture 6" descr="http://www.himumsaiddad.com/Content/img/qa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098632"/>
            <a:ext cx="2105025" cy="210502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04676" y="1201958"/>
            <a:ext cx="2996170" cy="2944674"/>
            <a:chOff x="904676" y="865326"/>
            <a:chExt cx="2996170" cy="294467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52" name="Picture 4" descr="http://pixabay.com/static/uploads/photo/2013/10/01/16/55/magnifying-glass-189254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76" y="865326"/>
              <a:ext cx="2996170" cy="2944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523809">
              <a:off x="2262617" y="1522124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4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 POST Controller for Testing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107068"/>
            <a:ext cx="10671176" cy="5369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private void SetupController(ApiController controller, string controllerName)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Setup the Request object of the controller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request = new HttpRequestMessage()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RequestUri = new Uri("http://sample-url.com")};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controller.Request = request;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Setup the configuration of the controller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controller.Configuration = new HttpConfiguration();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controller.Configuration.Routes.MapHttpRoute(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    name: "DefaultApi", routeTemplate: "api/{controller}/{id}",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defaults: new { id = RouteParameter.Optional });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// Apply the routes to the controller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controller.RequestContext.RouteData = new HttpRouteData(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route: new HttpRoute(),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values: new </a:t>
            </a: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HttpRouteValueDictionary </a:t>
            </a:r>
            <a:r>
              <a:rPr lang="en-US" sz="19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19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9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"controller", controllerName } });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157766"/>
            <a:ext cx="7924800" cy="1568497"/>
          </a:xfrm>
        </p:spPr>
        <p:txBody>
          <a:bodyPr/>
          <a:lstStyle/>
          <a:p>
            <a:r>
              <a:rPr lang="en-US" dirty="0" smtClean="0"/>
              <a:t>Unit Testing with Fake </a:t>
            </a:r>
            <a:r>
              <a:rPr lang="en-US" dirty="0" smtClean="0"/>
              <a:t>/ Mocked Repositories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757966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www.theanswerpage.com/images/icons/aesthetica/png/128x128/database_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04" y="1135184"/>
            <a:ext cx="2598616" cy="259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betasite.paymentchex.com/wp-content/uploads/2014/06/Bpms_building-block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94" y="847410"/>
            <a:ext cx="2687118" cy="26871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780212" y="1032720"/>
            <a:ext cx="2667000" cy="2425606"/>
            <a:chOff x="8272178" y="3124200"/>
            <a:chExt cx="2971800" cy="2971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 rot="20269778">
              <a:off x="8524821" y="3765795"/>
              <a:ext cx="1337795" cy="641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7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684" y="4908503"/>
            <a:ext cx="9654328" cy="1568497"/>
          </a:xfrm>
        </p:spPr>
        <p:txBody>
          <a:bodyPr/>
          <a:lstStyle/>
          <a:p>
            <a:r>
              <a:rPr lang="en-US" dirty="0" smtClean="0"/>
              <a:t>Integration </a:t>
            </a:r>
            <a:r>
              <a:rPr lang="en-US" dirty="0" smtClean="0"/>
              <a:t>Testing</a:t>
            </a:r>
            <a:br>
              <a:rPr lang="en-US" dirty="0" smtClean="0"/>
            </a:br>
            <a:r>
              <a:rPr lang="en-US" dirty="0" smtClean="0"/>
              <a:t>of Web API Projects</a:t>
            </a:r>
            <a:endParaRPr lang="en-US" dirty="0"/>
          </a:p>
        </p:txBody>
      </p:sp>
      <p:pic>
        <p:nvPicPr>
          <p:cNvPr id="12290" name="Picture 2" descr="http://qatestlab.com/assets/software-testing-company-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98" y="1022303"/>
            <a:ext cx="5205500" cy="3619062"/>
          </a:xfrm>
          <a:prstGeom prst="roundRect">
            <a:avLst>
              <a:gd name="adj" fmla="val 9613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923212" y="2038207"/>
            <a:ext cx="2667000" cy="2565496"/>
            <a:chOff x="8272178" y="3124200"/>
            <a:chExt cx="2971800" cy="2971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 rot="20269778">
              <a:off x="8524821" y="3765795"/>
              <a:ext cx="1337795" cy="641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8" name="Picture 6" descr="http://www.himumsaiddad.com/Content/img/qa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31" y="1860503"/>
            <a:ext cx="1681381" cy="16813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Integration testing </a:t>
            </a:r>
            <a:r>
              <a:rPr lang="en-US" dirty="0" smtClean="0"/>
              <a:t>tests </a:t>
            </a:r>
            <a:r>
              <a:rPr lang="en-US" dirty="0" smtClean="0"/>
              <a:t>the work of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whole application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Not just small components like unit testing</a:t>
            </a:r>
          </a:p>
          <a:p>
            <a:pPr lvl="1"/>
            <a:r>
              <a:rPr lang="en-US" dirty="0" smtClean="0"/>
              <a:t>Test the entire </a:t>
            </a:r>
            <a:r>
              <a:rPr lang="en-US" dirty="0" smtClean="0"/>
              <a:t>application, all its components mixed together</a:t>
            </a:r>
          </a:p>
          <a:p>
            <a:pPr lvl="1"/>
            <a:r>
              <a:rPr lang="en-US" dirty="0" smtClean="0"/>
              <a:t>Tests the interaction between the components</a:t>
            </a:r>
          </a:p>
          <a:p>
            <a:pPr lvl="1"/>
            <a:r>
              <a:rPr lang="en-US" dirty="0" smtClean="0"/>
              <a:t>REST service </a:t>
            </a:r>
            <a:r>
              <a:rPr lang="en-US" dirty="0" smtClean="0">
                <a:sym typeface="Wingdings" panose="05000000000000000000" pitchFamily="2" charset="2"/>
              </a:rPr>
              <a:t> repository layer  data access layer  DB</a:t>
            </a:r>
            <a:endParaRPr lang="en-US" dirty="0" smtClean="0"/>
          </a:p>
          <a:p>
            <a:r>
              <a:rPr lang="en-US" dirty="0" smtClean="0"/>
              <a:t>Integration tests should work like </a:t>
            </a:r>
            <a:r>
              <a:rPr lang="en-US" dirty="0" smtClean="0"/>
              <a:t>an end-user</a:t>
            </a:r>
            <a:endParaRPr lang="en-US" dirty="0" smtClean="0"/>
          </a:p>
          <a:p>
            <a:pPr lvl="1"/>
            <a:r>
              <a:rPr lang="en-US" dirty="0" smtClean="0"/>
              <a:t>Tests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entire system behavior</a:t>
            </a:r>
            <a:r>
              <a:rPr lang="en-US" dirty="0"/>
              <a:t> </a:t>
            </a:r>
            <a:r>
              <a:rPr lang="en-US" dirty="0" smtClean="0"/>
              <a:t>from the </a:t>
            </a:r>
            <a:r>
              <a:rPr lang="en-US" dirty="0"/>
              <a:t>user </a:t>
            </a:r>
            <a:r>
              <a:rPr lang="en-US" dirty="0" smtClean="0"/>
              <a:t>perspective</a:t>
            </a:r>
          </a:p>
          <a:p>
            <a:pPr lvl="1"/>
            <a:r>
              <a:rPr lang="en-US" dirty="0" smtClean="0"/>
              <a:t>E.g. POST a new bug + check the HTTP response is correct +</a:t>
            </a:r>
            <a:br>
              <a:rPr lang="en-US" dirty="0" smtClean="0"/>
            </a:br>
            <a:r>
              <a:rPr lang="en-US" dirty="0" smtClean="0"/>
              <a:t>check the bug is saved in the DB correctly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</a:t>
            </a:r>
            <a:r>
              <a:rPr lang="en-US" dirty="0" smtClean="0"/>
              <a:t>of Web API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WebAPI, integration tests should cover: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endpoints</a:t>
            </a:r>
            <a:r>
              <a:rPr lang="en-US" dirty="0" smtClean="0"/>
              <a:t> of the RESTful </a:t>
            </a:r>
            <a:r>
              <a:rPr lang="en-US" dirty="0" smtClean="0"/>
              <a:t>services</a:t>
            </a:r>
            <a:endParaRPr lang="en-US" dirty="0"/>
          </a:p>
          <a:p>
            <a:pPr lvl="2"/>
            <a:r>
              <a:rPr lang="en-US" dirty="0" smtClean="0"/>
              <a:t>Test if the endpoint reaches the correct action</a:t>
            </a:r>
          </a:p>
          <a:p>
            <a:pPr lvl="1"/>
            <a:r>
              <a:rPr lang="en-US" dirty="0" smtClean="0"/>
              <a:t>Test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service behavior</a:t>
            </a:r>
          </a:p>
          <a:p>
            <a:pPr lvl="2"/>
            <a:r>
              <a:rPr lang="en-US" dirty="0" smtClean="0"/>
              <a:t>Includes data access, repositories and controller actions</a:t>
            </a:r>
            <a:endParaRPr lang="en-US" dirty="0" smtClean="0"/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the </a:t>
            </a:r>
            <a:r>
              <a:rPr lang="en-US" dirty="0" smtClean="0"/>
              <a:t>data serialization / the returned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result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Does it </a:t>
            </a:r>
            <a:r>
              <a:rPr lang="en-US" dirty="0" smtClean="0"/>
              <a:t>return with JSON / XML</a:t>
            </a:r>
            <a:endParaRPr lang="en-US" dirty="0" smtClean="0"/>
          </a:p>
          <a:p>
            <a:pPr lvl="2"/>
            <a:r>
              <a:rPr lang="en-US" dirty="0" smtClean="0"/>
              <a:t>Does it return correct HTTP status code?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447212" y="1676400"/>
            <a:ext cx="1767382" cy="1788478"/>
            <a:chOff x="8272178" y="3124200"/>
            <a:chExt cx="2971800" cy="2971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8428978" y="3753895"/>
              <a:ext cx="1529479" cy="664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4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6236" y="6003924"/>
            <a:ext cx="11433176" cy="625476"/>
          </a:xfrm>
        </p:spPr>
        <p:txBody>
          <a:bodyPr/>
          <a:lstStyle/>
          <a:p>
            <a:r>
              <a:rPr lang="en-US" dirty="0">
                <a:hlinkClick r:id="rId2"/>
              </a:rPr>
              <a:t>OWIN — Open Web Interface for .</a:t>
            </a:r>
            <a:r>
              <a:rPr lang="en-US" dirty="0" smtClean="0">
                <a:hlinkClick r:id="rId2"/>
              </a:rPr>
              <a:t>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OWIN: Hosting ASP.NET Projects</a:t>
            </a:r>
            <a:endParaRPr lang="en-US" dirty="0"/>
          </a:p>
        </p:txBody>
      </p:sp>
      <p:pic>
        <p:nvPicPr>
          <p:cNvPr id="21506" name="Picture 2" descr="https://juliencorioland.blob.core.windows.net/medias/image_4AD241E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2" y="1234364"/>
            <a:ext cx="6591300" cy="455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9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has in-memory HTTP server for testing</a:t>
            </a:r>
          </a:p>
          <a:p>
            <a:pPr lvl="1"/>
            <a:r>
              <a:rPr lang="en-US" dirty="0" smtClean="0"/>
              <a:t>Install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Microsoft.OWIN.Testing</a:t>
            </a:r>
            <a:r>
              <a:rPr lang="en-US" dirty="0"/>
              <a:t> from </a:t>
            </a:r>
            <a:r>
              <a:rPr lang="en-US" noProof="1" smtClean="0"/>
              <a:t>NuGet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It is just like a normal Web server but does not listen at certain port (e.g. </a:t>
            </a:r>
            <a:r>
              <a:rPr lang="en-US" dirty="0" smtClean="0">
                <a:hlinkClick r:id="rId2"/>
              </a:rPr>
              <a:t>http://localhost:9000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processes HTTP requests and produces HTTP responses</a:t>
            </a:r>
          </a:p>
          <a:p>
            <a:pPr lvl="1"/>
            <a:r>
              <a:rPr lang="en-US" dirty="0" smtClean="0"/>
              <a:t>So you can test your Web API entirely</a:t>
            </a:r>
          </a:p>
          <a:p>
            <a:pPr lvl="1"/>
            <a:r>
              <a:rPr lang="en-US" dirty="0" smtClean="0"/>
              <a:t>You can use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dirty="0" smtClean="0"/>
              <a:t> to send HTTP requests</a:t>
            </a:r>
          </a:p>
          <a:p>
            <a:pPr lvl="1"/>
            <a:r>
              <a:rPr lang="en-US" dirty="0" smtClean="0"/>
              <a:t>You have direct database access during the 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Server: </a:t>
            </a:r>
            <a:r>
              <a:rPr lang="en-US" noProof="1" smtClean="0"/>
              <a:t>Microsoft.Owin.Testing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3081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Microsoft.Owin.Testing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168598"/>
            <a:ext cx="10671176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Arrange: clean-up the database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dbContext = new BugTrackerDbContext();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dbContext.Bugs.Delete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 dbContext.SaveChanges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Arrange: start OWIN testing HTTP server with Web API support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httpTestServer = TestServer.Create(appBuilder =&gt;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config = new HttpConfiguration();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WebApiConfig.Register(config);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appBuilder.UseWebApi(config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 })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httpClient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httpTestServer.HttpClient)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Act: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perform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an HTTP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GET request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httpResponse = httpClient.GetAsync("/api/bugs").Result;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bugs = httpResponse.Content.ReadAsAsync&lt;List&lt;Bug&gt;&gt;().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Assert: check the returned results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Assert.AreEqual(HttpStatusCode.OK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 httpResponse.StatusCode);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3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8284" y="5004902"/>
            <a:ext cx="9501928" cy="820600"/>
          </a:xfrm>
        </p:spPr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with OWIN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1088284" y="5834166"/>
            <a:ext cx="950192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qatestlab.com/assets/software-testing-company-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84" y="1000129"/>
            <a:ext cx="5387128" cy="3745338"/>
          </a:xfrm>
          <a:prstGeom prst="roundRect">
            <a:avLst>
              <a:gd name="adj" fmla="val 9613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923212" y="2079171"/>
            <a:ext cx="2667000" cy="2565496"/>
            <a:chOff x="8272178" y="3124200"/>
            <a:chExt cx="2971800" cy="2971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 rot="20269778">
              <a:off x="8524821" y="3765795"/>
              <a:ext cx="1337795" cy="641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10" name="Picture 6" descr="http://www.himumsaiddad.com/Content/img/qa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31" y="1901467"/>
            <a:ext cx="1681381" cy="16813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Web Services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19"/>
              </a:rPr>
              <a:t>https://softuni.bg/courses/web-services-and-cloud/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8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 testing </a:t>
            </a:r>
            <a:r>
              <a:rPr lang="en-US" dirty="0" smtClean="0"/>
              <a:t>is much like </a:t>
            </a:r>
            <a:r>
              <a:rPr lang="en-US" dirty="0" smtClean="0"/>
              <a:t>a regular </a:t>
            </a:r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Writing test methods to test classes and their methods</a:t>
            </a:r>
          </a:p>
          <a:p>
            <a:r>
              <a:rPr lang="en-US" dirty="0" smtClean="0"/>
              <a:t>A REST service is </a:t>
            </a:r>
            <a:r>
              <a:rPr lang="en-US" dirty="0" smtClean="0"/>
              <a:t>build from many more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Data objects (POCO, data access logic)</a:t>
            </a:r>
          </a:p>
          <a:p>
            <a:pPr lvl="1"/>
            <a:r>
              <a:rPr lang="en-US" dirty="0"/>
              <a:t>HTTP status </a:t>
            </a:r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HTTP response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Media types, JSON, XML</a:t>
            </a:r>
          </a:p>
          <a:p>
            <a:pPr lvl="1"/>
            <a:r>
              <a:rPr lang="en-US" dirty="0" smtClean="0"/>
              <a:t>Access permissions, </a:t>
            </a:r>
            <a:r>
              <a:rPr lang="en-US" dirty="0"/>
              <a:t>etc…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</a:t>
            </a:r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4552645"/>
            <a:ext cx="3020158" cy="1600200"/>
          </a:xfrm>
          <a:prstGeom prst="roundRect">
            <a:avLst>
              <a:gd name="adj" fmla="val 3021"/>
            </a:avLst>
          </a:prstGeom>
        </p:spPr>
      </p:pic>
      <p:grpSp>
        <p:nvGrpSpPr>
          <p:cNvPr id="2" name="Group 1"/>
          <p:cNvGrpSpPr/>
          <p:nvPr/>
        </p:nvGrpSpPr>
        <p:grpSpPr>
          <a:xfrm>
            <a:off x="6704012" y="4114800"/>
            <a:ext cx="1894579" cy="1862016"/>
            <a:chOff x="6704012" y="4114800"/>
            <a:chExt cx="1894579" cy="1862016"/>
          </a:xfrm>
        </p:grpSpPr>
        <p:pic>
          <p:nvPicPr>
            <p:cNvPr id="7" name="Picture 4" descr="http://pixabay.com/static/uploads/photo/2013/10/01/16/55/magnifying-glass-189254_64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012" y="4114800"/>
              <a:ext cx="1894579" cy="1862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271829">
              <a:off x="7523677" y="4488523"/>
              <a:ext cx="10574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Web Services and Cloud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 App: Typical Architecture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3200" y="2514600"/>
            <a:ext cx="5736608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Web Service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Layer (REST Services)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63200" y="3458979"/>
            <a:ext cx="5736608" cy="762000"/>
          </a:xfrm>
          <a:prstGeom prst="roundRect">
            <a:avLst>
              <a:gd name="adj" fmla="val 5921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Repository Layer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IRepository&lt;T&gt;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63200" y="4419600"/>
            <a:ext cx="5736608" cy="762000"/>
          </a:xfrm>
          <a:prstGeom prst="roundRect">
            <a:avLst>
              <a:gd name="adj" fmla="val 4130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Access Layer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(Models + ORM)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63200" y="1371600"/>
            <a:ext cx="5736608" cy="762000"/>
          </a:xfrm>
          <a:prstGeom prst="roundRect">
            <a:avLst>
              <a:gd name="adj" fmla="val 4727"/>
            </a:avLst>
          </a:prstGeom>
          <a:solidFill>
            <a:srgbClr val="92D05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Web Service Client App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63200" y="5588269"/>
            <a:ext cx="5736608" cy="762000"/>
          </a:xfrm>
          <a:prstGeom prst="roundRect">
            <a:avLst>
              <a:gd name="adj" fmla="val 4130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Database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242" name="Picture 2" descr="http://www.creattor.com/files/10/617/database-icons-screenshot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2" y="5246817"/>
            <a:ext cx="1228143" cy="122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www.saloniris.co.uk/communities/3/004/011/750/673/images/45901430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82" y="1103762"/>
            <a:ext cx="1645345" cy="12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testinsane.com/img/custom/Services/Fucntional%20Testing_ic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0" y="3048000"/>
            <a:ext cx="1720470" cy="150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8604607" y="2514600"/>
            <a:ext cx="2966577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Web API Controllers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04607" y="3458979"/>
            <a:ext cx="2966577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C# Repositories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604607" y="4419600"/>
            <a:ext cx="2966577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Classes + EF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604607" y="5586228"/>
            <a:ext cx="2966577" cy="762000"/>
          </a:xfrm>
          <a:prstGeom prst="roundRect">
            <a:avLst>
              <a:gd name="adj" fmla="val 4727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MS SQL Server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04607" y="1371600"/>
            <a:ext cx="2966577" cy="762000"/>
          </a:xfrm>
          <a:prstGeom prst="roundRect">
            <a:avLst>
              <a:gd name="adj" fmla="val 4727"/>
            </a:avLst>
          </a:prstGeom>
          <a:solidFill>
            <a:srgbClr val="92D05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JS / C# / Java / Mobile App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13" name="Straight Arrow Connector 12"/>
          <p:cNvCxnSpPr>
            <a:stCxn id="10" idx="2"/>
            <a:endCxn id="6" idx="0"/>
          </p:cNvCxnSpPr>
          <p:nvPr/>
        </p:nvCxnSpPr>
        <p:spPr>
          <a:xfrm>
            <a:off x="5431504" y="2133600"/>
            <a:ext cx="0" cy="381000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5431504" y="5181600"/>
            <a:ext cx="0" cy="406669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16" idx="0"/>
          </p:cNvCxnSpPr>
          <p:nvPr/>
        </p:nvCxnSpPr>
        <p:spPr>
          <a:xfrm>
            <a:off x="10087896" y="2133600"/>
            <a:ext cx="0" cy="381000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10087896" y="5181600"/>
            <a:ext cx="0" cy="404628"/>
          </a:xfrm>
          <a:prstGeom prst="straightConnector1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96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More Layered Architecture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2604" y="2119744"/>
            <a:ext cx="5736608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Service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Layer (Business Logic)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2604" y="2999508"/>
            <a:ext cx="5736608" cy="762000"/>
          </a:xfrm>
          <a:prstGeom prst="roundRect">
            <a:avLst>
              <a:gd name="adj" fmla="val 5921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Repository Layer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IRepository&lt;T&gt;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604" y="3879272"/>
            <a:ext cx="5736608" cy="762000"/>
          </a:xfrm>
          <a:prstGeom prst="roundRect">
            <a:avLst>
              <a:gd name="adj" fmla="val 4130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Model Classes (Entities)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33950" y="2119744"/>
            <a:ext cx="4724400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C# / Java Service Classes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33950" y="2999508"/>
            <a:ext cx="4724400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C# / Java Repositories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33950" y="3879272"/>
            <a:ext cx="4724400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POCO / POJO Classes (Entities)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6467" y="4759036"/>
            <a:ext cx="5736608" cy="762000"/>
          </a:xfrm>
          <a:prstGeom prst="roundRect">
            <a:avLst>
              <a:gd name="adj" fmla="val 4130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/ Data Access Library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633950" y="4759036"/>
            <a:ext cx="4724400" cy="762000"/>
          </a:xfrm>
          <a:prstGeom prst="roundRect">
            <a:avLst>
              <a:gd name="adj" fmla="val 4727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Framework / Hibernate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6467" y="5638800"/>
            <a:ext cx="5736608" cy="762000"/>
          </a:xfrm>
          <a:prstGeom prst="roundRect">
            <a:avLst>
              <a:gd name="adj" fmla="val 4130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Database / Data Store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33950" y="5638798"/>
            <a:ext cx="4724400" cy="762000"/>
          </a:xfrm>
          <a:prstGeom prst="roundRect">
            <a:avLst>
              <a:gd name="adj" fmla="val 4727"/>
            </a:avLst>
          </a:prstGeom>
          <a:solidFill>
            <a:srgbClr val="00B0F0">
              <a:alpha val="5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SQL Server / MySQL / MongoDB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6467" y="1219200"/>
            <a:ext cx="5736608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REST Services (Web Application)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27812" y="1219200"/>
            <a:ext cx="4730538" cy="762000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Web API Controllers /</a:t>
            </a:r>
            <a:b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REST Service Handlers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7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Levels of Web service testing:</a:t>
            </a:r>
            <a:endParaRPr lang="en-US" dirty="0" smtClean="0"/>
          </a:p>
          <a:p>
            <a:pPr lvl="1"/>
            <a:r>
              <a:rPr lang="en-US" dirty="0" smtClean="0"/>
              <a:t>Write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unit tests </a:t>
            </a:r>
            <a:r>
              <a:rPr lang="en-US" dirty="0" smtClean="0"/>
              <a:t>to test the C# </a:t>
            </a:r>
            <a:r>
              <a:rPr lang="en-US" dirty="0" smtClean="0"/>
              <a:t>classes / logic</a:t>
            </a:r>
            <a:endParaRPr lang="en-US" dirty="0" smtClean="0"/>
          </a:p>
          <a:p>
            <a:pPr lvl="2"/>
            <a:r>
              <a:rPr lang="en-US" dirty="0" smtClean="0"/>
              <a:t>Test all objects, their constructors, </a:t>
            </a:r>
            <a:r>
              <a:rPr lang="en-US" dirty="0" smtClean="0"/>
              <a:t>properties and methods</a:t>
            </a:r>
          </a:p>
          <a:p>
            <a:pPr lvl="2"/>
            <a:r>
              <a:rPr lang="en-US" dirty="0" smtClean="0"/>
              <a:t>Test the data access layer and repositories (CRUD operations)</a:t>
            </a:r>
          </a:p>
          <a:p>
            <a:pPr lvl="2"/>
            <a:r>
              <a:rPr lang="en-US" dirty="0" smtClean="0"/>
              <a:t>Test the services / controllers (mock the database operations)</a:t>
            </a:r>
          </a:p>
          <a:p>
            <a:pPr lvl="1"/>
            <a:r>
              <a:rPr lang="en-US" dirty="0" smtClean="0"/>
              <a:t>Write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integration tests</a:t>
            </a:r>
            <a:r>
              <a:rPr lang="en-US" dirty="0" smtClean="0"/>
              <a:t> to test the components interaction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Test the </a:t>
            </a:r>
            <a:r>
              <a:rPr lang="en-US" dirty="0" smtClean="0"/>
              <a:t>entire application: from service endpoints to database</a:t>
            </a:r>
          </a:p>
          <a:p>
            <a:pPr lvl="2"/>
            <a:r>
              <a:rPr lang="en-US" dirty="0" smtClean="0"/>
              <a:t>Use a real database, instead of mocking 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 Unit Testing and Integration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540" y="1011198"/>
            <a:ext cx="8938472" cy="820600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3812" y="1899062"/>
            <a:ext cx="9501928" cy="719034"/>
          </a:xfrm>
        </p:spPr>
        <p:txBody>
          <a:bodyPr/>
          <a:lstStyle/>
          <a:p>
            <a:r>
              <a:rPr lang="en-US" dirty="0" smtClean="0"/>
              <a:t>Testing </a:t>
            </a:r>
            <a:r>
              <a:rPr lang="en-US" dirty="0" smtClean="0"/>
              <a:t>the Individual Components</a:t>
            </a:r>
            <a:endParaRPr lang="en-US" dirty="0"/>
          </a:p>
        </p:txBody>
      </p:sp>
      <p:pic>
        <p:nvPicPr>
          <p:cNvPr id="3074" name="Picture 2" descr="http://www.codeproject.com/KB/testing/479318/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954" y="3028950"/>
            <a:ext cx="34956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jetbrains.com/dotcover/whatsnew/img/20_unit_test_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3028950"/>
            <a:ext cx="5268769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902251" y="3733800"/>
            <a:ext cx="2089434" cy="2133600"/>
            <a:chOff x="4901433" y="-204216"/>
            <a:chExt cx="2971800" cy="2971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433" y="-204216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 rot="20269778">
              <a:off x="5195515" y="502840"/>
              <a:ext cx="1293735" cy="62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8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idea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testing </a:t>
            </a:r>
            <a:r>
              <a:rPr lang="en-US" dirty="0" smtClean="0"/>
              <a:t>is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individual components </a:t>
            </a:r>
            <a:r>
              <a:rPr lang="en-US" dirty="0" smtClean="0"/>
              <a:t>of the </a:t>
            </a:r>
            <a:r>
              <a:rPr lang="en-US" dirty="0" smtClean="0"/>
              <a:t>application </a:t>
            </a:r>
            <a:r>
              <a:rPr lang="en-US" dirty="0"/>
              <a:t>(units)</a:t>
            </a:r>
            <a:endParaRPr lang="en-US" dirty="0" smtClean="0"/>
          </a:p>
          <a:p>
            <a:pPr lvl="1"/>
            <a:r>
              <a:rPr lang="en-US" dirty="0" smtClean="0"/>
              <a:t>Test a single behavior (a method, property, constructor, </a:t>
            </a:r>
            <a:r>
              <a:rPr lang="en-US" dirty="0" smtClean="0"/>
              <a:t>etc.)</a:t>
            </a:r>
            <a:endParaRPr lang="en-US" dirty="0" smtClean="0"/>
          </a:p>
          <a:p>
            <a:r>
              <a:rPr lang="en-US" dirty="0" smtClean="0"/>
              <a:t>Unit tests </a:t>
            </a:r>
            <a:r>
              <a:rPr lang="en-US" dirty="0" smtClean="0"/>
              <a:t>should cover </a:t>
            </a:r>
            <a:r>
              <a:rPr lang="en-US" dirty="0" smtClean="0"/>
              <a:t>all </a:t>
            </a:r>
            <a:r>
              <a:rPr lang="en-US" dirty="0" smtClean="0"/>
              <a:t>components </a:t>
            </a:r>
            <a:r>
              <a:rPr lang="en-US" dirty="0" smtClean="0"/>
              <a:t>of the </a:t>
            </a:r>
            <a:r>
              <a:rPr lang="en-US" dirty="0" smtClean="0"/>
              <a:t>app</a:t>
            </a:r>
            <a:endParaRPr lang="en-US" dirty="0" smtClean="0"/>
          </a:p>
          <a:p>
            <a:pPr lvl="1"/>
            <a:r>
              <a:rPr lang="en-US" dirty="0" smtClean="0"/>
              <a:t>Data models </a:t>
            </a:r>
            <a:r>
              <a:rPr lang="en-US" dirty="0" smtClean="0"/>
              <a:t>and data </a:t>
            </a:r>
            <a:r>
              <a:rPr lang="en-US" dirty="0" smtClean="0"/>
              <a:t>access layer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 smtClean="0"/>
              <a:t>data classes, repositories, DB access logic, XML read / write</a:t>
            </a:r>
          </a:p>
          <a:p>
            <a:pPr lvl="1"/>
            <a:r>
              <a:rPr lang="en-US" dirty="0" smtClean="0"/>
              <a:t>Business layer</a:t>
            </a:r>
          </a:p>
          <a:p>
            <a:pPr lvl="2"/>
            <a:r>
              <a:rPr lang="en-US" dirty="0" smtClean="0"/>
              <a:t>Services, controllers </a:t>
            </a:r>
            <a:r>
              <a:rPr lang="en-US" dirty="0" smtClean="0"/>
              <a:t>and their actions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2205</Words>
  <Application>Microsoft Office PowerPoint</Application>
  <PresentationFormat>Custom</PresentationFormat>
  <Paragraphs>390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Testing Web Services</vt:lpstr>
      <vt:lpstr>Table of Contents</vt:lpstr>
      <vt:lpstr>Web Service Testing</vt:lpstr>
      <vt:lpstr>Web Service Unit Testing</vt:lpstr>
      <vt:lpstr>Web Service App: Typical Architecture</vt:lpstr>
      <vt:lpstr>Even More Layered Architecture</vt:lpstr>
      <vt:lpstr>WS Unit Testing and Integration Testing</vt:lpstr>
      <vt:lpstr>Unit Testing</vt:lpstr>
      <vt:lpstr>Unit Testing</vt:lpstr>
      <vt:lpstr>Unit Testing the Data Layer</vt:lpstr>
      <vt:lpstr>Unit Testing the Data Layer</vt:lpstr>
      <vt:lpstr>Unit Testing the Data Layer – Example</vt:lpstr>
      <vt:lpstr>Unit Testing the Data Layer</vt:lpstr>
      <vt:lpstr>Unit Testing the Repositories</vt:lpstr>
      <vt:lpstr>Unit Testing the Repositories</vt:lpstr>
      <vt:lpstr>How Should the Repositories be Tested?</vt:lpstr>
      <vt:lpstr>Ways to Unit Test a Data Store (Repository)</vt:lpstr>
      <vt:lpstr>Unit Testing with Transactions</vt:lpstr>
      <vt:lpstr>Unit Testing with Transactions – Example</vt:lpstr>
      <vt:lpstr>Unit Testing Repositories with Transactions</vt:lpstr>
      <vt:lpstr>Unit Testing the Service Layer (Web API Controllers)</vt:lpstr>
      <vt:lpstr>Unit Testing the Service Layer</vt:lpstr>
      <vt:lpstr>Unit Testing the Controllers</vt:lpstr>
      <vt:lpstr>Unit Testing Controllers with Fake Repositories</vt:lpstr>
      <vt:lpstr>Fake Repository (Mock) – Example</vt:lpstr>
      <vt:lpstr>Testing with Fake Repository – Example</vt:lpstr>
      <vt:lpstr>Mocking a Repository with Moq – Example</vt:lpstr>
      <vt:lpstr>Controllers Unit Testing: GET vs. POST</vt:lpstr>
      <vt:lpstr>Sample POST Controller</vt:lpstr>
      <vt:lpstr>Preparing a POST Controller for Testing</vt:lpstr>
      <vt:lpstr>Unit Testing with Fake / Mocked Repositories</vt:lpstr>
      <vt:lpstr>Integration Testing of Web API Projects</vt:lpstr>
      <vt:lpstr>Integration Testing</vt:lpstr>
      <vt:lpstr>Integration Testing of Web API Projects</vt:lpstr>
      <vt:lpstr>OWIN: Hosting ASP.NET Projects</vt:lpstr>
      <vt:lpstr>In-Memory Server: Microsoft.Owin.Testing</vt:lpstr>
      <vt:lpstr>Microsoft.Owin.Testing – Example</vt:lpstr>
      <vt:lpstr>Integration Testing with OWIN</vt:lpstr>
      <vt:lpstr>Testing Web Services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Web Services</dc:title>
  <dc:subject>Software Development Course</dc:subject>
  <dc:creator/>
  <cp:keywords>unit testing, integration testing, services, WebAPI,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2015-04-08T13:12:42Z</dcterms:modified>
  <cp:category>unit testing, integration testing, services, WebAPI,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