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276" r:id="rId4"/>
    <p:sldId id="433" r:id="rId5"/>
    <p:sldId id="440" r:id="rId6"/>
    <p:sldId id="434" r:id="rId7"/>
    <p:sldId id="438" r:id="rId8"/>
    <p:sldId id="439" r:id="rId9"/>
    <p:sldId id="455" r:id="rId10"/>
    <p:sldId id="441" r:id="rId11"/>
    <p:sldId id="432" r:id="rId12"/>
    <p:sldId id="452" r:id="rId13"/>
    <p:sldId id="428" r:id="rId14"/>
    <p:sldId id="454" r:id="rId15"/>
    <p:sldId id="453" r:id="rId16"/>
    <p:sldId id="443" r:id="rId17"/>
    <p:sldId id="442" r:id="rId18"/>
    <p:sldId id="456" r:id="rId19"/>
    <p:sldId id="457" r:id="rId20"/>
    <p:sldId id="444" r:id="rId21"/>
    <p:sldId id="446" r:id="rId22"/>
    <p:sldId id="445" r:id="rId23"/>
    <p:sldId id="447" r:id="rId24"/>
    <p:sldId id="459" r:id="rId25"/>
    <p:sldId id="451" r:id="rId26"/>
    <p:sldId id="448" r:id="rId27"/>
    <p:sldId id="449" r:id="rId28"/>
    <p:sldId id="450" r:id="rId29"/>
    <p:sldId id="427" r:id="rId30"/>
    <p:sldId id="419" r:id="rId31"/>
    <p:sldId id="420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1" autoAdjust="0"/>
    <p:restoredTop sz="94533" autoAdjust="0"/>
  </p:normalViewPr>
  <p:slideViewPr>
    <p:cSldViewPr>
      <p:cViewPr varScale="1">
        <p:scale>
          <a:sx n="68" d="100"/>
          <a:sy n="68" d="100"/>
        </p:scale>
        <p:origin x="52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21-Apr-2015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21-Apr-2015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8E95F0F4-3623-42F6-9678-8B6C5E5A9D41}" type="slidenum">
              <a:rPr lang="en-US" sz="1100" b="0">
                <a:solidFill>
                  <a:schemeClr val="tx1"/>
                </a:solidFill>
              </a:rPr>
              <a:pPr/>
              <a:t>5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02462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DDFA502-7765-4254-A14A-0A4737E470D0}" type="slidenum">
              <a:rPr lang="en-US" sz="1100" b="0">
                <a:solidFill>
                  <a:schemeClr val="tx1"/>
                </a:solidFill>
              </a:rPr>
              <a:pPr/>
              <a:t>26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55930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21-Apr-2015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21-Apr-2015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33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softuni.bg/courses/web-development-basics/" TargetMode="External"/><Relationship Id="rId4" Type="http://schemas.openxmlformats.org/officeDocument/2006/relationships/image" Target="../media/image25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914400"/>
            <a:ext cx="78395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Sessions and Cookies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154171"/>
            <a:ext cx="7839541" cy="1351029"/>
          </a:xfrm>
        </p:spPr>
        <p:txBody>
          <a:bodyPr>
            <a:normAutofit/>
          </a:bodyPr>
          <a:lstStyle/>
          <a:p>
            <a:r>
              <a:rPr lang="en-US" dirty="0" smtClean="0"/>
              <a:t>State Management, Cookies, Sessions</a:t>
            </a:r>
            <a:r>
              <a:rPr lang="en-US" smtClean="0"/>
              <a:t>, Hidden </a:t>
            </a:r>
            <a:r>
              <a:rPr lang="en-US" dirty="0" smtClean="0"/>
              <a:t>Fields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27" y="4142312"/>
            <a:ext cx="2828856" cy="1885904"/>
          </a:xfrm>
          <a:prstGeom prst="rect">
            <a:avLst/>
          </a:prstGeom>
          <a:ln>
            <a:solidFill>
              <a:srgbClr val="00B0F0">
                <a:alpha val="50000"/>
              </a:srgb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2998" y="4142312"/>
            <a:ext cx="1397644" cy="1885904"/>
          </a:xfrm>
          <a:prstGeom prst="rect">
            <a:avLst/>
          </a:prstGeom>
        </p:spPr>
      </p:pic>
      <p:pic>
        <p:nvPicPr>
          <p:cNvPr id="2052" name="Picture 4" descr="http://a5.mzstatic.com/us/r1000/085/Purple/35/71/9d/mzi.kbilsnji.175x175-7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4142313"/>
            <a:ext cx="2160955" cy="192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user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session </a:t>
            </a:r>
            <a:r>
              <a:rPr lang="en-US" dirty="0"/>
              <a:t>is a way to store </a:t>
            </a:r>
            <a:r>
              <a:rPr lang="en-US" dirty="0" smtClean="0"/>
              <a:t>data </a:t>
            </a:r>
            <a:r>
              <a:rPr lang="en-US" dirty="0"/>
              <a:t>(in variables) to be </a:t>
            </a:r>
            <a:r>
              <a:rPr lang="en-US" dirty="0" smtClean="0"/>
              <a:t>shared between multiple server-side scripts (pages)</a:t>
            </a:r>
          </a:p>
          <a:p>
            <a:pPr lvl="1"/>
            <a:r>
              <a:rPr lang="en-US" dirty="0" smtClean="0"/>
              <a:t>Session data is stored at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server-side</a:t>
            </a:r>
          </a:p>
          <a:p>
            <a:pPr lvl="1"/>
            <a:r>
              <a:rPr lang="en-US" dirty="0" smtClean="0"/>
              <a:t>Survives during subsequent HTTP requests</a:t>
            </a:r>
          </a:p>
          <a:p>
            <a:pPr lvl="1"/>
            <a:r>
              <a:rPr lang="en-US" dirty="0" smtClean="0"/>
              <a:t>Usually implemented by cookies + server-side session storage</a:t>
            </a:r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 smtClean="0"/>
              <a:t> session </a:t>
            </a:r>
            <a:r>
              <a:rPr lang="en-US" dirty="0"/>
              <a:t>data is stored </a:t>
            </a:r>
            <a:r>
              <a:rPr lang="en-US" dirty="0" smtClean="0"/>
              <a:t>at the </a:t>
            </a:r>
            <a:r>
              <a:rPr lang="en-US" dirty="0"/>
              <a:t>server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files</a:t>
            </a:r>
          </a:p>
          <a:p>
            <a:pPr lvl="1"/>
            <a:r>
              <a:rPr lang="en-US" dirty="0" smtClean="0"/>
              <a:t>Session data files are stored in the TEMP directory: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/tmp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configured </a:t>
            </a:r>
            <a:r>
              <a:rPr lang="en-US" dirty="0"/>
              <a:t>to </a:t>
            </a:r>
            <a:r>
              <a:rPr lang="en-US" dirty="0" smtClean="0"/>
              <a:t>keep </a:t>
            </a:r>
            <a:r>
              <a:rPr lang="en-US" dirty="0"/>
              <a:t>session data in memory or </a:t>
            </a:r>
            <a:r>
              <a:rPr lang="en-US" dirty="0" smtClean="0"/>
              <a:t>in database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Session?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Sessions hold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user-specific data </a:t>
            </a:r>
            <a:r>
              <a:rPr lang="en-US" dirty="0" smtClean="0"/>
              <a:t>at the server side</a:t>
            </a:r>
          </a:p>
          <a:p>
            <a:r>
              <a:rPr lang="en-US" dirty="0" smtClean="0"/>
              <a:t>Sessions are automatically managed by the server-side runtime</a:t>
            </a:r>
          </a:p>
          <a:p>
            <a:pPr lvl="1"/>
            <a:r>
              <a:rPr lang="en-US" dirty="0" smtClean="0"/>
              <a:t>PHP, ASP.NET and Java maintain a session object automatically</a:t>
            </a:r>
          </a:p>
          <a:p>
            <a:r>
              <a:rPr lang="en-US" dirty="0" smtClean="0"/>
              <a:t>Each user browser has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different user session</a:t>
            </a:r>
          </a:p>
          <a:p>
            <a:pPr lvl="1"/>
            <a:r>
              <a:rPr lang="en-US" dirty="0" smtClean="0"/>
              <a:t>If you open the same site in Chrome and Firefox</a:t>
            </a:r>
          </a:p>
          <a:p>
            <a:pPr lvl="2"/>
            <a:r>
              <a:rPr lang="en-US" dirty="0" smtClean="0"/>
              <a:t>You will have two different sessions (different users)</a:t>
            </a:r>
          </a:p>
          <a:p>
            <a:pPr lvl="1"/>
            <a:r>
              <a:rPr lang="en-US" dirty="0" smtClean="0"/>
              <a:t>If you open the same site in two tabs in the same Web browser</a:t>
            </a:r>
          </a:p>
          <a:p>
            <a:pPr lvl="2"/>
            <a:r>
              <a:rPr lang="en-US" dirty="0" smtClean="0"/>
              <a:t>Both tabs will share the same session data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Sessions: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8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08874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In PHP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$_SESSION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is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global array </a:t>
            </a:r>
            <a:r>
              <a:rPr lang="en-US" sz="3200" dirty="0" smtClean="0"/>
              <a:t>holding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session variables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After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session_start()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it is auto maintained </a:t>
            </a:r>
            <a:r>
              <a:rPr lang="en-US" sz="3000" dirty="0" smtClean="0"/>
              <a:t>at the server-side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Cookies </a:t>
            </a:r>
            <a:r>
              <a:rPr lang="en-US" sz="3000" dirty="0"/>
              <a:t>are automatically maintained </a:t>
            </a:r>
            <a:r>
              <a:rPr lang="en-US" sz="3000" dirty="0" smtClean="0"/>
              <a:t>by PHP to support the sessions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Developers just store and read values from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$_SESSION[…]</a:t>
            </a:r>
            <a:endParaRPr lang="en-US" sz="3000" dirty="0"/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PHP </a:t>
            </a:r>
            <a:r>
              <a:rPr lang="en-US" sz="3900" dirty="0" smtClean="0"/>
              <a:t>Sessions: </a:t>
            </a:r>
            <a:r>
              <a:rPr lang="en-US" sz="3900" dirty="0" smtClean="0"/>
              <a:t>$_SESSION a</a:t>
            </a:r>
            <a:r>
              <a:rPr lang="en-US" sz="3900" dirty="0" smtClean="0"/>
              <a:t>nd </a:t>
            </a:r>
            <a:r>
              <a:rPr lang="en-US" sz="3900" noProof="1" smtClean="0"/>
              <a:t>session_start</a:t>
            </a:r>
            <a:r>
              <a:rPr lang="en-US" sz="3900" dirty="0" smtClean="0"/>
              <a:t>()</a:t>
            </a:r>
            <a:endParaRPr lang="bg-BG" sz="39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3832" y="3609536"/>
            <a:ext cx="10396155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&lt;?php</a:t>
            </a:r>
          </a:p>
          <a:p>
            <a:pPr>
              <a:spcBef>
                <a:spcPts val="0"/>
              </a:spcBef>
            </a:pPr>
            <a:r>
              <a:rPr lang="en-US" sz="2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session_start();</a:t>
            </a:r>
          </a:p>
          <a:p>
            <a:pPr>
              <a:spcBef>
                <a:spcPts val="0"/>
              </a:spcBef>
            </a:pPr>
            <a:r>
              <a:rPr lang="en-US" sz="2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(!isset($_SESSION['count'])) {</a:t>
            </a:r>
          </a:p>
          <a:p>
            <a:pPr>
              <a:spcBef>
                <a:spcPts val="0"/>
              </a:spcBef>
            </a:pPr>
            <a:r>
              <a:rPr lang="en-US" sz="2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$_SESSION['count'] = 0;</a:t>
            </a:r>
          </a:p>
          <a:p>
            <a:pPr>
              <a:spcBef>
                <a:spcPts val="0"/>
              </a:spcBef>
            </a:pPr>
            <a:r>
              <a:rPr lang="en-US" sz="2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echo "Session counter: " </a:t>
            </a:r>
            <a:r>
              <a:rPr lang="en-US" sz="2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++$_</a:t>
            </a:r>
            <a:r>
              <a:rPr lang="en-US" sz="2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SESSION[</a:t>
            </a:r>
            <a:r>
              <a:rPr lang="en-US" sz="2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'count</a:t>
            </a:r>
            <a:r>
              <a:rPr lang="en-US" sz="2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'];</a:t>
            </a:r>
            <a:endParaRPr lang="en-US" sz="26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8812" y="3609536"/>
            <a:ext cx="4261175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800" noProof="1"/>
              <a:t>Session-Counter.php</a:t>
            </a:r>
            <a:endParaRPr lang="en-US" sz="2800" noProof="1"/>
          </a:p>
        </p:txBody>
      </p:sp>
    </p:spTree>
    <p:extLst>
      <p:ext uri="{BB962C8B-B14F-4D97-AF65-F5344CB8AC3E}">
        <p14:creationId xmlns:p14="http://schemas.microsoft.com/office/powerpoint/2010/main" val="178395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998999" cy="557035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At the first request a cookie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PHPSESSID</a:t>
            </a:r>
            <a:r>
              <a:rPr lang="en-US" sz="3000" dirty="0" smtClean="0"/>
              <a:t> is sent to the browser</a:t>
            </a:r>
          </a:p>
          <a:p>
            <a:pPr lvl="1"/>
            <a:r>
              <a:rPr lang="en-US" sz="2800" dirty="0" smtClean="0"/>
              <a:t>Holds a unique PHP session identifier</a:t>
            </a:r>
          </a:p>
          <a:p>
            <a:pPr lvl="1"/>
            <a:r>
              <a:rPr lang="en-US" sz="2800" dirty="0" smtClean="0"/>
              <a:t>Generated at the server by crypto algorithm</a:t>
            </a:r>
          </a:p>
          <a:p>
            <a:pPr lvl="1"/>
            <a:r>
              <a:rPr lang="en-US" sz="2800" dirty="0" smtClean="0"/>
              <a:t>Based on remote IP, current time +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Sessions in Action: First Request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323536"/>
            <a:ext cx="7163317" cy="49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3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998999" cy="557035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browser sends back 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PHPSESSID</a:t>
            </a:r>
            <a:r>
              <a:rPr lang="en-US" sz="3000" dirty="0" smtClean="0"/>
              <a:t> cookie at each subsequent request</a:t>
            </a:r>
          </a:p>
          <a:p>
            <a:pPr lvl="1"/>
            <a:r>
              <a:rPr lang="en-US" sz="2800" dirty="0" smtClean="0"/>
              <a:t>Session dies when the browser is closed</a:t>
            </a:r>
          </a:p>
          <a:p>
            <a:pPr lvl="1"/>
            <a:r>
              <a:rPr lang="en-US" sz="2800" dirty="0" smtClean="0"/>
              <a:t>No timeout by default (in the PHP implementation)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Sessions in Action: </a:t>
            </a:r>
            <a:r>
              <a:rPr lang="en-US" dirty="0" smtClean="0"/>
              <a:t>Next </a:t>
            </a:r>
            <a:r>
              <a:rPr lang="en-US" dirty="0"/>
              <a:t>Request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63" y="1286581"/>
            <a:ext cx="6891249" cy="501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3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3598"/>
            <a:ext cx="8938472" cy="820600"/>
          </a:xfrm>
        </p:spPr>
        <p:txBody>
          <a:bodyPr/>
          <a:lstStyle/>
          <a:p>
            <a:r>
              <a:rPr lang="en-US" dirty="0" smtClean="0"/>
              <a:t>Session-Based Counter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817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307600"/>
            <a:ext cx="4114492" cy="3084308"/>
          </a:xfrm>
          <a:prstGeom prst="roundRect">
            <a:avLst>
              <a:gd name="adj" fmla="val 15180"/>
            </a:avLst>
          </a:prstGeom>
        </p:spPr>
      </p:pic>
      <p:pic>
        <p:nvPicPr>
          <p:cNvPr id="3074" name="Picture 2" descr="http://blog.gaiterjones.com/wp-content/uploads/2013/03/count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700" y="1316978"/>
            <a:ext cx="3084312" cy="30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9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Login / Logout in PHP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7407" y="1219200"/>
            <a:ext cx="10989006" cy="51322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&lt;?php if (isset($_POST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'user']))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(checkLogin($_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'user'],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$_POST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'pass']))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session_start();</a:t>
            </a:r>
          </a:p>
          <a:p>
            <a:pPr>
              <a:spcBef>
                <a:spcPts val="0"/>
              </a:spcBef>
            </a:pP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$_SESSION['user'] = $_POST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'user'];</a:t>
            </a:r>
            <a:endParaRPr lang="en-US" sz="23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header('Location: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main.php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'); die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23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echo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'Error: Invalid login.';</a:t>
            </a:r>
          </a:p>
          <a:p>
            <a:pPr>
              <a:spcBef>
                <a:spcPts val="0"/>
              </a:spcBef>
            </a:pP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?&gt;</a:t>
            </a:r>
          </a:p>
          <a:p>
            <a:pPr>
              <a:spcBef>
                <a:spcPts val="0"/>
              </a:spcBef>
            </a:pP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&lt;form method="post"&gt;</a:t>
            </a:r>
          </a:p>
          <a:p>
            <a:pPr>
              <a:spcBef>
                <a:spcPts val="0"/>
              </a:spcBef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Username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&lt;input type="text" name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user"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/&gt;&lt;br /&gt;</a:t>
            </a:r>
          </a:p>
          <a:p>
            <a:pPr>
              <a:spcBef>
                <a:spcPts val="0"/>
              </a:spcBef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Password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&lt;input type="password" name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pass" 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/&gt;&lt;br /&gt;</a:t>
            </a:r>
          </a:p>
          <a:p>
            <a:pPr>
              <a:spcBef>
                <a:spcPts val="0"/>
              </a:spcBef>
            </a:pPr>
            <a:r>
              <a:rPr lang="en-US" sz="23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</a:t>
            </a: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type="submit" value="Login" /&gt;</a:t>
            </a:r>
          </a:p>
          <a:p>
            <a:pPr>
              <a:spcBef>
                <a:spcPts val="0"/>
              </a:spcBef>
            </a:pPr>
            <a:r>
              <a:rPr lang="en-US" sz="23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&lt;/form&gt;</a:t>
            </a:r>
            <a:endParaRPr lang="en-US" sz="23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0640" y="1219200"/>
            <a:ext cx="227577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login.php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530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Login / Logout in PHP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7407" y="1143000"/>
            <a:ext cx="10989006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&lt;?php include('auth_header.php'); ?&gt;</a:t>
            </a:r>
          </a:p>
          <a:p>
            <a:pPr>
              <a:spcBef>
                <a:spcPts val="0"/>
              </a:spcBef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&lt;h1&gt;Hi, &lt;?= htmlspecialchars($_SESSION['user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']) 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?&gt;,</a:t>
            </a:r>
          </a:p>
          <a:p>
            <a:pPr>
              <a:spcBef>
                <a:spcPts val="0"/>
              </a:spcBef>
            </a:pP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how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you?&lt;/h1&gt;</a:t>
            </a:r>
          </a:p>
          <a:p>
            <a:pPr>
              <a:spcBef>
                <a:spcPts val="0"/>
              </a:spcBef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&lt;p&gt;This page is for logged-in users only.&lt;/p&gt;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3412" y="1143000"/>
            <a:ext cx="2043000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main.php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77407" y="3124200"/>
            <a:ext cx="10989006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&lt;?php session_start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(isset($_SESSION['user'])) : ?&gt;</a:t>
            </a:r>
          </a:p>
          <a:p>
            <a:pPr>
              <a:spcBef>
                <a:spcPts val="0"/>
              </a:spcBef>
            </a:pP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User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&lt;?= htmlspecialchars($_SESSION['user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']) 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?&gt;</a:t>
            </a:r>
            <a:endParaRPr lang="en-US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 class="logout"&gt;&lt;a href="logout.php"&gt;[Logout]&lt;/a&gt;&lt;/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else :</a:t>
            </a:r>
          </a:p>
          <a:p>
            <a:pPr>
              <a:spcBef>
                <a:spcPts val="0"/>
              </a:spcBef>
            </a:pP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header('Location: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login.php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');</a:t>
            </a:r>
          </a:p>
          <a:p>
            <a:pPr>
              <a:spcBef>
                <a:spcPts val="0"/>
              </a:spcBef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die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endif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?&gt;</a:t>
            </a:r>
            <a:endParaRPr lang="en-US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5612" y="3124200"/>
            <a:ext cx="3490800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auth_header.php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3311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Login / Logout in PHP (3)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7407" y="1303175"/>
            <a:ext cx="10989006" cy="48690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&lt;?php</a:t>
            </a:r>
          </a:p>
          <a:p>
            <a:pPr>
              <a:spcBef>
                <a:spcPts val="0"/>
              </a:spcBef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session_start();</a:t>
            </a:r>
          </a:p>
          <a:p>
            <a:pPr>
              <a:spcBef>
                <a:spcPts val="0"/>
              </a:spcBef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session_destroy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  <a:r>
              <a:rPr lang="en-US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Delete all data in $_SESSION[]</a:t>
            </a:r>
            <a:endParaRPr lang="en-US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the PHPSESSID cookie</a:t>
            </a:r>
          </a:p>
          <a:p>
            <a:pPr>
              <a:spcBef>
                <a:spcPts val="0"/>
              </a:spcBef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$params = session_get_cookie_params();</a:t>
            </a:r>
          </a:p>
          <a:p>
            <a:pPr>
              <a:spcBef>
                <a:spcPts val="0"/>
              </a:spcBef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setcookie(session_name(), '', time() - 42000,</a:t>
            </a:r>
          </a:p>
          <a:p>
            <a:pPr>
              <a:spcBef>
                <a:spcPts val="0"/>
              </a:spcBef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params["path"], $params["domain"],</a:t>
            </a:r>
          </a:p>
          <a:p>
            <a:pPr>
              <a:spcBef>
                <a:spcPts val="0"/>
              </a:spcBef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params["secure"], $params["httponly"]</a:t>
            </a:r>
          </a:p>
          <a:p>
            <a:pPr>
              <a:spcBef>
                <a:spcPts val="0"/>
              </a:spcBef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('Location: login.php');</a:t>
            </a:r>
          </a:p>
          <a:p>
            <a:pPr>
              <a:spcBef>
                <a:spcPts val="0"/>
              </a:spcBef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</a:t>
            </a:r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2412" y="1303175"/>
            <a:ext cx="2424000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logout.php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678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884" y="4684508"/>
            <a:ext cx="11025928" cy="820600"/>
          </a:xfrm>
        </p:spPr>
        <p:txBody>
          <a:bodyPr/>
          <a:lstStyle/>
          <a:p>
            <a:r>
              <a:rPr lang="en-US" dirty="0" smtClean="0"/>
              <a:t>Implementing Login / Logout in PHP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54884" y="5641874"/>
            <a:ext cx="1102592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28" y="1447800"/>
            <a:ext cx="3504584" cy="2627108"/>
          </a:xfrm>
          <a:prstGeom prst="roundRect">
            <a:avLst>
              <a:gd name="adj" fmla="val 3103"/>
            </a:avLst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2" y="1447800"/>
            <a:ext cx="3400788" cy="2627108"/>
          </a:xfrm>
          <a:prstGeom prst="roundRect">
            <a:avLst>
              <a:gd name="adj" fmla="val 2568"/>
            </a:avLst>
          </a:prstGeom>
        </p:spPr>
      </p:pic>
    </p:spTree>
    <p:extLst>
      <p:ext uri="{BB962C8B-B14F-4D97-AF65-F5344CB8AC3E}">
        <p14:creationId xmlns:p14="http://schemas.microsoft.com/office/powerpoint/2010/main" val="85868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State Management in Web Applications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Working with Cookies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Working with User Sessions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Implementing Session-Based Counter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Implementing Login / Logout</a:t>
            </a:r>
            <a:endParaRPr lang="en-US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Hidden Fields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Parameterized Address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375" y="1728789"/>
            <a:ext cx="1995389" cy="199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812" y="4343400"/>
            <a:ext cx="2040698" cy="18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5212" y="4684508"/>
            <a:ext cx="10111528" cy="820600"/>
          </a:xfrm>
        </p:spPr>
        <p:txBody>
          <a:bodyPr/>
          <a:lstStyle/>
          <a:p>
            <a:r>
              <a:rPr lang="en-US" dirty="0" smtClean="0"/>
              <a:t>Hidden Fields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65212" y="5562600"/>
            <a:ext cx="10111528" cy="719034"/>
          </a:xfrm>
        </p:spPr>
        <p:txBody>
          <a:bodyPr/>
          <a:lstStyle/>
          <a:p>
            <a:r>
              <a:rPr lang="en-US" dirty="0" smtClean="0"/>
              <a:t>Preserving State in Hidden Form Fields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295400"/>
            <a:ext cx="2438611" cy="762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51012" y="2301568"/>
            <a:ext cx="2438611" cy="762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32012" y="3276534"/>
            <a:ext cx="2438611" cy="762066"/>
          </a:xfrm>
          <a:prstGeom prst="rect">
            <a:avLst/>
          </a:prstGeom>
        </p:spPr>
      </p:pic>
      <p:pic>
        <p:nvPicPr>
          <p:cNvPr id="4100" name="Picture 4" descr="http://www.northamptonwaterpolo.co.uk/images/form_icon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310" y="1082401"/>
            <a:ext cx="312133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icons.iconarchive.com/icons/hopstarter/adobe-cs4/256/File-Adobe-Dreamweaver-HTML-01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28" y="1257237"/>
            <a:ext cx="2995084" cy="299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hidden form fields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Hold text data in the HTML form</a:t>
            </a:r>
          </a:p>
          <a:p>
            <a:pPr lvl="1"/>
            <a:r>
              <a:rPr lang="en-US" dirty="0"/>
              <a:t>Submitted as part of the form data</a:t>
            </a:r>
          </a:p>
          <a:p>
            <a:pPr lvl="1"/>
            <a:r>
              <a:rPr lang="en-US" dirty="0" smtClean="0"/>
              <a:t>Not visible to the user (visible through the Browser inspector)</a:t>
            </a:r>
          </a:p>
          <a:p>
            <a:r>
              <a:rPr lang="en-US" dirty="0" smtClean="0"/>
              <a:t>Hidden fields can preserve data between HTTP requests</a:t>
            </a:r>
          </a:p>
          <a:p>
            <a:pPr lvl="1"/>
            <a:r>
              <a:rPr lang="en-US" dirty="0" smtClean="0"/>
              <a:t>Hidden fields data is loaded at some source page (PHP script)</a:t>
            </a:r>
          </a:p>
          <a:p>
            <a:pPr lvl="1"/>
            <a:r>
              <a:rPr lang="en-US" dirty="0" smtClean="0"/>
              <a:t>Submitted to some destination page (PHP script)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Hidden Form Fields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694612" y="2772097"/>
            <a:ext cx="2743411" cy="762066"/>
            <a:chOff x="8380412" y="2793199"/>
            <a:chExt cx="2743411" cy="7620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0412" y="2793199"/>
              <a:ext cx="2743411" cy="76206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990012" y="2923736"/>
              <a:ext cx="1962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65000"/>
                    </a:schemeClr>
                  </a:solidFill>
                </a:rPr>
                <a:t>Hidden data</a:t>
              </a:r>
              <a:endParaRPr lang="en-US" sz="2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sp>
        <p:nvSpPr>
          <p:cNvPr id="10" name="Text Placeholder 5"/>
          <p:cNvSpPr txBox="1">
            <a:spLocks/>
          </p:cNvSpPr>
          <p:nvPr/>
        </p:nvSpPr>
        <p:spPr>
          <a:xfrm>
            <a:off x="873832" y="1828800"/>
            <a:ext cx="10396155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600" noProof="1" smtClean="0"/>
              <a:t>&lt;input type="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hidden</a:t>
            </a:r>
            <a:r>
              <a:rPr lang="en-US" sz="2600" noProof="1" smtClean="0"/>
              <a:t>" name="ordernum" value="32653243" /&gt;</a:t>
            </a:r>
            <a:endParaRPr lang="en-US" sz="2600" noProof="1" smtClean="0"/>
          </a:p>
        </p:txBody>
      </p:sp>
    </p:spTree>
    <p:extLst>
      <p:ext uri="{BB962C8B-B14F-4D97-AF65-F5344CB8AC3E}">
        <p14:creationId xmlns:p14="http://schemas.microsoft.com/office/powerpoint/2010/main" val="239452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Step1-Name.php</a:t>
            </a:r>
            <a:r>
              <a:rPr lang="en-US" dirty="0" smtClean="0"/>
              <a:t> enters customer name</a:t>
            </a:r>
          </a:p>
          <a:p>
            <a:pPr lvl="2"/>
            <a:r>
              <a:rPr lang="en-US" dirty="0" smtClean="0"/>
              <a:t>Posts the data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Step2-Address.php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Step2-Address.php</a:t>
            </a:r>
            <a:r>
              <a:rPr lang="en-US" dirty="0" smtClean="0"/>
              <a:t> enters customer address</a:t>
            </a:r>
          </a:p>
          <a:p>
            <a:pPr lvl="2"/>
            <a:r>
              <a:rPr lang="en-US" dirty="0" smtClean="0"/>
              <a:t>Saves the customer name in hidden field</a:t>
            </a:r>
          </a:p>
          <a:p>
            <a:pPr lvl="2"/>
            <a:r>
              <a:rPr lang="en-US" dirty="0" smtClean="0"/>
              <a:t>Posts both customer name (hidden) + address (visible)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Step3-Confirm.php</a:t>
            </a:r>
            <a:r>
              <a:rPr lang="en-US" dirty="0" smtClean="0"/>
              <a:t> shows customer data</a:t>
            </a:r>
          </a:p>
          <a:p>
            <a:pPr lvl="2"/>
            <a:r>
              <a:rPr lang="en-US" dirty="0" smtClean="0"/>
              <a:t>Both customer name and address come as POST data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 with Hidden Fields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3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Data with Hidden Fields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7407" y="1143000"/>
            <a:ext cx="10989006" cy="14979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&lt;form method="post" action="Step2-Address.php"&gt;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Name: </a:t>
            </a: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 type="text" </a:t>
            </a: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="name" /&gt; </a:t>
            </a: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&lt;br /&gt;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</a:t>
            </a: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type="submit" value="Next" /&gt;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form&gt;</a:t>
            </a:r>
            <a:endParaRPr lang="en-US" sz="2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1412" y="1143000"/>
            <a:ext cx="2805000" cy="5516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Step1-Name.php</a:t>
            </a:r>
            <a:endParaRPr lang="en-US" sz="24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77406" y="2819400"/>
            <a:ext cx="10989006" cy="22088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&lt;form method="post" action="Step3-Confirm.php"&gt;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 type="hidden" </a:t>
            </a: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="name"</a:t>
            </a:r>
            <a:endParaRPr lang="en-US" sz="2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value="&lt;?= htmlspecialchars($_POST</a:t>
            </a: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'name']) </a:t>
            </a: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?&gt;" /&gt;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Address</a:t>
            </a: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&lt;input type="text" name="address</a:t>
            </a: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en-US" sz="2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/&gt; </a:t>
            </a: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&lt;br /&gt;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 type="submit" value="Next" /&gt;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&lt;/form&gt;</a:t>
            </a:r>
            <a:endParaRPr lang="en-US" sz="2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4212" y="2819400"/>
            <a:ext cx="3262199" cy="5516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Step2-Address.php</a:t>
            </a:r>
            <a:endParaRPr lang="en-US" sz="2400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77405" y="5258371"/>
            <a:ext cx="10989006" cy="11424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</a:t>
            </a: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&lt;?= htmlspecialchars($_POST</a:t>
            </a:r>
            <a:r>
              <a:rPr 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'name']) ?&gt;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&lt;br/&gt;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Address: &lt;?= htmlspecialchars($_POST['address']) ?&gt;</a:t>
            </a:r>
            <a:endParaRPr lang="en-US" sz="2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04212" y="5258371"/>
            <a:ext cx="3262198" cy="5516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Step3-Confirm.php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42505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140" y="4684508"/>
            <a:ext cx="10919672" cy="820600"/>
          </a:xfrm>
        </p:spPr>
        <p:txBody>
          <a:bodyPr/>
          <a:lstStyle/>
          <a:p>
            <a:r>
              <a:rPr lang="en-US" dirty="0" smtClean="0"/>
              <a:t>Transferring Data with Hidden Fields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61140" y="5562600"/>
            <a:ext cx="109196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295400"/>
            <a:ext cx="2438611" cy="762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51012" y="2301568"/>
            <a:ext cx="2438611" cy="762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32012" y="3276534"/>
            <a:ext cx="2438611" cy="762066"/>
          </a:xfrm>
          <a:prstGeom prst="rect">
            <a:avLst/>
          </a:prstGeom>
        </p:spPr>
      </p:pic>
      <p:pic>
        <p:nvPicPr>
          <p:cNvPr id="4100" name="Picture 4" descr="http://www.northamptonwaterpolo.co.uk/images/form_icon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310" y="1082401"/>
            <a:ext cx="312133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icons.iconarchive.com/icons/hopstarter/adobe-cs4/256/File-Adobe-Dreamweaver-HTML-01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28" y="1257237"/>
            <a:ext cx="2995084" cy="299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8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5212" y="4699338"/>
            <a:ext cx="10111528" cy="820600"/>
          </a:xfrm>
        </p:spPr>
        <p:txBody>
          <a:bodyPr/>
          <a:lstStyle/>
          <a:p>
            <a:r>
              <a:rPr lang="en-US" dirty="0" smtClean="0"/>
              <a:t>Parameterized Addresses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65212" y="5605566"/>
            <a:ext cx="10111528" cy="719034"/>
          </a:xfrm>
        </p:spPr>
        <p:txBody>
          <a:bodyPr/>
          <a:lstStyle/>
          <a:p>
            <a:r>
              <a:rPr lang="en-US" dirty="0" smtClean="0"/>
              <a:t>Preserving State in URL Parameters</a:t>
            </a:r>
            <a:endParaRPr lang="en-US" dirty="0"/>
          </a:p>
        </p:txBody>
      </p:sp>
      <p:pic>
        <p:nvPicPr>
          <p:cNvPr id="15" name="Picture 6" descr="http://icons.iconarchive.com/icons/hopstarter/adobe-cs4/256/File-Adobe-Dreamweaver-HTML-01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28" y="1338366"/>
            <a:ext cx="2995084" cy="299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them.pro/files/images/url.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434310"/>
            <a:ext cx="5551376" cy="277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30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068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is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hold state </a:t>
            </a:r>
            <a:r>
              <a:rPr lang="en-US" dirty="0" smtClean="0"/>
              <a:t>in the URL query strings</a:t>
            </a:r>
          </a:p>
          <a:p>
            <a:r>
              <a:rPr lang="en-US" dirty="0" smtClean="0"/>
              <a:t>Setting the parameters in the URL of a page after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/>
              <a:t>" sign:</a:t>
            </a:r>
          </a:p>
          <a:p>
            <a:endParaRPr lang="en-US" dirty="0" smtClean="0"/>
          </a:p>
          <a:p>
            <a:r>
              <a:rPr lang="en-US" dirty="0" smtClean="0"/>
              <a:t>Reading a query parameter:</a:t>
            </a:r>
          </a:p>
          <a:p>
            <a:endParaRPr lang="en-US" dirty="0" smtClean="0"/>
          </a:p>
          <a:p>
            <a:r>
              <a:rPr lang="en-US" dirty="0" smtClean="0"/>
              <a:t>Used to pass data from one page to another</a:t>
            </a:r>
          </a:p>
          <a:p>
            <a:r>
              <a:rPr lang="en-US" dirty="0" smtClean="0"/>
              <a:t>Not popular technique (need to re-pass the parameters)</a:t>
            </a:r>
          </a:p>
          <a:p>
            <a:pPr lvl="1"/>
            <a:r>
              <a:rPr lang="en-US" dirty="0" smtClean="0"/>
              <a:t>Sessions and hidden fields work better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Parameterized Addresses</a:t>
            </a:r>
            <a:endParaRPr lang="bg-BG" dirty="0" smtClean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912812" y="4003357"/>
            <a:ext cx="10363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1" hangingPunct="1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1" hangingPunct="1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$selectedTabID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$_GET['tabid'];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912812" y="2590800"/>
            <a:ext cx="10363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1" hangingPunct="1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1" hangingPunct="1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://localhost/index.php?tabid=2 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29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5212" y="4699338"/>
            <a:ext cx="10111528" cy="820600"/>
          </a:xfrm>
        </p:spPr>
        <p:txBody>
          <a:bodyPr/>
          <a:lstStyle/>
          <a:p>
            <a:r>
              <a:rPr lang="en-US" dirty="0" smtClean="0"/>
              <a:t>Using Parameterized Addresses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65212" y="5605566"/>
            <a:ext cx="10111528" cy="719034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15" name="Picture 6" descr="http://icons.iconarchive.com/icons/hopstarter/adobe-cs4/256/File-Adobe-Dreamweaver-HTML-01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28" y="1338366"/>
            <a:ext cx="2995084" cy="299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them.pro/files/images/url.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434310"/>
            <a:ext cx="5551376" cy="277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89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and Cookies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808289"/>
          </a:xfrm>
        </p:spPr>
        <p:txBody>
          <a:bodyPr/>
          <a:lstStyle/>
          <a:p>
            <a:r>
              <a:rPr lang="en-US" dirty="0" smtClean="0">
                <a:hlinkClick r:id="rId19"/>
              </a:rPr>
              <a:t>https://softuni.bg/courses/web-development-basics/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 smtClean="0"/>
              <a:t> protocol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stateless</a:t>
            </a:r>
          </a:p>
          <a:p>
            <a:pPr lvl="1"/>
            <a:r>
              <a:rPr lang="en-US" dirty="0" smtClean="0"/>
              <a:t>No built-in way to implement a stateful interaction (conversation)</a:t>
            </a:r>
          </a:p>
          <a:p>
            <a:r>
              <a:rPr lang="en-US" dirty="0" smtClean="0"/>
              <a:t>Ways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preserve state </a:t>
            </a:r>
            <a:r>
              <a:rPr lang="en-US" dirty="0" smtClean="0"/>
              <a:t>between the HTTP requests: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Cookies </a:t>
            </a:r>
            <a:r>
              <a:rPr lang="en-US" dirty="0" smtClean="0"/>
              <a:t>(used by the PHP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session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Hidden fields </a:t>
            </a:r>
            <a:r>
              <a:rPr lang="en-US" dirty="0" smtClean="0"/>
              <a:t>(used to pass hidden data between pages)</a:t>
            </a:r>
          </a:p>
          <a:p>
            <a:pPr lvl="2"/>
            <a:r>
              <a:rPr lang="en-US" dirty="0" smtClean="0"/>
              <a:t>Can be combined with HTML5 local storage / session storage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Parameterized addresses </a:t>
            </a:r>
            <a:r>
              <a:rPr lang="en-US" dirty="0" smtClean="0"/>
              <a:t>(used to implement </a:t>
            </a:r>
            <a:r>
              <a:rPr lang="en-US" noProof="1" smtClean="0"/>
              <a:t>cookieless</a:t>
            </a:r>
            <a:r>
              <a:rPr lang="en-US" dirty="0" smtClean="0"/>
              <a:t> sessions)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Session state </a:t>
            </a:r>
            <a:r>
              <a:rPr lang="en-US" dirty="0" smtClean="0"/>
              <a:t>is used in most Web applications: login / logout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Management</a:t>
            </a:r>
            <a:r>
              <a:rPr lang="bg-BG" dirty="0" smtClean="0"/>
              <a:t> </a:t>
            </a:r>
            <a:r>
              <a:rPr lang="en-US" dirty="0" smtClean="0"/>
              <a:t>in 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2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78886"/>
            <a:ext cx="8938472" cy="820600"/>
          </a:xfrm>
        </p:spPr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557054"/>
            <a:ext cx="8938472" cy="688256"/>
          </a:xfrm>
        </p:spPr>
        <p:txBody>
          <a:bodyPr/>
          <a:lstStyle/>
          <a:p>
            <a:r>
              <a:rPr lang="en-US" dirty="0" smtClean="0"/>
              <a:t>Working with Cookies in PHP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188018" y="1295400"/>
            <a:ext cx="3101128" cy="2850086"/>
            <a:chOff x="9326197" y="1676400"/>
            <a:chExt cx="2070830" cy="2088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6197" y="1676400"/>
              <a:ext cx="2070830" cy="2088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20617778">
              <a:off x="9646534" y="2223910"/>
              <a:ext cx="1479251" cy="1086451"/>
            </a:xfrm>
            <a:prstGeom prst="rect">
              <a:avLst/>
            </a:prstGeom>
            <a:noFill/>
            <a:effectLst/>
          </p:spPr>
          <p:txBody>
            <a:bodyPr wrap="none" rtlCol="0">
              <a:prstTxWarp prst="textWave4">
                <a:avLst/>
              </a:prstTxWarp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000" b="1" spc="50" dirty="0" smtClean="0">
                  <a:ln w="9525" cmpd="sng">
                    <a:solidFill>
                      <a:schemeClr val="accent1">
                        <a:alpha val="7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  <a:alpha val="70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omic Sans MS" panose="030F0702030302020204" pitchFamily="66" charset="0"/>
                </a:rPr>
                <a:t>HTTP</a:t>
              </a:r>
            </a:p>
            <a:p>
              <a:pPr algn="ctr">
                <a:lnSpc>
                  <a:spcPct val="85000"/>
                </a:lnSpc>
              </a:pPr>
              <a:r>
                <a:rPr lang="en-US" sz="3600" b="1" spc="50" dirty="0" smtClean="0">
                  <a:ln w="9525" cmpd="sng">
                    <a:solidFill>
                      <a:schemeClr val="accent1">
                        <a:alpha val="7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  <a:alpha val="70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omic Sans MS" panose="030F0702030302020204" pitchFamily="66" charset="0"/>
                </a:rPr>
                <a:t>cookie</a:t>
              </a:r>
              <a:endParaRPr lang="en-US" sz="4000" b="1" spc="50" dirty="0">
                <a:ln w="9525" cmpd="sng">
                  <a:solidFill>
                    <a:schemeClr val="accent1">
                      <a:alpha val="70000"/>
                    </a:schemeClr>
                  </a:solidFill>
                  <a:prstDash val="solid"/>
                </a:ln>
                <a:solidFill>
                  <a:srgbClr val="70AD47">
                    <a:tint val="1000"/>
                    <a:alpha val="70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34" y="1433792"/>
            <a:ext cx="2997778" cy="2700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612" y="1433792"/>
            <a:ext cx="3584759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99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048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Cookie</a:t>
            </a:r>
            <a:r>
              <a:rPr lang="en-US" dirty="0" smtClean="0"/>
              <a:t> == a small piece of data (up to </a:t>
            </a:r>
            <a:r>
              <a:rPr lang="bg-BG" dirty="0" smtClean="0"/>
              <a:t>4</a:t>
            </a:r>
            <a:r>
              <a:rPr lang="en-US" dirty="0" smtClean="0"/>
              <a:t>KB)</a:t>
            </a:r>
          </a:p>
          <a:p>
            <a:pPr lvl="1"/>
            <a:r>
              <a:rPr lang="en-US" dirty="0" smtClean="0"/>
              <a:t>Sent to the Web browser by the Web server</a:t>
            </a:r>
          </a:p>
          <a:p>
            <a:pPr lvl="1"/>
            <a:r>
              <a:rPr lang="en-US" dirty="0" smtClean="0"/>
              <a:t>Saved locally inside the browser</a:t>
            </a:r>
          </a:p>
          <a:p>
            <a:pPr lvl="1"/>
            <a:r>
              <a:rPr lang="en-US" dirty="0" smtClean="0"/>
              <a:t>Sent back by the browser in all subsequent requests</a:t>
            </a:r>
            <a:endParaRPr lang="bg-BG" dirty="0" smtClean="0"/>
          </a:p>
          <a:p>
            <a:pPr lvl="1"/>
            <a:r>
              <a:rPr lang="en-US" dirty="0" smtClean="0"/>
              <a:t>Cookies are created through the HTTP </a:t>
            </a:r>
            <a:r>
              <a:rPr lang="en-US" dirty="0"/>
              <a:t>r</a:t>
            </a:r>
            <a:r>
              <a:rPr lang="en-US" dirty="0" smtClean="0"/>
              <a:t>esponse header:</a:t>
            </a:r>
          </a:p>
          <a:p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Browser sends </a:t>
            </a:r>
            <a:r>
              <a:rPr lang="en-US" dirty="0"/>
              <a:t>the cookie back in </a:t>
            </a:r>
            <a:r>
              <a:rPr lang="en-US" dirty="0" smtClean="0"/>
              <a:t>the subsequent HTTP </a:t>
            </a:r>
            <a:r>
              <a:rPr lang="en-US" dirty="0"/>
              <a:t>requests:</a:t>
            </a:r>
          </a:p>
          <a:p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Cookie?</a:t>
            </a:r>
            <a:endParaRPr lang="bg-BG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812" y="4495800"/>
            <a:ext cx="10363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Set-Cookie: UserID=baj.ivan; path=/; domain=nakov.com;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Expires=Wed,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Jun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2015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10:18:14 GMT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2812" y="5924490"/>
            <a:ext cx="10363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Cookie: UserID: baj.ivan;</a:t>
            </a:r>
            <a:endParaRPr lang="en-US" sz="2000" b="1" u="sng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509982" y="1219200"/>
            <a:ext cx="2070830" cy="2088086"/>
            <a:chOff x="9326197" y="1676400"/>
            <a:chExt cx="2070830" cy="208808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6197" y="1676400"/>
              <a:ext cx="2070830" cy="208808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20617778">
              <a:off x="9646534" y="2223910"/>
              <a:ext cx="1479251" cy="1086451"/>
            </a:xfrm>
            <a:prstGeom prst="rect">
              <a:avLst/>
            </a:prstGeom>
            <a:noFill/>
            <a:effectLst/>
          </p:spPr>
          <p:txBody>
            <a:bodyPr wrap="none" rtlCol="0">
              <a:prstTxWarp prst="textWave4">
                <a:avLst/>
              </a:prstTxWarp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000" b="1" spc="50" dirty="0" smtClean="0">
                  <a:ln w="9525" cmpd="sng">
                    <a:solidFill>
                      <a:schemeClr val="accent1">
                        <a:alpha val="7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  <a:alpha val="70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omic Sans MS" panose="030F0702030302020204" pitchFamily="66" charset="0"/>
                </a:rPr>
                <a:t>HTTP</a:t>
              </a:r>
            </a:p>
            <a:p>
              <a:pPr algn="ctr">
                <a:lnSpc>
                  <a:spcPct val="85000"/>
                </a:lnSpc>
              </a:pPr>
              <a:r>
                <a:rPr lang="en-US" sz="3600" b="1" spc="50" dirty="0" smtClean="0">
                  <a:ln w="9525" cmpd="sng">
                    <a:solidFill>
                      <a:schemeClr val="accent1">
                        <a:alpha val="7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  <a:alpha val="70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omic Sans MS" panose="030F0702030302020204" pitchFamily="66" charset="0"/>
                </a:rPr>
                <a:t>cookie</a:t>
              </a:r>
              <a:endParaRPr lang="en-US" sz="4000" b="1" spc="50" dirty="0">
                <a:ln w="9525" cmpd="sng">
                  <a:solidFill>
                    <a:schemeClr val="accent1">
                      <a:alpha val="70000"/>
                    </a:schemeClr>
                  </a:solidFill>
                  <a:prstDash val="solid"/>
                </a:ln>
                <a:solidFill>
                  <a:srgbClr val="70AD47">
                    <a:tint val="1000"/>
                    <a:alpha val="70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1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Send </a:t>
            </a:r>
            <a:r>
              <a:rPr lang="en-US" noProof="1" smtClean="0"/>
              <a:t>cookies to be stored in the client's browser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setcookie(name, value, expiration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Reading</a:t>
            </a:r>
            <a:r>
              <a:rPr lang="en-US" dirty="0" smtClean="0"/>
              <a:t> </a:t>
            </a:r>
            <a:r>
              <a:rPr lang="en-US" dirty="0"/>
              <a:t>the cookies sent by the browser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$_COOKIE['cookie_name']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Cookies in PHP: $_COOKIE and </a:t>
            </a:r>
            <a:r>
              <a:rPr lang="en-US" noProof="1" smtClean="0"/>
              <a:t>setcookie</a:t>
            </a:r>
            <a:r>
              <a:rPr lang="en-US" dirty="0" smtClean="0"/>
              <a:t>()</a:t>
            </a: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6408" y="2601877"/>
            <a:ext cx="10479604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 smtClean="0"/>
              <a:t>setcookie</a:t>
            </a:r>
            <a:r>
              <a:rPr lang="en-US" sz="2400" noProof="1" smtClean="0"/>
              <a:t>("user", "Nakov", time() + </a:t>
            </a:r>
            <a:r>
              <a:rPr lang="en-US" sz="2400" noProof="1" smtClean="0"/>
              <a:t>5); </a:t>
            </a:r>
            <a:r>
              <a:rPr lang="en-US" sz="2400" noProof="1" smtClean="0"/>
              <a:t>// expires in </a:t>
            </a:r>
            <a:r>
              <a:rPr lang="en-US" sz="2400" noProof="1" smtClean="0"/>
              <a:t>5 sec.</a:t>
            </a:r>
            <a:endParaRPr lang="en-US" sz="2400" noProof="1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6408" y="4835655"/>
            <a:ext cx="10479604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 smtClean="0"/>
              <a:t>if </a:t>
            </a:r>
            <a:r>
              <a:rPr lang="en-US" sz="2400" noProof="1" smtClean="0"/>
              <a:t>(isset($_COOKIE["user</a:t>
            </a:r>
            <a:r>
              <a:rPr lang="en-US" sz="2400" noProof="1" smtClean="0"/>
              <a:t>"])) {</a:t>
            </a:r>
            <a:endParaRPr lang="en-US" sz="2400" noProof="1" smtClean="0"/>
          </a:p>
          <a:p>
            <a:r>
              <a:rPr lang="en-US" sz="2400" noProof="1" smtClean="0"/>
              <a:t>  </a:t>
            </a:r>
            <a:r>
              <a:rPr lang="en-US" sz="2400" noProof="1" smtClean="0"/>
              <a:t>echo "Welcome " . $_COOKIE["user"] . "!&lt;br</a:t>
            </a:r>
            <a:r>
              <a:rPr lang="en-US" sz="2400" noProof="1" smtClean="0"/>
              <a:t>&gt;";</a:t>
            </a:r>
          </a:p>
          <a:p>
            <a:r>
              <a:rPr lang="en-US" sz="2400" noProof="1"/>
              <a:t>}</a:t>
            </a:r>
            <a:endParaRPr lang="en-US" sz="2400" noProof="1" smtClean="0"/>
          </a:p>
        </p:txBody>
      </p:sp>
    </p:spTree>
    <p:extLst>
      <p:ext uri="{BB962C8B-B14F-4D97-AF65-F5344CB8AC3E}">
        <p14:creationId xmlns:p14="http://schemas.microsoft.com/office/powerpoint/2010/main" val="267907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44008" y="1177293"/>
            <a:ext cx="10784404" cy="51473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</a:p>
          <a:p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&lt;?php</a:t>
            </a:r>
          </a:p>
          <a:p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(isset(</a:t>
            </a:r>
            <a:r>
              <a:rPr lang="en-US" sz="25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$_COOKIE["user</a:t>
            </a:r>
            <a:r>
              <a:rPr lang="en-US" sz="25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"]</a:t>
            </a:r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 :</a:t>
            </a:r>
            <a:endParaRPr lang="en-US" sz="25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echo "Welcome </a:t>
            </a:r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. </a:t>
            </a:r>
            <a:r>
              <a:rPr lang="en-US" sz="25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$_</a:t>
            </a:r>
            <a:r>
              <a:rPr lang="en-US" sz="25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COOKIE["user</a:t>
            </a:r>
            <a:r>
              <a:rPr lang="en-US" sz="25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"]</a:t>
            </a:r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sz="25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:</a:t>
            </a:r>
            <a:endParaRPr lang="en-US" sz="25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echo </a:t>
            </a:r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"Welcome guest</a:t>
            </a:r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!";</a:t>
            </a:r>
          </a:p>
          <a:p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endif;</a:t>
            </a:r>
            <a:endParaRPr lang="en-US" sz="25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5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setcookie</a:t>
            </a:r>
            <a:r>
              <a:rPr lang="en-US" sz="25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("user", "Nakov", time() + </a:t>
            </a:r>
            <a:r>
              <a:rPr lang="en-US" sz="25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expires in </a:t>
            </a:r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sec.</a:t>
            </a:r>
            <a:endParaRPr lang="en-US" sz="25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?&gt;</a:t>
            </a:r>
          </a:p>
          <a:p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&lt;/body&gt;</a:t>
            </a:r>
          </a:p>
          <a:p>
            <a:r>
              <a:rPr lang="en-US" sz="25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sz="25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7237" y="1177293"/>
            <a:ext cx="4261175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800" noProof="1"/>
              <a:t>Cookies-Example.php</a:t>
            </a:r>
            <a:endParaRPr lang="en-US" sz="2800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2152650"/>
            <a:ext cx="3400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78886"/>
            <a:ext cx="8938472" cy="820600"/>
          </a:xfrm>
        </p:spPr>
        <p:txBody>
          <a:bodyPr/>
          <a:lstStyle/>
          <a:p>
            <a:r>
              <a:rPr lang="en-US" dirty="0" smtClean="0"/>
              <a:t>Using Cookies in PHP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55705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188018" y="1295400"/>
            <a:ext cx="3101128" cy="2850086"/>
            <a:chOff x="9326197" y="1676400"/>
            <a:chExt cx="2070830" cy="2088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6197" y="1676400"/>
              <a:ext cx="2070830" cy="2088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20617778">
              <a:off x="9646534" y="2223910"/>
              <a:ext cx="1479251" cy="1086451"/>
            </a:xfrm>
            <a:prstGeom prst="rect">
              <a:avLst/>
            </a:prstGeom>
            <a:noFill/>
            <a:effectLst/>
          </p:spPr>
          <p:txBody>
            <a:bodyPr wrap="none" rtlCol="0">
              <a:prstTxWarp prst="textWave4">
                <a:avLst/>
              </a:prstTxWarp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000" b="1" spc="50" dirty="0" smtClean="0">
                  <a:ln w="9525" cmpd="sng">
                    <a:solidFill>
                      <a:schemeClr val="accent1">
                        <a:alpha val="7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  <a:alpha val="70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omic Sans MS" panose="030F0702030302020204" pitchFamily="66" charset="0"/>
                </a:rPr>
                <a:t>HTTP</a:t>
              </a:r>
            </a:p>
            <a:p>
              <a:pPr algn="ctr">
                <a:lnSpc>
                  <a:spcPct val="85000"/>
                </a:lnSpc>
              </a:pPr>
              <a:r>
                <a:rPr lang="en-US" sz="3600" b="1" spc="50" dirty="0" smtClean="0">
                  <a:ln w="9525" cmpd="sng">
                    <a:solidFill>
                      <a:schemeClr val="accent1">
                        <a:alpha val="7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  <a:alpha val="70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omic Sans MS" panose="030F0702030302020204" pitchFamily="66" charset="0"/>
                </a:rPr>
                <a:t>cookie</a:t>
              </a:r>
              <a:endParaRPr lang="en-US" sz="4000" b="1" spc="50" dirty="0">
                <a:ln w="9525" cmpd="sng">
                  <a:solidFill>
                    <a:schemeClr val="accent1">
                      <a:alpha val="70000"/>
                    </a:schemeClr>
                  </a:solidFill>
                  <a:prstDash val="solid"/>
                </a:ln>
                <a:solidFill>
                  <a:srgbClr val="70AD47">
                    <a:tint val="1000"/>
                    <a:alpha val="70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34" y="1433792"/>
            <a:ext cx="2997778" cy="2700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612" y="1433792"/>
            <a:ext cx="3584759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2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727398"/>
            <a:ext cx="8938472" cy="820600"/>
          </a:xfrm>
        </p:spPr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en-US" dirty="0" smtClean="0"/>
              <a:t>Session Management in PHP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084" y="1191512"/>
            <a:ext cx="4472728" cy="3164084"/>
          </a:xfrm>
          <a:prstGeom prst="roundRect">
            <a:avLst>
              <a:gd name="adj" fmla="val 2187"/>
            </a:avLst>
          </a:prstGeom>
        </p:spPr>
      </p:pic>
    </p:spTree>
    <p:extLst>
      <p:ext uri="{BB962C8B-B14F-4D97-AF65-F5344CB8AC3E}">
        <p14:creationId xmlns:p14="http://schemas.microsoft.com/office/powerpoint/2010/main" val="17249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1614</Words>
  <Application>Microsoft Office PowerPoint</Application>
  <PresentationFormat>Custom</PresentationFormat>
  <Paragraphs>259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Comic Sans MS</vt:lpstr>
      <vt:lpstr>Consolas</vt:lpstr>
      <vt:lpstr>Wingdings</vt:lpstr>
      <vt:lpstr>Wingdings 2</vt:lpstr>
      <vt:lpstr>SoftUni 16x9</vt:lpstr>
      <vt:lpstr>Sessions and Cookies</vt:lpstr>
      <vt:lpstr>Table of Contents</vt:lpstr>
      <vt:lpstr>State Management in Web Applications</vt:lpstr>
      <vt:lpstr>Cookies</vt:lpstr>
      <vt:lpstr>What is a Cookie?</vt:lpstr>
      <vt:lpstr>Cookies in PHP: $_COOKIE and setcookie()</vt:lpstr>
      <vt:lpstr>Cookies – Example</vt:lpstr>
      <vt:lpstr>Using Cookies in PHP</vt:lpstr>
      <vt:lpstr>Sessions</vt:lpstr>
      <vt:lpstr>What is Session?</vt:lpstr>
      <vt:lpstr>User Sessions: Concepts</vt:lpstr>
      <vt:lpstr>PHP Sessions: $_SESSION and session_start()</vt:lpstr>
      <vt:lpstr>PHP Sessions in Action: First Request</vt:lpstr>
      <vt:lpstr>PHP Sessions in Action: Next Request</vt:lpstr>
      <vt:lpstr>Session-Based Counter</vt:lpstr>
      <vt:lpstr>Implementing Login / Logout in PHP</vt:lpstr>
      <vt:lpstr>Implementing Login / Logout in PHP (2)</vt:lpstr>
      <vt:lpstr>Implementing Login / Logout in PHP (3)</vt:lpstr>
      <vt:lpstr>Implementing Login / Logout in PHP</vt:lpstr>
      <vt:lpstr>Hidden Fields</vt:lpstr>
      <vt:lpstr>HTML Hidden Form Fields</vt:lpstr>
      <vt:lpstr>Transferring Data with Hidden Fields </vt:lpstr>
      <vt:lpstr>Transferring Data with Hidden Fields</vt:lpstr>
      <vt:lpstr>Transferring Data with Hidden Fields</vt:lpstr>
      <vt:lpstr>Parameterized Addresses</vt:lpstr>
      <vt:lpstr>Parameterized Addresses</vt:lpstr>
      <vt:lpstr>Using Parameterized Addresses</vt:lpstr>
      <vt:lpstr>Sessions and Cookies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Sessions and Cookies</dc:title>
  <dc:subject>Software Development Course</dc:subject>
  <dc:creator/>
  <cp:keywords>Sessions, Cookies, PHP,Web Development, PHP,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2015-04-21T21:46:25Z</dcterms:modified>
  <cp:category>Sessions, Cookies, PHP,Web Development, PHP,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