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28" r:id="rId5"/>
    <p:sldId id="435" r:id="rId6"/>
    <p:sldId id="439" r:id="rId7"/>
    <p:sldId id="437" r:id="rId8"/>
    <p:sldId id="438" r:id="rId9"/>
    <p:sldId id="429" r:id="rId10"/>
    <p:sldId id="436" r:id="rId11"/>
    <p:sldId id="442" r:id="rId12"/>
    <p:sldId id="447" r:id="rId13"/>
    <p:sldId id="443" r:id="rId14"/>
    <p:sldId id="444" r:id="rId15"/>
    <p:sldId id="445" r:id="rId16"/>
    <p:sldId id="450" r:id="rId17"/>
    <p:sldId id="448" r:id="rId18"/>
    <p:sldId id="449" r:id="rId19"/>
    <p:sldId id="451" r:id="rId20"/>
    <p:sldId id="452" r:id="rId21"/>
    <p:sldId id="446" r:id="rId22"/>
    <p:sldId id="457" r:id="rId23"/>
    <p:sldId id="459" r:id="rId24"/>
    <p:sldId id="453" r:id="rId25"/>
    <p:sldId id="454" r:id="rId26"/>
    <p:sldId id="455" r:id="rId27"/>
    <p:sldId id="456" r:id="rId28"/>
    <p:sldId id="458" r:id="rId29"/>
    <p:sldId id="440" r:id="rId30"/>
    <p:sldId id="427" r:id="rId31"/>
    <p:sldId id="419" r:id="rId32"/>
    <p:sldId id="42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5B"/>
    <a:srgbClr val="FF8000"/>
    <a:srgbClr val="5BD4FF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533" autoAdjust="0"/>
  </p:normalViewPr>
  <p:slideViewPr>
    <p:cSldViewPr>
      <p:cViewPr varScale="1">
        <p:scale>
          <a:sx n="68" d="100"/>
          <a:sy n="68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27-Apr-2015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27-Apr-2015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27-Apr-2015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27-Apr-2015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ront_Controller_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an-in-depth-guide-to-mod_rewrite-for-apache--net-6708" TargetMode="External"/><Relationship Id="rId2" Type="http://schemas.openxmlformats.org/officeDocument/2006/relationships/hyperlink" Target="http://code.tutsplus.com/tutorials/the-ultimate-guide-to-htaccess-files--net-47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trine-project.org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laravel.com/docs/eloqu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datamapper.wanwizard.eu/" TargetMode="External"/><Relationship Id="rId4" Type="http://schemas.openxmlformats.org/officeDocument/2006/relationships/hyperlink" Target="http://propelorm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wig.sensiolabs.org/" TargetMode="External"/><Relationship Id="rId2" Type="http://schemas.openxmlformats.org/officeDocument/2006/relationships/hyperlink" Target="http://laravel.com/docs/templat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softuni.bg/courses/web-development-basics/" TargetMode="External"/><Relationship Id="rId4" Type="http://schemas.openxmlformats.org/officeDocument/2006/relationships/image" Target="../media/image2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.net/mvc" TargetMode="External"/><Relationship Id="rId13" Type="http://schemas.openxmlformats.org/officeDocument/2006/relationships/hyperlink" Target="http://projects.spring.io/spring-framework/" TargetMode="External"/><Relationship Id="rId3" Type="http://schemas.openxmlformats.org/officeDocument/2006/relationships/hyperlink" Target="http://symfony.com/" TargetMode="External"/><Relationship Id="rId7" Type="http://schemas.openxmlformats.org/officeDocument/2006/relationships/hyperlink" Target="http://framework.zend.com/" TargetMode="External"/><Relationship Id="rId12" Type="http://schemas.openxmlformats.org/officeDocument/2006/relationships/hyperlink" Target="https://www.djangoproject.com/" TargetMode="External"/><Relationship Id="rId2" Type="http://schemas.openxmlformats.org/officeDocument/2006/relationships/hyperlink" Target="http://larav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alconphp.com/" TargetMode="External"/><Relationship Id="rId11" Type="http://schemas.openxmlformats.org/officeDocument/2006/relationships/hyperlink" Target="http://rubyonrails.org/" TargetMode="External"/><Relationship Id="rId5" Type="http://schemas.openxmlformats.org/officeDocument/2006/relationships/hyperlink" Target="http://www.yiiframework.com/" TargetMode="External"/><Relationship Id="rId10" Type="http://schemas.openxmlformats.org/officeDocument/2006/relationships/hyperlink" Target="http://nancyfx.org/" TargetMode="External"/><Relationship Id="rId4" Type="http://schemas.openxmlformats.org/officeDocument/2006/relationships/hyperlink" Target="http://www.codeigniter.com/" TargetMode="External"/><Relationship Id="rId9" Type="http://schemas.openxmlformats.org/officeDocument/2006/relationships/hyperlink" Target="http://www.asp.net/web-for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914400"/>
            <a:ext cx="78395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Structuring Web Applications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154171"/>
            <a:ext cx="7839541" cy="1351029"/>
          </a:xfrm>
        </p:spPr>
        <p:txBody>
          <a:bodyPr>
            <a:normAutofit/>
          </a:bodyPr>
          <a:lstStyle/>
          <a:p>
            <a:r>
              <a:rPr lang="en-US" dirty="0" smtClean="0"/>
              <a:t>Model-View-Controller (MVC) Concepts for Web Developers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813" y="3907346"/>
            <a:ext cx="2468838" cy="2188654"/>
          </a:xfrm>
          <a:prstGeom prst="roundRect">
            <a:avLst>
              <a:gd name="adj" fmla="val 1884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684" y="3907346"/>
            <a:ext cx="2745284" cy="2188654"/>
          </a:xfrm>
          <a:prstGeom prst="roundRect">
            <a:avLst>
              <a:gd name="adj" fmla="val 2004"/>
            </a:avLst>
          </a:prstGeom>
        </p:spPr>
      </p:pic>
      <p:pic>
        <p:nvPicPr>
          <p:cNvPr id="3" name="Picture 4" descr="http://www.inpagina.fr/easycatalog/images/stories/is_images/illustrations/elephant-elephant-php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79" y="4287129"/>
            <a:ext cx="1784892" cy="13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"</a:t>
            </a:r>
            <a:r>
              <a:rPr lang="en-US" dirty="0" smtClean="0">
                <a:hlinkClick r:id="rId2"/>
              </a:rPr>
              <a:t>front controller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Architectural design pattern for Web applications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Front controller </a:t>
            </a:r>
            <a:r>
              <a:rPr lang="en-US" dirty="0" smtClean="0"/>
              <a:t>== centralized entry point for all requests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3612" y="4343400"/>
            <a:ext cx="1950092" cy="10668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Front 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89012" y="4343400"/>
            <a:ext cx="1752600" cy="10668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2741612" y="4876800"/>
            <a:ext cx="7620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95578" y="3519268"/>
            <a:ext cx="2137234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95578" y="4520849"/>
            <a:ext cx="2137234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95578" y="5504901"/>
            <a:ext cx="2137234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5453704" y="4876800"/>
            <a:ext cx="941874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9" idx="1"/>
          </p:cNvCxnSpPr>
          <p:nvPr/>
        </p:nvCxnSpPr>
        <p:spPr>
          <a:xfrm flipV="1">
            <a:off x="5453704" y="3875219"/>
            <a:ext cx="941874" cy="1001581"/>
          </a:xfrm>
          <a:prstGeom prst="curved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21" idx="1"/>
          </p:cNvCxnSpPr>
          <p:nvPr/>
        </p:nvCxnSpPr>
        <p:spPr>
          <a:xfrm>
            <a:off x="5453704" y="4876800"/>
            <a:ext cx="941874" cy="984052"/>
          </a:xfrm>
          <a:prstGeom prst="curved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45495" y="3519268"/>
            <a:ext cx="1778117" cy="7119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345495" y="4520849"/>
            <a:ext cx="1778117" cy="7119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345495" y="5504901"/>
            <a:ext cx="1778117" cy="7119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49" name="Straight Arrow Connector 48"/>
          <p:cNvCxnSpPr>
            <a:stCxn id="19" idx="3"/>
            <a:endCxn id="35" idx="1"/>
          </p:cNvCxnSpPr>
          <p:nvPr/>
        </p:nvCxnSpPr>
        <p:spPr>
          <a:xfrm>
            <a:off x="8532812" y="3875219"/>
            <a:ext cx="812683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36" idx="1"/>
          </p:cNvCxnSpPr>
          <p:nvPr/>
        </p:nvCxnSpPr>
        <p:spPr>
          <a:xfrm>
            <a:off x="8532812" y="4876800"/>
            <a:ext cx="812683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  <a:endCxn id="37" idx="1"/>
          </p:cNvCxnSpPr>
          <p:nvPr/>
        </p:nvCxnSpPr>
        <p:spPr>
          <a:xfrm>
            <a:off x="8532812" y="5860852"/>
            <a:ext cx="812683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5"/>
          <p:cNvCxnSpPr>
            <a:stCxn id="6" idx="0"/>
          </p:cNvCxnSpPr>
          <p:nvPr/>
        </p:nvCxnSpPr>
        <p:spPr>
          <a:xfrm rot="5400000" flipH="1" flipV="1">
            <a:off x="3807368" y="1755188"/>
            <a:ext cx="646157" cy="4530268"/>
          </a:xfrm>
          <a:prstGeom prst="curved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http://anvpc.org/wp-content/uploads/2014/09/x-mar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21" y="3363158"/>
            <a:ext cx="827846" cy="827842"/>
          </a:xfrm>
          <a:prstGeom prst="rect">
            <a:avLst/>
          </a:prstGeom>
          <a:noFill/>
          <a:effectLst>
            <a:glow rad="203200">
              <a:schemeClr val="tx2">
                <a:lumMod val="90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0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htaccess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 smtClean="0"/>
              <a:t>files in Apache</a:t>
            </a:r>
          </a:p>
          <a:p>
            <a:pPr lvl="1"/>
            <a:r>
              <a:rPr lang="en-US" sz="3000" dirty="0" smtClean="0"/>
              <a:t>Configures the access to the current folder and its subfolders</a:t>
            </a:r>
          </a:p>
          <a:p>
            <a:r>
              <a:rPr lang="en-US" sz="3200" dirty="0" smtClean="0"/>
              <a:t>Rewriting URLs with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mod_rewrite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noProof="1" smtClean="0"/>
              <a:t>Route everything </a:t>
            </a:r>
            <a:r>
              <a:rPr lang="en-US" sz="3000" noProof="1"/>
              <a:t>except </a:t>
            </a:r>
            <a:r>
              <a:rPr lang="en-US" sz="3000" b="1" spc="-5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spc="-5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content/</a:t>
            </a:r>
            <a:r>
              <a:rPr lang="en-US" sz="3000" noProof="1" smtClean="0"/>
              <a:t> and </a:t>
            </a:r>
            <a:r>
              <a:rPr lang="en-US" sz="3000" b="1" spc="-5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favicon.ico</a:t>
            </a:r>
            <a:r>
              <a:rPr lang="en-US" sz="3000" noProof="1" smtClean="0"/>
              <a:t> </a:t>
            </a:r>
            <a:r>
              <a:rPr lang="en-US" sz="3000" noProof="1"/>
              <a:t>to </a:t>
            </a:r>
            <a:r>
              <a:rPr lang="en-US" sz="3000" b="1" spc="-5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endParaRPr lang="en-US" sz="3000" b="1" spc="-5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URLs with .</a:t>
            </a:r>
            <a:r>
              <a:rPr lang="en-US" noProof="1" smtClean="0"/>
              <a:t>htaccess</a:t>
            </a:r>
            <a:endParaRPr lang="en-US" noProof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408" y="3886200"/>
            <a:ext cx="1047960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&lt;IfModule mod_rewrite.c&gt;</a:t>
            </a:r>
          </a:p>
          <a:p>
            <a:r>
              <a:rPr lang="en-US" sz="2400" noProof="1" smtClean="0"/>
              <a:t>  RewriteEngine </a:t>
            </a:r>
            <a:r>
              <a:rPr lang="en-US" sz="2400" noProof="1"/>
              <a:t>On</a:t>
            </a:r>
          </a:p>
          <a:p>
            <a:r>
              <a:rPr lang="en-US" sz="2400" noProof="1" smtClean="0"/>
              <a:t>  RewriteCond </a:t>
            </a:r>
            <a:r>
              <a:rPr lang="en-US" sz="2400" noProof="1"/>
              <a:t>%{REQUEST_URI} !^/content/.*$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RewriteCond </a:t>
            </a:r>
            <a:r>
              <a:rPr lang="en-US" sz="2400" noProof="1"/>
              <a:t>%{REQUEST_URI} !^/favicon\.ico$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RewriteRule </a:t>
            </a:r>
            <a:r>
              <a:rPr lang="en-US" sz="2400" noProof="1"/>
              <a:t>^ </a:t>
            </a:r>
            <a:r>
              <a:rPr lang="en-US" sz="2400" noProof="1" smtClean="0"/>
              <a:t>index.php</a:t>
            </a:r>
            <a:endParaRPr lang="en-US" sz="2400" noProof="1"/>
          </a:p>
          <a:p>
            <a:r>
              <a:rPr lang="en-US" sz="2400" noProof="1"/>
              <a:t>&lt;/IfModule&gt;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66212" y="3886197"/>
            <a:ext cx="22098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 smtClean="0"/>
              <a:t>.htaccess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261181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hold many configurable application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dirty="0" smtClean="0"/>
              <a:t> location of views, layouts, controllers, models, etc.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connection settings </a:t>
            </a:r>
            <a:r>
              <a:rPr lang="en-US" dirty="0" smtClean="0"/>
              <a:t>(DB host, username, password, …)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constants</a:t>
            </a:r>
            <a:r>
              <a:rPr lang="en-US" dirty="0" smtClean="0"/>
              <a:t>, e.g. page size, session timeout, …</a:t>
            </a:r>
          </a:p>
          <a:p>
            <a:r>
              <a:rPr lang="en-US" dirty="0" smtClean="0"/>
              <a:t>Configuration settings in PHP –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define(…)</a:t>
            </a:r>
            <a:r>
              <a:rPr lang="en-US" dirty="0" smtClean="0"/>
              <a:t> or </a:t>
            </a:r>
            <a:r>
              <a:rPr lang="en-US" noProof="1" smtClean="0"/>
              <a:t>config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Settings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6408" y="4740779"/>
            <a:ext cx="10479604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('DB_HOST', 'localhost');</a:t>
            </a:r>
          </a:p>
          <a:p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define('DB_USER', 'root');</a:t>
            </a:r>
          </a:p>
          <a:p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define('DB_PASS</a:t>
            </a: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'secr3tP@$$w00rd');</a:t>
            </a:r>
            <a:endParaRPr lang="en-US" sz="26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012" y="4740779"/>
            <a:ext cx="41910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 smtClean="0"/>
              <a:t>includes/config.php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37666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 smtClean="0"/>
              <a:t>Parse the request URI to extract the controller and action</a:t>
            </a:r>
          </a:p>
          <a:p>
            <a:pPr lvl="1">
              <a:lnSpc>
                <a:spcPct val="115000"/>
              </a:lnSpc>
            </a:pP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 smtClean="0"/>
              <a:t>Controller: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authors</a:t>
            </a:r>
            <a:r>
              <a:rPr lang="en-US" dirty="0" smtClean="0"/>
              <a:t>". Action: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dirty="0" smtClean="0"/>
              <a:t>". Parameters: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Load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AuthorsControllers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Invoke function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edit(6)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Default </a:t>
            </a:r>
            <a:r>
              <a:rPr lang="en-US" dirty="0"/>
              <a:t>controller and default action</a:t>
            </a:r>
          </a:p>
          <a:p>
            <a:pPr lvl="1">
              <a:lnSpc>
                <a:spcPct val="115000"/>
              </a:lnSpc>
            </a:pP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Controller: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dirty="0"/>
              <a:t>"</a:t>
            </a:r>
            <a:r>
              <a:rPr lang="bg-BG" dirty="0"/>
              <a:t>. </a:t>
            </a:r>
            <a:r>
              <a:rPr lang="en-US" dirty="0"/>
              <a:t>Action: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"</a:t>
            </a:r>
            <a:r>
              <a:rPr lang="bg-BG" dirty="0"/>
              <a:t>. </a:t>
            </a:r>
            <a:r>
              <a:rPr lang="en-US" dirty="0"/>
              <a:t>Parameters: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Front Controller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408" y="1828800"/>
            <a:ext cx="1047960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</a:t>
            </a: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6408" y="5257800"/>
            <a:ext cx="1047960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://localhost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65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controller</a:t>
            </a:r>
          </a:p>
          <a:p>
            <a:pPr lvl="1"/>
            <a:r>
              <a:rPr lang="en-US" dirty="0" smtClean="0"/>
              <a:t>Holds the common controller logic</a:t>
            </a:r>
          </a:p>
          <a:p>
            <a:pPr lvl="1"/>
            <a:r>
              <a:rPr lang="en-US" dirty="0" smtClean="0"/>
              <a:t>Holds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 model </a:t>
            </a:r>
            <a:r>
              <a:rPr lang="en-US" dirty="0" smtClean="0"/>
              <a:t>(view bag)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Render view </a:t>
            </a:r>
            <a:r>
              <a:rPr lang="en-US" dirty="0" smtClean="0"/>
              <a:t>/ partial view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Redirect</a:t>
            </a:r>
            <a:r>
              <a:rPr lang="en-US" dirty="0" smtClean="0"/>
              <a:t> to another action</a:t>
            </a:r>
          </a:p>
          <a:p>
            <a:pPr lvl="1"/>
            <a:r>
              <a:rPr lang="en-US" dirty="0" smtClean="0"/>
              <a:t>Current user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notification</a:t>
            </a:r>
            <a:r>
              <a:rPr lang="en-US" dirty="0" smtClean="0"/>
              <a:t> / error</a:t>
            </a:r>
          </a:p>
          <a:p>
            <a:pPr lvl="1"/>
            <a:r>
              <a:rPr lang="en-US" dirty="0" smtClean="0"/>
              <a:t>Other common functionality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Implementing the Controllers</a:t>
            </a:r>
            <a:r>
              <a:rPr lang="en-US" sz="3800" dirty="0"/>
              <a:t>: </a:t>
            </a:r>
            <a:r>
              <a:rPr lang="en-US" sz="3800" noProof="1" smtClean="0"/>
              <a:t>BaseController</a:t>
            </a:r>
            <a:endParaRPr lang="en-US" sz="3800" noProof="1"/>
          </a:p>
        </p:txBody>
      </p:sp>
      <p:sp>
        <p:nvSpPr>
          <p:cNvPr id="5" name="Rounded Rectangle 4"/>
          <p:cNvSpPr/>
          <p:nvPr/>
        </p:nvSpPr>
        <p:spPr>
          <a:xfrm>
            <a:off x="7364390" y="1905000"/>
            <a:ext cx="3129422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3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BaseController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1219" y="3748317"/>
            <a:ext cx="2116064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36613" y="3747413"/>
            <a:ext cx="2116064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7693469" y="2512685"/>
            <a:ext cx="1131415" cy="13398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/>
          <p:cNvCxnSpPr>
            <a:stCxn id="7" idx="0"/>
            <a:endCxn id="5" idx="2"/>
          </p:cNvCxnSpPr>
          <p:nvPr/>
        </p:nvCxnSpPr>
        <p:spPr>
          <a:xfrm rot="16200000" flipV="1">
            <a:off x="9046618" y="2499386"/>
            <a:ext cx="1130511" cy="13655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399212" y="5536498"/>
            <a:ext cx="1060675" cy="6357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stCxn id="6" idx="2"/>
            <a:endCxn id="24" idx="0"/>
          </p:cNvCxnSpPr>
          <p:nvPr/>
        </p:nvCxnSpPr>
        <p:spPr>
          <a:xfrm rot="5400000">
            <a:off x="6721262" y="4668508"/>
            <a:ext cx="1076279" cy="6597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39" idx="0"/>
          </p:cNvCxnSpPr>
          <p:nvPr/>
        </p:nvCxnSpPr>
        <p:spPr>
          <a:xfrm rot="16200000" flipH="1">
            <a:off x="7382893" y="4666576"/>
            <a:ext cx="1076278" cy="6635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722476" y="5536497"/>
            <a:ext cx="1060675" cy="6357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3689" y="3134380"/>
            <a:ext cx="10823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inherit</a:t>
            </a:r>
            <a:endParaRPr lang="en-US" sz="2600" dirty="0"/>
          </a:p>
        </p:txBody>
      </p:sp>
      <p:sp>
        <p:nvSpPr>
          <p:cNvPr id="53" name="TextBox 52"/>
          <p:cNvSpPr txBox="1"/>
          <p:nvPr/>
        </p:nvSpPr>
        <p:spPr>
          <a:xfrm>
            <a:off x="7065894" y="4974029"/>
            <a:ext cx="1093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render</a:t>
            </a:r>
            <a:endParaRPr lang="en-US" sz="2600" dirty="0"/>
          </a:p>
        </p:txBody>
      </p:sp>
      <p:sp>
        <p:nvSpPr>
          <p:cNvPr id="54" name="Rounded Rectangle 53"/>
          <p:cNvSpPr/>
          <p:nvPr/>
        </p:nvSpPr>
        <p:spPr>
          <a:xfrm>
            <a:off x="9098221" y="5536498"/>
            <a:ext cx="1060675" cy="6357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55" name="Straight Arrow Connector 27"/>
          <p:cNvCxnSpPr>
            <a:stCxn id="7" idx="2"/>
            <a:endCxn id="54" idx="0"/>
          </p:cNvCxnSpPr>
          <p:nvPr/>
        </p:nvCxnSpPr>
        <p:spPr>
          <a:xfrm rot="5400000">
            <a:off x="9423011" y="4664863"/>
            <a:ext cx="1077183" cy="6660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0"/>
          <p:cNvCxnSpPr>
            <a:stCxn id="7" idx="2"/>
            <a:endCxn id="57" idx="0"/>
          </p:cNvCxnSpPr>
          <p:nvPr/>
        </p:nvCxnSpPr>
        <p:spPr>
          <a:xfrm rot="16200000" flipH="1">
            <a:off x="10085905" y="4668055"/>
            <a:ext cx="1077182" cy="6597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0424009" y="5536497"/>
            <a:ext cx="1060675" cy="635702"/>
          </a:xfrm>
          <a:prstGeom prst="roundRect">
            <a:avLst>
              <a:gd name="adj" fmla="val 4727"/>
            </a:avLst>
          </a:prstGeom>
          <a:solidFill>
            <a:srgbClr val="FFAD5B">
              <a:alpha val="49804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44975" y="4974029"/>
            <a:ext cx="10939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render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718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Controller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408" y="1106070"/>
            <a:ext cx="10479604" cy="53083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BaseController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($controller, $action)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$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this-&gt;onInit();</a:t>
            </a:r>
          </a:p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function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onInit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} //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renderView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($viewName = null) {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Render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+ the requested view + the footer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protected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$controller = null, $action = null, $params = []) {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header("Location: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…);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die;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3012" y="1106070"/>
            <a:ext cx="49530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controllers/BaseController.php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666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06008" y="1106070"/>
            <a:ext cx="11060404" cy="53083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AuthorsController </a:t>
            </a:r>
            <a:endParaRPr lang="en-US" sz="2300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extends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BaseController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function onInit() {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$this-&gt;title = 'Authors';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function index() {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$authorModel = new AuthorsModel();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$this-&gt;authors = $authorModel-&gt;getAll();</a:t>
            </a:r>
          </a:p>
          <a:p>
            <a:pPr>
              <a:lnSpc>
                <a:spcPct val="105000"/>
              </a:lnSpc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function create()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function edit($id)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function delete($id)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412" y="1106070"/>
            <a:ext cx="54720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controllers/AuthorsController.php</a:t>
            </a:r>
            <a:endParaRPr lang="en-US" noProof="1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93948" y="2486464"/>
            <a:ext cx="4150335" cy="595086"/>
          </a:xfrm>
          <a:prstGeom prst="wedgeRoundRectCallout">
            <a:avLst>
              <a:gd name="adj1" fmla="val -62239"/>
              <a:gd name="adj2" fmla="val -38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Put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title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 the view model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89812" y="4361348"/>
            <a:ext cx="3048000" cy="972652"/>
          </a:xfrm>
          <a:prstGeom prst="wedgeRoundRectCallout">
            <a:avLst>
              <a:gd name="adj1" fmla="val -66783"/>
              <a:gd name="adj2" fmla="val -515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Put a list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authors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the view model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268954" cy="5570355"/>
          </a:xfrm>
        </p:spPr>
        <p:txBody>
          <a:bodyPr/>
          <a:lstStyle/>
          <a:p>
            <a:r>
              <a:rPr lang="en-US" dirty="0" smtClean="0"/>
              <a:t>Models holds the DB access logic</a:t>
            </a:r>
          </a:p>
          <a:p>
            <a:pPr lvl="1"/>
            <a:r>
              <a:rPr lang="en-US" dirty="0" smtClean="0"/>
              <a:t>Can use some ORM (object-relational mapping) framework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Eloquent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Doctrine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Propel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DataMapper ORM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Usually data model classes + framework for CRUD + queries</a:t>
            </a:r>
          </a:p>
          <a:p>
            <a:r>
              <a:rPr lang="en-US" dirty="0" smtClean="0"/>
              <a:t>Simple frameworks just implement CRUD operations in DB access classes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BaseModel</a:t>
            </a:r>
            <a:r>
              <a:rPr lang="en-US" dirty="0" smtClean="0"/>
              <a:t> + classes inheriting from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053222" y="3485272"/>
            <a:ext cx="3129422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3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BaseModel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27084" y="5480989"/>
            <a:ext cx="1575096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59380" y="5480085"/>
            <a:ext cx="1575096" cy="711902"/>
          </a:xfrm>
          <a:prstGeom prst="roundRect">
            <a:avLst>
              <a:gd name="adj" fmla="val 4727"/>
            </a:avLst>
          </a:prstGeom>
          <a:solidFill>
            <a:srgbClr val="5BD4FF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12" name="Straight Arrow Connector 8"/>
          <p:cNvCxnSpPr>
            <a:stCxn id="10" idx="0"/>
            <a:endCxn id="9" idx="2"/>
          </p:cNvCxnSpPr>
          <p:nvPr/>
        </p:nvCxnSpPr>
        <p:spPr>
          <a:xfrm rot="5400000" flipH="1" flipV="1">
            <a:off x="8474375" y="4337432"/>
            <a:ext cx="1283815" cy="10033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8"/>
          <p:cNvCxnSpPr>
            <a:stCxn id="11" idx="0"/>
            <a:endCxn id="9" idx="2"/>
          </p:cNvCxnSpPr>
          <p:nvPr/>
        </p:nvCxnSpPr>
        <p:spPr>
          <a:xfrm rot="16200000" flipV="1">
            <a:off x="9490976" y="4324132"/>
            <a:ext cx="1282911" cy="10289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82521" y="4881120"/>
            <a:ext cx="10823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inherit</a:t>
            </a:r>
            <a:endParaRPr lang="en-US" sz="2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251" y="1371600"/>
            <a:ext cx="1520665" cy="1520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630" y="1371601"/>
            <a:ext cx="1525854" cy="15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smtClean="0"/>
              <a:t>the Base Model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0208" y="1219200"/>
            <a:ext cx="1078440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 BaseModel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protected static $db;</a:t>
            </a:r>
          </a:p>
          <a:p>
            <a:pPr>
              <a:lnSpc>
                <a:spcPct val="105000"/>
              </a:lnSpc>
            </a:pPr>
            <a:endParaRPr 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__construct()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(self::$db == null)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self::$db = new 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mysqli</a:t>
            </a:r>
            <a:r>
              <a:rPr lang="en-US" sz="2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DB_HOST</a:t>
            </a: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DB_USER, DB_PASS, DB_NAME);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 (self::$db-&gt;connect_errno)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die('Cannot connect to database');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3212" y="1219200"/>
            <a:ext cx="35814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models/BaseModel.php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97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8408" y="1066800"/>
            <a:ext cx="10908004" cy="54245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AuthorsModel extends BaseModel {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getAll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$stmt = self::$db-&gt;query("SELECT * FROM authors");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$stmt-&gt;fetch_all(MYSQLI_ASSOC);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find($id)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$stmt = self::$db-&gt;prepare("SELECT * FROM authors WHERE id = ?");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$stmt-&gt;bind_param("i", $id);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$stmt-&gt;execute();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$stmt-&gt;get_result()-&gt;fetch_assoc();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create($name)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…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edit($id, $name)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…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function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delete($id)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… }</a:t>
            </a:r>
          </a:p>
          <a:p>
            <a:pPr>
              <a:lnSpc>
                <a:spcPct val="105000"/>
              </a:lnSpc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2212" y="1066800"/>
            <a:ext cx="40242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models/AuthorsModel.php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248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Typical Web App </a:t>
            </a:r>
            <a:r>
              <a:rPr lang="en-US" dirty="0" smtClean="0"/>
              <a:t>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Typical PHP Apps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MVC Concepts (Model-View-Controller)</a:t>
            </a:r>
          </a:p>
          <a:p>
            <a:pPr marL="717550" lvl="1" indent="-352425">
              <a:lnSpc>
                <a:spcPts val="4000"/>
              </a:lnSpc>
            </a:pPr>
            <a:r>
              <a:rPr lang="en-US" dirty="0" smtClean="0"/>
              <a:t>Presentation</a:t>
            </a:r>
          </a:p>
          <a:p>
            <a:pPr marL="717550" lvl="1" indent="-352425">
              <a:lnSpc>
                <a:spcPts val="4000"/>
              </a:lnSpc>
            </a:pPr>
            <a:r>
              <a:rPr lang="en-US" dirty="0" smtClean="0"/>
              <a:t>Logic</a:t>
            </a:r>
          </a:p>
          <a:p>
            <a:pPr marL="717550" lvl="1" indent="-352425">
              <a:lnSpc>
                <a:spcPts val="4000"/>
              </a:lnSpc>
            </a:pPr>
            <a:r>
              <a:rPr lang="en-US" dirty="0" smtClean="0"/>
              <a:t>Data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Web Application </a:t>
            </a:r>
            <a:r>
              <a:rPr lang="en-US" dirty="0" smtClean="0"/>
              <a:t>Frameworks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Building Your Own MVC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12" y="1115530"/>
            <a:ext cx="2104800" cy="2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87" y="3505200"/>
            <a:ext cx="3481450" cy="2775556"/>
          </a:xfrm>
          <a:prstGeom prst="roundRect">
            <a:avLst>
              <a:gd name="adj" fmla="val 2004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Views render the data from the view model (view bag)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produces HTML fragment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Views can be based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pure PHP </a:t>
            </a:r>
            <a:r>
              <a:rPr lang="en-US" dirty="0" smtClean="0"/>
              <a:t>or on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Popular PHP view engines: </a:t>
            </a:r>
            <a:r>
              <a:rPr lang="en-US" dirty="0" smtClean="0">
                <a:hlinkClick r:id="rId2"/>
              </a:rPr>
              <a:t>Blade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Twig</a:t>
            </a:r>
            <a:r>
              <a:rPr lang="en-US" dirty="0" smtClean="0"/>
              <a:t>, 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Views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8408" y="4405532"/>
            <a:ext cx="3759604" cy="20588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{% for user in users %}</a:t>
            </a:r>
          </a:p>
          <a:p>
            <a:pPr>
              <a:lnSpc>
                <a:spcPct val="130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* {{ user.name }}</a:t>
            </a:r>
          </a:p>
          <a:p>
            <a:pPr>
              <a:lnSpc>
                <a:spcPct val="130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{% else %}</a:t>
            </a:r>
          </a:p>
          <a:p>
            <a:pPr>
              <a:lnSpc>
                <a:spcPct val="130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No user has been found.</a:t>
            </a:r>
          </a:p>
          <a:p>
            <a:pPr>
              <a:lnSpc>
                <a:spcPct val="130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{% endfor %}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61013" y="4405532"/>
            <a:ext cx="691979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if (isset($this-&gt;users)) : ?&gt;</a:t>
            </a:r>
          </a:p>
          <a:p>
            <a:pPr>
              <a:lnSpc>
                <a:spcPct val="105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&gt;&lt;?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foreach ($this-&gt;users as $user) : ?&gt;</a:t>
            </a:r>
          </a:p>
          <a:p>
            <a:pPr>
              <a:lnSpc>
                <a:spcPct val="105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&lt;li&gt;&lt;?= htmlspecialchars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</a:t>
            </a: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user.name)?&gt;&lt;/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li&gt;</a:t>
            </a:r>
          </a:p>
          <a:p>
            <a:pPr>
              <a:lnSpc>
                <a:spcPct val="105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&lt;?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</a:t>
            </a: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endforeach ?&gt;&lt;/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ul&gt;</a:t>
            </a:r>
          </a:p>
          <a:p>
            <a:pPr>
              <a:lnSpc>
                <a:spcPct val="105000"/>
              </a:lnSpc>
            </a:pP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</a:t>
            </a: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 ?&gt;No 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has been </a:t>
            </a:r>
            <a:r>
              <a:rPr lang="en-US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en-US" sz="2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endif ?&gt;</a:t>
            </a:r>
            <a:endParaRPr lang="en-US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3412" y="3795384"/>
            <a:ext cx="25146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latin typeface="+mn-lt"/>
              </a:rPr>
              <a:t>Render with Twig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814" y="3795384"/>
            <a:ext cx="3185998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</a:lstStyle>
          <a:p>
            <a:r>
              <a:rPr lang="en-US" dirty="0"/>
              <a:t>Render with pure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Based on Pure PHP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8408" y="1255520"/>
            <a:ext cx="10908004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&lt;h1&gt;List of Authors&lt;/h1&gt;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th&gt;ID&lt;/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th&gt;Name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th&gt; &lt;th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colspan="2"&gt;Action&lt;/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&lt;/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foreach ($this-&gt;authors as $author) : ?&gt;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&lt;tr&gt;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&lt;?= htmlspecialchars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($author['id']) ?&gt;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&lt;?= htmlspecialchars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($author['name']) ?&gt;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&lt;td&gt;&lt;a href="/authors/edit/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&lt;?=$author['id'] ?&gt;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"&gt;[Edit]&lt;/td&gt;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&lt;td&gt;&lt;a href="/authors/delete/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&lt;?=$author['id'] ?&gt;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"&gt;[Delete]&lt;/td&gt;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&lt;/tr&gt;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&lt;?php endforeach; ?&gt;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&lt;/table&gt;</a:t>
            </a:r>
          </a:p>
          <a:p>
            <a:pPr>
              <a:lnSpc>
                <a:spcPct val="105000"/>
              </a:lnSpc>
            </a:pP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href="/authors/create"&gt;[Create New]&lt;/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412" y="1255520"/>
            <a:ext cx="4329000" cy="5178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views/authors/index.php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83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layout system </a:t>
            </a:r>
            <a:r>
              <a:rPr lang="en-US" dirty="0" smtClean="0"/>
              <a:t>in Web apps</a:t>
            </a:r>
          </a:p>
          <a:p>
            <a:pPr lvl="1"/>
            <a:r>
              <a:rPr lang="en-US" dirty="0" smtClean="0"/>
              <a:t>Avoids repeating headers, footers, sidebars and others</a:t>
            </a:r>
          </a:p>
          <a:p>
            <a:r>
              <a:rPr lang="en-US" dirty="0" smtClean="0"/>
              <a:t>Simple implementations</a:t>
            </a:r>
          </a:p>
          <a:p>
            <a:pPr lvl="1"/>
            <a:r>
              <a:rPr lang="en-US" noProof="1" smtClean="0"/>
              <a:t>Just include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header.php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footer.php</a:t>
            </a:r>
          </a:p>
          <a:p>
            <a:r>
              <a:rPr lang="en-US" dirty="0" smtClean="0"/>
              <a:t>More-complex solutions</a:t>
            </a:r>
          </a:p>
          <a:p>
            <a:pPr lvl="1"/>
            <a:r>
              <a:rPr lang="en-US" dirty="0" smtClean="0"/>
              <a:t>Multiple layouts with inheritance</a:t>
            </a:r>
          </a:p>
          <a:p>
            <a:pPr lvl="1"/>
            <a:r>
              <a:rPr lang="en-US" dirty="0" smtClean="0"/>
              <a:t>Components (partial views), parameters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messages</a:t>
            </a:r>
          </a:p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1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/ Logout /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1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data validation</a:t>
            </a:r>
          </a:p>
          <a:p>
            <a:r>
              <a:rPr lang="en-US" dirty="0" smtClean="0"/>
              <a:t>Server-side data validation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calls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Partial page rendering</a:t>
            </a:r>
          </a:p>
          <a:p>
            <a:r>
              <a:rPr lang="en-US" dirty="0"/>
              <a:t>JSON results </a:t>
            </a:r>
            <a:r>
              <a:rPr lang="en-US" dirty="0" smtClean="0"/>
              <a:t> + client-side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</a:t>
            </a:r>
            <a:r>
              <a:rPr lang="en-US" dirty="0" smtClean="0"/>
              <a:t>aging</a:t>
            </a:r>
          </a:p>
          <a:p>
            <a:r>
              <a:rPr lang="en-US" dirty="0" smtClean="0"/>
              <a:t>Grid controls</a:t>
            </a:r>
          </a:p>
          <a:p>
            <a:pPr lvl="1"/>
            <a:r>
              <a:rPr lang="en-US" dirty="0" smtClean="0"/>
              <a:t>Data sorting, filtering and paging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Paging, Sorting and </a:t>
            </a:r>
            <a:r>
              <a:rPr lang="en-US" dirty="0" smtClean="0"/>
              <a:t>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4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3484" y="4876800"/>
            <a:ext cx="10263928" cy="820600"/>
          </a:xfrm>
        </p:spPr>
        <p:txBody>
          <a:bodyPr/>
          <a:lstStyle/>
          <a:p>
            <a:r>
              <a:rPr lang="en-US" dirty="0" smtClean="0"/>
              <a:t>Building a MVC Framework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83484" y="5754968"/>
            <a:ext cx="10263928" cy="68825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50" y="1371600"/>
            <a:ext cx="3474762" cy="3080418"/>
          </a:xfrm>
          <a:prstGeom prst="roundRect">
            <a:avLst>
              <a:gd name="adj" fmla="val 1884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0" y="1371600"/>
            <a:ext cx="3863846" cy="3080418"/>
          </a:xfrm>
          <a:prstGeom prst="roundRect">
            <a:avLst>
              <a:gd name="adj" fmla="val 2004"/>
            </a:avLst>
          </a:prstGeom>
        </p:spPr>
      </p:pic>
      <p:pic>
        <p:nvPicPr>
          <p:cNvPr id="10" name="Picture 4" descr="http://www.inpagina.fr/easycatalog/images/stories/is_images/illustrations/elephant-elephant-ph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90" y="1921489"/>
            <a:ext cx="2512144" cy="19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Web Applications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https://softuni.bg/courses/web-development-basics/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Web App Structure and PHP Apps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1612" y="2364240"/>
            <a:ext cx="3550984" cy="6858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Presentation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41612" y="3888240"/>
            <a:ext cx="3550984" cy="6858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Logic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1612" y="4650240"/>
            <a:ext cx="3550984" cy="6858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Access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Logic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1612" y="1373640"/>
            <a:ext cx="3550984" cy="6858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Browser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1612" y="5640840"/>
            <a:ext cx="3550984" cy="6858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>
            <a:off x="4517104" y="2059440"/>
            <a:ext cx="0" cy="3048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4517104" y="5336040"/>
            <a:ext cx="0" cy="3048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741612" y="3126240"/>
            <a:ext cx="3550984" cy="6858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Presentation Logic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32612" y="2364240"/>
            <a:ext cx="4267200" cy="6858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Views: HTML + PHP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32612" y="3888240"/>
            <a:ext cx="4267200" cy="6858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Logic Classes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32612" y="4650240"/>
            <a:ext cx="4267200" cy="6858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PHP Data Access Classes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32612" y="1373640"/>
            <a:ext cx="4267200" cy="6858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Browser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32612" y="5640840"/>
            <a:ext cx="4267200" cy="6858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  <a:endCxn id="24" idx="0"/>
          </p:cNvCxnSpPr>
          <p:nvPr/>
        </p:nvCxnSpPr>
        <p:spPr>
          <a:xfrm>
            <a:off x="9066212" y="2059440"/>
            <a:ext cx="0" cy="3048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>
            <a:off x="9066212" y="5336040"/>
            <a:ext cx="0" cy="3048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932612" y="3126240"/>
            <a:ext cx="4267200" cy="6858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PHP Controller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Classes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32" name="Picture 2" descr="http://www.creattor.com/files/10/617/database-icons-screenshot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4" y="5325057"/>
            <a:ext cx="1228143" cy="12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www.saloniris.co.uk/communities/3/004/011/750/673/images/45901430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4" y="1182002"/>
            <a:ext cx="1645345" cy="12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2" y="3050040"/>
            <a:ext cx="1720470" cy="15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8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MVC</a:t>
            </a:r>
            <a:r>
              <a:rPr lang="en-US" dirty="0" smtClean="0"/>
              <a:t> == Model-View-Controller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dirty="0" smtClean="0"/>
              <a:t> (presentation / UI)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Render UI (produce HTML)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/>
              <a:t> </a:t>
            </a:r>
            <a:r>
              <a:rPr lang="en-US" dirty="0" smtClean="0"/>
              <a:t>(logic)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Prepare UI (presentation logic)</a:t>
            </a:r>
          </a:p>
          <a:p>
            <a:pPr lvl="1"/>
            <a:r>
              <a:rPr lang="en-US" dirty="0" smtClean="0"/>
              <a:t>Update database (business logic)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en-US" dirty="0"/>
              <a:t> </a:t>
            </a:r>
            <a:r>
              <a:rPr lang="en-US" dirty="0" smtClean="0"/>
              <a:t>(data)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Data access classes or 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 for Web Apps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92" y="2057400"/>
            <a:ext cx="4354520" cy="3471603"/>
          </a:xfrm>
          <a:prstGeom prst="roundRect">
            <a:avLst>
              <a:gd name="adj" fmla="val 3625"/>
            </a:avLst>
          </a:prstGeom>
        </p:spPr>
      </p:pic>
    </p:spTree>
    <p:extLst>
      <p:ext uri="{BB962C8B-B14F-4D97-AF65-F5344CB8AC3E}">
        <p14:creationId xmlns:p14="http://schemas.microsoft.com/office/powerpoint/2010/main" val="186720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are typically built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application framework</a:t>
            </a:r>
          </a:p>
          <a:p>
            <a:r>
              <a:rPr lang="en-US" dirty="0" smtClean="0"/>
              <a:t>Build your own Web framework</a:t>
            </a:r>
          </a:p>
          <a:p>
            <a:pPr lvl="1"/>
            <a:r>
              <a:rPr lang="en-US" dirty="0" smtClean="0"/>
              <a:t>More flexibility, takes more effort, needs more experience</a:t>
            </a:r>
          </a:p>
          <a:p>
            <a:r>
              <a:rPr lang="en-US" dirty="0" smtClean="0"/>
              <a:t>Use some industrial Web framework</a:t>
            </a:r>
          </a:p>
          <a:p>
            <a:pPr lvl="1"/>
            <a:r>
              <a:rPr lang="en-US" dirty="0"/>
              <a:t>More mature, large community, more functionality, …</a:t>
            </a:r>
          </a:p>
          <a:p>
            <a:pPr lvl="1"/>
            <a:r>
              <a:rPr lang="en-US" dirty="0" smtClean="0"/>
              <a:t>PHP: </a:t>
            </a:r>
            <a:r>
              <a:rPr lang="en-US" dirty="0">
                <a:hlinkClick r:id="rId2"/>
              </a:rPr>
              <a:t>Laravel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Symfony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CodeIgniter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Yii</a:t>
            </a:r>
            <a:r>
              <a:rPr lang="en-US" dirty="0"/>
              <a:t>, </a:t>
            </a:r>
            <a:r>
              <a:rPr lang="en-US" dirty="0" smtClean="0">
                <a:hlinkClick r:id="rId6"/>
              </a:rPr>
              <a:t>Phalcon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Zend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C#: </a:t>
            </a:r>
            <a:r>
              <a:rPr lang="en-US" dirty="0" smtClean="0">
                <a:hlinkClick r:id="rId8"/>
              </a:rPr>
              <a:t>ASP.NET 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ASP.NET Web Forms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Nancy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Others: </a:t>
            </a:r>
            <a:r>
              <a:rPr lang="en-US" dirty="0" smtClean="0">
                <a:hlinkClick r:id="rId11"/>
              </a:rPr>
              <a:t>Rails</a:t>
            </a:r>
            <a:r>
              <a:rPr lang="en-US" dirty="0" smtClean="0"/>
              <a:t> (Ruby), </a:t>
            </a:r>
            <a:r>
              <a:rPr lang="en-US" dirty="0" smtClean="0">
                <a:hlinkClick r:id="rId12"/>
              </a:rPr>
              <a:t>Django </a:t>
            </a:r>
            <a:r>
              <a:rPr lang="en-US" dirty="0" smtClean="0"/>
              <a:t>(Python), </a:t>
            </a:r>
            <a:r>
              <a:rPr lang="en-US" dirty="0" smtClean="0">
                <a:hlinkClick r:id="rId13"/>
              </a:rPr>
              <a:t>Spring MVC </a:t>
            </a:r>
            <a:r>
              <a:rPr lang="en-US" dirty="0" smtClean="0"/>
              <a:t>(Java)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5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Presentation in Web apps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Views </a:t>
            </a:r>
            <a:r>
              <a:rPr lang="en-US" dirty="0" smtClean="0"/>
              <a:t>and template engine – render dynamic HTML</a:t>
            </a:r>
          </a:p>
          <a:p>
            <a:pPr lvl="2"/>
            <a:r>
              <a:rPr lang="en-US" dirty="0" smtClean="0"/>
              <a:t>PHP files for each view / partial view or based on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 engine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Presentation logic </a:t>
            </a:r>
            <a:r>
              <a:rPr lang="en-US" dirty="0" smtClean="0"/>
              <a:t>(prepare data for rendering)</a:t>
            </a:r>
          </a:p>
          <a:p>
            <a:pPr lvl="2"/>
            <a:r>
              <a:rPr lang="en-US" dirty="0" smtClean="0"/>
              <a:t>PHP controllers: read data from DB, fill it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 model</a:t>
            </a:r>
          </a:p>
          <a:p>
            <a:pPr lvl="1"/>
            <a:r>
              <a:rPr lang="en-US" dirty="0" smtClean="0"/>
              <a:t>Page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en-US" dirty="0" smtClean="0"/>
              <a:t> system (headers, footers, sidebars, etc.)</a:t>
            </a:r>
          </a:p>
          <a:p>
            <a:pPr lvl="2"/>
            <a:r>
              <a:rPr lang="en-US" dirty="0" smtClean="0"/>
              <a:t>PHP fragments / layout templates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Notifications</a:t>
            </a:r>
            <a:r>
              <a:rPr lang="en-US" dirty="0"/>
              <a:t> – show error / info </a:t>
            </a:r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PHP framework logic + notifications partial 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Frameworks: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Logic in Web applications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 smtClean="0"/>
              <a:t> – process user actions (e.g. button click / form submit)</a:t>
            </a:r>
          </a:p>
          <a:p>
            <a:pPr lvl="2"/>
            <a:r>
              <a:rPr lang="en-US" dirty="0" smtClean="0"/>
              <a:t>Presentation logic – prepare data (view models) for the UI</a:t>
            </a:r>
          </a:p>
          <a:p>
            <a:pPr lvl="2"/>
            <a:r>
              <a:rPr lang="en-US" dirty="0" smtClean="0"/>
              <a:t>Business logic – do the business operations, e.g. post an article</a:t>
            </a:r>
          </a:p>
          <a:p>
            <a:pPr lvl="2"/>
            <a:r>
              <a:rPr lang="en-US" dirty="0" smtClean="0"/>
              <a:t>CRUD operations – list / create / update / delete data</a:t>
            </a:r>
          </a:p>
          <a:p>
            <a:pPr lvl="2"/>
            <a:r>
              <a:rPr lang="en-US" dirty="0" smtClean="0"/>
              <a:t>AJAX actions – render partial views or JSON result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control </a:t>
            </a:r>
            <a:r>
              <a:rPr lang="en-US" dirty="0"/>
              <a:t>(user register, login, logout, admin area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Session-based </a:t>
            </a:r>
            <a:r>
              <a:rPr lang="en-US" dirty="0"/>
              <a:t>user tracking </a:t>
            </a:r>
            <a:r>
              <a:rPr lang="en-US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login / logout / get current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r>
              <a:rPr lang="en-US" smtClean="0"/>
              <a:t>: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Data in Web applications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access logic </a:t>
            </a:r>
            <a:r>
              <a:rPr lang="en-US" dirty="0" smtClean="0"/>
              <a:t>– execute DB operations</a:t>
            </a:r>
          </a:p>
          <a:p>
            <a:pPr lvl="2"/>
            <a:r>
              <a:rPr lang="en-US" dirty="0" smtClean="0"/>
              <a:t>ORM approach – map classes to DB tables</a:t>
            </a:r>
          </a:p>
          <a:p>
            <a:pPr lvl="2"/>
            <a:r>
              <a:rPr lang="en-US" dirty="0" smtClean="0"/>
              <a:t>Non-ORM approach – data access classes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 smtClean="0"/>
              <a:t> – show errors for invalid form data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binding</a:t>
            </a:r>
            <a:r>
              <a:rPr lang="en-US" dirty="0" smtClean="0"/>
              <a:t> – auto map form data into objects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paging</a:t>
            </a:r>
            <a:r>
              <a:rPr lang="en-US" dirty="0" smtClean="0"/>
              <a:t>, sorting, filtering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Frameworks: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8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3484" y="4876800"/>
            <a:ext cx="10263928" cy="820600"/>
          </a:xfrm>
        </p:spPr>
        <p:txBody>
          <a:bodyPr/>
          <a:lstStyle/>
          <a:p>
            <a:r>
              <a:rPr lang="en-US" dirty="0" smtClean="0"/>
              <a:t>Building a MVC Framework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83484" y="5726832"/>
            <a:ext cx="10263928" cy="68825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Basic Concepts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2" y="1371600"/>
            <a:ext cx="4151736" cy="30787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18" y="1371600"/>
            <a:ext cx="3627434" cy="3078747"/>
          </a:xfrm>
          <a:prstGeom prst="rect">
            <a:avLst/>
          </a:prstGeom>
        </p:spPr>
      </p:pic>
      <p:pic>
        <p:nvPicPr>
          <p:cNvPr id="10" name="Picture 4" descr="http://www.inpagina.fr/easycatalog/images/stories/is_images/illustrations/elephant-elephant-ph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1" y="1952340"/>
            <a:ext cx="2512144" cy="19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1758</Words>
  <Application>Microsoft Office PowerPoint</Application>
  <PresentationFormat>Custom</PresentationFormat>
  <Paragraphs>331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Structuring Web Applications</vt:lpstr>
      <vt:lpstr>Table of Contents</vt:lpstr>
      <vt:lpstr>Typical Web App Structure and PHP Apps</vt:lpstr>
      <vt:lpstr>MVC Architecture for Web Apps</vt:lpstr>
      <vt:lpstr>Web Application Frameworks</vt:lpstr>
      <vt:lpstr>Web Frameworks: Presentation</vt:lpstr>
      <vt:lpstr>Web Frameworks: Logic</vt:lpstr>
      <vt:lpstr>Web Frameworks: Data</vt:lpstr>
      <vt:lpstr>Building a MVC Framework in PHP</vt:lpstr>
      <vt:lpstr>Front Controller</vt:lpstr>
      <vt:lpstr>Rewriting URLs with .htaccess</vt:lpstr>
      <vt:lpstr>Configuration Settings</vt:lpstr>
      <vt:lpstr>Implementing the Front Controller</vt:lpstr>
      <vt:lpstr>Implementing the Controllers: BaseController</vt:lpstr>
      <vt:lpstr>The Base Controller</vt:lpstr>
      <vt:lpstr>Implementing the Controllers</vt:lpstr>
      <vt:lpstr>Implementing the Models</vt:lpstr>
      <vt:lpstr>Implementing the Base Model</vt:lpstr>
      <vt:lpstr>Implementing the Models</vt:lpstr>
      <vt:lpstr>Implementing the Views</vt:lpstr>
      <vt:lpstr>View Based on Pure PHP</vt:lpstr>
      <vt:lpstr>Layout System</vt:lpstr>
      <vt:lpstr>Notification System</vt:lpstr>
      <vt:lpstr>Login / Logout / Authorization</vt:lpstr>
      <vt:lpstr>Data Validation</vt:lpstr>
      <vt:lpstr>AJAX Calls</vt:lpstr>
      <vt:lpstr>Data Paging, Sorting and Filtering</vt:lpstr>
      <vt:lpstr>Building a MVC Framework in PHP</vt:lpstr>
      <vt:lpstr>Structuring Web Applications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Web Applications</dc:title>
  <dc:subject>Software Development Course</dc:subject>
  <dc:creator/>
  <cp:keywords>MVC, front-controller, Model-View-Controller, PHP,Web Development, PHP,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2015-04-27T15:14:06Z</dcterms:modified>
  <cp:category>MVC, front-controller, Model-View-Controller, PHP,Web Development, PHP,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