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7" r:id="rId10"/>
    <p:sldId id="400" r:id="rId11"/>
    <p:sldId id="401" r:id="rId12"/>
    <p:sldId id="402" r:id="rId13"/>
    <p:sldId id="403" r:id="rId14"/>
    <p:sldId id="404" r:id="rId15"/>
    <p:sldId id="407" r:id="rId16"/>
    <p:sldId id="405" r:id="rId17"/>
    <p:sldId id="406" r:id="rId18"/>
    <p:sldId id="408" r:id="rId19"/>
    <p:sldId id="409" r:id="rId20"/>
    <p:sldId id="410" r:id="rId21"/>
    <p:sldId id="411" r:id="rId22"/>
    <p:sldId id="412" r:id="rId23"/>
    <p:sldId id="434" r:id="rId24"/>
    <p:sldId id="435" r:id="rId25"/>
    <p:sldId id="436" r:id="rId26"/>
    <p:sldId id="413" r:id="rId27"/>
    <p:sldId id="414" r:id="rId28"/>
    <p:sldId id="415" r:id="rId29"/>
    <p:sldId id="416" r:id="rId30"/>
    <p:sldId id="417" r:id="rId31"/>
    <p:sldId id="418" r:id="rId32"/>
    <p:sldId id="433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7" r:id="rId47"/>
    <p:sldId id="438" r:id="rId48"/>
    <p:sldId id="439" r:id="rId49"/>
    <p:sldId id="440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8DC9E"/>
    <a:srgbClr val="603A14"/>
    <a:srgbClr val="E85C0E"/>
    <a:srgbClr val="BAB398"/>
    <a:srgbClr val="ADA485"/>
    <a:srgbClr val="C6C0AA"/>
    <a:srgbClr val="663606"/>
    <a:srgbClr val="663106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X="123180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1C1415B6-979B-4051-A0A8-5D71E578A8C8}" type="presOf" srcId="{A4AAF88C-2F9E-4D8B-8972-305B152AE0D7}" destId="{7F3FFE69-D75F-44A3-893C-E8756AA89EAC}" srcOrd="0" destOrd="0" presId="urn:microsoft.com/office/officeart/2005/8/layout/orgChart1"/>
    <dgm:cxn modelId="{B71AF315-5171-43DD-8C8B-BED8C14E38D2}" type="presOf" srcId="{7C7AC4B4-D3B9-4CC2-B87A-839316F25AF2}" destId="{7740B1A0-9157-4545-97EB-368FEB272624}" srcOrd="1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4B9156BD-CBE2-4070-9B51-D87DB7077293}" type="presOf" srcId="{B7609963-D7B9-4B17-AF9E-F6B62543970C}" destId="{59A91F38-2289-4DEA-8B70-9AC77A7B4494}" srcOrd="1" destOrd="0" presId="urn:microsoft.com/office/officeart/2005/8/layout/orgChart1"/>
    <dgm:cxn modelId="{5B090E03-1CFB-4313-B7F8-BDC01D1D2E12}" type="presOf" srcId="{F11842CF-EC60-488E-9D4F-0DFED0CB0380}" destId="{7AC48386-9656-4EC6-8821-0F7E07CC2F1A}" srcOrd="1" destOrd="0" presId="urn:microsoft.com/office/officeart/2005/8/layout/orgChart1"/>
    <dgm:cxn modelId="{122ACAF9-C6B9-4DBC-94BB-D89443B1E16C}" type="presOf" srcId="{608A1EC2-01AF-4247-A15B-978D125804F9}" destId="{0CEBC24F-1328-4FAC-B379-2BCA120E4D72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67629730-02ED-44BB-A3A3-CCF8BBD1AA27}" type="presOf" srcId="{B7609963-D7B9-4B17-AF9E-F6B62543970C}" destId="{1A6408F8-093E-474D-AB6F-BF0938FAFF71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2D031390-8D8E-47EF-970A-A27D2EDF1BCD}" type="presOf" srcId="{9B8098CB-6BB8-4AC2-B11B-D5E6DFCC87EB}" destId="{45E166D6-D565-4268-934A-48C967E831B3}" srcOrd="0" destOrd="0" presId="urn:microsoft.com/office/officeart/2005/8/layout/orgChart1"/>
    <dgm:cxn modelId="{EBAD06F9-D51C-49C4-8CB5-F6379DB61DF6}" type="presOf" srcId="{5263E22A-86A7-4D05-BF79-78924EC4E0A3}" destId="{6F556916-3134-4938-BB1B-C7ACC88A39E8}" srcOrd="0" destOrd="0" presId="urn:microsoft.com/office/officeart/2005/8/layout/orgChart1"/>
    <dgm:cxn modelId="{F6C1C503-6C7C-4CBB-8EFA-DBEB1B90FD94}" type="presOf" srcId="{F11842CF-EC60-488E-9D4F-0DFED0CB0380}" destId="{228FE6FC-7259-4B67-82C5-9C0076AD3ACA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41C508EA-A2DE-4A60-9A57-38EC05806D27}" type="presOf" srcId="{D7329EF1-07F8-4005-AE62-EAC2F38A0754}" destId="{B65AC824-25E8-455D-B1AC-2FD0E904FF64}" srcOrd="1" destOrd="0" presId="urn:microsoft.com/office/officeart/2005/8/layout/orgChart1"/>
    <dgm:cxn modelId="{D9BCEEEB-0B2D-4A17-A5AB-A55821192965}" type="presOf" srcId="{7C7AC4B4-D3B9-4CC2-B87A-839316F25AF2}" destId="{84BDF9D7-71AF-478A-8992-78E523D21C63}" srcOrd="0" destOrd="0" presId="urn:microsoft.com/office/officeart/2005/8/layout/orgChart1"/>
    <dgm:cxn modelId="{22E64FA6-E095-44D2-AFFB-1D98B360CDAD}" type="presOf" srcId="{0AB9111E-23F7-47BC-9307-7D65CADBF6D7}" destId="{C79BA2E6-7BA1-4DF0-8AC0-F79C40B6D60B}" srcOrd="0" destOrd="0" presId="urn:microsoft.com/office/officeart/2005/8/layout/orgChart1"/>
    <dgm:cxn modelId="{084456E5-A11E-4E09-BAB4-36C1931F5D50}" type="presOf" srcId="{D7329EF1-07F8-4005-AE62-EAC2F38A0754}" destId="{1A61650A-88F6-4148-943F-62A660FF946A}" srcOrd="0" destOrd="0" presId="urn:microsoft.com/office/officeart/2005/8/layout/orgChart1"/>
    <dgm:cxn modelId="{D6D11CE2-18BD-4799-BCCD-34E603DF38CF}" type="presOf" srcId="{608A1EC2-01AF-4247-A15B-978D125804F9}" destId="{3FACA039-696D-4C69-9B35-11AADEC858A2}" srcOrd="0" destOrd="0" presId="urn:microsoft.com/office/officeart/2005/8/layout/orgChart1"/>
    <dgm:cxn modelId="{D8074820-3EB8-4AA7-B063-B67D73977E84}" type="presOf" srcId="{DD15F589-53FA-4308-A591-28A8C2968B35}" destId="{FA41F8B3-D593-47C9-A931-F79544E76C04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76C17781-0B6C-4515-9D1B-30B8FCF91EDE}" type="presParOf" srcId="{FA41F8B3-D593-47C9-A931-F79544E76C04}" destId="{1876C163-5C32-42B3-8D5D-16E15B8DBB2B}" srcOrd="0" destOrd="0" presId="urn:microsoft.com/office/officeart/2005/8/layout/orgChart1"/>
    <dgm:cxn modelId="{45E1906B-C336-4753-8533-B7A8B72EA562}" type="presParOf" srcId="{1876C163-5C32-42B3-8D5D-16E15B8DBB2B}" destId="{A929C0FD-7584-4926-BCB9-FE67EB0E1C1C}" srcOrd="0" destOrd="0" presId="urn:microsoft.com/office/officeart/2005/8/layout/orgChart1"/>
    <dgm:cxn modelId="{0429A458-1316-489D-85FD-AEFA15C2CB17}" type="presParOf" srcId="{A929C0FD-7584-4926-BCB9-FE67EB0E1C1C}" destId="{3FACA039-696D-4C69-9B35-11AADEC858A2}" srcOrd="0" destOrd="0" presId="urn:microsoft.com/office/officeart/2005/8/layout/orgChart1"/>
    <dgm:cxn modelId="{5664C4DE-965D-48AF-B2E2-B8566C3F665D}" type="presParOf" srcId="{A929C0FD-7584-4926-BCB9-FE67EB0E1C1C}" destId="{0CEBC24F-1328-4FAC-B379-2BCA120E4D72}" srcOrd="1" destOrd="0" presId="urn:microsoft.com/office/officeart/2005/8/layout/orgChart1"/>
    <dgm:cxn modelId="{76F949C0-C80E-4AA3-9F75-4AA4B8C25FDA}" type="presParOf" srcId="{1876C163-5C32-42B3-8D5D-16E15B8DBB2B}" destId="{874CA8BE-F061-48CF-B676-467D315F616D}" srcOrd="1" destOrd="0" presId="urn:microsoft.com/office/officeart/2005/8/layout/orgChart1"/>
    <dgm:cxn modelId="{01EC237F-9895-4257-85C8-5626C4DC1A23}" type="presParOf" srcId="{874CA8BE-F061-48CF-B676-467D315F616D}" destId="{6F556916-3134-4938-BB1B-C7ACC88A39E8}" srcOrd="0" destOrd="0" presId="urn:microsoft.com/office/officeart/2005/8/layout/orgChart1"/>
    <dgm:cxn modelId="{E5FCF385-1671-4AD0-A2A0-D843016E2510}" type="presParOf" srcId="{874CA8BE-F061-48CF-B676-467D315F616D}" destId="{26FE4D88-8094-40F2-A9A5-C1E40706E701}" srcOrd="1" destOrd="0" presId="urn:microsoft.com/office/officeart/2005/8/layout/orgChart1"/>
    <dgm:cxn modelId="{E092F114-3A36-47D7-9AD1-695B2AA01359}" type="presParOf" srcId="{26FE4D88-8094-40F2-A9A5-C1E40706E701}" destId="{88EEB339-45F0-44D3-9877-0C78F0C47C89}" srcOrd="0" destOrd="0" presId="urn:microsoft.com/office/officeart/2005/8/layout/orgChart1"/>
    <dgm:cxn modelId="{48A68535-BF59-46F7-80C8-19154FA92287}" type="presParOf" srcId="{88EEB339-45F0-44D3-9877-0C78F0C47C89}" destId="{228FE6FC-7259-4B67-82C5-9C0076AD3ACA}" srcOrd="0" destOrd="0" presId="urn:microsoft.com/office/officeart/2005/8/layout/orgChart1"/>
    <dgm:cxn modelId="{C2BC3897-43D7-4045-881E-71CA6F93CEB5}" type="presParOf" srcId="{88EEB339-45F0-44D3-9877-0C78F0C47C89}" destId="{7AC48386-9656-4EC6-8821-0F7E07CC2F1A}" srcOrd="1" destOrd="0" presId="urn:microsoft.com/office/officeart/2005/8/layout/orgChart1"/>
    <dgm:cxn modelId="{49D8073C-F323-4128-ADEE-1ED8E6F65974}" type="presParOf" srcId="{26FE4D88-8094-40F2-A9A5-C1E40706E701}" destId="{BB0E37DB-4683-4DD3-8E46-BC42C2FA3E6B}" srcOrd="1" destOrd="0" presId="urn:microsoft.com/office/officeart/2005/8/layout/orgChart1"/>
    <dgm:cxn modelId="{F4F37FD0-C467-46D4-B776-EC520C4CFF62}" type="presParOf" srcId="{26FE4D88-8094-40F2-A9A5-C1E40706E701}" destId="{8385983F-E726-4C0E-92A4-E4221A5E0E05}" srcOrd="2" destOrd="0" presId="urn:microsoft.com/office/officeart/2005/8/layout/orgChart1"/>
    <dgm:cxn modelId="{5B1F4CB4-57BE-4385-8CA7-3C9E0BBBE3E1}" type="presParOf" srcId="{874CA8BE-F061-48CF-B676-467D315F616D}" destId="{7F3FFE69-D75F-44A3-893C-E8756AA89EAC}" srcOrd="2" destOrd="0" presId="urn:microsoft.com/office/officeart/2005/8/layout/orgChart1"/>
    <dgm:cxn modelId="{ADC38D98-BFE3-453E-87F6-2BADF7D13BD4}" type="presParOf" srcId="{874CA8BE-F061-48CF-B676-467D315F616D}" destId="{C86DEECA-D9D1-4A3C-B23D-7A1431CBDA95}" srcOrd="3" destOrd="0" presId="urn:microsoft.com/office/officeart/2005/8/layout/orgChart1"/>
    <dgm:cxn modelId="{1599299D-F2A2-4AAC-9222-CAC980BE7A58}" type="presParOf" srcId="{C86DEECA-D9D1-4A3C-B23D-7A1431CBDA95}" destId="{D893DD97-D419-449F-AF14-3948C1DA2F02}" srcOrd="0" destOrd="0" presId="urn:microsoft.com/office/officeart/2005/8/layout/orgChart1"/>
    <dgm:cxn modelId="{D6282E23-D96A-42D4-94F7-98363D5ABA97}" type="presParOf" srcId="{D893DD97-D419-449F-AF14-3948C1DA2F02}" destId="{1A61650A-88F6-4148-943F-62A660FF946A}" srcOrd="0" destOrd="0" presId="urn:microsoft.com/office/officeart/2005/8/layout/orgChart1"/>
    <dgm:cxn modelId="{D59EABB1-BF63-4146-9524-1ECE8AEBD15A}" type="presParOf" srcId="{D893DD97-D419-449F-AF14-3948C1DA2F02}" destId="{B65AC824-25E8-455D-B1AC-2FD0E904FF64}" srcOrd="1" destOrd="0" presId="urn:microsoft.com/office/officeart/2005/8/layout/orgChart1"/>
    <dgm:cxn modelId="{3391BB79-9F22-4F0D-8F17-150BDC6FA488}" type="presParOf" srcId="{C86DEECA-D9D1-4A3C-B23D-7A1431CBDA95}" destId="{92142DBB-3F4F-4452-A8C5-D7BEF4D5E30F}" srcOrd="1" destOrd="0" presId="urn:microsoft.com/office/officeart/2005/8/layout/orgChart1"/>
    <dgm:cxn modelId="{72EDFA0E-CABD-4AD4-9472-0480BE392CB3}" type="presParOf" srcId="{C86DEECA-D9D1-4A3C-B23D-7A1431CBDA95}" destId="{6D12CE1A-6E96-4827-83BE-14E7E66F4B88}" srcOrd="2" destOrd="0" presId="urn:microsoft.com/office/officeart/2005/8/layout/orgChart1"/>
    <dgm:cxn modelId="{AA770BC0-5CDC-4313-8C27-E88989AB2304}" type="presParOf" srcId="{874CA8BE-F061-48CF-B676-467D315F616D}" destId="{45E166D6-D565-4268-934A-48C967E831B3}" srcOrd="4" destOrd="0" presId="urn:microsoft.com/office/officeart/2005/8/layout/orgChart1"/>
    <dgm:cxn modelId="{971B1C55-5A5F-4F28-A1E6-DF710BADA0E8}" type="presParOf" srcId="{874CA8BE-F061-48CF-B676-467D315F616D}" destId="{BB44F0E0-2C9E-423E-8069-D6DDA0A16A6A}" srcOrd="5" destOrd="0" presId="urn:microsoft.com/office/officeart/2005/8/layout/orgChart1"/>
    <dgm:cxn modelId="{3B4D12FE-E1E8-4D2D-A6EA-7448B6C8C83F}" type="presParOf" srcId="{BB44F0E0-2C9E-423E-8069-D6DDA0A16A6A}" destId="{4C2462D0-B0F4-48F5-9E9B-BF819E6348E4}" srcOrd="0" destOrd="0" presId="urn:microsoft.com/office/officeart/2005/8/layout/orgChart1"/>
    <dgm:cxn modelId="{7CA62F0A-3E1E-4B61-80AB-52E781DCB9D3}" type="presParOf" srcId="{4C2462D0-B0F4-48F5-9E9B-BF819E6348E4}" destId="{84BDF9D7-71AF-478A-8992-78E523D21C63}" srcOrd="0" destOrd="0" presId="urn:microsoft.com/office/officeart/2005/8/layout/orgChart1"/>
    <dgm:cxn modelId="{80E1FF2E-FD1A-4770-9991-3A01FFDC51FD}" type="presParOf" srcId="{4C2462D0-B0F4-48F5-9E9B-BF819E6348E4}" destId="{7740B1A0-9157-4545-97EB-368FEB272624}" srcOrd="1" destOrd="0" presId="urn:microsoft.com/office/officeart/2005/8/layout/orgChart1"/>
    <dgm:cxn modelId="{6B27B09D-DFCD-479B-8FE5-7315AA0DBF57}" type="presParOf" srcId="{BB44F0E0-2C9E-423E-8069-D6DDA0A16A6A}" destId="{E49337F8-048F-41BA-814E-5E7B7259422C}" srcOrd="1" destOrd="0" presId="urn:microsoft.com/office/officeart/2005/8/layout/orgChart1"/>
    <dgm:cxn modelId="{2857066D-1DF7-4593-B5C0-E0663FA93E1F}" type="presParOf" srcId="{BB44F0E0-2C9E-423E-8069-D6DDA0A16A6A}" destId="{0294AAB7-9288-4089-8FFA-D23BA13CD04A}" srcOrd="2" destOrd="0" presId="urn:microsoft.com/office/officeart/2005/8/layout/orgChart1"/>
    <dgm:cxn modelId="{45BB0143-9E34-4810-A2C7-A363E07828DA}" type="presParOf" srcId="{874CA8BE-F061-48CF-B676-467D315F616D}" destId="{C79BA2E6-7BA1-4DF0-8AC0-F79C40B6D60B}" srcOrd="6" destOrd="0" presId="urn:microsoft.com/office/officeart/2005/8/layout/orgChart1"/>
    <dgm:cxn modelId="{2C46E3B2-6722-4BD6-9265-2DB3B84084C5}" type="presParOf" srcId="{874CA8BE-F061-48CF-B676-467D315F616D}" destId="{A7AD03B0-C350-4F74-A7C1-A4B599120E2A}" srcOrd="7" destOrd="0" presId="urn:microsoft.com/office/officeart/2005/8/layout/orgChart1"/>
    <dgm:cxn modelId="{9EBFCD66-182C-491B-A723-A80238D063D6}" type="presParOf" srcId="{A7AD03B0-C350-4F74-A7C1-A4B599120E2A}" destId="{F5AD575B-DF86-4CE6-BF88-31A3F51ED98D}" srcOrd="0" destOrd="0" presId="urn:microsoft.com/office/officeart/2005/8/layout/orgChart1"/>
    <dgm:cxn modelId="{D18B5499-013E-4FDF-89FE-67EA2191A7D3}" type="presParOf" srcId="{F5AD575B-DF86-4CE6-BF88-31A3F51ED98D}" destId="{1A6408F8-093E-474D-AB6F-BF0938FAFF71}" srcOrd="0" destOrd="0" presId="urn:microsoft.com/office/officeart/2005/8/layout/orgChart1"/>
    <dgm:cxn modelId="{977DEBA1-AF28-48CF-8E50-4952ADA1AC2C}" type="presParOf" srcId="{F5AD575B-DF86-4CE6-BF88-31A3F51ED98D}" destId="{59A91F38-2289-4DEA-8B70-9AC77A7B4494}" srcOrd="1" destOrd="0" presId="urn:microsoft.com/office/officeart/2005/8/layout/orgChart1"/>
    <dgm:cxn modelId="{17D0CDB1-8520-47C4-A237-4A4470C1694C}" type="presParOf" srcId="{A7AD03B0-C350-4F74-A7C1-A4B599120E2A}" destId="{28815BC9-DEE2-4810-8E2B-A64B9F3D23F8}" srcOrd="1" destOrd="0" presId="urn:microsoft.com/office/officeart/2005/8/layout/orgChart1"/>
    <dgm:cxn modelId="{74A1F94E-6032-461D-B69C-3D1ACDB1320A}" type="presParOf" srcId="{A7AD03B0-C350-4F74-A7C1-A4B599120E2A}" destId="{183C01C3-D9D1-4768-998F-2EE78725298E}" srcOrd="2" destOrd="0" presId="urn:microsoft.com/office/officeart/2005/8/layout/orgChart1"/>
    <dgm:cxn modelId="{E148AD97-53CF-46EA-A55F-10CDA6DD1B5B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7448" y="1081367"/>
          <a:ext cx="3040748" cy="49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28"/>
              </a:lnTo>
              <a:lnTo>
                <a:pt x="3040748" y="311028"/>
              </a:lnTo>
              <a:lnTo>
                <a:pt x="3040748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7448" y="1081367"/>
          <a:ext cx="850393" cy="49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28"/>
              </a:lnTo>
              <a:lnTo>
                <a:pt x="850393" y="311028"/>
              </a:lnTo>
              <a:lnTo>
                <a:pt x="850393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489618" y="1081367"/>
          <a:ext cx="1307829" cy="499454"/>
        </a:xfrm>
        <a:custGeom>
          <a:avLst/>
          <a:gdLst/>
          <a:ahLst/>
          <a:cxnLst/>
          <a:rect l="0" t="0" r="0" b="0"/>
          <a:pathLst>
            <a:path>
              <a:moveTo>
                <a:pt x="1307829" y="0"/>
              </a:moveTo>
              <a:lnTo>
                <a:pt x="1307829" y="311028"/>
              </a:lnTo>
              <a:lnTo>
                <a:pt x="0" y="311028"/>
              </a:lnTo>
              <a:lnTo>
                <a:pt x="0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19382" y="1081367"/>
          <a:ext cx="3078065" cy="499454"/>
        </a:xfrm>
        <a:custGeom>
          <a:avLst/>
          <a:gdLst/>
          <a:ahLst/>
          <a:cxnLst/>
          <a:rect l="0" t="0" r="0" b="0"/>
          <a:pathLst>
            <a:path>
              <a:moveTo>
                <a:pt x="3078065" y="0"/>
              </a:moveTo>
              <a:lnTo>
                <a:pt x="3078065" y="311028"/>
              </a:lnTo>
              <a:lnTo>
                <a:pt x="0" y="311028"/>
              </a:lnTo>
              <a:lnTo>
                <a:pt x="0" y="499454"/>
              </a:lnTo>
            </a:path>
          </a:pathLst>
        </a:custGeom>
        <a:noFill/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900181" y="430669"/>
          <a:ext cx="1794534" cy="650698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900181" y="430669"/>
        <a:ext cx="1794534" cy="650698"/>
      </dsp:txXfrm>
    </dsp:sp>
    <dsp:sp modelId="{228FE6FC-7259-4B67-82C5-9C0076AD3ACA}">
      <dsp:nvSpPr>
        <dsp:cNvPr id="0" name=""/>
        <dsp:cNvSpPr/>
      </dsp:nvSpPr>
      <dsp:spPr>
        <a:xfrm>
          <a:off x="2116" y="1580822"/>
          <a:ext cx="1434532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116" y="1580822"/>
        <a:ext cx="1434532" cy="581124"/>
      </dsp:txXfrm>
    </dsp:sp>
    <dsp:sp modelId="{1A61650A-88F6-4148-943F-62A660FF946A}">
      <dsp:nvSpPr>
        <dsp:cNvPr id="0" name=""/>
        <dsp:cNvSpPr/>
      </dsp:nvSpPr>
      <dsp:spPr>
        <a:xfrm>
          <a:off x="1813501" y="1580822"/>
          <a:ext cx="1352235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813501" y="1580822"/>
        <a:ext cx="1352235" cy="581124"/>
      </dsp:txXfrm>
    </dsp:sp>
    <dsp:sp modelId="{84BDF9D7-71AF-478A-8992-78E523D21C63}">
      <dsp:nvSpPr>
        <dsp:cNvPr id="0" name=""/>
        <dsp:cNvSpPr/>
      </dsp:nvSpPr>
      <dsp:spPr>
        <a:xfrm>
          <a:off x="3542588" y="1580822"/>
          <a:ext cx="2210507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542588" y="1580822"/>
        <a:ext cx="2210507" cy="581124"/>
      </dsp:txXfrm>
    </dsp:sp>
    <dsp:sp modelId="{1A6408F8-093E-474D-AB6F-BF0938FAFF71}">
      <dsp:nvSpPr>
        <dsp:cNvPr id="0" name=""/>
        <dsp:cNvSpPr/>
      </dsp:nvSpPr>
      <dsp:spPr>
        <a:xfrm>
          <a:off x="6129948" y="1580822"/>
          <a:ext cx="1416497" cy="581124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12700" cap="flat" cmpd="sng" algn="ctr">
          <a:solidFill>
            <a:schemeClr val="accent5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900" b="1" i="0" u="none" strike="noStrike" kern="1200" cap="none" normalizeH="0" baseline="0" dirty="0" smtClean="0">
              <a:ln>
                <a:noFill/>
              </a:ln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900" b="1" i="0" u="none" strike="noStrike" kern="1200" cap="none" normalizeH="0" baseline="0" dirty="0" smtClean="0">
            <a:ln>
              <a:noFill/>
            </a:ln>
            <a:solidFill>
              <a:srgbClr val="F8DC9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129948" y="1580822"/>
        <a:ext cx="1416497" cy="581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6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767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486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4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bas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4650" y="962048"/>
            <a:ext cx="7381661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Development 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4650" y="2743200"/>
            <a:ext cx="738166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 in JavaScript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4650" y="3733799"/>
            <a:ext cx="7381875" cy="2438401"/>
          </a:xfr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4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44" y="3763841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JS engine – a </a:t>
            </a:r>
            <a:r>
              <a:rPr lang="en-GB" dirty="0" smtClean="0"/>
              <a:t>virtual </a:t>
            </a:r>
            <a:r>
              <a:rPr lang="en-GB" dirty="0" smtClean="0"/>
              <a:t>machine</a:t>
            </a:r>
            <a:r>
              <a:rPr lang="en-GB" dirty="0"/>
              <a:t> which interprets </a:t>
            </a:r>
            <a:r>
              <a:rPr lang="en-GB" dirty="0" smtClean="0"/>
              <a:t>/ executes</a:t>
            </a:r>
            <a:r>
              <a:rPr lang="en-GB" dirty="0"/>
              <a:t> JavaScript</a:t>
            </a:r>
            <a:endParaRPr lang="en-US" dirty="0" smtClean="0"/>
          </a:p>
          <a:p>
            <a:r>
              <a:rPr lang="en-US" dirty="0" smtClean="0"/>
              <a:t>Used in web Browsers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V8</a:t>
            </a:r>
            <a:r>
              <a:rPr lang="en-US" dirty="0" smtClean="0"/>
              <a:t> in Chrome 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Chakra</a:t>
            </a:r>
            <a:r>
              <a:rPr lang="en-US" dirty="0" smtClean="0"/>
              <a:t> in IE</a:t>
            </a:r>
          </a:p>
          <a:p>
            <a:pPr lvl="1"/>
            <a:r>
              <a:rPr lang="en-US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Spidermonkey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in Firefox </a:t>
            </a:r>
          </a:p>
          <a:p>
            <a:pPr lvl="1"/>
            <a:r>
              <a:rPr lang="en-US" noProof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JavaScriptCore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Safari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management </a:t>
            </a:r>
            <a:r>
              <a:rPr lang="en-US" dirty="0" smtClean="0"/>
              <a:t>/ GC</a:t>
            </a:r>
          </a:p>
          <a:p>
            <a:pPr lvl="1"/>
            <a:r>
              <a:rPr lang="en-US" dirty="0" smtClean="0"/>
              <a:t>Just-in-Time </a:t>
            </a:r>
            <a:r>
              <a:rPr lang="en-US" dirty="0"/>
              <a:t>c</a:t>
            </a:r>
            <a:r>
              <a:rPr lang="en-US" dirty="0" smtClean="0"/>
              <a:t>ompilation</a:t>
            </a:r>
            <a:endParaRPr lang="en-US" dirty="0" smtClean="0"/>
          </a:p>
          <a:p>
            <a:pPr lvl="1"/>
            <a:r>
              <a:rPr lang="en-US" dirty="0" smtClean="0"/>
              <a:t>Type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836" y="2362200"/>
            <a:ext cx="4655976" cy="82558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36" y="3810000"/>
            <a:ext cx="4655976" cy="13716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51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Look at JavaScript Code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20788" y="2389525"/>
            <a:ext cx="967422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body&gt;	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 = "Nakov";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("Hello, " + name + "!\nRegards from JavaScript!");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371600"/>
            <a:ext cx="5278790" cy="23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295400"/>
            <a:ext cx="8938472" cy="8206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Look at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20973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anthonycoppedge.com/problog/wp-content/uploads/2012/04/Science-Experiment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40" y="3166624"/>
            <a:ext cx="3909272" cy="299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tag in the head 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tag in the body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</a:t>
            </a:r>
            <a:r>
              <a:rPr lang="en-US" dirty="0" smtClean="0"/>
              <a:t>files (recommended), </a:t>
            </a:r>
            <a:r>
              <a:rPr lang="en-US" dirty="0" smtClean="0"/>
              <a:t>linked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src="…"&gt;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Files </a:t>
            </a:r>
            <a:r>
              <a:rPr lang="en-US" dirty="0" smtClean="0"/>
              <a:t>usually have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  <a:endParaRPr lang="en-US" sz="1800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files </a:t>
            </a:r>
            <a:r>
              <a:rPr lang="en-US" dirty="0" smtClean="0"/>
              <a:t>are cached </a:t>
            </a:r>
            <a:r>
              <a:rPr lang="en-US" dirty="0" smtClean="0"/>
              <a:t>by the </a:t>
            </a:r>
            <a:r>
              <a:rPr lang="en-US" dirty="0" smtClean="0"/>
              <a:t>browser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60414" y="5181600"/>
            <a:ext cx="902979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&lt;!–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code placed here will not 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 executed! --&gt;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378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Using external </a:t>
            </a:r>
            <a:r>
              <a:rPr lang="en-GB" sz="3200" dirty="0" smtClean="0"/>
              <a:t>JS </a:t>
            </a:r>
            <a:r>
              <a:rPr lang="en-GB" sz="3200" dirty="0"/>
              <a:t>files:</a:t>
            </a: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en-US" sz="3200" noProof="1" smtClean="0"/>
              <a:t>External </a:t>
            </a:r>
            <a:r>
              <a:rPr lang="en-US" sz="3200" noProof="1"/>
              <a:t>JavaScript </a:t>
            </a:r>
            <a:r>
              <a:rPr lang="en-US" sz="3200" noProof="1" smtClean="0"/>
              <a:t>file 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sample.js</a:t>
            </a:r>
            <a:r>
              <a:rPr lang="en-US" sz="3200" noProof="1" smtClean="0"/>
              <a:t>):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External Script Files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09318" y="1600200"/>
            <a:ext cx="1029049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()"</a:t>
            </a:r>
            <a:b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value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="Call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1" y="5428724"/>
            <a:ext cx="1032196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GB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alertMessage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02" y="3832175"/>
            <a:ext cx="2663752" cy="1994980"/>
          </a:xfrm>
          <a:prstGeom prst="roundRect">
            <a:avLst>
              <a:gd name="adj" fmla="val 5372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32612" y="1633867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external-JavaScript.html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9883" y="59760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170612" y="2633976"/>
            <a:ext cx="5218198" cy="1021172"/>
          </a:xfrm>
          <a:prstGeom prst="wedgeRoundRectCallout">
            <a:avLst>
              <a:gd name="adj1" fmla="val -59908"/>
              <a:gd name="adj2" fmla="val -367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r>
              <a:rPr lang="en-US" sz="2800" noProof="1">
                <a:solidFill>
                  <a:srgbClr val="FFFFFF"/>
                </a:solidFill>
              </a:rPr>
              <a:t> tag is always </a:t>
            </a:r>
            <a:r>
              <a:rPr lang="en-US" sz="2800" noProof="1">
                <a:solidFill>
                  <a:srgbClr val="FFFFFF"/>
                </a:solidFill>
              </a:rPr>
              <a:t>empty</a:t>
            </a:r>
            <a:r>
              <a:rPr lang="en-US" sz="2800" noProof="1" smtClean="0">
                <a:solidFill>
                  <a:srgbClr val="FFFFFF"/>
                </a:solidFill>
              </a:rPr>
              <a:t>. Cannot be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en-US" sz="2800" noProof="1" smtClean="0">
                <a:solidFill>
                  <a:srgbClr val="FFFFFF"/>
                </a:solidFill>
              </a:rPr>
              <a:t>.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Attributes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r>
              <a:rPr lang="en-US" dirty="0" smtClean="0"/>
              <a:t>) load a script in 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</a:t>
            </a:r>
            <a:r>
              <a:rPr lang="en-US" dirty="0" smtClean="0"/>
              <a:t>pausing the </a:t>
            </a:r>
            <a:r>
              <a:rPr lang="en-US" dirty="0" smtClean="0"/>
              <a:t>HTML parser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Executed </a:t>
            </a:r>
            <a:r>
              <a:rPr lang="en-GB" dirty="0" smtClean="0"/>
              <a:t>asynchronously as </a:t>
            </a:r>
            <a:r>
              <a:rPr lang="en-GB" dirty="0"/>
              <a:t>soon as </a:t>
            </a:r>
            <a:r>
              <a:rPr lang="en-GB" dirty="0" smtClean="0"/>
              <a:t>the script is downloaded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Without </a:t>
            </a:r>
            <a:r>
              <a:rPr lang="en-GB" dirty="0"/>
              <a:t>blocking the browser in the </a:t>
            </a:r>
            <a:r>
              <a:rPr lang="en-GB" dirty="0" smtClean="0"/>
              <a:t>meantime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defer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Executed in </a:t>
            </a:r>
            <a:r>
              <a:rPr lang="en-GB" dirty="0" smtClean="0"/>
              <a:t>after </a:t>
            </a:r>
            <a:r>
              <a:rPr lang="en-GB" dirty="0"/>
              <a:t>the entire document has been </a:t>
            </a:r>
            <a:r>
              <a:rPr lang="en-GB" dirty="0" smtClean="0"/>
              <a:t>loaded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 smtClean="0"/>
              <a:t>Approach to Load JS Files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4412" y="2765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async&gt;&lt;/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4921239"/>
            <a:ext cx="773043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defer&gt;&lt;/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3772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</a:t>
            </a:r>
            <a:r>
              <a:rPr lang="en-US" dirty="0" smtClean="0"/>
              <a:t>compile-time checks (JavaScript is dynamic language)</a:t>
            </a:r>
            <a:endParaRPr lang="en-US" dirty="0" smtClean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</a:t>
            </a:r>
            <a:r>
              <a:rPr lang="en-US" dirty="0" smtClean="0"/>
              <a:t>"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013" y="5715000"/>
            <a:ext cx="9334600" cy="550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src="softuni.gif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onclick="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Clicked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!')" /&gt;</a:t>
            </a:r>
          </a:p>
        </p:txBody>
      </p:sp>
    </p:spTree>
    <p:extLst>
      <p:ext uri="{BB962C8B-B14F-4D97-AF65-F5344CB8AC3E}">
        <p14:creationId xmlns:p14="http://schemas.microsoft.com/office/powerpoint/2010/main" val="34252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4419600"/>
            <a:ext cx="8938472" cy="820600"/>
          </a:xfrm>
        </p:spPr>
        <p:txBody>
          <a:bodyPr/>
          <a:lstStyle/>
          <a:p>
            <a:r>
              <a:rPr lang="en-US" dirty="0" smtClean="0"/>
              <a:t>Executing JavaScript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2" y="5376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329825"/>
            <a:ext cx="35052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1665892"/>
            <a:ext cx="3505200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000250"/>
            <a:ext cx="3505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73406" y="1600200"/>
            <a:ext cx="6897606" cy="914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JavaScript Syntax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44775" y="3749990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encrypted-tbn0.gstatic.com/images?q=tbn:ANd9GcRALESMoOeSYYBh3hWsUW2AP5nrbGWv-3QeJSqr1mUPj_Od4ktT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3124200"/>
            <a:ext cx="4267200" cy="28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 </a:t>
            </a:r>
            <a:r>
              <a:rPr lang="en-US" dirty="0" smtClean="0"/>
              <a:t>(variables holding a function reference)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 smtClean="0"/>
              <a:t>Dynamic HTML (DHTML)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 smtClean="0"/>
              <a:t>Introduction to JavaScript</a:t>
            </a:r>
          </a:p>
          <a:p>
            <a:pPr marL="761946" lvl="1" indent="-457200">
              <a:lnSpc>
                <a:spcPts val="4000"/>
              </a:lnSpc>
            </a:pPr>
            <a:r>
              <a:rPr lang="en-GB" dirty="0" smtClean="0"/>
              <a:t>JavaScript in Web Pages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Integrating JavaScript in </a:t>
            </a:r>
            <a:r>
              <a:rPr lang="en-US" dirty="0" smtClean="0"/>
              <a:t>HTML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First Steps in </a:t>
            </a:r>
            <a:r>
              <a:rPr lang="en-US" dirty="0" smtClean="0"/>
              <a:t>JavaScript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JavaScript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Browser and JavaScript Objects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Debugging in JavaScript</a:t>
            </a: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574" y="11430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189" y="3894472"/>
            <a:ext cx="2422007" cy="2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lnSpc>
                <a:spcPct val="95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Confirmation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 marL="377887" lvl="1" indent="0">
              <a:lnSpc>
                <a:spcPct val="95000"/>
              </a:lnSpc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Prompt box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0358" y="4259079"/>
            <a:ext cx="1013945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8500" y="6077939"/>
            <a:ext cx="1014131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("enter amount", 10);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0088" y="2380392"/>
            <a:ext cx="101397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text here");</a:t>
            </a:r>
          </a:p>
        </p:txBody>
      </p:sp>
    </p:spTree>
    <p:extLst>
      <p:ext uri="{BB962C8B-B14F-4D97-AF65-F5344CB8AC3E}">
        <p14:creationId xmlns:p14="http://schemas.microsoft.com/office/powerpoint/2010/main" val="25273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4270198"/>
            <a:ext cx="8938472" cy="820600"/>
          </a:xfrm>
        </p:spPr>
        <p:txBody>
          <a:bodyPr/>
          <a:lstStyle/>
          <a:p>
            <a:r>
              <a:rPr lang="en-US" dirty="0" smtClean="0"/>
              <a:t>Syntax and Popup 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51483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74" y="2300025"/>
            <a:ext cx="2927420" cy="1209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84" y="2057400"/>
            <a:ext cx="2927418" cy="1694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92" y="2180701"/>
            <a:ext cx="29274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739717"/>
            <a:ext cx="4532394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Handlers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436431">
            <a:off x="2204095" y="3036479"/>
            <a:ext cx="3838320" cy="3122408"/>
          </a:xfrm>
          <a:prstGeom prst="roundRect">
            <a:avLst>
              <a:gd name="adj" fmla="val 8564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6941">
            <a:off x="7030846" y="4504352"/>
            <a:ext cx="2913803" cy="158804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4" y="1447800"/>
            <a:ext cx="96011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1021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Calling a JavaScript Function from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54" y="266700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70012" y="4376459"/>
            <a:ext cx="8938472" cy="881166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Event </a:t>
            </a:r>
            <a:r>
              <a:rPr lang="en-US" dirty="0" smtClean="0"/>
              <a:t>Handlers in JavaScript</a:t>
            </a:r>
            <a:endParaRPr lang="en-US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370012" y="5376966"/>
            <a:ext cx="893847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84" y="1295400"/>
            <a:ext cx="4929928" cy="2765048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5116836"/>
            <a:ext cx="9296400" cy="862648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74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1381">
            <a:off x="7691789" y="1462818"/>
            <a:ext cx="2971578" cy="29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usingsfrommars.org/images/browsers_dhtml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6248">
            <a:off x="1711441" y="1520193"/>
            <a:ext cx="3394710" cy="31432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651952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GB" dirty="0"/>
              <a:t>H</a:t>
            </a:r>
            <a:r>
              <a:rPr lang="en-US" dirty="0" smtClean="0"/>
              <a:t>olds information of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17769" y="2162507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28519" y="33528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81119" y="33528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52719" y="33528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29119" y="33528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276919" y="33528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914719" y="4260931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55851" y="5004045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24319" y="502293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90533" y="2895599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8865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3907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5149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025233" y="2590799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371919" y="38099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060769" y="471813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708469" y="471813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046902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892119" y="28955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759744" y="4260931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13069" y="3809999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5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indow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.open()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Opening New Window – Example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5818" y="2301035"/>
            <a:ext cx="105140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status=yes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"&lt;html&gt;&lt;head&gt;&lt;title&gt;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Sample Title&lt;/title&gt;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&lt;/head&gt;&lt;body&gt;&lt;h1&gt;Sample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Text&lt;/h1&gt;&lt;/body&gt;");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newWindow.status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"Hello folks";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78" y="3459368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66721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window-open.html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4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1012" y="1219200"/>
            <a:ext cx="881380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22612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446212" y="2668889"/>
            <a:ext cx="2584449" cy="987504"/>
          </a:xfrm>
          <a:prstGeom prst="wedgeRoundRectCallout">
            <a:avLst>
              <a:gd name="adj1" fmla="val 67439"/>
              <a:gd name="adj2" fmla="val -138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browser window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291012" y="2668889"/>
            <a:ext cx="3175000" cy="987504"/>
          </a:xfrm>
          <a:prstGeom prst="wedgeRoundRectCallout">
            <a:avLst>
              <a:gd name="adj1" fmla="val 10372"/>
              <a:gd name="adj2" fmla="val -136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navigator in the browser window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728786" y="2644826"/>
            <a:ext cx="3175000" cy="987504"/>
          </a:xfrm>
          <a:prstGeom prst="wedgeRoundRectCallout">
            <a:avLst>
              <a:gd name="adj1" fmla="val -42175"/>
              <a:gd name="adj2" fmla="val -133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The userAgent (browser ID)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1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57876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98" y="1371600"/>
            <a:ext cx="6667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1612" y="213360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605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GB" dirty="0" smtClean="0"/>
              <a:t> object</a:t>
            </a: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Provides some built-in arrays of specific objects on the currently loaded Web page</a:t>
            </a:r>
          </a:p>
          <a:p>
            <a:pPr lvl="1">
              <a:lnSpc>
                <a:spcPct val="100000"/>
              </a:lnSpc>
              <a:defRPr/>
            </a:pPr>
            <a:endParaRPr lang="en-GB" dirty="0" smtClean="0"/>
          </a:p>
          <a:p>
            <a:pPr lvl="1">
              <a:lnSpc>
                <a:spcPct val="100000"/>
              </a:lnSpc>
              <a:defRPr/>
            </a:pPr>
            <a:endParaRPr lang="en-GB" dirty="0" smtClean="0"/>
          </a:p>
          <a:p>
            <a:pPr>
              <a:lnSpc>
                <a:spcPct val="100000"/>
              </a:lnSpc>
              <a:defRPr/>
            </a:pPr>
            <a:r>
              <a:rPr lang="en-GB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document.location</a:t>
            </a:r>
            <a:endParaRPr lang="en-GB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GB" dirty="0" smtClean="0"/>
              <a:t>Used to access the currently open URL or redirect the browser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44724" y="29718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44724" y="5761975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"http://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www.yahoo.com";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164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627032"/>
            <a:ext cx="8938472" cy="820600"/>
          </a:xfrm>
        </p:spPr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Browser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4719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3124200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8212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"Random number (" +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 + ") in range "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"1..10 --&gt; " + x + 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"&lt;br/&gt;");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522" y="2986089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23213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9824" y="2534818"/>
            <a:ext cx="9906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"The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 is " + now;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").innerText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result;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57" y="40386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247801" y="1981200"/>
            <a:ext cx="178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3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2528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22526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730962" y="3556864"/>
            <a:ext cx="5035450" cy="1042407"/>
          </a:xfrm>
          <a:prstGeom prst="wedgeRoundRectCallout">
            <a:avLst>
              <a:gd name="adj1" fmla="val -10841"/>
              <a:gd name="adj2" fmla="val -951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5 seconds after his statement executes, this function is called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00088" y="5814061"/>
            <a:ext cx="2963650" cy="557936"/>
          </a:xfrm>
          <a:prstGeom prst="wedgeRoundRectCallout">
            <a:avLst>
              <a:gd name="adj1" fmla="val -68218"/>
              <a:gd name="adj2" fmla="val -1210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Cancels the timer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73300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setInterval('clock()', 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73300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977613" y="3301147"/>
            <a:ext cx="4252358" cy="1122397"/>
          </a:xfrm>
          <a:prstGeom prst="wedgeRoundRectCallout">
            <a:avLst>
              <a:gd name="adj1" fmla="val -2919"/>
              <a:gd name="adj2" fmla="val -79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This function is called continuously per 1 second.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13212" y="5591368"/>
            <a:ext cx="2658850" cy="703415"/>
          </a:xfrm>
          <a:prstGeom prst="wedgeRoundRectCallout">
            <a:avLst>
              <a:gd name="adj1" fmla="val -51869"/>
              <a:gd name="adj2" fmla="val -1111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Stops the timer.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43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3300" y="17094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document.getElementById("clock").value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id="clock"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4412" y="1110648"/>
            <a:ext cx="2757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9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6212" y="2703232"/>
            <a:ext cx="8938472" cy="820600"/>
          </a:xfrm>
        </p:spPr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6212" y="3505200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DHTML: collection </a:t>
            </a:r>
            <a:r>
              <a:rPr lang="en-US" dirty="0" smtClean="0"/>
              <a:t>of technologies </a:t>
            </a:r>
            <a:r>
              <a:rPr lang="en-US" dirty="0" smtClean="0"/>
              <a:t>used together to create </a:t>
            </a:r>
            <a:r>
              <a:rPr lang="en-US" dirty="0" smtClean="0"/>
              <a:t>interactive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pages </a:t>
            </a:r>
            <a:r>
              <a:rPr lang="en-US" dirty="0" smtClean="0"/>
              <a:t>to react and change in response to the user’s actions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DHTML is combination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HTML + CSS +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+ DOM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DHTML?</a:t>
            </a:r>
            <a:endParaRPr lang="bg-B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50741789"/>
              </p:ext>
            </p:extLst>
          </p:nvPr>
        </p:nvGraphicFramePr>
        <p:xfrm>
          <a:off x="2284412" y="34290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5851140"/>
            <a:ext cx="489325" cy="48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3" y="5818475"/>
            <a:ext cx="457200" cy="5295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5847423"/>
            <a:ext cx="629577" cy="6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1371600"/>
            <a:ext cx="7467600" cy="820600"/>
          </a:xfrm>
        </p:spPr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4"/>
          <a:stretch/>
        </p:blipFill>
        <p:spPr bwMode="auto">
          <a:xfrm>
            <a:off x="3295030" y="2415364"/>
            <a:ext cx="5446364" cy="383303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>
            <a:noFill/>
          </a:ln>
          <a:effectLst/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44527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3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Firefox </a:t>
            </a:r>
            <a:r>
              <a:rPr lang="en-US" dirty="0" smtClean="0"/>
              <a:t>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676401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01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warn(message)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error(message)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810000"/>
            <a:ext cx="4781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 smtClean="0"/>
              <a:t>DHTML</a:t>
            </a:r>
            <a:r>
              <a:rPr lang="bg-BG" sz="3200" dirty="0" smtClean="0"/>
              <a:t> = </a:t>
            </a:r>
            <a:r>
              <a:rPr lang="en-US" sz="3200" dirty="0" smtClean="0"/>
              <a:t>HTML + CSS + JavaScript + DOM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JavaScript – dynamical scripting language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000" dirty="0" smtClean="0"/>
              <a:t>Executed in the Web browsers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sz="3000" dirty="0" smtClean="0"/>
              <a:t>Enables dynamic behavior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The DOM hierarchy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smtClean="0"/>
              <a:t>window, document, body, form, …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Debugging JS code</a:t>
            </a:r>
          </a:p>
          <a:p>
            <a:pPr marL="819096" lvl="1" indent="-514350">
              <a:lnSpc>
                <a:spcPts val="4000"/>
              </a:lnSpc>
            </a:pPr>
            <a:r>
              <a:rPr lang="en-US" dirty="0" smtClean="0"/>
              <a:t>JS console, Firebug, [F12]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63" y="12647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09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Development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5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669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 smtClean="0"/>
              <a:t> defines web sites content through semantic tags (headings, sections, articles, paragraphs, </a:t>
            </a:r>
            <a:r>
              <a:rPr lang="en-US" dirty="0" smtClean="0"/>
              <a:t>lists, …)</a:t>
            </a:r>
            <a:endParaRPr lang="en-US" dirty="0" smtClean="0"/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dirty="0" smtClean="0"/>
              <a:t> describes the look and formatting of a document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Layout and Position of elements on the page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Presentation styles (background, borders, colors…)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Text and font styles (size, color, family)</a:t>
            </a:r>
          </a:p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defines dynamic behavior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Programming logic for interaction with the user</a:t>
            </a:r>
          </a:p>
          <a:p>
            <a:pPr lvl="1">
              <a:lnSpc>
                <a:spcPct val="98000"/>
              </a:lnSpc>
            </a:pPr>
            <a:r>
              <a:rPr lang="en-US" dirty="0" smtClean="0"/>
              <a:t>Handle user 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12" y="4953000"/>
            <a:ext cx="1433400" cy="1433400"/>
          </a:xfrm>
          <a:prstGeom prst="rect">
            <a:avLst/>
          </a:prstGeom>
        </p:spPr>
      </p:pic>
      <p:pic>
        <p:nvPicPr>
          <p:cNvPr id="1030" name="Picture 6" descr="http://www.bourncreative.com/wp-content/uploads/2009/11/cascading-style-sheets-cs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412" y="2765520"/>
            <a:ext cx="1433400" cy="180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hopstarter/adobe-cs4/256/File-Adobe-Dreamweaver-HTML-0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37" y="123684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Dynamic Behavior in 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84" y="1449865"/>
            <a:ext cx="1905000" cy="1562100"/>
          </a:xfrm>
          <a:prstGeom prst="rect">
            <a:avLst/>
          </a:prstGeom>
          <a:effectLst>
            <a:reflection stA="55000" endPos="0" dist="50800" dir="5400000" sy="-100000" algn="bl" rotWithShape="0"/>
          </a:effectLst>
          <a:scene3d>
            <a:camera prst="orthographicFront">
              <a:rot lat="1200000" lon="1800000" rev="0"/>
            </a:camera>
            <a:lightRig rig="threePt" dir="t"/>
          </a:scene3d>
          <a:sp3d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66" y="1066800"/>
            <a:ext cx="4903364" cy="3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is a scripting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 smtClean="0"/>
              <a:t>by Netscape for dynamic </a:t>
            </a:r>
            <a:r>
              <a:rPr lang="en-US" dirty="0" smtClean="0"/>
              <a:t>Web content</a:t>
            </a:r>
            <a:endParaRPr lang="en-US" dirty="0" smtClean="0"/>
          </a:p>
          <a:p>
            <a:pPr lvl="1"/>
            <a:r>
              <a:rPr lang="en-US" dirty="0" smtClean="0"/>
              <a:t>Lightweight, but with limited capabilities</a:t>
            </a:r>
          </a:p>
          <a:p>
            <a:pPr lvl="1"/>
            <a:r>
              <a:rPr lang="en-US" dirty="0" smtClean="0"/>
              <a:t>Can be used as object-oriented language</a:t>
            </a:r>
          </a:p>
          <a:p>
            <a:pPr lvl="1"/>
            <a:r>
              <a:rPr lang="en-US" dirty="0" smtClean="0"/>
              <a:t>Embedded in HTML </a:t>
            </a:r>
            <a:r>
              <a:rPr lang="en-US" dirty="0" smtClean="0"/>
              <a:t>page, </a:t>
            </a:r>
            <a:r>
              <a:rPr lang="en-US" dirty="0"/>
              <a:t>i</a:t>
            </a:r>
            <a:r>
              <a:rPr lang="en-US" dirty="0" smtClean="0"/>
              <a:t>nterpreted </a:t>
            </a:r>
            <a:r>
              <a:rPr lang="en-US" dirty="0" smtClean="0"/>
              <a:t>by the Web browser</a:t>
            </a:r>
          </a:p>
          <a:p>
            <a:r>
              <a:rPr lang="en-US" dirty="0" smtClean="0"/>
              <a:t>Client-side, </a:t>
            </a:r>
            <a:r>
              <a:rPr lang="en-US" dirty="0" smtClean="0"/>
              <a:t>server-side</a:t>
            </a:r>
            <a:r>
              <a:rPr lang="en-US" dirty="0" smtClean="0"/>
              <a:t>, mobile and desktop technology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/>
              <a:t> (scripting) language </a:t>
            </a:r>
            <a:r>
              <a:rPr lang="en-US" dirty="0" smtClean="0">
                <a:sym typeface="Wingdings" panose="05000000000000000000" pitchFamily="2" charset="2"/>
              </a:rPr>
              <a:t> weakly typed, runtime object alternation, functional programming, runtime code </a:t>
            </a:r>
            <a:r>
              <a:rPr lang="en-US" noProof="1" smtClean="0">
                <a:sym typeface="Wingdings" panose="05000000000000000000" pitchFamily="2" charset="2"/>
              </a:rPr>
              <a:t>eval</a:t>
            </a:r>
            <a:r>
              <a:rPr lang="en-US" dirty="0" smtClean="0">
                <a:sym typeface="Wingdings" panose="05000000000000000000" pitchFamily="2" charset="2"/>
              </a:rPr>
              <a:t>, etc.</a:t>
            </a:r>
            <a:endParaRPr lang="en-US" dirty="0" smtClean="0"/>
          </a:p>
          <a:p>
            <a:r>
              <a:rPr lang="en-US" dirty="0" smtClean="0"/>
              <a:t>Powerful to manipulate the DOM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94" y="15240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interactivity</a:t>
            </a:r>
            <a:r>
              <a:rPr lang="en-US" dirty="0" smtClean="0"/>
              <a:t> such as: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load </a:t>
            </a:r>
            <a:r>
              <a:rPr lang="en-US" dirty="0"/>
              <a:t>and </a:t>
            </a:r>
            <a:r>
              <a:rPr lang="en-US" dirty="0" smtClean="0"/>
              <a:t>change page content </a:t>
            </a:r>
            <a:r>
              <a:rPr lang="en-US" dirty="0"/>
              <a:t>(through AJAX)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custom </a:t>
            </a:r>
            <a:r>
              <a:rPr lang="en-US" dirty="0"/>
              <a:t>HTML </a:t>
            </a:r>
            <a:r>
              <a:rPr lang="en-US" dirty="0" smtClean="0"/>
              <a:t>UI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Sortable table, 3D charts, asynchronous file upload, …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advanced form </a:t>
            </a:r>
            <a:r>
              <a:rPr lang="en-US" dirty="0"/>
              <a:t>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Respond to user actions, e.g. handle keyboard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</a:t>
            </a:r>
            <a:r>
              <a:rPr lang="en-US" dirty="0" smtClean="0"/>
              <a:t>complex </a:t>
            </a:r>
            <a:r>
              <a:rPr lang="en-US" dirty="0" smtClean="0"/>
              <a:t>calculations, e.g. SHA1 encryption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browser-based interactive games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Single Page Applications (SPA)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</a:t>
            </a:r>
            <a:r>
              <a:rPr lang="en-US" dirty="0" smtClean="0"/>
              <a:t>events, e.g. button clicks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/>
              <a:t>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 smtClean="0"/>
              <a:t>perform asynchronous server calls (AJAX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complex graphics / animation (through Canvas)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implement back-end logic (through Node.js)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1959</Words>
  <Application>Microsoft Office PowerPoint</Application>
  <PresentationFormat>Custom</PresentationFormat>
  <Paragraphs>409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 16x9</vt:lpstr>
      <vt:lpstr>JavaScript Development Introduction</vt:lpstr>
      <vt:lpstr>Table of Contents</vt:lpstr>
      <vt:lpstr>Dynamic HTML</vt:lpstr>
      <vt:lpstr>What is DHTML?</vt:lpstr>
      <vt:lpstr>DHTML = HTML + CSS + JavaScript</vt:lpstr>
      <vt:lpstr>JavaScript</vt:lpstr>
      <vt:lpstr>What is JavaScript?</vt:lpstr>
      <vt:lpstr>JavaScript Advantages</vt:lpstr>
      <vt:lpstr>What Can JavaScript Do?</vt:lpstr>
      <vt:lpstr>JavaScript Engines</vt:lpstr>
      <vt:lpstr>First Look at JavaScript Code</vt:lpstr>
      <vt:lpstr>First Look at JavaScript</vt:lpstr>
      <vt:lpstr>Using JavaScript Code</vt:lpstr>
      <vt:lpstr>Using External Script Files</vt:lpstr>
      <vt:lpstr>Modern Approach to Load JS Files </vt:lpstr>
      <vt:lpstr>JavaScript – When is Executed?</vt:lpstr>
      <vt:lpstr>Executing JavaScript Code</vt:lpstr>
      <vt:lpstr>The JavaScript Syntax</vt:lpstr>
      <vt:lpstr>JavaScript Syntax</vt:lpstr>
      <vt:lpstr>Standard Popup Boxes</vt:lpstr>
      <vt:lpstr>Syntax and Popup Boxes</vt:lpstr>
      <vt:lpstr>Event Handlers</vt:lpstr>
      <vt:lpstr>Calling a JavaScript Function from Event</vt:lpstr>
      <vt:lpstr>Event Handlers in JavaScript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The Screen Object</vt:lpstr>
      <vt:lpstr>Built-In Browser Objects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Other JavaScript Objects</vt:lpstr>
      <vt:lpstr>Debugging JavaScript</vt:lpstr>
      <vt:lpstr>Debugging JavaScript</vt:lpstr>
      <vt:lpstr>Firebug</vt:lpstr>
      <vt:lpstr>Firebug (2)</vt:lpstr>
      <vt:lpstr>JavaScript Console Object</vt:lpstr>
      <vt:lpstr>Summary</vt:lpstr>
      <vt:lpstr>JavaScript Development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Development Introduction</dc:title>
  <dc:subject>Software Development Course</dc:subject>
  <dc:creator/>
  <cp:keywords>JavaScript, JS,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2014-07-09T15:17:36Z</dcterms:modified>
  <cp:category>JavaScript, JS, 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