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1"/>
  </p:notesMasterIdLst>
  <p:handoutMasterIdLst>
    <p:handoutMasterId r:id="rId72"/>
  </p:handoutMasterIdLst>
  <p:sldIdLst>
    <p:sldId id="274" r:id="rId3"/>
    <p:sldId id="425" r:id="rId4"/>
    <p:sldId id="531" r:id="rId5"/>
    <p:sldId id="426" r:id="rId6"/>
    <p:sldId id="428" r:id="rId7"/>
    <p:sldId id="429" r:id="rId8"/>
    <p:sldId id="431" r:id="rId9"/>
    <p:sldId id="435" r:id="rId10"/>
    <p:sldId id="437" r:id="rId11"/>
    <p:sldId id="440" r:id="rId12"/>
    <p:sldId id="441" r:id="rId13"/>
    <p:sldId id="444" r:id="rId14"/>
    <p:sldId id="448" r:id="rId15"/>
    <p:sldId id="450" r:id="rId16"/>
    <p:sldId id="541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60" r:id="rId26"/>
    <p:sldId id="461" r:id="rId27"/>
    <p:sldId id="463" r:id="rId28"/>
    <p:sldId id="466" r:id="rId29"/>
    <p:sldId id="470" r:id="rId30"/>
    <p:sldId id="536" r:id="rId31"/>
    <p:sldId id="467" r:id="rId32"/>
    <p:sldId id="537" r:id="rId33"/>
    <p:sldId id="469" r:id="rId34"/>
    <p:sldId id="542" r:id="rId35"/>
    <p:sldId id="543" r:id="rId36"/>
    <p:sldId id="471" r:id="rId37"/>
    <p:sldId id="472" r:id="rId38"/>
    <p:sldId id="474" r:id="rId39"/>
    <p:sldId id="476" r:id="rId40"/>
    <p:sldId id="477" r:id="rId41"/>
    <p:sldId id="479" r:id="rId42"/>
    <p:sldId id="484" r:id="rId43"/>
    <p:sldId id="488" r:id="rId44"/>
    <p:sldId id="492" r:id="rId45"/>
    <p:sldId id="493" r:id="rId46"/>
    <p:sldId id="494" r:id="rId47"/>
    <p:sldId id="496" r:id="rId48"/>
    <p:sldId id="498" r:id="rId49"/>
    <p:sldId id="538" r:id="rId50"/>
    <p:sldId id="500" r:id="rId51"/>
    <p:sldId id="501" r:id="rId52"/>
    <p:sldId id="502" r:id="rId53"/>
    <p:sldId id="539" r:id="rId54"/>
    <p:sldId id="540" r:id="rId55"/>
    <p:sldId id="530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32" r:id="rId64"/>
    <p:sldId id="535" r:id="rId65"/>
    <p:sldId id="534" r:id="rId66"/>
    <p:sldId id="421" r:id="rId67"/>
    <p:sldId id="422" r:id="rId68"/>
    <p:sldId id="423" r:id="rId69"/>
    <p:sldId id="424" r:id="rId7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C9"/>
    <a:srgbClr val="FBEEDC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>
        <p:scale>
          <a:sx n="70" d="100"/>
          <a:sy n="70" d="100"/>
        </p:scale>
        <p:origin x="438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14-07-2014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14-07-2014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631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874BD-1031-4293-87AD-FBBC82A23B83}" type="slidenum">
              <a:rPr lang="en-US"/>
              <a:pPr/>
              <a:t>54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0545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448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2347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1015A-7735-44B6-83B3-DCE59FD6D69A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824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7FCB4-6B4C-47F4-9971-6918B6CC7ED5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9074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5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52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5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46813-EC07-463F-88C6-89222FEEFF73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512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11CC5C-B604-4E61-A93F-039A61AE8E7C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571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8F7C87-297F-4768-A2F9-56F4DE179C5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1580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413E1-0A9A-4AF6-9A3A-1D5C3C4F333C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1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3190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9248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278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14-07-2014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14-07-2014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www.nakov.com/" TargetMode="External"/><Relationship Id="rId7" Type="http://schemas.openxmlformats.org/officeDocument/2006/relationships/hyperlink" Target="http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Number" TargetMode="External"/><Relationship Id="rId2" Type="http://schemas.openxmlformats.org/officeDocument/2006/relationships/hyperlink" Target="http://en.wikipedia.org/wiki/IEEE_floating_poi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rds.yahoo.com/_ylt=A0WTefZlhgpLqRMA8kKjzbkF/SIG=128oj9t9o/EXP=1259067365/**http:/www.flickr.com/photos/thorsdottir/3346542372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scriptweblog.wordpress.com/2010/08/16/understanding-undefined-and-preventing-referenceerro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oftuni.bg/courses/csharp-bas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rds.yahoo.com/_ylt=A0WTb_k5eQpLX0oAzU.jzbkF/SIG=12b656ear/EXP=1259063993/**http:/www.radicalvalley.com/Images/PICS/data-entr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gif"/><Relationship Id="rId4" Type="http://schemas.openxmlformats.org/officeDocument/2006/relationships/image" Target="../media/image43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javascript-basic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73" TargetMode="External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979612" y="457200"/>
            <a:ext cx="9586699" cy="1476352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Syntax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884612" y="1965299"/>
            <a:ext cx="7681699" cy="13113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 Types, Variables, Operators, Expressions, </a:t>
            </a:r>
            <a:r>
              <a:rPr lang="en-US" dirty="0" smtClean="0"/>
              <a:t>Conditional </a:t>
            </a:r>
            <a:r>
              <a:rPr lang="en-US" dirty="0"/>
              <a:t>Statements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www.nakov.com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7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5157" y="1887144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13" name="Picture 2" descr="http://educhoices.org/cimages/multimages/1/free_technology_courses.jpg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9" cstate="print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33800"/>
            <a:ext cx="7381875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All numbers in JavaScript are stored internally as double-precision floating-point </a:t>
            </a:r>
            <a:r>
              <a:rPr lang="en-US" dirty="0" smtClean="0"/>
              <a:t>numbers (64-bit)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According to the </a:t>
            </a:r>
            <a:r>
              <a:rPr lang="en-US" dirty="0">
                <a:hlinkClick r:id="rId2"/>
              </a:rPr>
              <a:t>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754</a:t>
            </a:r>
            <a:r>
              <a:rPr lang="en-US" dirty="0"/>
              <a:t> </a:t>
            </a:r>
            <a:r>
              <a:rPr lang="en-US" dirty="0" smtClean="0"/>
              <a:t>standard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Can be wrapped as objects of type </a:t>
            </a:r>
            <a:r>
              <a:rPr lang="en-US" dirty="0" smtClean="0">
                <a:hlinkClick r:id="rId3"/>
              </a:rPr>
              <a:t>Number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in JavaScript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09636" y="4038600"/>
            <a:ext cx="10366376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3.14159;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new Number(100); // Number { 100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value + 1; // 101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biggestNum = Number.MAX_VALUE;</a:t>
            </a:r>
          </a:p>
        </p:txBody>
      </p:sp>
    </p:spTree>
    <p:extLst>
      <p:ext uri="{BB962C8B-B14F-4D97-AF65-F5344CB8AC3E}">
        <p14:creationId xmlns:p14="http://schemas.microsoft.com/office/powerpoint/2010/main" val="40382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floating-point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/>
              <a:t>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r>
              <a:rPr lang="en-US" dirty="0"/>
              <a:t> </a:t>
            </a:r>
            <a:r>
              <a:rPr lang="en-US" dirty="0" smtClean="0"/>
              <a:t>number with rounding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Convert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 string </a:t>
            </a:r>
            <a:r>
              <a:rPr lang="en-US" dirty="0" smtClean="0"/>
              <a:t>to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anose="020B0609020204030204" pitchFamily="49" charset="0"/>
              </a:rPr>
              <a:t>integer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 Conversion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6612" y="1933792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(valueDouble);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3684896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valueDouble = 8.75;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valueInt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Math.round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(valueDouble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3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6612" y="5486400"/>
            <a:ext cx="10512424" cy="8710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'1234';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 = </a:t>
            </a:r>
            <a:r>
              <a:rPr lang="en-US" sz="23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Number(str)</a:t>
            </a:r>
            <a:r>
              <a:rPr lang="en-US" sz="23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+ 1; // 1235</a:t>
            </a:r>
          </a:p>
        </p:txBody>
      </p:sp>
    </p:spTree>
    <p:extLst>
      <p:ext uri="{BB962C8B-B14F-4D97-AF65-F5344CB8AC3E}">
        <p14:creationId xmlns:p14="http://schemas.microsoft.com/office/powerpoint/2010/main" val="24932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Boolean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Has </a:t>
            </a:r>
            <a:r>
              <a:rPr lang="en-US" dirty="0"/>
              <a:t>two possible values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</a:p>
          <a:p>
            <a:pPr lvl="1"/>
            <a:r>
              <a:rPr lang="en-US" dirty="0"/>
              <a:t>Is useful in logical </a:t>
            </a:r>
            <a:r>
              <a:rPr lang="en-US" dirty="0" smtClean="0"/>
              <a:t>expressions</a:t>
            </a:r>
            <a:endParaRPr lang="bg-BG" dirty="0"/>
          </a:p>
          <a:p>
            <a:r>
              <a:rPr lang="en-US" dirty="0"/>
              <a:t>Example of </a:t>
            </a:r>
            <a:r>
              <a:rPr lang="en-US" dirty="0" smtClean="0"/>
              <a:t>Boolean variables:</a:t>
            </a:r>
            <a:endParaRPr lang="en-US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Boolean Data Type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5" y="3851977"/>
            <a:ext cx="10061578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2;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greaterAB = (a &gt; b);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console.log(greaterAB);  // false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equalA1 = (a == 1);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console.log(equalA1);    // true</a:t>
            </a:r>
          </a:p>
        </p:txBody>
      </p:sp>
      <p:pic>
        <p:nvPicPr>
          <p:cNvPr id="7" name="Picture 2" descr="http://www.filmfestivalworld.com/fileadmin/media/festival/True_False_Film_Festival/True_False_Documentary_Festival_10_ori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902" y="1441866"/>
            <a:ext cx="1663019" cy="1896882"/>
          </a:xfrm>
          <a:prstGeom prst="roundRect">
            <a:avLst>
              <a:gd name="adj" fmla="val 10417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40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data type r</a:t>
            </a:r>
            <a:r>
              <a:rPr lang="en-US" dirty="0" smtClean="0"/>
              <a:t>epresents </a:t>
            </a:r>
            <a:r>
              <a:rPr lang="en-US" dirty="0"/>
              <a:t>a sequence of characters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in quotes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Both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work correctly</a:t>
            </a:r>
          </a:p>
          <a:p>
            <a:pPr lvl="2"/>
            <a:r>
              <a:rPr lang="en-US" dirty="0" smtClean="0"/>
              <a:t>Best practices suggest using single quotes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can be </a:t>
            </a:r>
            <a:r>
              <a:rPr lang="en-US" dirty="0" smtClean="0"/>
              <a:t>concatenated (joined together)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 smtClean="0"/>
              <a:t> operator</a:t>
            </a:r>
          </a:p>
          <a:p>
            <a:pPr lvl="1"/>
            <a:endParaRPr lang="en-US" dirty="0"/>
          </a:p>
          <a:p>
            <a:pPr marL="377887" lvl="1" indent="0">
              <a:buNone/>
            </a:pPr>
            <a:endParaRPr lang="en-US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String Data Type</a:t>
            </a:r>
            <a:endParaRPr lang="bg-BG" dirty="0"/>
          </a:p>
        </p:txBody>
      </p:sp>
      <p:sp>
        <p:nvSpPr>
          <p:cNvPr id="519172" name="Rectangle 4"/>
          <p:cNvSpPr>
            <a:spLocks noChangeArrowheads="1"/>
          </p:cNvSpPr>
          <p:nvPr/>
        </p:nvSpPr>
        <p:spPr bwMode="auto">
          <a:xfrm>
            <a:off x="1062036" y="3913496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 = 'Welcome to JavaScript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2036" y="5943600"/>
            <a:ext cx="10061576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'Soft' 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' ' + </a:t>
            </a:r>
            <a:r>
              <a:rPr lang="en-US" sz="2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'Uni';</a:t>
            </a:r>
            <a:endParaRPr lang="en-US" sz="2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210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are stored internally in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Unicode</a:t>
            </a:r>
          </a:p>
          <a:p>
            <a:pPr lvl="1"/>
            <a:r>
              <a:rPr lang="en-US" dirty="0" smtClean="0"/>
              <a:t>Unicode supports all commonly used alphabets in the world</a:t>
            </a:r>
          </a:p>
          <a:p>
            <a:pPr lvl="2"/>
            <a:r>
              <a:rPr lang="en-US" dirty="0" smtClean="0"/>
              <a:t>E.g. Cyrillic, Chinese, Arabic, Greek, etc. scripts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are Unicode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2814" y="3429000"/>
            <a:ext cx="10363198" cy="28377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asSalamuAlaykum = '</a:t>
            </a:r>
            <a:r>
              <a:rPr lang="ar-AE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السلام عليكم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alert(asSalamuAlaykum);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 =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Това е на кирилица!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кирилица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leafJapanese = '</a:t>
            </a:r>
            <a:r>
              <a:rPr lang="ja-JP" alt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葉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'; // Pronounced as "ha"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alert(leafJapanese);</a:t>
            </a:r>
          </a:p>
        </p:txBody>
      </p:sp>
    </p:spTree>
    <p:extLst>
      <p:ext uri="{BB962C8B-B14F-4D97-AF65-F5344CB8AC3E}">
        <p14:creationId xmlns:p14="http://schemas.microsoft.com/office/powerpoint/2010/main" val="2513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in JavaScript hold key-value pairs: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4" y="2093012"/>
            <a:ext cx="103631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name : "SoftUni", age : 2 };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{name: "SoftUni", age: 2}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['site'] = "http://www.softuni.bg";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</a:t>
            </a:r>
            <a:r>
              <a:rPr lang="bg-BG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obj['name']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Object {name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"Software University",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</a:t>
            </a:r>
            <a:r>
              <a:rPr lang="bg-BG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site: "http://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www.softuni.bg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obj.name;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obj.site;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Object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{age: 10}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3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648200"/>
            <a:ext cx="8938472" cy="820600"/>
          </a:xfrm>
        </p:spPr>
        <p:txBody>
          <a:bodyPr/>
          <a:lstStyle/>
          <a:p>
            <a:r>
              <a:rPr lang="en-US" dirty="0" smtClean="0"/>
              <a:t>Data Types in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4839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rds.yahoo.com/_ylt=A0WTefWqgwpLa3UA4zejzbkF/SIG=12da60fkg/EXP=1259066666/**http%3A/www.sxc.hu/pic/m/f/fr/freedee/132971_newspape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447800"/>
            <a:ext cx="5524500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164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925704"/>
            <a:ext cx="8938472" cy="820600"/>
          </a:xfrm>
        </p:spPr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719034"/>
          </a:xfrm>
        </p:spPr>
        <p:txBody>
          <a:bodyPr/>
          <a:lstStyle/>
          <a:p>
            <a:r>
              <a:rPr lang="en-US" dirty="0" smtClean="0"/>
              <a:t>What is '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en-US" dirty="0" smtClean="0"/>
              <a:t>' in JavaScript?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70" y="1181024"/>
            <a:ext cx="4558756" cy="3409950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8913812" y="1793740"/>
            <a:ext cx="2112000" cy="2047857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</p:spPr>
      </p:pic>
      <p:pic>
        <p:nvPicPr>
          <p:cNvPr id="2050" name="Picture 2" descr="A null set symbol, one of the many symbols for athe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54" y="1793740"/>
            <a:ext cx="2047858" cy="2047858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18507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In JS there is a special value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means the variable has not been defined (no such variable exist in the current context)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Undefined is different than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Null means that an object exists and is empty (has no value)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and Null Values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5836" y="4321792"/>
            <a:ext cx="10213976" cy="21082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undefined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alert(x); // null</a:t>
            </a:r>
          </a:p>
        </p:txBody>
      </p:sp>
    </p:spTree>
    <p:extLst>
      <p:ext uri="{BB962C8B-B14F-4D97-AF65-F5344CB8AC3E}">
        <p14:creationId xmlns:p14="http://schemas.microsoft.com/office/powerpoint/2010/main" val="36373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variable type can be checked at runtime: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Type of a Variable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9014" y="2046506"/>
            <a:ext cx="1021079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number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5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new Number(5);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console.log(x); // Number {}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null;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object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undefined;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console.log(typeof(x)); // undefined</a:t>
            </a:r>
          </a:p>
        </p:txBody>
      </p:sp>
    </p:spTree>
    <p:extLst>
      <p:ext uri="{BB962C8B-B14F-4D97-AF65-F5344CB8AC3E}">
        <p14:creationId xmlns:p14="http://schemas.microsoft.com/office/powerpoint/2010/main" val="34025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JavaScript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dirty="0" smtClean="0"/>
              <a:t>Integer, Floating-Point, Boolean, String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Declaring and Using Variables</a:t>
            </a:r>
            <a:endParaRPr lang="en-US" dirty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Operators, Expressions, Statements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Conditional Statements</a:t>
            </a:r>
          </a:p>
          <a:p>
            <a:pPr marL="815921" lvl="1" indent="-511175">
              <a:lnSpc>
                <a:spcPct val="100000"/>
              </a:lnSpc>
            </a:pPr>
            <a:r>
              <a:rPr lang="en-US" sz="3400" dirty="0"/>
              <a:t>If-else, switch-case</a:t>
            </a:r>
            <a:endParaRPr lang="en-US" sz="3400" dirty="0" smtClean="0"/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False-like Conditions</a:t>
            </a:r>
          </a:p>
          <a:p>
            <a:pPr marL="511175" indent="-511175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Accessing Forms Fields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9562"/>
            <a:ext cx="2551238" cy="255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34" y="1507439"/>
            <a:ext cx="1997594" cy="1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3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Undefined / Null / Typeof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http://measuredme.com/wp-content/uploads/2013/01/quantified-self-self-tracking-data-and-missing-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212" y="1018650"/>
            <a:ext cx="4762500" cy="3562351"/>
          </a:xfrm>
          <a:prstGeom prst="rect">
            <a:avLst/>
          </a:prstGeom>
          <a:solidFill>
            <a:srgbClr val="FFFFFF"/>
          </a:solidFill>
          <a:effectLst>
            <a:softEdge rad="63500"/>
          </a:effectLst>
          <a:extLst/>
        </p:spPr>
      </p:pic>
      <p:pic>
        <p:nvPicPr>
          <p:cNvPr id="6148" name="Picture 4" descr="http://www.codeproject.com/KB/architecture/648760/Null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60" t="-11339" r="-13260" b="-11339"/>
          <a:stretch/>
        </p:blipFill>
        <p:spPr bwMode="auto">
          <a:xfrm>
            <a:off x="7265612" y="676221"/>
            <a:ext cx="2410200" cy="2337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  <p:pic>
        <p:nvPicPr>
          <p:cNvPr id="1026" name="Picture 2" descr="magnifier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462" y="2780400"/>
            <a:ext cx="1943998" cy="1944000"/>
          </a:xfrm>
          <a:prstGeom prst="rect">
            <a:avLst/>
          </a:prstGeom>
          <a:solidFill>
            <a:srgbClr val="FFFFFF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  <a:extLst/>
        </p:spPr>
      </p:pic>
    </p:spTree>
    <p:extLst>
      <p:ext uri="{BB962C8B-B14F-4D97-AF65-F5344CB8AC3E}">
        <p14:creationId xmlns:p14="http://schemas.microsoft.com/office/powerpoint/2010/main" val="36932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2518"/>
            <a:ext cx="8938472" cy="94108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Declaring and Using Variables</a:t>
            </a:r>
          </a:p>
        </p:txBody>
      </p:sp>
      <p:pic>
        <p:nvPicPr>
          <p:cNvPr id="45064" name="Picture 8" descr="View Imag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847098"/>
            <a:ext cx="3352800" cy="2306726"/>
          </a:xfrm>
          <a:prstGeom prst="rect">
            <a:avLst/>
          </a:prstGeom>
          <a:noFill/>
        </p:spPr>
      </p:pic>
      <p:grpSp>
        <p:nvGrpSpPr>
          <p:cNvPr id="9" name="Group 8"/>
          <p:cNvGrpSpPr/>
          <p:nvPr/>
        </p:nvGrpSpPr>
        <p:grpSpPr>
          <a:xfrm>
            <a:off x="6475412" y="2182898"/>
            <a:ext cx="1938883" cy="1635125"/>
            <a:chOff x="6629400" y="609600"/>
            <a:chExt cx="1938883" cy="1635125"/>
          </a:xfrm>
        </p:grpSpPr>
        <p:pic>
          <p:nvPicPr>
            <p:cNvPr id="40962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5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05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variable </a:t>
            </a:r>
            <a:r>
              <a:rPr lang="en-US" dirty="0"/>
              <a:t>is a:</a:t>
            </a:r>
          </a:p>
          <a:p>
            <a:pPr lvl="1"/>
            <a:r>
              <a:rPr lang="en-US" dirty="0"/>
              <a:t>Placeholder of information that can </a:t>
            </a:r>
            <a:r>
              <a:rPr lang="en-US" dirty="0" smtClean="0"/>
              <a:t>be changed </a:t>
            </a:r>
            <a:r>
              <a:rPr lang="en-US" dirty="0"/>
              <a:t>at </a:t>
            </a:r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A piece of computer memory holding some value</a:t>
            </a:r>
            <a:endParaRPr lang="en-US" dirty="0"/>
          </a:p>
          <a:p>
            <a:r>
              <a:rPr lang="en-US" dirty="0"/>
              <a:t>Variables allow you to:</a:t>
            </a:r>
          </a:p>
          <a:p>
            <a:pPr lvl="1"/>
            <a:r>
              <a:rPr lang="en-US" dirty="0"/>
              <a:t>Store information</a:t>
            </a:r>
          </a:p>
          <a:p>
            <a:pPr lvl="1"/>
            <a:r>
              <a:rPr lang="en-US" dirty="0"/>
              <a:t>Retrieve the stored information</a:t>
            </a:r>
          </a:p>
          <a:p>
            <a:pPr lvl="1"/>
            <a:r>
              <a:rPr lang="en-US" dirty="0" smtClean="0"/>
              <a:t>Change the </a:t>
            </a:r>
            <a:r>
              <a:rPr lang="en-US" dirty="0"/>
              <a:t>stored information</a:t>
            </a:r>
            <a:endParaRPr lang="bg-BG" dirty="0"/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Variable?</a:t>
            </a:r>
            <a:endParaRPr lang="bg-BG"/>
          </a:p>
        </p:txBody>
      </p:sp>
      <p:grpSp>
        <p:nvGrpSpPr>
          <p:cNvPr id="6" name="Group 5"/>
          <p:cNvGrpSpPr/>
          <p:nvPr/>
        </p:nvGrpSpPr>
        <p:grpSpPr>
          <a:xfrm>
            <a:off x="8803729" y="4079875"/>
            <a:ext cx="2319883" cy="2016125"/>
            <a:chOff x="6629400" y="609600"/>
            <a:chExt cx="1938883" cy="1635125"/>
          </a:xfrm>
        </p:grpSpPr>
        <p:pic>
          <p:nvPicPr>
            <p:cNvPr id="7" name="Picture 2" descr="http://www.clker.com/cliparts/e/4/3/7/1194985850869704712package_frederic_moser_01.svg.hi.png"/>
            <p:cNvPicPr>
              <a:picLocks noChangeAspect="1" noChangeArrowheads="1"/>
            </p:cNvPicPr>
            <p:nvPr/>
          </p:nvPicPr>
          <p:blipFill>
            <a:blip r:embed="rId2" cstate="screen">
              <a:lum bright="20000" contras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609600"/>
              <a:ext cx="1938883" cy="1635125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 rot="20324634">
              <a:off x="7256785" y="1050530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768578">
              <a:off x="7675907" y="1010442"/>
              <a:ext cx="36099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q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9981374">
              <a:off x="7441170" y="14413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4394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59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has: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dirty="0"/>
              <a:t> (of stored data)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Name: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counter</a:t>
            </a:r>
          </a:p>
          <a:p>
            <a:pPr lvl="1"/>
            <a:r>
              <a:rPr lang="en-US" dirty="0" smtClean="0"/>
              <a:t>Type: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number</a:t>
            </a:r>
            <a:endParaRPr lang="en-US" b="1" noProof="1" smtClean="0">
              <a:solidFill>
                <a:schemeClr val="tx2">
                  <a:lumMod val="75000"/>
                </a:schemeClr>
              </a:solidFill>
              <a:cs typeface="Consolas" pitchFamily="49" charset="0"/>
            </a:endParaRPr>
          </a:p>
          <a:p>
            <a:pPr lvl="1"/>
            <a:r>
              <a:rPr lang="en-US" dirty="0" smtClean="0"/>
              <a:t>Value: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Characteristics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55200" y="3936298"/>
            <a:ext cx="5163212" cy="4647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counter = 5;</a:t>
            </a:r>
          </a:p>
        </p:txBody>
      </p:sp>
      <p:pic>
        <p:nvPicPr>
          <p:cNvPr id="37890" name="Picture 2" descr="http://www.jerrysartarama.com/IMAGES/LUKAS/Lukas-Studio-Oil-Color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12" y="3733800"/>
            <a:ext cx="3057053" cy="2315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139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When declaring a variable we: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Specify </a:t>
            </a:r>
            <a:r>
              <a:rPr lang="en-US" dirty="0"/>
              <a:t>its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(called identifier)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type </a:t>
            </a:r>
            <a:r>
              <a:rPr lang="en-US" dirty="0"/>
              <a:t>is inferred by the value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Give </a:t>
            </a:r>
            <a:r>
              <a:rPr lang="en-US" dirty="0"/>
              <a:t>it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Example: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  <a:endParaRPr lang="bg-BG" dirty="0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814520" y="5029200"/>
            <a:ext cx="10385292" cy="12095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height = 200</a:t>
            </a: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str = "Hello";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 name : 'Peter', age : 19 };</a:t>
            </a:r>
            <a:endParaRPr lang="en-US" sz="22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1" descr="C:\Temp\math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920" y="1905000"/>
            <a:ext cx="2835662" cy="1973082"/>
          </a:xfrm>
          <a:prstGeom prst="roundRect">
            <a:avLst>
              <a:gd name="adj" fmla="val 3732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/>
          <p:cNvSpPr txBox="1"/>
          <p:nvPr/>
        </p:nvSpPr>
        <p:spPr>
          <a:xfrm rot="21010789">
            <a:off x="6815207" y="2957133"/>
            <a:ext cx="1660519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var</a:t>
            </a:r>
          </a:p>
        </p:txBody>
      </p:sp>
    </p:spTree>
    <p:extLst>
      <p:ext uri="{BB962C8B-B14F-4D97-AF65-F5344CB8AC3E}">
        <p14:creationId xmlns:p14="http://schemas.microsoft.com/office/powerpoint/2010/main" val="3525190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 may consist of: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Letters </a:t>
            </a:r>
            <a:r>
              <a:rPr lang="en-US" dirty="0"/>
              <a:t>(Unicode</a:t>
            </a:r>
            <a:r>
              <a:rPr lang="en-US" dirty="0" smtClean="0"/>
              <a:t>),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digits</a:t>
            </a:r>
            <a:r>
              <a:rPr lang="en-US" dirty="0" smtClean="0"/>
              <a:t> </a:t>
            </a:r>
            <a:r>
              <a:rPr lang="en-US" dirty="0"/>
              <a:t>[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/>
              <a:t>-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underscore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dollar</a:t>
            </a:r>
            <a:r>
              <a:rPr lang="en-US" dirty="0" smtClean="0"/>
              <a:t> '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smtClean="0"/>
              <a:t>'</a:t>
            </a:r>
            <a:endParaRPr lang="en-US" dirty="0"/>
          </a:p>
          <a:p>
            <a:pPr lvl="1"/>
            <a:r>
              <a:rPr lang="en-US" dirty="0" smtClean="0"/>
              <a:t>Cannot start with a digit</a:t>
            </a:r>
          </a:p>
          <a:p>
            <a:pPr lvl="1"/>
            <a:r>
              <a:rPr lang="en-US" dirty="0" smtClean="0"/>
              <a:t>Cannot </a:t>
            </a:r>
            <a:r>
              <a:rPr lang="en-US" dirty="0"/>
              <a:t>be a </a:t>
            </a:r>
            <a:r>
              <a:rPr lang="en-US" dirty="0" smtClean="0"/>
              <a:t>JavaScript keyword</a:t>
            </a:r>
          </a:p>
          <a:p>
            <a:r>
              <a:rPr lang="en-US" dirty="0" smtClean="0"/>
              <a:t>Identifiers in </a:t>
            </a:r>
            <a:r>
              <a:rPr lang="en-US" dirty="0"/>
              <a:t>JavaScript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case-sensitive</a:t>
            </a:r>
          </a:p>
          <a:p>
            <a:r>
              <a:rPr lang="en-US" dirty="0" smtClean="0"/>
              <a:t>Identifiers should </a:t>
            </a:r>
            <a:r>
              <a:rPr lang="en-US" dirty="0"/>
              <a:t>have a descriptive </a:t>
            </a:r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Latin letters</a:t>
            </a:r>
          </a:p>
          <a:p>
            <a:r>
              <a:rPr lang="en-US" dirty="0"/>
              <a:t>Variables </a:t>
            </a:r>
            <a:r>
              <a:rPr lang="en-US" dirty="0" smtClean="0"/>
              <a:t>and </a:t>
            </a:r>
            <a:r>
              <a:rPr lang="en-US" dirty="0"/>
              <a:t>functions names: use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camelCase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  <a:endParaRPr lang="bg-BG" dirty="0"/>
          </a:p>
        </p:txBody>
      </p:sp>
      <p:pic>
        <p:nvPicPr>
          <p:cNvPr id="36868" name="Picture 4" descr="Old Fashioned Ampersand by Mykl Roventine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2877459"/>
            <a:ext cx="2914753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88310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Examples of correct identifiers: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r>
              <a:rPr lang="en-US" sz="3200" dirty="0"/>
              <a:t>Examples of incorrect identifiers:</a:t>
            </a: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Identifiers – Examples</a:t>
            </a:r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757236" y="5818496"/>
            <a:ext cx="1067117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= 5; 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 is a keyword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 //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begin with a digit</a:t>
            </a:r>
          </a:p>
        </p:txBody>
      </p:sp>
      <p:sp>
        <p:nvSpPr>
          <p:cNvPr id="521221" name="Rectangle 5"/>
          <p:cNvSpPr>
            <a:spLocks noChangeArrowheads="1"/>
          </p:cNvSpPr>
          <p:nvPr/>
        </p:nvSpPr>
        <p:spPr bwMode="auto">
          <a:xfrm>
            <a:off x="758826" y="1678321"/>
            <a:ext cx="10671176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 = 2; // Here N is 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capital, so it's not a JS keyword</a:t>
            </a:r>
            <a:endParaRPr lang="en-US" sz="20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_</a:t>
            </a:r>
            <a:r>
              <a:rPr lang="en-US" sz="20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2Pac = 2; 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identifier begins with _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bg-BG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поздрав</a:t>
            </a: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'Hello'; // Unicode symbols used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is more appropriate: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 = 100; // Undescriptive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numberOfClients = 100; // Descriptive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Overdescriptive identifier: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numberOfPrivateClientOfTheFirm = 100;</a:t>
            </a:r>
          </a:p>
        </p:txBody>
      </p:sp>
    </p:spTree>
    <p:extLst>
      <p:ext uri="{BB962C8B-B14F-4D97-AF65-F5344CB8AC3E}">
        <p14:creationId xmlns:p14="http://schemas.microsoft.com/office/powerpoint/2010/main" val="11163286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smtClean="0"/>
              <a:t> operator is used to assign a value to a variable:</a:t>
            </a:r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</a:t>
            </a:r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549892" name="Rectangle 4"/>
          <p:cNvSpPr>
            <a:spLocks noChangeArrowheads="1"/>
          </p:cNvSpPr>
          <p:nvPr/>
        </p:nvSpPr>
        <p:spPr bwMode="auto">
          <a:xfrm>
            <a:off x="912812" y="2369570"/>
            <a:ext cx="10282234" cy="36502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Assign a value to a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= 5;</a:t>
            </a: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an already declared variable: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secondValue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following cascade calling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assigns 3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and then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firstValue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thirdValue, so both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have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value 3 as a result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thirdValue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firstValue = 3; // Avoid this!</a:t>
            </a:r>
          </a:p>
        </p:txBody>
      </p:sp>
      <p:pic>
        <p:nvPicPr>
          <p:cNvPr id="26625" name="Picture 1" descr="C:\Trash\mouse-hamm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646" y="2069727"/>
            <a:ext cx="1638300" cy="1947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5675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Local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</a:t>
            </a:r>
            <a:r>
              <a:rPr lang="en-US" dirty="0" smtClean="0"/>
              <a:t>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Global variables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Declared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without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Stored as properties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lvl="1">
              <a:lnSpc>
                <a:spcPct val="100000"/>
              </a:lnSpc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/>
              <a:t>Using </a:t>
            </a:r>
            <a:r>
              <a:rPr lang="en-US" noProof="1" smtClean="0"/>
              <a:t>global variables is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very bad practice</a:t>
            </a:r>
            <a:r>
              <a:rPr lang="en-US" noProof="1" smtClean="0"/>
              <a:t>!</a:t>
            </a:r>
            <a:endParaRPr lang="bg-BG" noProof="1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and Global Variables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65251" y="2457575"/>
            <a:ext cx="9453562" cy="8371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 // a is local in the current scope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alabala</a:t>
            </a:r>
            <a:r>
              <a:rPr lang="bg-BG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the same a is referenced here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65251" y="5491318"/>
            <a:ext cx="9453562" cy="4441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en-US" sz="22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5; // the same as window.a = 5;</a:t>
            </a:r>
          </a:p>
        </p:txBody>
      </p:sp>
    </p:spTree>
    <p:extLst>
      <p:ext uri="{BB962C8B-B14F-4D97-AF65-F5344CB8AC3E}">
        <p14:creationId xmlns:p14="http://schemas.microsoft.com/office/powerpoint/2010/main" val="1725146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variable in JavaScript can be: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unresolvable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undefined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null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local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global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Read more here: </a:t>
            </a:r>
            <a:r>
              <a:rPr lang="en-US" sz="2400" dirty="0">
                <a:hlinkClick r:id="rId2"/>
              </a:rPr>
              <a:t>http://javascriptweblog.wordpress.com/2010/08/16/understanding-undefined-and-preventing-referenceerrors</a:t>
            </a:r>
            <a:r>
              <a:rPr lang="en-US" sz="2400" dirty="0" smtClean="0">
                <a:hlinkClick r:id="rId2"/>
              </a:rPr>
              <a:t>/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in JavaScript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7978" y="19812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console.log(asfd); // ReferenceError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17978" y="27018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undefined; console.log(p); // undefined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17978" y="3429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 = null; console.log(p); // null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17978" y="4191000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localVar = 5;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console.log(localVar);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217978" y="4911602"/>
            <a:ext cx="8267468" cy="4985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globalVar = 5; console.log(globalVar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8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JavaScript Basics</a:t>
            </a:r>
            <a:r>
              <a:rPr lang="en-US" dirty="0" smtClean="0"/>
              <a:t>" course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NOT for absolute beginners</a:t>
            </a:r>
          </a:p>
          <a:p>
            <a:pPr lvl="1"/>
            <a:r>
              <a:rPr lang="en-US" dirty="0" smtClean="0"/>
              <a:t>Take the "C# Basics" course at SoftUni first</a:t>
            </a:r>
            <a:r>
              <a:rPr lang="bg-BG" dirty="0" smtClean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softuni.bg/courses/csharp-basics</a:t>
            </a:r>
            <a:endParaRPr lang="en-US" dirty="0" smtClean="0"/>
          </a:p>
          <a:p>
            <a:pPr lvl="1"/>
            <a:r>
              <a:rPr lang="en-US" dirty="0" smtClean="0"/>
              <a:t>The course is for beginners, but requires previous coding skills</a:t>
            </a:r>
            <a:endParaRPr lang="bg-BG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Coding skills – entry level</a:t>
            </a:r>
          </a:p>
          <a:p>
            <a:pPr lvl="1"/>
            <a:r>
              <a:rPr lang="en-US" dirty="0" smtClean="0"/>
              <a:t>Computer English – entry level</a:t>
            </a:r>
          </a:p>
          <a:p>
            <a:pPr lvl="1"/>
            <a:r>
              <a:rPr lang="en-US" dirty="0" smtClean="0"/>
              <a:t>Logical thinking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Warning: Not for Absolute Beginners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6627813" y="3810000"/>
            <a:ext cx="2057400" cy="2740582"/>
            <a:chOff x="6627812" y="3733799"/>
            <a:chExt cx="2098413" cy="28929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812" y="3733799"/>
              <a:ext cx="2098413" cy="2892983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9" name="TextBox 8"/>
            <p:cNvSpPr txBox="1"/>
            <p:nvPr/>
          </p:nvSpPr>
          <p:spPr>
            <a:xfrm>
              <a:off x="6704023" y="5504108"/>
              <a:ext cx="1931939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coding skills</a:t>
              </a:r>
            </a:p>
            <a:p>
              <a:pPr algn="ctr"/>
              <a:r>
                <a:rPr lang="en-US" sz="2600" b="1" spc="50" dirty="0" smtClean="0">
                  <a:ln w="9525" cmpd="sng">
                    <a:solidFill>
                      <a:schemeClr val="accent1">
                        <a:lumMod val="50000"/>
                      </a:schemeClr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required!</a:t>
              </a:r>
              <a:endParaRPr lang="en-US" sz="2600" b="1" spc="50" dirty="0">
                <a:ln w="952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pic>
        <p:nvPicPr>
          <p:cNvPr id="11" name="Picture 2" descr="http://www.protrendy.com/wp-content/uploads/2014/04/j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205" y="4168303"/>
            <a:ext cx="2023976" cy="202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Unresolvable variables </a:t>
            </a:r>
            <a:r>
              <a:rPr lang="en-US" dirty="0" smtClean="0"/>
              <a:t>in JavaScript are different than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 </a:t>
            </a:r>
            <a:endParaRPr lang="en-US" dirty="0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Unresolvable Variables </a:t>
            </a:r>
            <a:r>
              <a:rPr lang="en-US" dirty="0" smtClean="0"/>
              <a:t>and Undefined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6614" y="1981200"/>
            <a:ext cx="10515598" cy="460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ReferenceError: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is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defined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6612" y="2719894"/>
            <a:ext cx="10515598" cy="35748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greeting = 'hello'; // A local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greeting; // msg is a global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with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'hello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msg = undefined; // Different than "delete msg"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undefined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console.log(greeting); // hello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 msg; // Delete a global variable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console.log(msg); // ReferenceError: msg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490995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In this code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secondVar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unresolvable</a:t>
            </a:r>
            <a:r>
              <a:rPr lang="en-US" dirty="0" smtClean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In this code second is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undefined</a:t>
            </a:r>
            <a:r>
              <a:rPr lang="en-US" dirty="0" smtClean="0"/>
              <a:t> (instead of unresolvable):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Unresolvable Variables – Examples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22410" y="1905000"/>
            <a:ext cx="109440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firstVar = 10;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console.log(secondVar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ReferenceError: secondVar is not defined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2410" y="4149855"/>
            <a:ext cx="10944002" cy="1260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console.log(first);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undefined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 = 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console.log(first); // 2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676400"/>
            <a:ext cx="2217042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554" name="Picture 2" descr="http://flitting.files.wordpress.com/2008/08/hammer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670032"/>
            <a:ext cx="2057400" cy="2292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49504"/>
            <a:ext cx="8938472" cy="820600"/>
          </a:xfrm>
        </p:spPr>
        <p:txBody>
          <a:bodyPr/>
          <a:lstStyle/>
          <a:p>
            <a:r>
              <a:rPr lang="en-US" dirty="0"/>
              <a:t>Unresolvable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1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recommended to enable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strict syntax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Converts global variables usage to runtime errors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0" y="2702055"/>
            <a:ext cx="10668002" cy="2796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"use strict";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local = </a:t>
            </a: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3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// Local variables will work in strict mode</a:t>
            </a: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global = 10; // Uncaught ReferenceError: x is not defined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00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This code will not be executed, because of the error above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console.log(5 * 5);</a:t>
            </a:r>
          </a:p>
        </p:txBody>
      </p:sp>
    </p:spTree>
    <p:extLst>
      <p:ext uri="{BB962C8B-B14F-4D97-AF65-F5344CB8AC3E}">
        <p14:creationId xmlns:p14="http://schemas.microsoft.com/office/powerpoint/2010/main" val="1148934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JavaScript Strict Syntax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beonpage1blog.com/wp-content/uploads/2012/12/strict-rules-for-seo-252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39" y="1052259"/>
            <a:ext cx="2643928" cy="3147534"/>
          </a:xfrm>
          <a:prstGeom prst="round2DiagRect">
            <a:avLst>
              <a:gd name="adj1" fmla="val 11505"/>
              <a:gd name="adj2" fmla="val 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cons.iconarchive.com/icons/untergunter/leaf-mimes/512/text-x-javascript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2139288"/>
            <a:ext cx="2177955" cy="217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nustudio.net.au/wp-content/uploads/2013/03/seo-source-code-tip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767" y="2258704"/>
            <a:ext cx="2590800" cy="1943100"/>
          </a:xfrm>
          <a:prstGeom prst="round2DiagRect">
            <a:avLst>
              <a:gd name="adj1" fmla="val 0"/>
              <a:gd name="adj2" fmla="val 2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24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4444" y="4252343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</a:t>
            </a:r>
            <a:r>
              <a:rPr lang="en-US" dirty="0" smtClean="0"/>
              <a:t>JavaScript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body" idx="1"/>
          </p:nvPr>
        </p:nvSpPr>
        <p:spPr>
          <a:xfrm>
            <a:off x="150811" y="5072166"/>
            <a:ext cx="11887202" cy="719034"/>
          </a:xfrm>
        </p:spPr>
        <p:txBody>
          <a:bodyPr/>
          <a:lstStyle/>
          <a:p>
            <a:r>
              <a:rPr lang="en-US" dirty="0" smtClean="0"/>
              <a:t>Arithmetic, Logical, Comparison, Assignment, …</a:t>
            </a:r>
            <a:endParaRPr lang="en-US" dirty="0"/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144780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2" y="14478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95266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Operator </a:t>
            </a:r>
            <a:r>
              <a:rPr lang="en-US" dirty="0"/>
              <a:t>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precedence</a:t>
            </a:r>
          </a:p>
          <a:p>
            <a:pPr lvl="1"/>
            <a:r>
              <a:rPr lang="en-US" dirty="0"/>
              <a:t>Precedence defines which will be evaluated </a:t>
            </a:r>
            <a:r>
              <a:rPr lang="en-US" dirty="0" smtClean="0"/>
              <a:t>first</a:t>
            </a:r>
          </a:p>
          <a:p>
            <a:r>
              <a:rPr lang="en-US" dirty="0" smtClean="0"/>
              <a:t>Operators are used to build expressions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are sequences of operators and operands that are evaluated </a:t>
            </a:r>
            <a:r>
              <a:rPr lang="en-US" dirty="0"/>
              <a:t>to a single </a:t>
            </a:r>
            <a:r>
              <a:rPr lang="en-US" dirty="0" smtClean="0"/>
              <a:t>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2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475678"/>
              </p:ext>
            </p:extLst>
          </p:nvPr>
        </p:nvGraphicFramePr>
        <p:xfrm>
          <a:off x="906894" y="1600200"/>
          <a:ext cx="10369118" cy="4120896"/>
        </p:xfrm>
        <a:graphic>
          <a:graphicData uri="http://schemas.openxmlformats.org/drawingml/2006/table">
            <a:tbl>
              <a:tblPr/>
              <a:tblGrid>
                <a:gridCol w="3587318"/>
                <a:gridCol w="6781800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 === !==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marL="132673" marR="132673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673" marR="132673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Operators in JS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395619"/>
              </p:ext>
            </p:extLst>
          </p:nvPr>
        </p:nvGraphicFramePr>
        <p:xfrm>
          <a:off x="723900" y="1219200"/>
          <a:ext cx="10704512" cy="4896612"/>
        </p:xfrm>
        <a:graphic>
          <a:graphicData uri="http://schemas.openxmlformats.org/drawingml/2006/table">
            <a:tbl>
              <a:tblPr/>
              <a:tblGrid>
                <a:gridCol w="3084512"/>
                <a:gridCol w="762000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2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263509"/>
              </p:ext>
            </p:extLst>
          </p:nvPr>
        </p:nvGraphicFramePr>
        <p:xfrm>
          <a:off x="733116" y="1150938"/>
          <a:ext cx="10668000" cy="3495676"/>
        </p:xfrm>
        <a:graphic>
          <a:graphicData uri="http://schemas.openxmlformats.org/drawingml/2006/table">
            <a:tbl>
              <a:tblPr/>
              <a:tblGrid>
                <a:gridCol w="3069108"/>
                <a:gridCol w="7598892"/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 smtClean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marL="135827" marR="135827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5827" marR="135827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marL="135827" marR="135827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Precedence (2)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8815" y="4953000"/>
            <a:ext cx="11806419" cy="1572002"/>
          </a:xfrm>
          <a:prstGeom prst="rect">
            <a:avLst/>
          </a:prstGeom>
        </p:spPr>
        <p:txBody>
          <a:bodyPr/>
          <a:lstStyle/>
          <a:p>
            <a:pPr marL="304747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en-US" sz="3200" dirty="0"/>
              <a:t>Parenthesis operator always has the highest precedence</a:t>
            </a:r>
          </a:p>
          <a:p>
            <a:pPr marL="304747" indent="-30474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tabLst>
                <a:tab pos="282575" algn="l"/>
              </a:tabLst>
              <a:defRPr/>
            </a:pPr>
            <a:r>
              <a:rPr lang="en-US" sz="3200" dirty="0"/>
              <a:t>Note: prefer using parentheses, even when it seems stupid to do so</a:t>
            </a:r>
          </a:p>
        </p:txBody>
      </p:sp>
    </p:spTree>
    <p:extLst>
      <p:ext uri="{BB962C8B-B14F-4D97-AF65-F5344CB8AC3E}">
        <p14:creationId xmlns:p14="http://schemas.microsoft.com/office/powerpoint/2010/main" val="32162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Data Types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 descr="http://rds.yahoo.com/_ylt=A0WTb_4YeQpLi1UAAJqjzbkF/SIG=123oh4419/EXP=1259063960/**http%3A/www.usernomics.com/images/site/data2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2011328"/>
            <a:ext cx="30607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C:\Trash\binary-data-abstract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29" y="2011328"/>
            <a:ext cx="44958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003665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 smtClean="0"/>
              <a:t>The division operator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 smtClean="0"/>
              <a:t> returns number or 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 smtClean="0"/>
              <a:t>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 smtClean="0"/>
              <a:t>Remainder </a:t>
            </a:r>
            <a:r>
              <a:rPr lang="en-US" dirty="0"/>
              <a:t>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</a:t>
            </a:r>
            <a:r>
              <a:rPr lang="en-US" dirty="0" smtClean="0"/>
              <a:t>division of numbers</a:t>
            </a:r>
          </a:p>
          <a:p>
            <a:pPr lvl="1"/>
            <a:r>
              <a:rPr lang="en-US" dirty="0" smtClean="0"/>
              <a:t>Even on real (floating-point) numbers</a:t>
            </a:r>
          </a:p>
          <a:p>
            <a:pPr lvl="1"/>
            <a:r>
              <a:rPr lang="en-US" dirty="0" smtClean="0"/>
              <a:t>E.g. 5.3 % 3 </a:t>
            </a:r>
            <a:r>
              <a:rPr lang="en-US" dirty="0" smtClean="0">
                <a:sym typeface="Wingdings" panose="05000000000000000000" pitchFamily="2" charset="2"/>
              </a:rPr>
              <a:t> 2.3</a:t>
            </a:r>
            <a:endParaRPr lang="en-US" dirty="0"/>
          </a:p>
          <a:p>
            <a:r>
              <a:rPr lang="en-US" dirty="0" smtClean="0"/>
              <a:t>The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smtClean="0"/>
              <a:t> increments / decrement </a:t>
            </a:r>
            <a:r>
              <a:rPr lang="en-US" dirty="0"/>
              <a:t>a </a:t>
            </a:r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Prefix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 smtClean="0"/>
              <a:t> vs. postfix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6176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</a:t>
            </a:r>
            <a:r>
              <a:rPr lang="en-US" dirty="0" smtClean="0"/>
              <a:t>take </a:t>
            </a:r>
            <a:r>
              <a:rPr lang="en-US" dirty="0"/>
              <a:t>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Behavior of the operators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||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^</a:t>
            </a:r>
            <a:b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</a:br>
            <a:r>
              <a:rPr lang="en-US" dirty="0" smtClean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0</a:t>
            </a:r>
            <a:r>
              <a:rPr lang="en-US" dirty="0"/>
              <a:t> </a:t>
            </a:r>
            <a:r>
              <a:rPr lang="en-US" dirty="0" smtClean="0"/>
              <a:t>==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false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78438"/>
              </p:ext>
            </p:extLst>
          </p:nvPr>
        </p:nvGraphicFramePr>
        <p:xfrm>
          <a:off x="1827212" y="44196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/>
                <a:gridCol w="581585"/>
                <a:gridCol w="576825"/>
                <a:gridCol w="576825"/>
                <a:gridCol w="576825"/>
                <a:gridCol w="576825"/>
                <a:gridCol w="576825"/>
                <a:gridCol w="576825"/>
                <a:gridCol w="576825"/>
                <a:gridCol w="458025"/>
                <a:gridCol w="457200"/>
                <a:gridCol w="457200"/>
                <a:gridCol w="457200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83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31749"/>
            <a:ext cx="11804822" cy="5570355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operators in JS always work for 32-bit integers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 smtClean="0"/>
              <a:t>Bitwise </a:t>
            </a:r>
            <a:r>
              <a:rPr lang="en-US" sz="3000" dirty="0"/>
              <a:t>operator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</a:t>
            </a:r>
            <a:r>
              <a:rPr lang="en-US" sz="2800" dirty="0" smtClean="0"/>
              <a:t>works bit </a:t>
            </a:r>
            <a:r>
              <a:rPr lang="en-US" sz="2800" dirty="0"/>
              <a:t>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</a:t>
            </a:r>
            <a:r>
              <a:rPr lang="en-US" sz="3000" dirty="0" smtClean="0"/>
              <a:t>like bitwise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endParaRPr lang="en-US" sz="3000" dirty="0"/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</a:t>
            </a:r>
            <a:r>
              <a:rPr lang="en-US" sz="3000" dirty="0" smtClean="0"/>
              <a:t>operators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/>
          </p:nvPr>
        </p:nvGraphicFramePr>
        <p:xfrm>
          <a:off x="2034404" y="4628002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  <a:gridCol w="486704"/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2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Comparison operators are used to compare </a:t>
            </a:r>
            <a:r>
              <a:rPr lang="en-US" sz="3200" dirty="0" smtClean="0"/>
              <a:t>variables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chemeClr val="hlink"/>
                </a:solidFill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===</a:t>
            </a:r>
            <a:r>
              <a:rPr lang="en-US" sz="3000" dirty="0"/>
              <a:t>,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!==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sz="3200" dirty="0" smtClean="0"/>
              <a:t> means "equal after type conversion"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The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</a:t>
            </a:r>
            <a:r>
              <a:rPr lang="en-US" sz="3200" dirty="0" smtClean="0"/>
              <a:t> means "equal and of the same type"</a:t>
            </a:r>
            <a:endParaRPr lang="en-US" sz="3200" dirty="0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842965" y="3820606"/>
            <a:ext cx="10433048" cy="25801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== b); // False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 "");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console.log(0 === ""); </a:t>
            </a: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False</a:t>
            </a:r>
            <a:endParaRPr lang="en-US" sz="2000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812" y="3248376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165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operators are used to assign a value to a </a:t>
            </a:r>
            <a:r>
              <a:rPr lang="en-US" dirty="0" smtClean="0"/>
              <a:t>variable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841377" y="3352800"/>
            <a:ext cx="104346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x = 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y = 4;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console.log(y *= 2); //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z = y = 3; // y=3 and z=3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console.log(z); 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|= 1); //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+= 3); // 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305" y="28194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384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657505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Operators in JavaScript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611873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18">
            <a:off x="3177652" y="1418250"/>
            <a:ext cx="5475592" cy="27253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928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String concatenation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</a:t>
            </a:r>
            <a:r>
              <a:rPr lang="en-US" dirty="0" smtClean="0"/>
              <a:t>converted to string automatically</a:t>
            </a:r>
          </a:p>
          <a:p>
            <a:r>
              <a:rPr lang="en-US" dirty="0"/>
              <a:t>Member access </a:t>
            </a:r>
            <a:r>
              <a:rPr lang="en-US" dirty="0" smtClean="0"/>
              <a:t>operator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is </a:t>
            </a:r>
            <a:r>
              <a:rPr lang="en-US" dirty="0"/>
              <a:t>used to access object members</a:t>
            </a:r>
          </a:p>
          <a:p>
            <a:r>
              <a:rPr lang="en-US" dirty="0"/>
              <a:t>Square </a:t>
            </a:r>
            <a:r>
              <a:rPr lang="en-US" dirty="0" smtClean="0"/>
              <a:t>brackets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[]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</a:t>
            </a:r>
            <a:r>
              <a:rPr lang="en-US" dirty="0" smtClean="0"/>
              <a:t>with arrays to access element by index</a:t>
            </a:r>
            <a:endParaRPr lang="en-US" dirty="0"/>
          </a:p>
          <a:p>
            <a:r>
              <a:rPr lang="en-US" dirty="0" smtClean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to override the default operator </a:t>
            </a:r>
            <a:r>
              <a:rPr lang="en-US" dirty="0" smtClean="0"/>
              <a:t>precedence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8575" y="4953000"/>
            <a:ext cx="10507438" cy="142603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</p:spTree>
    <p:extLst>
      <p:ext uri="{BB962C8B-B14F-4D97-AF65-F5344CB8AC3E}">
        <p14:creationId xmlns:p14="http://schemas.microsoft.com/office/powerpoint/2010/main" val="30067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</a:t>
            </a:r>
            <a:r>
              <a:rPr lang="en-US" dirty="0" smtClean="0"/>
              <a:t>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(if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</a:t>
            </a:r>
            <a:r>
              <a:rPr lang="en-US" dirty="0"/>
              <a:t>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then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x</a:t>
            </a:r>
            <a:r>
              <a:rPr lang="en-US" dirty="0"/>
              <a:t> else </a:t>
            </a:r>
            <a:r>
              <a:rPr lang="en-US" dirty="0" smtClean="0"/>
              <a:t>the result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operator returns </a:t>
            </a:r>
            <a:r>
              <a:rPr lang="en-US" noProof="1"/>
              <a:t>the type of the </a:t>
            </a:r>
            <a:r>
              <a:rPr lang="en-US" dirty="0"/>
              <a:t>object 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operator references the current context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In JavaScript the value this depends on the current scope</a:t>
            </a: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20194" y="1923218"/>
            <a:ext cx="10279617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dirty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b="1" noProof="1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5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20194" y="1314192"/>
            <a:ext cx="10279618" cy="49269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obj = {};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obj.name = "SoftUni";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obj.age = 2;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console.log(obj); // Object {name: "SoftUni", age: 2}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 smtClean="0">
              <a:solidFill>
                <a:srgbClr val="F8DC9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console.log(a &gt; b ? "a &gt; b" : "b &gt;= 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console.log((a+b)/2); // 4.5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console.log(typeof(a)); // number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console.log(typeof([])); // object</a:t>
            </a:r>
          </a:p>
        </p:txBody>
      </p:sp>
    </p:spTree>
    <p:extLst>
      <p:ext uri="{BB962C8B-B14F-4D97-AF65-F5344CB8AC3E}">
        <p14:creationId xmlns:p14="http://schemas.microsoft.com/office/powerpoint/2010/main" val="41924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dirty="0"/>
              <a:t>Live </a:t>
            </a:r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208" y="194644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 type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Is a domain of values of similar characteristics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Defines the type of information stored in the computer memory (in a variable)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Positive integers: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Alphabetical characters: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Dates from the calendar: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1-Nov-2014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3-Sep-2006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Type?</a:t>
            </a:r>
          </a:p>
        </p:txBody>
      </p:sp>
      <p:pic>
        <p:nvPicPr>
          <p:cNvPr id="77826" name="Picture 2" descr="View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3581400"/>
            <a:ext cx="1600200" cy="2127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closeup of digits by mkbgeorgi.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12" y="3915461"/>
            <a:ext cx="2191896" cy="14598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3873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69" y="1600200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39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Expressions</a:t>
            </a:r>
            <a:r>
              <a:rPr lang="en-US" dirty="0" smtClean="0"/>
              <a:t> 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Sequences </a:t>
            </a:r>
            <a:r>
              <a:rPr lang="en-US" dirty="0"/>
              <a:t>of operators, literals and variables that </a:t>
            </a:r>
            <a:r>
              <a:rPr lang="en-US" dirty="0" smtClean="0"/>
              <a:t>are </a:t>
            </a:r>
            <a:r>
              <a:rPr lang="en-US" dirty="0"/>
              <a:t>evaluated to some </a:t>
            </a:r>
            <a:r>
              <a:rPr lang="en-US" dirty="0" smtClean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Examples:</a:t>
            </a:r>
            <a:endParaRPr lang="bg-BG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1065214" y="3926919"/>
            <a:ext cx="100583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8DC9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perimeter = 2 * Math.PI * r;</a:t>
            </a:r>
          </a:p>
        </p:txBody>
      </p:sp>
    </p:spTree>
    <p:extLst>
      <p:ext uri="{BB962C8B-B14F-4D97-AF65-F5344CB8AC3E}">
        <p14:creationId xmlns:p14="http://schemas.microsoft.com/office/powerpoint/2010/main" val="31723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027876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6212" y="5784127"/>
            <a:ext cx="8938472" cy="692873"/>
          </a:xfrm>
        </p:spPr>
        <p:txBody>
          <a:bodyPr/>
          <a:lstStyle/>
          <a:p>
            <a:r>
              <a:rPr lang="en-US" dirty="0"/>
              <a:t>Implementing Conditional </a:t>
            </a:r>
            <a:r>
              <a:rPr lang="en-US" dirty="0" smtClean="0"/>
              <a:t>Logic</a:t>
            </a:r>
            <a:endParaRPr lang="en-US" dirty="0"/>
          </a:p>
        </p:txBody>
      </p:sp>
      <p:pic>
        <p:nvPicPr>
          <p:cNvPr id="4100" name="Picture 4" descr="http://www3.ntu.edu.sg/home/ehchua/programming/java/images/Construct_IfEl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635" y="741847"/>
            <a:ext cx="5381626" cy="3839780"/>
          </a:xfrm>
          <a:prstGeom prst="roundRect">
            <a:avLst>
              <a:gd name="adj" fmla="val 249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7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implements the classical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US" dirty="0" smtClean="0"/>
              <a:t> statements: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3588" y="2160918"/>
            <a:ext cx="10588624" cy="30138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 = 5;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(number % 2 == 0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even.");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{</a:t>
            </a: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console.log("</a:t>
            </a: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 number is odd.");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53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33544"/>
            <a:ext cx="8938472" cy="940056"/>
          </a:xfrm>
        </p:spPr>
        <p:txBody>
          <a:bodyPr/>
          <a:lstStyle/>
          <a:p>
            <a:pPr marL="838200" indent="-838200">
              <a:lnSpc>
                <a:spcPct val="11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if-else</a:t>
            </a:r>
            <a:endParaRPr lang="bg-BG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5407" y="1222648"/>
            <a:ext cx="288008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 descr="C:\Trash\nested-if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1460599"/>
            <a:ext cx="2019530" cy="3029295"/>
          </a:xfrm>
          <a:prstGeom prst="roundRect">
            <a:avLst>
              <a:gd name="adj" fmla="val 18671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2" descr="http://zone.ni.com/cms/images/devzone/tut/lkzolnlp55853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1704439"/>
            <a:ext cx="3256447" cy="25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orthographicFront">
              <a:rot lat="0" lon="3000000" rev="6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9210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343400"/>
            <a:ext cx="8938472" cy="820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Consolas" pitchFamily="49" charset="0"/>
                <a:cs typeface="Consolas" pitchFamily="49" charset="0"/>
              </a:rPr>
              <a:t>switch-case</a:t>
            </a:r>
            <a:endParaRPr lang="bg-BG" sz="4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446212" y="5221568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Several Comparisons at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Once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6626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28" y="2057400"/>
            <a:ext cx="5654040" cy="1866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659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Selects for execution a statement from a list depending on the value of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/>
              <a:t> expression </a:t>
            </a: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 smtClean="0"/>
              <a:t>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1374776" y="2514600"/>
            <a:ext cx="952023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(day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1: console.log('Monday');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2: console.log('Tuesday');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3: console.log('Wednesday');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4: console.log('Thursday');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5: console.log('Friday');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6: console.log('Saturday');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case 7: console.log('Sunday');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default: console.log('Error!'); break;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94096"/>
            <a:ext cx="11804822" cy="5570355"/>
          </a:xfrm>
        </p:spPr>
        <p:txBody>
          <a:bodyPr>
            <a:normAutofit/>
          </a:bodyPr>
          <a:lstStyle/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The expression is evaluated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/>
              <a:t>When one of the constants specified in a case label is equal to the </a:t>
            </a:r>
            <a:r>
              <a:rPr lang="en-US" dirty="0" smtClean="0"/>
              <a:t>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The statement that corresponds to that case is </a:t>
            </a:r>
            <a:r>
              <a:rPr lang="en-US" dirty="0" smtClean="0"/>
              <a:t>executed</a:t>
            </a:r>
          </a:p>
          <a:p>
            <a:pPr marL="542925" indent="-542925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If no case is equal to the expression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 smtClean="0"/>
              <a:t>If </a:t>
            </a:r>
            <a:r>
              <a:rPr lang="en-US" dirty="0"/>
              <a:t>there is default case, it is executed</a:t>
            </a:r>
          </a:p>
          <a:p>
            <a:pPr marL="627063" lvl="1" indent="-323850">
              <a:lnSpc>
                <a:spcPct val="100000"/>
              </a:lnSpc>
            </a:pPr>
            <a:r>
              <a:rPr lang="en-US" dirty="0"/>
              <a:t>Otherwise the control is transferred to the end point of the switch </a:t>
            </a:r>
            <a:r>
              <a:rPr lang="en-US" dirty="0" smtClean="0"/>
              <a:t>statement</a:t>
            </a:r>
          </a:p>
          <a:p>
            <a:pPr marL="512817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 smtClean="0"/>
              <a:t> statement exits the switch-case statement</a:t>
            </a:r>
            <a:endParaRPr lang="en-US" dirty="0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dirty="0"/>
              <a:t> Works?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976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69900"/>
            <a:ext cx="8938472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The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en-US" noProof="1" smtClean="0">
                <a:latin typeface="+mn-lt"/>
                <a:cs typeface="Consolas" pitchFamily="49" charset="0"/>
              </a:rPr>
              <a:t> </a:t>
            </a:r>
            <a:r>
              <a:rPr lang="en-US" noProof="1" smtClean="0"/>
              <a:t>Statement</a:t>
            </a:r>
            <a:endParaRPr lang="en-US" noProof="1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2530" name="Picture 2" descr="http://www.ribbit.net/images/Network_Switch_C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11" y="2182433"/>
            <a:ext cx="4946074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871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929019"/>
            <a:ext cx="8938472" cy="84458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4800" dirty="0">
                <a:latin typeface="+mn-lt"/>
                <a:cs typeface="Consolas" pitchFamily="49" charset="0"/>
              </a:rPr>
              <a:t>False-like </a:t>
            </a:r>
            <a:r>
              <a:rPr lang="en-US" sz="4800" dirty="0" smtClean="0">
                <a:latin typeface="+mn-lt"/>
                <a:cs typeface="Consolas" pitchFamily="49" charset="0"/>
              </a:rPr>
              <a:t>Conditions</a:t>
            </a:r>
            <a:endParaRPr lang="bg-BG" sz="4800" dirty="0">
              <a:latin typeface="+mn-lt"/>
              <a:cs typeface="Consolas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754968"/>
            <a:ext cx="8938472" cy="69287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Strange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548" y="1447800"/>
            <a:ext cx="4495800" cy="329542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typeless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/>
              <a:t>The variable types are not explicitly defined</a:t>
            </a:r>
          </a:p>
          <a:p>
            <a:pPr lvl="1"/>
            <a:r>
              <a:rPr lang="en-US" dirty="0" smtClean="0"/>
              <a:t>The type of a variable can be changed at runtime</a:t>
            </a:r>
          </a:p>
          <a:p>
            <a:r>
              <a:rPr lang="en-US" dirty="0" smtClean="0"/>
              <a:t>Variables in JS are declared with the keyword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Data Types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4114800"/>
            <a:ext cx="10363200" cy="18528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count = 5; // 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variable holds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an integer value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'hello'; // the same variable now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name = '</a:t>
            </a:r>
            <a:r>
              <a:rPr lang="en-US" sz="2600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Svetlin Nakov'; </a:t>
            </a: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variable holds a string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mark = 5.25 // mark holds a floating-point number</a:t>
            </a:r>
          </a:p>
        </p:txBody>
      </p:sp>
    </p:spTree>
    <p:extLst>
      <p:ext uri="{BB962C8B-B14F-4D97-AF65-F5344CB8AC3E}">
        <p14:creationId xmlns:p14="http://schemas.microsoft.com/office/powerpoint/2010/main" val="90552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464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false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 (zero)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"0"</a:t>
            </a:r>
            <a:r>
              <a:rPr lang="en-US" dirty="0"/>
              <a:t> (</a:t>
            </a:r>
            <a:r>
              <a:rPr lang="en-US" dirty="0" smtClean="0"/>
              <a:t>zero as string)</a:t>
            </a:r>
            <a:endParaRPr lang="en-US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dirty="0"/>
              <a:t> (empty string)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/>
              <a:t>  (empty </a:t>
            </a:r>
            <a:r>
              <a:rPr lang="en-US" dirty="0" smtClean="0"/>
              <a:t>array)</a:t>
            </a: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Values converted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true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smtClean="0"/>
              <a:t> (one)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"1"</a:t>
            </a:r>
            <a:r>
              <a:rPr lang="en-US" dirty="0"/>
              <a:t> (</a:t>
            </a:r>
            <a:r>
              <a:rPr lang="en-US" dirty="0" smtClean="0"/>
              <a:t>one</a:t>
            </a:r>
            <a:r>
              <a:rPr lang="bg-BG" dirty="0" smtClean="0"/>
              <a:t> </a:t>
            </a:r>
            <a:r>
              <a:rPr lang="en-US" dirty="0" smtClean="0"/>
              <a:t>as string)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nsolas" pitchFamily="49" charset="0"/>
              </a:rPr>
              <a:t>False-like Conditions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28800"/>
            <a:ext cx="4216400" cy="31623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5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800600"/>
            <a:ext cx="8938472" cy="820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latin typeface="+mn-lt"/>
                <a:cs typeface="Consolas" pitchFamily="49" charset="0"/>
              </a:rPr>
              <a:t>False-like Conditions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22552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48" y="1676400"/>
            <a:ext cx="3657600" cy="27432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60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Reading and Writing Form Data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access the form fields by their ID: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Forms Fields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3776" y="2133600"/>
            <a:ext cx="1028223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id="textField"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&lt;div id="result" /&gt;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&lt;script&gt;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 = document.getElementById("textField").value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resultWrapper = document.getElementById('result');</a:t>
            </a: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resultWrapper.innerHTML </a:t>
            </a:r>
            <a:r>
              <a:rPr lang="en-US" b="1" noProof="1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</a:t>
            </a: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"some text";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457200" indent="-45720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C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&lt;/script&gt;</a:t>
            </a:r>
            <a:endParaRPr lang="en-US" b="1" noProof="1">
              <a:solidFill>
                <a:srgbClr val="FBEEC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24400"/>
            <a:ext cx="8938472" cy="820600"/>
          </a:xfrm>
        </p:spPr>
        <p:txBody>
          <a:bodyPr/>
          <a:lstStyle/>
          <a:p>
            <a:r>
              <a:rPr lang="en-US" dirty="0" smtClean="0"/>
              <a:t>Accessing Form Fields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560144"/>
            <a:ext cx="8938472" cy="688256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www.iconsdb.com/icons/download/gray/purchase-order-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84" y="1089872"/>
            <a:ext cx="3253528" cy="325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2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5000"/>
              </a:lnSpc>
            </a:pPr>
            <a:r>
              <a:rPr lang="en-US" sz="3200" dirty="0" smtClean="0"/>
              <a:t>JavaScript dynamic data types </a:t>
            </a: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Number, String, Boolean, Undefined, Null</a:t>
            </a: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000" dirty="0" smtClean="0"/>
              <a:t>Local and Global variables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Operators (same as in C#, Java and C++)</a:t>
            </a:r>
          </a:p>
          <a:p>
            <a:pPr>
              <a:lnSpc>
                <a:spcPct val="95000"/>
              </a:lnSpc>
            </a:pPr>
            <a:r>
              <a:rPr lang="en-US" sz="3200" dirty="0"/>
              <a:t>Expressions (same as in C</a:t>
            </a:r>
            <a:r>
              <a:rPr lang="en-US" sz="3200" dirty="0" smtClean="0"/>
              <a:t>#, Java and C++)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If-else </a:t>
            </a:r>
            <a:r>
              <a:rPr lang="en-US" sz="3200" dirty="0"/>
              <a:t>statements (same as in C#, Java and C++)</a:t>
            </a:r>
            <a:endParaRPr lang="en-US" sz="3200" dirty="0" smtClean="0"/>
          </a:p>
          <a:p>
            <a:pPr>
              <a:lnSpc>
                <a:spcPct val="95000"/>
              </a:lnSpc>
            </a:pPr>
            <a:r>
              <a:rPr lang="en-US" sz="3200" dirty="0" smtClean="0"/>
              <a:t>Switch-case statement (similar to Java / C#)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False-like Conditions</a:t>
            </a:r>
          </a:p>
          <a:p>
            <a:pPr>
              <a:lnSpc>
                <a:spcPct val="95000"/>
              </a:lnSpc>
            </a:pPr>
            <a:r>
              <a:rPr lang="en-US" sz="3200" dirty="0" smtClean="0"/>
              <a:t>Accessing Form Fields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52" y="1340900"/>
            <a:ext cx="3224360" cy="322436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222615" y="4772675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JS Basics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34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https://softuni.bg/courses/javascript-basics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/>
              <a:t>JavaScript Syntax</a:t>
            </a:r>
          </a:p>
        </p:txBody>
      </p:sp>
    </p:spTree>
    <p:extLst>
      <p:ext uri="{BB962C8B-B14F-4D97-AF65-F5344CB8AC3E}">
        <p14:creationId xmlns:p14="http://schemas.microsoft.com/office/powerpoint/2010/main" val="60878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/>
              <a:t>“</a:t>
            </a:r>
            <a:r>
              <a:rPr lang="en-US" sz="2000" dirty="0">
                <a:hlinkClick r:id="rId5"/>
              </a:rPr>
              <a:t>JavaScript Basics</a:t>
            </a:r>
            <a:r>
              <a:rPr lang="en-US" sz="2000" dirty="0"/>
              <a:t>" 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26824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Integer types </a:t>
            </a:r>
            <a:r>
              <a:rPr lang="en-US" sz="3200" dirty="0" smtClean="0"/>
              <a:t>represent </a:t>
            </a:r>
            <a:r>
              <a:rPr lang="en-US" sz="3200" dirty="0"/>
              <a:t>whole numbers</a:t>
            </a:r>
          </a:p>
          <a:p>
            <a:pPr>
              <a:lnSpc>
                <a:spcPct val="100000"/>
              </a:lnSpc>
            </a:pPr>
            <a:r>
              <a:rPr lang="en-US" sz="3200" dirty="0" smtClean="0"/>
              <a:t>In JavaScript integer numbers are in the range from</a:t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9007199254740992</a:t>
            </a:r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/>
              <a:t>to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9007199254740992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dirty="0"/>
              <a:t>The underlying type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64-bit floating-point </a:t>
            </a:r>
            <a:r>
              <a:rPr lang="en-US" dirty="0"/>
              <a:t>number (IEEE-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754</a:t>
            </a:r>
            <a:r>
              <a:rPr lang="en-US" dirty="0" smtClean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Numbers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85836" y="3886200"/>
            <a:ext cx="10213976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maxInteger =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minInteger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-9007199254740992;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5, b = 3;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a + b; // 8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 = a / 0; // Infinity</a:t>
            </a:r>
          </a:p>
        </p:txBody>
      </p:sp>
    </p:spTree>
    <p:extLst>
      <p:ext uri="{BB962C8B-B14F-4D97-AF65-F5344CB8AC3E}">
        <p14:creationId xmlns:p14="http://schemas.microsoft.com/office/powerpoint/2010/main" val="3270243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23825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 smtClean="0"/>
              <a:t>Floating-point types represent </a:t>
            </a:r>
            <a:r>
              <a:rPr lang="en-US" dirty="0"/>
              <a:t>real </a:t>
            </a:r>
            <a:r>
              <a:rPr lang="en-US" dirty="0" smtClean="0"/>
              <a:t>numbers, e.g.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3.75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dirty="0" smtClean="0"/>
              <a:t>In JavaScript the floating-point numbers 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64-bit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Stored in the IEEE-754 format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range </a:t>
            </a:r>
            <a:r>
              <a:rPr lang="en-US" dirty="0"/>
              <a:t>from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-1.79e+308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1.79e+308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Have precision of 15-16 digits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smallest positive number is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5.0e-324</a:t>
            </a:r>
          </a:p>
          <a:p>
            <a:pPr>
              <a:lnSpc>
                <a:spcPct val="110000"/>
              </a:lnSpc>
            </a:pPr>
            <a:r>
              <a:rPr lang="en-US" dirty="0"/>
              <a:t>Can behave abnormally in the </a:t>
            </a:r>
            <a:r>
              <a:rPr lang="en-US" dirty="0" smtClean="0"/>
              <a:t>calculations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E.g.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0.1 +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0.2 = 0.30000000000000004</a:t>
            </a:r>
            <a:endParaRPr lang="en-US" dirty="0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Floating-Point Numbers</a:t>
            </a:r>
            <a:endParaRPr lang="bg-BG" sz="3800" dirty="0"/>
          </a:p>
        </p:txBody>
      </p:sp>
    </p:spTree>
    <p:extLst>
      <p:ext uri="{BB962C8B-B14F-4D97-AF65-F5344CB8AC3E}">
        <p14:creationId xmlns:p14="http://schemas.microsoft.com/office/powerpoint/2010/main" val="4701892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Floating-Point </a:t>
            </a:r>
            <a:r>
              <a:rPr lang="en-US" sz="3800" dirty="0" smtClean="0"/>
              <a:t>Numbers – </a:t>
            </a:r>
            <a:r>
              <a:rPr lang="en-US" sz="3800" dirty="0"/>
              <a:t>Example</a:t>
            </a:r>
          </a:p>
        </p:txBody>
      </p:sp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760412" y="1246496"/>
            <a:ext cx="10515600" cy="5112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Math.PI; // 3.141592653589793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minValue = Number.MIN_VALUE; // 5e-324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maxValue = Number.MAX_VALUE; // 1.79e+308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div0 = PI / 0; // 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divMinus0 = -PI / 0; // -Infinity</a:t>
            </a:r>
          </a:p>
          <a:p>
            <a:pPr eaLnBrk="0" hangingPunct="0">
              <a:lnSpc>
                <a:spcPct val="105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unknown = div0 / divMinus0; // </a:t>
            </a:r>
            <a:r>
              <a: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 = 0.1;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b = 0.2;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sum = 0.3;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equal = (a+b == sum); // false!!!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console.log('a+b = '+ (a+b) + ', sum = ' 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== a+b? is ' + equal</a:t>
            </a:r>
            <a:r>
              <a:rPr lang="pt-BR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34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3591</Words>
  <Application>Microsoft Office PowerPoint</Application>
  <PresentationFormat>Custom</PresentationFormat>
  <Paragraphs>738</Paragraphs>
  <Slides>68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ＭＳ ゴシック</vt:lpstr>
      <vt:lpstr>Arial</vt:lpstr>
      <vt:lpstr>Calibri</vt:lpstr>
      <vt:lpstr>Consolas</vt:lpstr>
      <vt:lpstr>Wingdings</vt:lpstr>
      <vt:lpstr>Wingdings 2</vt:lpstr>
      <vt:lpstr>SoftUni 16x9</vt:lpstr>
      <vt:lpstr>JavaScript Syntax</vt:lpstr>
      <vt:lpstr>Table of Contents</vt:lpstr>
      <vt:lpstr>Warning: Not for Absolute Beginners</vt:lpstr>
      <vt:lpstr>Data Types in JavaScript</vt:lpstr>
      <vt:lpstr>What Is a Data Type?</vt:lpstr>
      <vt:lpstr>JavaScript Data Types</vt:lpstr>
      <vt:lpstr>Integer Numbers</vt:lpstr>
      <vt:lpstr>Floating-Point Numbers</vt:lpstr>
      <vt:lpstr>Floating-Point Numbers – Example</vt:lpstr>
      <vt:lpstr>Numbers in JavaScript</vt:lpstr>
      <vt:lpstr>Numbers Conversion</vt:lpstr>
      <vt:lpstr>The Boolean Data Type</vt:lpstr>
      <vt:lpstr>The String Data Type</vt:lpstr>
      <vt:lpstr>Strings are Unicode</vt:lpstr>
      <vt:lpstr>Object Type</vt:lpstr>
      <vt:lpstr>Data Types in JavaScript</vt:lpstr>
      <vt:lpstr>Undefined and Null Values</vt:lpstr>
      <vt:lpstr>Undefined and Null Values</vt:lpstr>
      <vt:lpstr>Checking the Type of a Variable</vt:lpstr>
      <vt:lpstr>Undefined / Null / Typeof</vt:lpstr>
      <vt:lpstr>Declaring and Using Variables</vt:lpstr>
      <vt:lpstr>What Is a Variable?</vt:lpstr>
      <vt:lpstr>Variable Characteristics</vt:lpstr>
      <vt:lpstr>Declaring Variables</vt:lpstr>
      <vt:lpstr>Identifiers</vt:lpstr>
      <vt:lpstr>Identifiers – Examples</vt:lpstr>
      <vt:lpstr>Assigning Values</vt:lpstr>
      <vt:lpstr>Local and Global Variables</vt:lpstr>
      <vt:lpstr>Variables in JavaScript</vt:lpstr>
      <vt:lpstr>Unresolvable Variables and Undefined</vt:lpstr>
      <vt:lpstr>Unresolvable Variables – Examples</vt:lpstr>
      <vt:lpstr>Unresolvable Variables</vt:lpstr>
      <vt:lpstr>JavaScript Strict Syntax</vt:lpstr>
      <vt:lpstr>JavaScript Strict Syntax</vt:lpstr>
      <vt:lpstr>Operators in JavaScript</vt:lpstr>
      <vt:lpstr>What is an Operator?</vt:lpstr>
      <vt:lpstr>Categories of Operators in JS </vt:lpstr>
      <vt:lpstr>Operators Precedence</vt:lpstr>
      <vt:lpstr>Operators Precedence (2)</vt:lpstr>
      <vt:lpstr>Arithmetic Operators</vt:lpstr>
      <vt:lpstr>Logical Operators</vt:lpstr>
      <vt:lpstr>Bitwise Operators</vt:lpstr>
      <vt:lpstr>Comparison Operators</vt:lpstr>
      <vt:lpstr>Assignment Operators</vt:lpstr>
      <vt:lpstr>Operators in JavaScript</vt:lpstr>
      <vt:lpstr>Other Operators</vt:lpstr>
      <vt:lpstr>Other Operators (3)</vt:lpstr>
      <vt:lpstr>Other Operators (3)</vt:lpstr>
      <vt:lpstr>Other Operators</vt:lpstr>
      <vt:lpstr>Expressions</vt:lpstr>
      <vt:lpstr>Expressions</vt:lpstr>
      <vt:lpstr>if and if-else</vt:lpstr>
      <vt:lpstr>Conditional Statements: if-else</vt:lpstr>
      <vt:lpstr>if and if-else</vt:lpstr>
      <vt:lpstr>switch-case</vt:lpstr>
      <vt:lpstr>The switch-case Statement</vt:lpstr>
      <vt:lpstr>How switch-case Works?</vt:lpstr>
      <vt:lpstr>The switch-case Statement</vt:lpstr>
      <vt:lpstr>False-like Conditions</vt:lpstr>
      <vt:lpstr>False-like Conditions</vt:lpstr>
      <vt:lpstr>False-like Conditions</vt:lpstr>
      <vt:lpstr>Accessing Form Fields</vt:lpstr>
      <vt:lpstr>Accessing Forms Fields</vt:lpstr>
      <vt:lpstr>Accessing Form Fields</vt:lpstr>
      <vt:lpstr>Summary</vt:lpstr>
      <vt:lpstr>JavaScript Syntax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Syntax: Data Types, Variables, Expressions, Conditional Statements</dc:title>
  <dc:subject>Software Development Course</dc:subject>
  <dc:creator/>
  <cp:keywords>JS, JavaScript,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2014-07-14T20:53:46Z</dcterms:modified>
  <cp:category>programming; computer programming; 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