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8"/>
  </p:notesMasterIdLst>
  <p:handoutMasterIdLst>
    <p:handoutMasterId r:id="rId79"/>
  </p:handoutMasterIdLst>
  <p:sldIdLst>
    <p:sldId id="274" r:id="rId3"/>
    <p:sldId id="441" r:id="rId4"/>
    <p:sldId id="487" r:id="rId5"/>
    <p:sldId id="552" r:id="rId6"/>
    <p:sldId id="442" r:id="rId7"/>
    <p:sldId id="443" r:id="rId8"/>
    <p:sldId id="444" r:id="rId9"/>
    <p:sldId id="553" r:id="rId10"/>
    <p:sldId id="451" r:id="rId11"/>
    <p:sldId id="453" r:id="rId12"/>
    <p:sldId id="454" r:id="rId13"/>
    <p:sldId id="457" r:id="rId14"/>
    <p:sldId id="460" r:id="rId15"/>
    <p:sldId id="462" r:id="rId16"/>
    <p:sldId id="466" r:id="rId17"/>
    <p:sldId id="467" r:id="rId18"/>
    <p:sldId id="469" r:id="rId19"/>
    <p:sldId id="554" r:id="rId20"/>
    <p:sldId id="555" r:id="rId21"/>
    <p:sldId id="556" r:id="rId22"/>
    <p:sldId id="557" r:id="rId23"/>
    <p:sldId id="470" r:id="rId24"/>
    <p:sldId id="471" r:id="rId25"/>
    <p:sldId id="473" r:id="rId26"/>
    <p:sldId id="475" r:id="rId27"/>
    <p:sldId id="477" r:id="rId28"/>
    <p:sldId id="488" r:id="rId29"/>
    <p:sldId id="558" r:id="rId30"/>
    <p:sldId id="491" r:id="rId31"/>
    <p:sldId id="493" r:id="rId32"/>
    <p:sldId id="494" r:id="rId33"/>
    <p:sldId id="496" r:id="rId34"/>
    <p:sldId id="497" r:id="rId35"/>
    <p:sldId id="498" r:id="rId36"/>
    <p:sldId id="499" r:id="rId37"/>
    <p:sldId id="502" r:id="rId38"/>
    <p:sldId id="503" r:id="rId39"/>
    <p:sldId id="504" r:id="rId40"/>
    <p:sldId id="505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20" r:id="rId53"/>
    <p:sldId id="559" r:id="rId54"/>
    <p:sldId id="560" r:id="rId55"/>
    <p:sldId id="561" r:id="rId56"/>
    <p:sldId id="562" r:id="rId57"/>
    <p:sldId id="525" r:id="rId58"/>
    <p:sldId id="526" r:id="rId59"/>
    <p:sldId id="532" r:id="rId60"/>
    <p:sldId id="533" r:id="rId61"/>
    <p:sldId id="534" r:id="rId62"/>
    <p:sldId id="536" r:id="rId63"/>
    <p:sldId id="535" r:id="rId64"/>
    <p:sldId id="537" r:id="rId65"/>
    <p:sldId id="563" r:id="rId66"/>
    <p:sldId id="565" r:id="rId67"/>
    <p:sldId id="539" r:id="rId68"/>
    <p:sldId id="541" r:id="rId69"/>
    <p:sldId id="542" r:id="rId70"/>
    <p:sldId id="543" r:id="rId71"/>
    <p:sldId id="544" r:id="rId72"/>
    <p:sldId id="545" r:id="rId73"/>
    <p:sldId id="551" r:id="rId74"/>
    <p:sldId id="484" r:id="rId75"/>
    <p:sldId id="439" r:id="rId76"/>
    <p:sldId id="440" r:id="rId7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2B254"/>
    <a:srgbClr val="F0A22E"/>
    <a:srgbClr val="663606"/>
    <a:srgbClr val="FBEEC9"/>
    <a:srgbClr val="603A14"/>
    <a:srgbClr val="FFFFFF"/>
    <a:srgbClr val="F8DC9E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5478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A5FF-E97C-4763-852C-F00E8D469A4E}" type="datetimeFigureOut">
              <a:rPr lang="en-US" smtClean="0"/>
              <a:t>17-07-2014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AABE5A93-BC49-4C30-B338-AC0BEA5CEDCD}" type="datetimeFigureOut">
              <a:rPr lang="en-US" smtClean="0"/>
              <a:t>17-07-2014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6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2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1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8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17-07-2014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17-07-2014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avascript-basics/" TargetMode="Externa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01061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3275012" y="760992"/>
            <a:ext cx="8229600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Loops, Arrays and Strings</a:t>
            </a:r>
            <a:endParaRPr lang="en-US" dirty="0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3275012" y="2286000"/>
            <a:ext cx="8229600" cy="1437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Loops, Arrays,</a:t>
            </a:r>
            <a:br>
              <a:rPr lang="en-US" dirty="0" smtClean="0"/>
            </a:br>
            <a:r>
              <a:rPr lang="en-US" dirty="0" smtClean="0"/>
              <a:t>Associative Arrays and Strings</a:t>
            </a:r>
            <a:endParaRPr lang="en-US" dirty="0"/>
          </a:p>
        </p:txBody>
      </p:sp>
      <p:pic>
        <p:nvPicPr>
          <p:cNvPr id="52" name="Picture 4" descr="spiral - &amp;#x22;The Coasters&amp;#x22;, fractal art">
            <a:hlinkClick r:id="rId9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688088" y="4430973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855" y="1091907"/>
            <a:ext cx="8637983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34618" y="3962400"/>
            <a:ext cx="7414869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71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005155" y="1981200"/>
            <a:ext cx="9983833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statements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(condition);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Calculating N </a:t>
            </a:r>
            <a:r>
              <a:rPr lang="en-US" dirty="0" smtClean="0"/>
              <a:t>factorial:</a:t>
            </a:r>
            <a:endParaRPr lang="bg-BG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1065212" y="1877704"/>
            <a:ext cx="9985849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7;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 = 1;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+ '!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fact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while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fact;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17578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2497" y="1676400"/>
            <a:ext cx="9791266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26750" y="3099056"/>
            <a:ext cx="8430604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4870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990868" y="1965096"/>
            <a:ext cx="10081174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number = 0; number &lt; 10; number++) {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// Can use number here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Cannot use number here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 – Definition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3951937"/>
            <a:ext cx="11325450" cy="260126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Initialization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once, just before the loop is </a:t>
            </a:r>
            <a:r>
              <a:rPr lang="en-US" sz="8000" dirty="0" smtClean="0">
                <a:latin typeface="+mj-lt"/>
              </a:rPr>
              <a:t>entered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</a:t>
            </a:r>
            <a:r>
              <a:rPr lang="en-US" sz="8000" dirty="0" smtClean="0">
                <a:latin typeface="+mj-lt"/>
              </a:rPr>
              <a:t> – </a:t>
            </a:r>
            <a:r>
              <a:rPr lang="en-US" sz="8000" dirty="0" smtClean="0">
                <a:solidFill>
                  <a:srgbClr val="FFFFFF"/>
                </a:solidFill>
                <a:latin typeface="+mj-lt"/>
              </a:rPr>
              <a:t>checked </a:t>
            </a:r>
            <a:r>
              <a:rPr lang="en-US" sz="8000" dirty="0">
                <a:solidFill>
                  <a:srgbClr val="FFFFFF"/>
                </a:solidFill>
                <a:latin typeface="+mj-lt"/>
              </a:rPr>
              <a:t>before </a:t>
            </a:r>
            <a:r>
              <a:rPr lang="en-US" sz="8000" dirty="0">
                <a:latin typeface="+mj-lt"/>
              </a:rPr>
              <a:t>each iteration of the </a:t>
            </a:r>
            <a:r>
              <a:rPr lang="en-US" sz="8000" dirty="0" smtClean="0">
                <a:latin typeface="+mj-lt"/>
              </a:rPr>
              <a:t>loop (loop </a:t>
            </a:r>
            <a:r>
              <a:rPr lang="en-US" sz="8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condition)</a:t>
            </a:r>
            <a:endParaRPr lang="en-US" sz="80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Update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at each iteration </a:t>
            </a:r>
            <a:r>
              <a:rPr lang="en-US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after</a:t>
            </a:r>
            <a:r>
              <a:rPr lang="en-US" sz="8000" dirty="0">
                <a:latin typeface="+mj-lt"/>
              </a:rPr>
              <a:t> the </a:t>
            </a:r>
            <a:r>
              <a:rPr lang="en-US" sz="8000" dirty="0" smtClean="0">
                <a:latin typeface="+mj-lt"/>
              </a:rPr>
              <a:t>loop body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Body</a:t>
            </a:r>
            <a:r>
              <a:rPr lang="en-US" sz="8000" dirty="0" smtClean="0">
                <a:latin typeface="+mj-lt"/>
              </a:rPr>
              <a:t> – the code that will be executed at each iteration</a:t>
            </a:r>
            <a:endParaRPr lang="en-US" sz="8000" dirty="0">
              <a:latin typeface="+mj-lt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08012" y="1238398"/>
            <a:ext cx="2170248" cy="527804"/>
          </a:xfrm>
          <a:prstGeom prst="wedgeRoundRectCallout">
            <a:avLst>
              <a:gd name="adj1" fmla="val 37157"/>
              <a:gd name="adj2" fmla="val 10887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Initialization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94211" y="1238398"/>
            <a:ext cx="1219202" cy="527804"/>
          </a:xfrm>
          <a:prstGeom prst="wedgeRoundRectCallout">
            <a:avLst>
              <a:gd name="adj1" fmla="val 44770"/>
              <a:gd name="adj2" fmla="val 10165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Test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353164" y="1197500"/>
            <a:ext cx="1484448" cy="527804"/>
          </a:xfrm>
          <a:prstGeom prst="wedgeRoundRectCallout">
            <a:avLst>
              <a:gd name="adj1" fmla="val -37811"/>
              <a:gd name="adj2" fmla="val 11368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Update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094412" y="3245752"/>
            <a:ext cx="1371601" cy="527804"/>
          </a:xfrm>
          <a:prstGeom prst="wedgeRoundRectCallout">
            <a:avLst>
              <a:gd name="adj1" fmla="val -81156"/>
              <a:gd name="adj2" fmla="val -16302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Body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1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112838"/>
            <a:ext cx="1132545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A simple for-loop to print the numbers 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60553" y="1981200"/>
            <a:ext cx="1066772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081" y="3633940"/>
            <a:ext cx="11325450" cy="6397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kumimoji="0" lang="en-US" sz="34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</a:rPr>
              <a:t>A simple for-loop to calculate n!: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508718"/>
            <a:ext cx="1066575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Complex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</a:rPr>
              <a:t>-loops </a:t>
            </a:r>
            <a:r>
              <a:rPr lang="en-US" dirty="0" smtClean="0">
                <a:solidFill>
                  <a:srgbClr val="FFFFFF"/>
                </a:solidFill>
              </a:rPr>
              <a:t>may have </a:t>
            </a:r>
            <a:r>
              <a:rPr lang="en-US" dirty="0">
                <a:solidFill>
                  <a:srgbClr val="FFFFFF"/>
                </a:solidFill>
              </a:rPr>
              <a:t>several counter variables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lvl="0">
              <a:lnSpc>
                <a:spcPct val="120000"/>
              </a:lnSpc>
            </a:pPr>
            <a:endParaRPr lang="en-US" dirty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endParaRPr lang="en-US" dirty="0" smtClean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r>
              <a:rPr lang="en-US" dirty="0" smtClean="0">
                <a:solidFill>
                  <a:srgbClr val="FFFFFF"/>
                </a:solidFill>
                <a:cs typeface="Consolas" pitchFamily="49" charset="0"/>
              </a:rPr>
              <a:t>Result: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1891605"/>
            <a:ext cx="1039012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i=1, sum=1; i&lt;=128; i=i*2, sum+=i) {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console.log('i=' + i + ', sum=' + sum);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9350" y="4191000"/>
            <a:ext cx="10390126" cy="2317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i=1, sum=1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i=2, sum=3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i=4, sum=7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i=8, sum=15</a:t>
            </a: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45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1221" y="1281752"/>
            <a:ext cx="108966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While / Do-While / 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3932" y="2314899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6289" y="3298094"/>
            <a:ext cx="6226124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61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07284" y="5666306"/>
            <a:ext cx="10416328" cy="734494"/>
          </a:xfrm>
        </p:spPr>
        <p:txBody>
          <a:bodyPr/>
          <a:lstStyle/>
          <a:p>
            <a:r>
              <a:rPr lang="en-US" dirty="0" smtClean="0"/>
              <a:t>Iterating over the Properties of an Object</a:t>
            </a:r>
            <a:endParaRPr lang="en-US" dirty="0"/>
          </a:p>
        </p:txBody>
      </p:sp>
      <p:pic>
        <p:nvPicPr>
          <p:cNvPr id="1026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290844"/>
            <a:ext cx="4320328" cy="32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loop iterates over the properties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arrays / strings iterates over their indexes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any other object,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Iterating over the elements of an </a:t>
            </a:r>
            <a:r>
              <a:rPr lang="en-US" dirty="0" smtClean="0"/>
              <a:t>array / string: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for-in Loop?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938587"/>
            <a:ext cx="106679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index in arr) { console.log(arr[index])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10, 20, 30, 40, 50</a:t>
            </a:r>
          </a:p>
          <a:p>
            <a:pPr marL="0" lvl="1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str = "welcome";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index in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console.log(str[index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w, e, l, c, o, m, 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Loops </a:t>
            </a:r>
            <a:r>
              <a:rPr lang="en-US" sz="3200" dirty="0">
                <a:latin typeface="+mj-lt"/>
              </a:rPr>
              <a:t>in </a:t>
            </a:r>
            <a:r>
              <a:rPr lang="en-US" sz="3200" dirty="0" smtClean="0">
                <a:latin typeface="+mj-lt"/>
              </a:rPr>
              <a:t>JavaScript</a:t>
            </a:r>
            <a:endParaRPr lang="en-US" sz="3200" dirty="0">
              <a:latin typeface="+mj-lt"/>
            </a:endParaRPr>
          </a:p>
          <a:p>
            <a:pPr marL="723900" lvl="1" indent="-3683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do</a:t>
            </a:r>
            <a:r>
              <a:rPr lang="en-US" sz="3000" dirty="0" smtClean="0">
                <a:latin typeface="+mj-lt"/>
              </a:rPr>
              <a:t> …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for</a:t>
            </a:r>
            <a:r>
              <a:rPr lang="en-US" sz="3000" dirty="0" smtClean="0">
                <a:latin typeface="+mj-lt"/>
              </a:rPr>
              <a:t>, for-in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noProof="1" smtClean="0">
                <a:latin typeface="+mj-lt"/>
              </a:rPr>
              <a:t>Arrays in JavaScript 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noProof="1" smtClean="0">
                <a:latin typeface="+mj-lt"/>
              </a:rPr>
              <a:t>Declaring </a:t>
            </a:r>
            <a:r>
              <a:rPr lang="en-US" sz="3000" noProof="1">
                <a:latin typeface="+mj-lt"/>
              </a:rPr>
              <a:t>and </a:t>
            </a:r>
            <a:r>
              <a:rPr lang="en-US" sz="3000" noProof="1" smtClean="0">
                <a:latin typeface="+mj-lt"/>
              </a:rPr>
              <a:t>Creating Arrays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noProof="1" smtClean="0">
                <a:latin typeface="+mj-lt"/>
              </a:rPr>
              <a:t>Accessing and Processing Array </a:t>
            </a:r>
            <a:r>
              <a:rPr lang="en-US" noProof="1">
                <a:latin typeface="+mj-lt"/>
              </a:rPr>
              <a:t>Elements</a:t>
            </a:r>
          </a:p>
          <a:p>
            <a:pPr marL="447675" indent="-447675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noProof="1" smtClean="0">
                <a:latin typeface="+mj-lt"/>
              </a:rPr>
              <a:t>Associative Arrays, Sorting Arrays</a:t>
            </a:r>
          </a:p>
          <a:p>
            <a:pPr marL="514350" indent="-51435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latin typeface="+mj-lt"/>
              </a:rPr>
              <a:t>Strings in JavaScript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String Processing Methods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latin typeface="+mj-lt"/>
              </a:rPr>
              <a:t>String </a:t>
            </a:r>
            <a:r>
              <a:rPr lang="en-US" sz="3000" dirty="0" smtClean="0">
                <a:latin typeface="+mj-lt"/>
              </a:rPr>
              <a:t>Concatenation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Escaping, </a:t>
            </a:r>
            <a:r>
              <a:rPr lang="en-US" sz="3000" dirty="0" smtClean="0">
                <a:latin typeface="+mj-lt"/>
              </a:rPr>
              <a:t>Trimming, Padding</a:t>
            </a:r>
            <a:endParaRPr lang="bg-BG" sz="3000" dirty="0">
              <a:latin typeface="+mj-lt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09012" y="4038600"/>
            <a:ext cx="2728340" cy="21051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552" y="1727621"/>
            <a:ext cx="1691260" cy="1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74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 over the properties of an object: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Typical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</a:t>
            </a:r>
            <a:r>
              <a:rPr lang="en-US" dirty="0"/>
              <a:t> is to use the key instead of the value: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or-in Loop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4021687"/>
            <a:ext cx="106679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{name: "Steve", age: 23, location: "Sofia"};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console.log(key);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name, age, location</a:t>
            </a:r>
          </a:p>
          <a:p>
            <a:pPr marL="0" lvl="1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in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arr) {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console.log(i)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0, 1, 2, 3, 4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1911649"/>
            <a:ext cx="10667998" cy="1188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{name: "Steve", age: 23, location: "Sofia"};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console.log(obj[key]);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Steve, 23 , Sofia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3" y="1748044"/>
            <a:ext cx="8483910" cy="2366756"/>
          </a:xfrm>
          <a:prstGeom prst="roundRect">
            <a:avLst>
              <a:gd name="adj" fmla="val 2122"/>
            </a:avLst>
          </a:prstGeom>
        </p:spPr>
      </p:pic>
      <p:pic>
        <p:nvPicPr>
          <p:cNvPr id="4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759186"/>
            <a:ext cx="2888616" cy="21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8849" y="1340475"/>
            <a:ext cx="9791266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5520" y="2294693"/>
            <a:ext cx="731117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 smtClean="0">
                <a:solidFill>
                  <a:srgbClr val="F0A22E"/>
                </a:solidFill>
                <a:latin typeface="+mn-lt"/>
              </a:rPr>
              <a:t>Using Loop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98260" y="3352800"/>
            <a:ext cx="4164515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146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007271" y="3340656"/>
            <a:ext cx="10079059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(initialization; test; update) {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for (initialization; test; update) {		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statements;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4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a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84212" y="2194881"/>
            <a:ext cx="7567744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5;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resultStr = '';   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row = 1; row &lt;= n; row++) 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&lt;= row;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col++)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' ';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'\n';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console.log(resultStr);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68241" y="2194881"/>
            <a:ext cx="2421971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>
            <a:noAutofit/>
          </a:bodyPr>
          <a:lstStyle/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 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 n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429316" y="4056403"/>
            <a:ext cx="4572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804687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in Interval [n … m</a:t>
            </a:r>
            <a:r>
              <a:rPr lang="en-US" dirty="0" smtClean="0"/>
              <a:t>] 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84212" y="1219200"/>
            <a:ext cx="10744200" cy="51891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100; var m = 200;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='';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(var number = n; number &lt;= m; number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isPrime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true;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divider = 2;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maxDivider = Math.sqrt(number);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(divider &lt;= maxDivider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(number % divider == 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isPrime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false; 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divider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(isPrime) { result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number + ' ';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13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764" y="1447800"/>
            <a:ext cx="898714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Loops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7563" y="3520208"/>
            <a:ext cx="6983915" cy="2651992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24187" y="2414281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4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75012" y="914400"/>
            <a:ext cx="8229600" cy="115727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75012" y="2224075"/>
            <a:ext cx="8229600" cy="1383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Processing Sequences of Elements</a:t>
            </a:r>
          </a:p>
          <a:p>
            <a:r>
              <a:rPr lang="en-US" dirty="0" smtClean="0"/>
              <a:t>Associative Arrays (Key </a:t>
            </a:r>
            <a:r>
              <a:rPr lang="en-US" dirty="0" smtClean="0">
                <a:sym typeface="Wingdings" panose="05000000000000000000" pitchFamily="2" charset="2"/>
              </a:rPr>
              <a:t> Value)</a:t>
            </a:r>
            <a:endParaRPr lang="en-US" dirty="0"/>
          </a:p>
        </p:txBody>
      </p:sp>
      <p:pic>
        <p:nvPicPr>
          <p:cNvPr id="18" name="Picture 4" descr="http://gioco.net/matrice/matrix1.jpg"/>
          <p:cNvPicPr>
            <a:picLocks noChangeAspect="1" noChangeArrowheads="1"/>
          </p:cNvPicPr>
          <p:nvPr/>
        </p:nvPicPr>
        <p:blipFill>
          <a:blip r:embed="rId9" cstate="screen">
            <a:lum contrast="20000"/>
          </a:blip>
          <a:srcRect/>
          <a:stretch>
            <a:fillRect/>
          </a:stretch>
        </p:blipFill>
        <p:spPr bwMode="auto">
          <a:xfrm>
            <a:off x="6932612" y="4076558"/>
            <a:ext cx="4648200" cy="2003534"/>
          </a:xfrm>
          <a:prstGeom prst="roundRect">
            <a:avLst>
              <a:gd name="adj" fmla="val 1121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37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3597397" y="4664076"/>
            <a:ext cx="5279709" cy="173672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40904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JS arrays can change their size at runtime (add / delete)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4525191" y="4763471"/>
            <a:ext cx="347723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3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1356560" y="5007628"/>
            <a:ext cx="1918452" cy="1012172"/>
          </a:xfrm>
          <a:prstGeom prst="wedgeRoundRectCallout">
            <a:avLst>
              <a:gd name="adj1" fmla="val 94756"/>
              <a:gd name="adj2" fmla="val 235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of 5 elements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9164020" y="4738048"/>
            <a:ext cx="1766149" cy="1012172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index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540308" y="3667116"/>
            <a:ext cx="3362464" cy="586523"/>
          </a:xfrm>
          <a:prstGeom prst="wedgeRoundRectCallout">
            <a:avLst>
              <a:gd name="adj1" fmla="val 31364"/>
              <a:gd name="adj2" fmla="val 28356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380674"/>
              </p:ext>
            </p:extLst>
          </p:nvPr>
        </p:nvGraphicFramePr>
        <p:xfrm>
          <a:off x="4367663" y="5462234"/>
          <a:ext cx="3821705" cy="590550"/>
        </p:xfrm>
        <a:graphic>
          <a:graphicData uri="http://schemas.openxmlformats.org/drawingml/2006/table">
            <a:tbl>
              <a:tblPr/>
              <a:tblGrid>
                <a:gridCol w="764341"/>
                <a:gridCol w="764341"/>
                <a:gridCol w="764341"/>
                <a:gridCol w="764341"/>
                <a:gridCol w="764341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7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051" y="1954518"/>
            <a:ext cx="596796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0411" y="1259376"/>
            <a:ext cx="3097399" cy="4989023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1137693" y="3370036"/>
            <a:ext cx="6769231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3193" y="3433113"/>
            <a:ext cx="3406499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3039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JavaScript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requires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1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05" y="4168303"/>
            <a:ext cx="2023976" cy="20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</a:t>
            </a:r>
            <a:r>
              <a:rPr lang="en-US" dirty="0" smtClean="0"/>
              <a:t>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1143000"/>
            <a:ext cx="10668000" cy="5239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4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84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Initializing an array in JavaScript can be done in several ways: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Array(elements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en-US" sz="2800" dirty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Array(initialLength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new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array literal</a:t>
            </a:r>
            <a:r>
              <a:rPr lang="en-US" sz="2800" dirty="0" smtClean="0">
                <a:latin typeface="+mj-lt"/>
              </a:rPr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1103017" y="2311856"/>
            <a:ext cx="8953795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[1, 2, 3, 4, 5]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8420" y="3551419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Array(10); // [undefined × 10]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28420" y="6024961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arr = 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//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28420" y="4800600"/>
            <a:ext cx="8953791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[]</a:t>
            </a:r>
          </a:p>
        </p:txBody>
      </p:sp>
    </p:spTree>
    <p:extLst>
      <p:ext uri="{BB962C8B-B14F-4D97-AF65-F5344CB8AC3E}">
        <p14:creationId xmlns:p14="http://schemas.microsoft.com/office/powerpoint/2010/main" val="122442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609441" y="1614845"/>
            <a:ext cx="10969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ln w="500">
                  <a:noFill/>
                </a:ln>
                <a:solidFill>
                  <a:srgbClr val="F2B254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400" b="1" dirty="0" smtClean="0">
              <a:ln w="500">
                <a:noFill/>
              </a:ln>
              <a:solidFill>
                <a:srgbClr val="F2B254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562521"/>
            <a:ext cx="10969943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</a:rPr>
              <a:t>Read and Modify Elements by Index</a:t>
            </a:r>
            <a:endParaRPr lang="en-US" dirty="0">
              <a:solidFill>
                <a:srgbClr val="F0A22E"/>
              </a:solidFill>
            </a:endParaRPr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32064" y="3581400"/>
            <a:ext cx="4735008" cy="2362200"/>
          </a:xfrm>
          <a:prstGeom prst="roundRect">
            <a:avLst>
              <a:gd name="adj" fmla="val 458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2175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operator (indexer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Typically elements are indexed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arr.length-1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first element has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</a:t>
            </a:r>
            <a:r>
              <a:rPr lang="en-US" dirty="0" smtClean="0"/>
              <a:t>/ changed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390" y="4876800"/>
            <a:ext cx="10610822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 = [1, 2, 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console.log(arr); // [1, 5, 3, 4] </a:t>
            </a:r>
          </a:p>
        </p:txBody>
      </p:sp>
    </p:spTree>
    <p:extLst>
      <p:ext uri="{BB962C8B-B14F-4D97-AF65-F5344CB8AC3E}">
        <p14:creationId xmlns:p14="http://schemas.microsoft.com/office/powerpoint/2010/main" val="336685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15792" y="1828800"/>
            <a:ext cx="108620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 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 - index - 1]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00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7029" y="1533732"/>
            <a:ext cx="7373583" cy="820600"/>
          </a:xfrm>
        </p:spPr>
        <p:txBody>
          <a:bodyPr/>
          <a:lstStyle/>
          <a:p>
            <a:r>
              <a:rPr lang="en-US" dirty="0" smtClean="0"/>
              <a:t>Working with 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4041" y="2481366"/>
            <a:ext cx="5748407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44745">
            <a:off x="7037175" y="3216154"/>
            <a:ext cx="3953493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28527">
            <a:off x="1058436" y="3350094"/>
            <a:ext cx="4440276" cy="261964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 smtClean="0"/>
              <a:t>Initializing </a:t>
            </a:r>
            <a:r>
              <a:rPr lang="en-US" dirty="0"/>
              <a:t>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2B254"/>
                </a:solidFill>
              </a:rPr>
              <a:t>Processing Arrays Using </a:t>
            </a:r>
            <a:r>
              <a:rPr lang="en-US" dirty="0" smtClean="0">
                <a:solidFill>
                  <a:srgbClr val="F2B254"/>
                </a:solidFill>
                <a:cs typeface="Consolas" pitchFamily="49" charset="0"/>
              </a:rPr>
              <a:t>for</a:t>
            </a:r>
            <a:r>
              <a:rPr lang="en-US" dirty="0" smtClean="0">
                <a:solidFill>
                  <a:srgbClr val="F2B254"/>
                </a:solidFill>
              </a:rPr>
              <a:t>-Loop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825786" y="1937319"/>
            <a:ext cx="10563648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812589" y="5115038"/>
            <a:ext cx="10563648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index = 0; index &lt; array.length; index++)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33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E.g. to traverse arbitrary object's properties (not 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is not guaranteed</a:t>
            </a:r>
            <a:endParaRPr lang="en-US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Processing </a:t>
            </a:r>
            <a:r>
              <a:rPr lang="en-US" dirty="0" smtClean="0">
                <a:solidFill>
                  <a:srgbClr val="F2B254"/>
                </a:solidFill>
              </a:rPr>
              <a:t>Arrays: </a:t>
            </a:r>
            <a:r>
              <a:rPr lang="en-US" dirty="0" smtClean="0">
                <a:solidFill>
                  <a:srgbClr val="F2B254"/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rgbClr val="F2B254"/>
              </a:solidFill>
              <a:cs typeface="Consolas" pitchFamily="49" charset="0"/>
            </a:endParaRP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1007271" y="1931313"/>
            <a:ext cx="1017428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4969" y="1481823"/>
            <a:ext cx="1637873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520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Traversing Arrays </a:t>
            </a:r>
            <a:r>
              <a:rPr lang="en-US" noProof="1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– Example</a:t>
            </a:r>
            <a:endParaRPr lang="en-US" noProof="1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17309" y="2133600"/>
            <a:ext cx="98843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239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36446" y="1257300"/>
            <a:ext cx="5358004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75000"/>
              </a:schemeClr>
            </a:solidFill>
          </a:ln>
          <a:effectLst/>
        </p:spPr>
      </p:pic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body" idx="1"/>
          </p:nvPr>
        </p:nvSpPr>
        <p:spPr>
          <a:xfrm>
            <a:off x="1446212" y="55220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62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6212" y="1829133"/>
            <a:ext cx="863798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048333"/>
            <a:ext cx="5079365" cy="266666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11307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(dynamically-resizable)</a:t>
            </a:r>
          </a:p>
          <a:p>
            <a:pPr lvl="1"/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Their size can be changed at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 through append / insert / delete</a:t>
            </a:r>
            <a:endParaRPr lang="en-US" sz="3000" dirty="0">
              <a:solidFill>
                <a:srgbClr val="EBFFD2"/>
              </a:solidFill>
            </a:endParaRPr>
          </a:p>
          <a:p>
            <a:r>
              <a:rPr lang="en-US" sz="3200" dirty="0" smtClean="0"/>
              <a:t>Methods for array manipulation: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array.push(element)</a:t>
            </a:r>
            <a:r>
              <a:rPr lang="en-US" sz="3000" b="1" dirty="0" smtClean="0"/>
              <a:t> </a:t>
            </a:r>
            <a:r>
              <a:rPr lang="en-US" sz="3000" dirty="0" smtClean="0"/>
              <a:t>– appends a new element at the end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  <a:r>
              <a:rPr lang="en-US" sz="3000" dirty="0"/>
              <a:t> – </a:t>
            </a:r>
            <a:r>
              <a:rPr lang="en-US" sz="3000" dirty="0" smtClean="0"/>
              <a:t>removes and returns the last element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– </a:t>
            </a:r>
            <a:r>
              <a:rPr lang="en-US" sz="3000" dirty="0" smtClean="0"/>
              <a:t>inserts </a:t>
            </a:r>
            <a:r>
              <a:rPr lang="en-US" sz="3000" dirty="0"/>
              <a:t>a new element at the beginning of the array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array.shift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 smtClean="0"/>
              <a:t>– removes </a:t>
            </a:r>
            <a:r>
              <a:rPr lang="en-US" sz="3000" dirty="0"/>
              <a:t>and returns the element at the beginning of the </a:t>
            </a:r>
            <a:r>
              <a:rPr lang="en-US" sz="3000" dirty="0" smtClean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 </a:t>
            </a:r>
            <a:r>
              <a:rPr lang="en-US" dirty="0"/>
              <a:t>are Dynamic </a:t>
            </a:r>
            <a:r>
              <a:rPr lang="en-US" dirty="0" smtClean="0"/>
              <a:t>(Resizable)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/ Insert / Delete from Array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4212" y="1371600"/>
            <a:ext cx="107297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1|2|3|4|5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tail = numbers.pop();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result: 0|1|2|3|4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head = numbers.shift();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1013" y="4389403"/>
            <a:ext cx="8686800" cy="820600"/>
          </a:xfrm>
        </p:spPr>
        <p:txBody>
          <a:bodyPr/>
          <a:lstStyle/>
          <a:p>
            <a:r>
              <a:rPr lang="en-US" noProof="1" smtClean="0"/>
              <a:t>Push / Pop / Unshift / Shift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67090" y="5402882"/>
            <a:ext cx="705464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2726827" y="1160486"/>
            <a:ext cx="7823706" cy="227943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89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8" y="4572000"/>
            <a:ext cx="10563648" cy="820600"/>
          </a:xfrm>
        </p:spPr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8" y="5410200"/>
            <a:ext cx="10563648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Array.sort()</a:t>
            </a:r>
            <a:r>
              <a:rPr lang="en-US" dirty="0" smtClean="0">
                <a:solidFill>
                  <a:srgbClr val="F0A22E"/>
                </a:solidFill>
                <a:latin typeface="+mj-lt"/>
              </a:rPr>
              <a:t> and </a:t>
            </a:r>
            <a:r>
              <a:rPr lang="en-US" noProof="1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Array.sort(orderBy</a:t>
            </a:r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0A22E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12" y="914400"/>
            <a:ext cx="6907001" cy="34481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Sorts the elements of the array (in ascending order)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spcBef>
                <a:spcPts val="3000"/>
              </a:spcBef>
            </a:pPr>
            <a:r>
              <a:rPr lang="en-US" dirty="0" smtClean="0"/>
              <a:t>Compares the elements by their string representation!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/>
              <a:t> </a:t>
            </a:r>
            <a:r>
              <a:rPr lang="en-US" dirty="0" smtClean="0"/>
              <a:t>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2">
              <a:lnSpc>
                <a:spcPct val="110000"/>
              </a:lnSpc>
            </a:pPr>
            <a:endParaRPr lang="en-US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2306865"/>
            <a:ext cx="1015735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endParaRPr lang="en-US" sz="20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4148" y="4953000"/>
            <a:ext cx="101573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23,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Compare 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4191000"/>
            <a:ext cx="10157354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numbers.sort(function(a,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 &gt;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</a:t>
            </a:r>
            <a:endParaRPr lang="en-US" sz="23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val="35262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9" y="4803771"/>
            <a:ext cx="10563648" cy="8206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5700570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scholar.lib.vt.edu/ejournals/SPT/v5n3/images/sabl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" t="-4165" r="-1576" b="-2083"/>
          <a:stretch/>
        </p:blipFill>
        <p:spPr bwMode="auto">
          <a:xfrm>
            <a:off x="2436813" y="1371600"/>
            <a:ext cx="7315200" cy="3109770"/>
          </a:xfrm>
          <a:prstGeom prst="roundRect">
            <a:avLst>
              <a:gd name="adj" fmla="val 3354"/>
            </a:avLst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598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76" y="5275400"/>
            <a:ext cx="10563648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464124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525442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array.slice(start,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Extracts elements from an array (start…end-1)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Appends elements at the end of the array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5704"/>
            <a:ext cx="11804822" cy="5513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array.filter(function(item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 return true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 … })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Iterates through the array and executes the function for each item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found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</a:t>
            </a:r>
            <a:r>
              <a:rPr lang="en-US" dirty="0" smtClean="0"/>
              <a:t>array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(not found)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0" lang="en-US" dirty="0" smtClean="0"/>
              <a:t>Definition: 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loops in JS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or-in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 – a l</a:t>
            </a:r>
            <a:r>
              <a:rPr lang="en-US" dirty="0" smtClean="0"/>
              <a:t>oop </a:t>
            </a:r>
            <a:r>
              <a:rPr lang="en-US" dirty="0"/>
              <a:t>that never </a:t>
            </a:r>
            <a:r>
              <a:rPr lang="en-US" dirty="0" smtClean="0"/>
              <a:t>ends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Nested loops – a </a:t>
            </a:r>
            <a:r>
              <a:rPr lang="en-US" dirty="0"/>
              <a:t>composition of </a:t>
            </a:r>
            <a:r>
              <a:rPr lang="en-US" dirty="0" smtClean="0"/>
              <a:t>loops</a:t>
            </a:r>
            <a:endParaRPr lang="en-US" dirty="0"/>
          </a:p>
          <a:p>
            <a:pPr>
              <a:lnSpc>
                <a:spcPct val="100000"/>
              </a:lnSpc>
            </a:pP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Loop</a:t>
            </a:r>
            <a:r>
              <a:rPr lang="en-US" dirty="0" smtClean="0"/>
              <a:t>?  Types of Loops in JS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005482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371600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76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191864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3,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243" y="3124200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1213" y="3124200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9012" y="3912626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364489" y="4584784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881474"/>
              </p:ext>
            </p:extLst>
          </p:nvPr>
        </p:nvGraphicFramePr>
        <p:xfrm>
          <a:off x="2213900" y="5147065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085012" y="3912626"/>
            <a:ext cx="3962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938253"/>
              </p:ext>
            </p:extLst>
          </p:nvPr>
        </p:nvGraphicFramePr>
        <p:xfrm>
          <a:off x="7437924" y="4581594"/>
          <a:ext cx="3254992" cy="1554480"/>
        </p:xfrm>
        <a:graphic>
          <a:graphicData uri="http://schemas.openxmlformats.org/drawingml/2006/table">
            <a:tbl>
              <a:tblPr/>
              <a:tblGrid>
                <a:gridCol w="1807192"/>
                <a:gridCol w="144780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orange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2.30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apple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1.50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tomato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3.80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73261" y="4016119"/>
            <a:ext cx="17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294812" y="4020614"/>
            <a:ext cx="130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9804" y="4588193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9804" y="5221348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4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Initializing an associative array (object):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Accessing elements by index: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Inserting a new element / deleting element: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Objects are not arrays </a:t>
            </a:r>
            <a:r>
              <a:rPr lang="en-US" sz="3200" dirty="0" smtClean="0">
                <a:sym typeface="Wingdings" panose="05000000000000000000" pitchFamily="2" charset="2"/>
              </a:rPr>
              <a:t>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slice()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join()</a:t>
            </a:r>
            <a:r>
              <a:rPr lang="en-US" sz="3200" dirty="0" smtClean="0">
                <a:sym typeface="Wingdings" panose="05000000000000000000" pitchFamily="2" charset="2"/>
              </a:rPr>
              <a:t>, …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814" y="1820679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{ "orange" : 2.30, "apple" : 1.50, "tomato" : 3.80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14" y="3203203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console.log(prices['orange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']); // 2.3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214" y="4572000"/>
            <a:ext cx="10915198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'cucumber'] = 1.25;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delete prices['orange'];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console.log(prices);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{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apple: 1.5, tomato: 3.8, cucumber: 1.25} </a:t>
            </a:r>
          </a:p>
        </p:txBody>
      </p:sp>
    </p:spTree>
    <p:extLst>
      <p:ext uri="{BB962C8B-B14F-4D97-AF65-F5344CB8AC3E}">
        <p14:creationId xmlns:p14="http://schemas.microsoft.com/office/powerpoint/2010/main" val="12873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Processing associative arrays by for-in loop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Taking the keys of object / array: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Associative Arrays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6814" y="1981200"/>
            <a:ext cx="10915198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{ "orange" : 2.30, "apple" : 1.50, "tomato" : 3.80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for (key in prices)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console.log(key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+ "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 +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prices[key]);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8318" y="4538752"/>
            <a:ext cx="10915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{"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orange" : 2.30, "apple" : 1.50, "tomato" :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3.80};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console.log(Object.keys(prices)); // ["orange", "apple", "tomato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"]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bg-BG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];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console.log(Object.keys(nums)); // ["0", "1", "2"]</a:t>
            </a:r>
          </a:p>
        </p:txBody>
      </p:sp>
    </p:spTree>
    <p:extLst>
      <p:ext uri="{BB962C8B-B14F-4D97-AF65-F5344CB8AC3E}">
        <p14:creationId xmlns:p14="http://schemas.microsoft.com/office/powerpoint/2010/main" val="41399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79327"/>
            <a:ext cx="8938472" cy="692873"/>
          </a:xfrm>
        </p:spPr>
        <p:txBody>
          <a:bodyPr/>
          <a:lstStyle/>
          <a:p>
            <a:r>
              <a:rPr lang="en-US" dirty="0"/>
              <a:t>Working with Strings in </a:t>
            </a:r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 descr="mac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53" y="1447800"/>
            <a:ext cx="6058390" cy="2878975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8653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/>
              <a:t>A string is a sequence of characters</a:t>
            </a:r>
          </a:p>
          <a:p>
            <a:pPr lvl="1">
              <a:buClr>
                <a:srgbClr val="F0A22E"/>
              </a:buClr>
            </a:pPr>
            <a:r>
              <a:rPr lang="en-US" dirty="0" smtClean="0"/>
              <a:t>Text enclosed in single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) or double quotes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721" y="3810000"/>
            <a:ext cx="11579384" cy="251863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 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</a:rPr>
              <a:t>primitive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It </a:t>
            </a:r>
            <a:r>
              <a:rPr lang="en-US" b="0" dirty="0"/>
              <a:t>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also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Every </a:t>
            </a:r>
            <a:r>
              <a:rPr lang="en-US" b="0" dirty="0"/>
              <a:t>time a string is changed, a new string is created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2590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str1 = "Some </a:t>
            </a:r>
            <a:r>
              <a:rPr lang="en-US" sz="2600" noProof="1"/>
              <a:t>text </a:t>
            </a:r>
            <a:r>
              <a:rPr lang="en-US" sz="2600" noProof="1" smtClean="0"/>
              <a:t>in </a:t>
            </a:r>
            <a:r>
              <a:rPr lang="en-US" sz="2600" noProof="1"/>
              <a:t>a string variable";</a:t>
            </a:r>
          </a:p>
          <a:p>
            <a:r>
              <a:rPr lang="en-US" sz="2600" noProof="1"/>
              <a:t>var str2 </a:t>
            </a:r>
            <a:r>
              <a:rPr lang="en-US" sz="2600" noProof="1"/>
              <a:t>= </a:t>
            </a:r>
            <a:r>
              <a:rPr lang="en-US" sz="2600" noProof="1" smtClean="0"/>
              <a:t>'Text </a:t>
            </a:r>
            <a:r>
              <a:rPr lang="en-US" sz="2600" noProof="1"/>
              <a:t>enclosed in single quotes';</a:t>
            </a:r>
            <a:endParaRPr lang="en-US" sz="2600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79384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/>
            <a:r>
              <a:rPr lang="en-US" dirty="0" smtClean="0"/>
              <a:t>Returns the number of characters in the string</a:t>
            </a:r>
          </a:p>
          <a:p>
            <a:r>
              <a:rPr lang="en-US" dirty="0" smtClean="0"/>
              <a:t>Indexer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 smtClean="0"/>
              <a:t> is </a:t>
            </a:r>
            <a:r>
              <a:rPr lang="en-US" dirty="0" smtClean="0"/>
              <a:t>out of range, returns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noProof="1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  <a:r>
              <a:rPr lang="en-US" noProof="1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/>
            <a:r>
              <a:rPr lang="en-US" dirty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(just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string.concat(anotherString)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string.replace(str1,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string.search(regex)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</a:t>
            </a:r>
            <a:r>
              <a:rPr lang="en-US" dirty="0" smtClean="0"/>
              <a:t>for a substring based on regular </a:t>
            </a:r>
            <a:r>
              <a:rPr lang="en-US" dirty="0" smtClean="0"/>
              <a:t>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5257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/>
              <a:t>var s = "My </a:t>
            </a:r>
            <a:r>
              <a:rPr lang="en-US" sz="2600" noProof="1"/>
              <a:t>mail is email@host.com, please contact </a:t>
            </a:r>
            <a:r>
              <a:rPr lang="en-US" sz="2600" noProof="1"/>
              <a:t>me</a:t>
            </a:r>
            <a:r>
              <a:rPr lang="en-US" sz="2600" noProof="1" smtClean="0"/>
              <a:t>";</a:t>
            </a:r>
          </a:p>
          <a:p>
            <a:r>
              <a:rPr lang="en-US" sz="2600" noProof="1" smtClean="0"/>
              <a:t>var emailIndex = s.search</a:t>
            </a:r>
            <a:r>
              <a:rPr lang="en-US" sz="2600" noProof="1"/>
              <a:t>(/\S+@\</a:t>
            </a:r>
            <a:r>
              <a:rPr lang="en-US" sz="2600" noProof="1"/>
              <a:t>S</a:t>
            </a:r>
            <a:r>
              <a:rPr lang="en-US" sz="2600" noProof="1" smtClean="0"/>
              <a:t>+/); // 11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4238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0196" y="1422144"/>
            <a:ext cx="8637983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98611" y="2379583"/>
            <a:ext cx="883920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</a:t>
            </a:r>
            <a:b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31471" y="4114800"/>
            <a:ext cx="7922736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3451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string.indexOf(substring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left-most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occurrence of substring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is optional and has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string.lastIndexOf(substring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right-most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 (before position)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default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string.substr(start,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</a:t>
            </a:r>
            <a:r>
              <a:rPr lang="en-US" dirty="0" smtClean="0"/>
              <a:t>substring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optional)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string.substring(start,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ending 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</a:t>
            </a:r>
            <a:r>
              <a:rPr lang="en-US" dirty="0" smtClean="0"/>
              <a:t>string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str.trimLeft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str.trimRight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whitespace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start / end of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the string by separator and returns an array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</a:p>
          <a:p>
            <a:pPr lvl="1">
              <a:lnSpc>
                <a:spcPct val="100000"/>
              </a:lnSpc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 can be a regular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expression, e.g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s.split(/[\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,]+/)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575049"/>
            <a:ext cx="10668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"C</a:t>
            </a:r>
            <a:r>
              <a:rPr lang="en-US" sz="2500" noProof="1"/>
              <a:t>#, Java, </a:t>
            </a:r>
            <a:r>
              <a:rPr lang="en-US" sz="2500" noProof="1"/>
              <a:t>PHP</a:t>
            </a:r>
            <a:r>
              <a:rPr lang="en-US" sz="2500" noProof="1" smtClean="0"/>
              <a:t>;\n JS".</a:t>
            </a:r>
            <a:r>
              <a:rPr lang="en-US" sz="2500" noProof="1"/>
              <a:t>split(/[\</a:t>
            </a:r>
            <a:r>
              <a:rPr lang="en-US" sz="2500" noProof="1"/>
              <a:t>s</a:t>
            </a:r>
            <a:r>
              <a:rPr lang="en-US" sz="2500" noProof="1" smtClean="0"/>
              <a:t>,;]+/);</a:t>
            </a:r>
            <a:endParaRPr lang="en-US" sz="2500" noProof="1"/>
          </a:p>
          <a:p>
            <a:r>
              <a:rPr lang="en-US" sz="2500" noProof="1" smtClean="0"/>
              <a:t>// tokens = ["</a:t>
            </a:r>
            <a:r>
              <a:rPr lang="en-US" sz="2500" noProof="1"/>
              <a:t>C#", "Java", "PHP</a:t>
            </a:r>
            <a:r>
              <a:rPr lang="en-US" sz="2500" noProof="1"/>
              <a:t>", </a:t>
            </a:r>
            <a:r>
              <a:rPr lang="en-US" sz="2500" noProof="1" smtClean="0"/>
              <a:t>"JS"]</a:t>
            </a:r>
            <a:endParaRPr lang="en-US" sz="25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2593849"/>
            <a:ext cx="10668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"C</a:t>
            </a:r>
            <a:r>
              <a:rPr lang="en-US" sz="2500" noProof="1"/>
              <a:t>#, Java</a:t>
            </a:r>
            <a:r>
              <a:rPr lang="en-US" sz="2500" noProof="1"/>
              <a:t>, </a:t>
            </a:r>
            <a:r>
              <a:rPr lang="en-US" sz="2500" noProof="1" smtClean="0"/>
              <a:t>PHP</a:t>
            </a:r>
            <a:r>
              <a:rPr lang="bg-BG" sz="2500" noProof="1" smtClean="0"/>
              <a:t> ,</a:t>
            </a:r>
            <a:r>
              <a:rPr lang="en-US" sz="2500" noProof="1" smtClean="0"/>
              <a:t>HTML".</a:t>
            </a:r>
            <a:r>
              <a:rPr lang="en-US" sz="2500" noProof="1"/>
              <a:t>split</a:t>
            </a:r>
            <a:r>
              <a:rPr lang="en-US" sz="2500" noProof="1" smtClean="0"/>
              <a:t>(</a:t>
            </a:r>
            <a:r>
              <a:rPr lang="bg-BG" sz="2500" noProof="1" smtClean="0"/>
              <a:t>","</a:t>
            </a:r>
            <a:r>
              <a:rPr lang="en-US" sz="2500" noProof="1" smtClean="0"/>
              <a:t>);</a:t>
            </a:r>
            <a:endParaRPr lang="en-US" sz="2500" noProof="1"/>
          </a:p>
          <a:p>
            <a:r>
              <a:rPr lang="en-US" sz="2500" noProof="1"/>
              <a:t>// tokens </a:t>
            </a:r>
            <a:r>
              <a:rPr lang="en-US" sz="2500" noProof="1"/>
              <a:t>= </a:t>
            </a:r>
            <a:r>
              <a:rPr lang="en-US" sz="2500" noProof="1"/>
              <a:t>["C#", " Java", " PHP ", "HTML"]</a:t>
            </a:r>
            <a:endParaRPr lang="en-US" sz="2500" noProof="1"/>
          </a:p>
        </p:txBody>
      </p:sp>
    </p:spTree>
    <p:extLst>
      <p:ext uri="{BB962C8B-B14F-4D97-AF65-F5344CB8AC3E}">
        <p14:creationId xmlns:p14="http://schemas.microsoft.com/office/powerpoint/2010/main" val="34705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4" y="1524000"/>
            <a:ext cx="9632515" cy="289559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20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primitive type</a:t>
            </a:r>
            <a:r>
              <a:rPr lang="en-US" dirty="0" smtClean="0"/>
              <a:t>, it has a object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</a:t>
            </a:r>
            <a:r>
              <a:rPr lang="en-US" dirty="0" smtClean="0"/>
              <a:t>property / method </a:t>
            </a:r>
            <a:r>
              <a:rPr lang="en-US" dirty="0" smtClean="0"/>
              <a:t>is called, the JS engine converts the primitive into its corresponding object type and calls the </a:t>
            </a:r>
            <a:r>
              <a:rPr lang="en-US" dirty="0" smtClean="0"/>
              <a:t>property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215" y="3947633"/>
            <a:ext cx="3466197" cy="925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</a:t>
            </a:r>
            <a:r>
              <a:rPr lang="en-US" sz="2300" noProof="1"/>
              <a:t>'</a:t>
            </a:r>
            <a:r>
              <a:rPr lang="en-US" sz="2300" noProof="1"/>
              <a:t>;</a:t>
            </a:r>
          </a:p>
          <a:p>
            <a:r>
              <a:rPr lang="en-US" sz="2300" noProof="1"/>
              <a:t>str.length;</a:t>
            </a:r>
            <a:endParaRPr lang="en-US" sz="23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5851" y="3786808"/>
            <a:ext cx="5358003" cy="12799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</a:t>
            </a:r>
            <a:r>
              <a:rPr lang="en-US" sz="2300" noProof="1"/>
              <a:t>'</a:t>
            </a:r>
            <a:r>
              <a:rPr lang="en-US" sz="2300" noProof="1"/>
              <a:t>;</a:t>
            </a:r>
          </a:p>
          <a:p>
            <a:r>
              <a:rPr lang="en-US" sz="2300" noProof="1"/>
              <a:t>var tempStr = new String(str);</a:t>
            </a:r>
          </a:p>
          <a:p>
            <a:r>
              <a:rPr lang="en-US" sz="2300" noProof="1"/>
              <a:t>tempStr.length;</a:t>
            </a:r>
            <a:endParaRPr lang="en-US" sz="2300" noProof="1"/>
          </a:p>
        </p:txBody>
      </p:sp>
      <p:sp>
        <p:nvSpPr>
          <p:cNvPr id="9" name="Left-Right Arrow 8"/>
          <p:cNvSpPr/>
          <p:nvPr/>
        </p:nvSpPr>
        <p:spPr>
          <a:xfrm>
            <a:off x="4341812" y="4058575"/>
            <a:ext cx="1706303" cy="678859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215" y="5425496"/>
            <a:ext cx="10860639" cy="9753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300" noProof="1" smtClean="0"/>
              <a:t>String.prototype.len2 = function() { return this.length * 2; }</a:t>
            </a:r>
          </a:p>
          <a:p>
            <a:pPr>
              <a:lnSpc>
                <a:spcPct val="110000"/>
              </a:lnSpc>
            </a:pPr>
            <a:r>
              <a:rPr lang="en-US" sz="2300" noProof="1" smtClean="0"/>
              <a:t>var lenTwice = "hello".len2(); // 10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16319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21" y="983409"/>
            <a:ext cx="11579384" cy="57380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</a:t>
            </a:r>
            <a:r>
              <a:rPr lang="en-US" dirty="0" smtClean="0"/>
              <a:t>parsing from </a:t>
            </a:r>
            <a:r>
              <a:rPr lang="en-US" dirty="0" smtClean="0"/>
              <a:t>string to </a:t>
            </a:r>
            <a:r>
              <a:rPr lang="en-US" dirty="0" smtClean="0"/>
              <a:t>number: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Conversion </a:t>
            </a:r>
            <a:r>
              <a:rPr lang="en-US" dirty="0"/>
              <a:t>from primitive to object </a:t>
            </a:r>
            <a:r>
              <a:rPr lang="en-US" dirty="0" smtClean="0"/>
              <a:t>type: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String(strObject)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3437" y="4759607"/>
            <a:ext cx="10518776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base = 'string'; // "string"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strObj = new String(base);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// String {0: "s", 1: "t", 2: "r", 3: "i", 4: "n", 5: "g"}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 = String(strObj); // "string"</a:t>
            </a:r>
            <a:endParaRPr lang="en-US" noProof="1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1676400"/>
            <a:ext cx="10518776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</a:t>
            </a:r>
            <a:r>
              <a:rPr lang="en-US" noProof="1" smtClean="0">
                <a:effectLst/>
              </a:rPr>
              <a:t>str = "42";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num = Number(str); // 42</a:t>
            </a:r>
            <a:endParaRPr lang="en-US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4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Strings in JS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Their values </a:t>
            </a:r>
            <a:r>
              <a:rPr lang="en-US" sz="3000" dirty="0" smtClean="0"/>
              <a:t>cannot be </a:t>
            </a:r>
            <a:r>
              <a:rPr lang="en-US" sz="3000" dirty="0" smtClean="0"/>
              <a:t>changed; a </a:t>
            </a:r>
            <a:r>
              <a:rPr lang="en-US" sz="3000" dirty="0" smtClean="0"/>
              <a:t>new string is created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Several ways </a:t>
            </a:r>
            <a:r>
              <a:rPr lang="en-US" sz="3200" dirty="0" smtClean="0"/>
              <a:t>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concatenate</a:t>
            </a:r>
            <a:r>
              <a:rPr lang="en-US" sz="3200" dirty="0" smtClean="0"/>
              <a:t> </a:t>
            </a:r>
            <a:r>
              <a:rPr lang="en-US" sz="3200" dirty="0" smtClean="0"/>
              <a:t>strings: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Concatenating </a:t>
            </a:r>
            <a:r>
              <a:rPr lang="en-US" sz="3200" dirty="0"/>
              <a:t>strings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fast operation</a:t>
            </a:r>
            <a:r>
              <a:rPr lang="en-US" sz="3200" dirty="0"/>
              <a:t> in modern browsers</a:t>
            </a:r>
          </a:p>
          <a:p>
            <a:pPr marL="652410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Implemented like a string builder with internal buffering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 old browsers concatenation is slow </a:t>
            </a:r>
            <a:r>
              <a:rPr lang="en-US" sz="3200" dirty="0">
                <a:sym typeface="Wingdings" panose="05000000000000000000" pitchFamily="2" charset="2"/>
              </a:rPr>
              <a:t> 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Array.join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1015" y="3069848"/>
            <a:ext cx="1076679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var strConcat1 = str1 + str2;</a:t>
            </a:r>
          </a:p>
          <a:p>
            <a:r>
              <a:rPr lang="en-US" sz="2600" dirty="0" smtClean="0">
                <a:solidFill>
                  <a:srgbClr val="FBEEDC"/>
                </a:solidFill>
              </a:rPr>
              <a:t>var strConcat2 = str.concat(str2);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5" y="6006788"/>
            <a:ext cx="1076679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[].push</a:t>
            </a:r>
            <a:r>
              <a:rPr lang="en-US" sz="2600" dirty="0" smtClean="0">
                <a:solidFill>
                  <a:srgbClr val="FBEEDC"/>
                </a:solidFill>
              </a:rPr>
              <a:t>("first", "second", "third", …).</a:t>
            </a:r>
            <a:r>
              <a:rPr lang="en-US" sz="2600" dirty="0" smtClean="0">
                <a:solidFill>
                  <a:srgbClr val="FBEEDC"/>
                </a:solidFill>
              </a:rPr>
              <a:t>join('');</a:t>
            </a:r>
          </a:p>
        </p:txBody>
      </p:sp>
    </p:spTree>
    <p:extLst>
      <p:ext uri="{BB962C8B-B14F-4D97-AF65-F5344CB8AC3E}">
        <p14:creationId xmlns:p14="http://schemas.microsoft.com/office/powerpoint/2010/main" val="14159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2671901"/>
            <a:ext cx="10563648" cy="8206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3532980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2951300"/>
            <a:ext cx="10563648" cy="8206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721" y="1196199"/>
            <a:ext cx="11579384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4" y="4584918"/>
            <a:ext cx="1076679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document.body.append(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&lt;script&gt;' +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'document.location = 'http://bad_place.com' +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&lt;/script&gt;');</a:t>
            </a:r>
          </a:p>
        </p:txBody>
      </p:sp>
    </p:spTree>
    <p:extLst>
      <p:ext uri="{BB962C8B-B14F-4D97-AF65-F5344CB8AC3E}">
        <p14:creationId xmlns:p14="http://schemas.microsoft.com/office/powerpoint/2010/main" val="16107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 (loop 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condition is evaluated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"non-empty"</a:t>
            </a:r>
            <a:r>
              <a:rPr lang="en-US" dirty="0" smtClean="0"/>
              <a:t>, etc. </a:t>
            </a:r>
            <a:r>
              <a:rPr lang="en-US" dirty="0"/>
              <a:t>are evaluated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2"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 smtClean="0">
                <a:solidFill>
                  <a:srgbClr val="EBFFD2"/>
                </a:solidFill>
              </a:rPr>
              <a:t> are evaluated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1009388" y="2120205"/>
            <a:ext cx="1007694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535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11014" y="3200400"/>
            <a:ext cx="1076679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String.prototype.htmlEscape = function (){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var escapedStr =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String(this).replace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(/&amp;/g, '&amp;amp;');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escapedStr = escapedStr.replace(/&lt;/g, '&amp;lt;');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escapedStr = escapedStr.replace(/&gt;/g, '&amp;gt;');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escapedStr = escapedStr.replace(/"/g, '&amp;quot;');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escapedStr = escapedStr.replace(/'/g,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'&amp;#39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return escapedStr;</a:t>
            </a:r>
          </a:p>
          <a:p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3" y="990600"/>
            <a:ext cx="8348014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Loops in </a:t>
            </a:r>
            <a:r>
              <a:rPr lang="en-US" sz="3200" dirty="0" smtClean="0"/>
              <a:t>JavaScript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Same as in C#, Java, C++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for-in = </a:t>
            </a:r>
            <a:r>
              <a:rPr lang="en-US" dirty="0" err="1" smtClean="0"/>
              <a:t>foreach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noProof="1" smtClean="0"/>
              <a:t>Arrays  </a:t>
            </a:r>
            <a:r>
              <a:rPr lang="en-US" sz="3200" noProof="1"/>
              <a:t>in JavaScript 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noProof="1" smtClean="0"/>
              <a:t>We can have array of elements from different types</a:t>
            </a:r>
            <a:endParaRPr lang="en-US" noProof="1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200" noProof="1"/>
              <a:t>Dynamic Arrays, </a:t>
            </a:r>
            <a:r>
              <a:rPr lang="en-US" sz="3200" noProof="1" smtClean="0"/>
              <a:t>Associative Arrays, Sorting</a:t>
            </a:r>
            <a:endParaRPr lang="en-US" sz="32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Strings in JavaScript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Concatenation, String Wrapper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34764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22559" y="6494448"/>
            <a:ext cx="10482604" cy="36355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https://softuni.bg/courses/javascript-basics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Loops, 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10865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814706" y="1295400"/>
            <a:ext cx="1055941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counter = 0;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counter &lt; 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console.log('Number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+ counter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counter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87" y="2895600"/>
            <a:ext cx="4719654" cy="34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8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Using </a:t>
            </a:r>
            <a:r>
              <a:rPr lang="en-US" dirty="0">
                <a:solidFill>
                  <a:srgbClr val="F2B2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rgbClr val="F2B254"/>
                </a:solidFill>
              </a:rPr>
              <a:t> Operator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028700"/>
            <a:ext cx="1132545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12814" y="1831062"/>
            <a:ext cx="103631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 = 1;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!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fact;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5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4015</Words>
  <Application>Microsoft Office PowerPoint</Application>
  <PresentationFormat>Custom</PresentationFormat>
  <Paragraphs>702</Paragraphs>
  <Slides>75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Table of Contents</vt:lpstr>
      <vt:lpstr>Warning: Not for Absolute Beginners</vt:lpstr>
      <vt:lpstr>Loops</vt:lpstr>
      <vt:lpstr>What Is Loop?  Types of Loops in JS</vt:lpstr>
      <vt:lpstr>while(…) Loop</vt:lpstr>
      <vt:lpstr>How To Use While Loop?</vt:lpstr>
      <vt:lpstr>While Loop – Example</vt:lpstr>
      <vt:lpstr>Using break Operator</vt:lpstr>
      <vt:lpstr>do { … }  while (…) Loop</vt:lpstr>
      <vt:lpstr>Using Do-While Loop</vt:lpstr>
      <vt:lpstr>Factorial – Example</vt:lpstr>
      <vt:lpstr>for Loop</vt:lpstr>
      <vt:lpstr>For Loop – Definition</vt:lpstr>
      <vt:lpstr>Simple for Loop – Example</vt:lpstr>
      <vt:lpstr>Complex for Loop – Example</vt:lpstr>
      <vt:lpstr>While / Do-While / For Loops</vt:lpstr>
      <vt:lpstr>for-in Loop</vt:lpstr>
      <vt:lpstr>What is for-in Loop?</vt:lpstr>
      <vt:lpstr>For-in Loop</vt:lpstr>
      <vt:lpstr>for-in Loop</vt:lpstr>
      <vt:lpstr>Nested Loops</vt:lpstr>
      <vt:lpstr>What Is Nested Loop?</vt:lpstr>
      <vt:lpstr>Triangle – Example</vt:lpstr>
      <vt:lpstr>Primes in Interval [n … m]  – Example</vt:lpstr>
      <vt:lpstr>Nested Loops</vt:lpstr>
      <vt:lpstr>PowerPoint Presentation</vt:lpstr>
      <vt:lpstr>What are Arrays?</vt:lpstr>
      <vt:lpstr>Creating Arrays </vt:lpstr>
      <vt:lpstr>Creating Arrays in JavaScript</vt:lpstr>
      <vt:lpstr>Declare and Initialize Arrays</vt:lpstr>
      <vt:lpstr>PowerPoint Presentation</vt:lpstr>
      <vt:lpstr>How to Access Array Element?</vt:lpstr>
      <vt:lpstr>Reversing an Array – Example</vt:lpstr>
      <vt:lpstr>Working with  Arrays</vt:lpstr>
      <vt:lpstr>Processing Arrays Using for-Loop</vt:lpstr>
      <vt:lpstr>Processing Arrays: for-in</vt:lpstr>
      <vt:lpstr>Traversing Arrays Using for-in – Example</vt:lpstr>
      <vt:lpstr>Processing Arrays</vt:lpstr>
      <vt:lpstr>Arrays in JS are Dynamic (Resizable)</vt:lpstr>
      <vt:lpstr>Append / Insert / Delete from Array</vt:lpstr>
      <vt:lpstr>Push / Pop / Unshift / Shift</vt:lpstr>
      <vt:lpstr>Sorting Arrays</vt:lpstr>
      <vt:lpstr>Sorting Arrays in JavaScript</vt:lpstr>
      <vt:lpstr>Sorting Arrays with Compare Function</vt:lpstr>
      <vt:lpstr>Sorting Arrays</vt:lpstr>
      <vt:lpstr>Other Array Functions</vt:lpstr>
      <vt:lpstr>Other Array Functions</vt:lpstr>
      <vt:lpstr>Other Array Functions (2)</vt:lpstr>
      <vt:lpstr>Other Array Functions</vt:lpstr>
      <vt:lpstr>Arrays – Additional Information</vt:lpstr>
      <vt:lpstr>Associative Arrays</vt:lpstr>
      <vt:lpstr>Associative Arrays (Maps, Dictionaries)</vt:lpstr>
      <vt:lpstr>Associative Arrays in JavaScript</vt:lpstr>
      <vt:lpstr>Processing Associative Arrays</vt:lpstr>
      <vt:lpstr>Strings</vt:lpstr>
      <vt:lpstr>Strings in JavaScript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Wrapper</vt:lpstr>
      <vt:lpstr>From Object to Primitive Type</vt:lpstr>
      <vt:lpstr>String Concatenation</vt:lpstr>
      <vt:lpstr>String Concatenation</vt:lpstr>
      <vt:lpstr>HTML Escaping</vt:lpstr>
      <vt:lpstr>String Escaping</vt:lpstr>
      <vt:lpstr>String Escaping (2)</vt:lpstr>
      <vt:lpstr>Escaping</vt:lpstr>
      <vt:lpstr>Summary</vt:lpstr>
      <vt:lpstr>Loops, Arrays and Strings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Arrays and Strings in JavaScript</dc:title>
  <dc:subject>Software Development Course</dc:subject>
  <dc:creator/>
  <cp:keywords>loops, arrays, strings, 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2014-07-17T07:35:47Z</dcterms:modified>
  <cp:category>JavaScript, JS, 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