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74" r:id="rId3"/>
    <p:sldId id="567" r:id="rId4"/>
    <p:sldId id="568" r:id="rId5"/>
    <p:sldId id="569" r:id="rId6"/>
    <p:sldId id="570" r:id="rId7"/>
    <p:sldId id="571" r:id="rId8"/>
    <p:sldId id="573" r:id="rId9"/>
    <p:sldId id="575" r:id="rId10"/>
    <p:sldId id="572" r:id="rId11"/>
    <p:sldId id="577" r:id="rId12"/>
    <p:sldId id="578" r:id="rId13"/>
    <p:sldId id="579" r:id="rId14"/>
    <p:sldId id="581" r:id="rId15"/>
    <p:sldId id="584" r:id="rId16"/>
    <p:sldId id="580" r:id="rId17"/>
    <p:sldId id="585" r:id="rId18"/>
    <p:sldId id="586" r:id="rId19"/>
    <p:sldId id="587" r:id="rId20"/>
    <p:sldId id="589" r:id="rId21"/>
    <p:sldId id="590" r:id="rId22"/>
    <p:sldId id="588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601" r:id="rId31"/>
    <p:sldId id="599" r:id="rId32"/>
    <p:sldId id="600" r:id="rId33"/>
    <p:sldId id="602" r:id="rId34"/>
    <p:sldId id="566" r:id="rId35"/>
    <p:sldId id="419" r:id="rId36"/>
    <p:sldId id="420" r:id="rId3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533" autoAdjust="0"/>
  </p:normalViewPr>
  <p:slideViewPr>
    <p:cSldViewPr>
      <p:cViewPr varScale="1">
        <p:scale>
          <a:sx n="90" d="100"/>
          <a:sy n="90" d="100"/>
        </p:scale>
        <p:origin x="96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11/3/2014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013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057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1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900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197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13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11/3/2014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7.png"/><Relationship Id="rId3" Type="http://schemas.openxmlformats.org/officeDocument/2006/relationships/hyperlink" Target="https://softuni.bg/courses/javascript-oop/" TargetMode="External"/><Relationship Id="rId7" Type="http://schemas.openxmlformats.org/officeDocument/2006/relationships/image" Target="../media/image24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6.png"/><Relationship Id="rId5" Type="http://schemas.openxmlformats.org/officeDocument/2006/relationships/image" Target="../media/image23.jpeg"/><Relationship Id="rId15" Type="http://schemas.openxmlformats.org/officeDocument/2006/relationships/image" Target="../media/image28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5.png"/><Relationship Id="rId14" Type="http://schemas.openxmlformats.org/officeDocument/2006/relationships/hyperlink" Target="http://www.softwaregroup-bg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97508" y="685800"/>
            <a:ext cx="8498046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Modules and Patterns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037012" y="1925572"/>
            <a:ext cx="7458541" cy="11986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Private Fields, Module, Revealing Module, Revealing Prototype, …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709" y="3708526"/>
            <a:ext cx="4150844" cy="232431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983" y="3708526"/>
            <a:ext cx="2495029" cy="23243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359624">
            <a:off x="6698500" y="4930798"/>
            <a:ext cx="4770067" cy="93936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pattern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Public </a:t>
            </a:r>
            <a:r>
              <a:rPr lang="en-US" dirty="0"/>
              <a:t>versus </a:t>
            </a:r>
            <a:r>
              <a:rPr lang="en-US" dirty="0" smtClean="0"/>
              <a:t>private </a:t>
            </a:r>
            <a:r>
              <a:rPr lang="en-US" dirty="0"/>
              <a:t>members </a:t>
            </a:r>
            <a:endParaRPr lang="en-US" b="0" dirty="0"/>
          </a:p>
          <a:p>
            <a:r>
              <a:rPr lang="en-US" dirty="0" smtClean="0"/>
              <a:t>Each </a:t>
            </a:r>
            <a:r>
              <a:rPr lang="en-US" dirty="0"/>
              <a:t>object instance creates new copies of </a:t>
            </a:r>
            <a:r>
              <a:rPr lang="en-US" dirty="0" smtClean="0"/>
              <a:t>functions + variables </a:t>
            </a:r>
            <a:r>
              <a:rPr lang="en-US" dirty="0"/>
              <a:t>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 – </a:t>
            </a:r>
            <a:r>
              <a:rPr lang="en-US" dirty="0"/>
              <a:t>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2100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84" y="1524000"/>
            <a:ext cx="3558328" cy="302019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31989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Revealing Module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10157"/>
            <a:ext cx="8938472" cy="638243"/>
          </a:xfrm>
        </p:spPr>
        <p:txBody>
          <a:bodyPr/>
          <a:lstStyle/>
          <a:p>
            <a:r>
              <a:rPr lang="en-US" sz="3500" dirty="0" smtClean="0"/>
              <a:t>Reveal the Most Interesting Members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84" y="948042"/>
            <a:ext cx="2339128" cy="3544134"/>
          </a:xfrm>
          <a:prstGeom prst="roundRect">
            <a:avLst/>
          </a:prstGeom>
        </p:spPr>
      </p:pic>
      <p:sp>
        <p:nvSpPr>
          <p:cNvPr id="5" name="TextBox 4"/>
          <p:cNvSpPr txBox="1"/>
          <p:nvPr/>
        </p:nvSpPr>
        <p:spPr>
          <a:xfrm rot="280240">
            <a:off x="7317005" y="2351166"/>
            <a:ext cx="3777064" cy="879651"/>
          </a:xfrm>
          <a:prstGeom prst="rect">
            <a:avLst/>
          </a:prstGeom>
          <a:noFill/>
        </p:spPr>
        <p:txBody>
          <a:bodyPr wrap="none" rtlCol="0">
            <a:prstTxWarp prst="textFadeLeft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218969">
            <a:off x="1032878" y="2322309"/>
            <a:ext cx="3582625" cy="1492433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pPr algn="ctr"/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Revealing</a:t>
            </a:r>
            <a:b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</a:br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Module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18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3048" y="1280886"/>
            <a:ext cx="10034364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(function()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privateVar = 5;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hidden variable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privateFunction(…) { … }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hidden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someFunc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 { …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anotherFunc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 { …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someFunc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anotherFunc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anotherFunc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323012" y="4011304"/>
            <a:ext cx="4329000" cy="685800"/>
          </a:xfrm>
          <a:prstGeom prst="wedgeRoundRectCallout">
            <a:avLst>
              <a:gd name="adj1" fmla="val -64654"/>
              <a:gd name="adj2" fmla="val 5078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Expose only public members</a:t>
            </a:r>
            <a:endParaRPr lang="en-US" sz="26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812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 –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1106299"/>
            <a:ext cx="1021080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formatResult(name, value) {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Calculator = function (name)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Calculator.prototype.add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(x)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Calculator.prototype.subtract = function (x)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Calculator.prototype.showResult = function ()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}());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Calculator: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controls.Calculator('First');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37212" y="4419600"/>
            <a:ext cx="2848474" cy="990600"/>
          </a:xfrm>
          <a:prstGeom prst="wedgeRoundRectCallout">
            <a:avLst>
              <a:gd name="adj1" fmla="val -74868"/>
              <a:gd name="adj2" fmla="val 220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Expose (reveal) only </a:t>
            </a: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public members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80412" y="1905000"/>
            <a:ext cx="2681400" cy="998665"/>
          </a:xfrm>
          <a:prstGeom prst="wedgeRoundRectCallout">
            <a:avLst>
              <a:gd name="adj1" fmla="val -87458"/>
              <a:gd name="adj2" fmla="val -247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function constructor hidden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770812" y="1281803"/>
            <a:ext cx="2605200" cy="419156"/>
          </a:xfrm>
          <a:prstGeom prst="wedgeRoundRectCallout">
            <a:avLst>
              <a:gd name="adj1" fmla="val -71321"/>
              <a:gd name="adj2" fmla="val 3242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Hidden function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416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"Modularize" </a:t>
            </a:r>
            <a:r>
              <a:rPr lang="en-US" dirty="0"/>
              <a:t>code into re-useable objects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Variables / functions </a:t>
            </a:r>
            <a:r>
              <a:rPr lang="en-US" dirty="0"/>
              <a:t>taken out of </a:t>
            </a:r>
            <a:r>
              <a:rPr lang="en-US" dirty="0" smtClean="0"/>
              <a:t>the global </a:t>
            </a:r>
            <a:r>
              <a:rPr lang="en-US" dirty="0"/>
              <a:t>namespace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</a:t>
            </a:r>
            <a:r>
              <a:rPr lang="en-US" dirty="0" smtClean="0"/>
              <a:t>visible members 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"Cleaner" way to expose </a:t>
            </a:r>
            <a:r>
              <a:rPr lang="en-US" dirty="0" smtClean="0"/>
              <a:t>members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Easy to </a:t>
            </a:r>
            <a:r>
              <a:rPr lang="en-US" dirty="0" smtClean="0"/>
              <a:t>change members privacy</a:t>
            </a:r>
            <a:endParaRPr lang="en-US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Some </a:t>
            </a:r>
            <a:r>
              <a:rPr lang="en-US" dirty="0"/>
              <a:t>complain about </a:t>
            </a:r>
            <a:r>
              <a:rPr lang="en-US" dirty="0" smtClean="0"/>
              <a:t>debugging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Hard to mock hidden objects for testing</a:t>
            </a: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Module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– Pros </a:t>
            </a:r>
            <a:r>
              <a:rPr lang="en-US" dirty="0"/>
              <a:t>and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3902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Revealing Module </a:t>
            </a:r>
            <a:r>
              <a:rPr lang="en-US" dirty="0"/>
              <a:t>P</a:t>
            </a:r>
            <a:r>
              <a:rPr lang="en-US" dirty="0" smtClean="0"/>
              <a:t>attern </a:t>
            </a:r>
            <a:r>
              <a:rPr lang="en-US" dirty="0"/>
              <a:t>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versus </a:t>
            </a:r>
            <a:r>
              <a:rPr lang="en-US" dirty="0" smtClean="0"/>
              <a:t>private </a:t>
            </a:r>
            <a:r>
              <a:rPr lang="en-US" dirty="0"/>
              <a:t>members </a:t>
            </a:r>
            <a:endParaRPr lang="en-US" b="0" dirty="0"/>
          </a:p>
          <a:p>
            <a:r>
              <a:rPr lang="en-US" dirty="0" smtClean="0"/>
              <a:t>Extending </a:t>
            </a:r>
            <a:r>
              <a:rPr lang="en-US" dirty="0"/>
              <a:t>objects can be difficult since no prototyping is </a:t>
            </a:r>
            <a:r>
              <a:rPr lang="en-US" dirty="0" smtClean="0"/>
              <a:t>used</a:t>
            </a:r>
            <a:endParaRPr lang="bg-BG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Revealing Module </a:t>
            </a:r>
            <a:r>
              <a:rPr lang="en-US" sz="3600" dirty="0" smtClean="0"/>
              <a:t>Pattern</a:t>
            </a:r>
            <a:r>
              <a:rPr lang="en-US" sz="3600" dirty="0"/>
              <a:t> </a:t>
            </a:r>
            <a:r>
              <a:rPr lang="en-US" sz="3600" dirty="0" smtClean="0"/>
              <a:t>- Summary</a:t>
            </a: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259103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639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Module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1.bp.blogspot.com/-KWeZF62VZlA/T_gF8QYPGZI/AAAAAAAACd4/BEpJi_vx6ng/s1600/javascript-revealing-module-patter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89"/>
          <a:stretch/>
        </p:blipFill>
        <p:spPr bwMode="auto">
          <a:xfrm>
            <a:off x="3755284" y="1226774"/>
            <a:ext cx="4320328" cy="337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8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35884" y="4343400"/>
            <a:ext cx="9959128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Revealing Prototype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219908"/>
            <a:ext cx="8938472" cy="1180892"/>
          </a:xfrm>
        </p:spPr>
        <p:txBody>
          <a:bodyPr/>
          <a:lstStyle/>
          <a:p>
            <a:r>
              <a:rPr lang="en-US" sz="3500" dirty="0" smtClean="0"/>
              <a:t>Reveal the Most Interesting Members through the Object Prototype</a:t>
            </a:r>
            <a:endParaRPr lang="en-US" sz="3500" dirty="0"/>
          </a:p>
        </p:txBody>
      </p:sp>
      <p:pic>
        <p:nvPicPr>
          <p:cNvPr id="2050" name="Picture 2" descr="http://fc04.deviantart.net/fs71/f/2011/340/f/1/mileena_cosplay_mk9_by_asherwarr-d4ibjg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83" y="1219200"/>
            <a:ext cx="3863130" cy="280140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2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6200" y="1203198"/>
            <a:ext cx="10466012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Constructor = 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constructor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defined here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Constructor.prototype = (function()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privateFunc = 5;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hidden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privateFunc() { … }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hidden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 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someFunc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pointerToSomeFunc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anotherFunc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pointerToAnotherFunc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048316" y="2068694"/>
            <a:ext cx="2424000" cy="1046057"/>
          </a:xfrm>
          <a:prstGeom prst="wedgeRoundRectCallout">
            <a:avLst>
              <a:gd name="adj1" fmla="val -77875"/>
              <a:gd name="adj2" fmla="val 4282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IIFE for the prototype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8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Public / Private Fields in JavaScript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"Module" 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"Revealing Module" Pattern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"Revealing Prototype" </a:t>
            </a:r>
            <a:r>
              <a:rPr lang="en-US" dirty="0"/>
              <a:t>P</a:t>
            </a:r>
            <a:r>
              <a:rPr lang="en-US" dirty="0" smtClean="0"/>
              <a:t>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dirty="0" smtClean="0"/>
              <a:t>"Singleton" </a:t>
            </a:r>
            <a:r>
              <a:rPr lang="en-US" dirty="0"/>
              <a:t>P</a:t>
            </a:r>
            <a:r>
              <a:rPr lang="en-US" dirty="0" smtClean="0"/>
              <a:t>attern</a:t>
            </a:r>
          </a:p>
          <a:p>
            <a:pPr marL="447675" indent="-447675">
              <a:lnSpc>
                <a:spcPct val="110000"/>
              </a:lnSpc>
              <a:buFont typeface="+mj-lt"/>
              <a:buAutoNum type="arabicPeriod"/>
            </a:pPr>
            <a:r>
              <a:rPr lang="en-US" smtClean="0"/>
              <a:t>Method Chaining</a:t>
            </a:r>
            <a:endParaRPr lang="en-US" dirty="0" smtClean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410" y="3657600"/>
            <a:ext cx="4199405" cy="2576491"/>
          </a:xfrm>
          <a:prstGeom prst="roundRect">
            <a:avLst>
              <a:gd name="adj" fmla="val 7691"/>
            </a:avLst>
          </a:prstGeom>
        </p:spPr>
      </p:pic>
      <p:sp>
        <p:nvSpPr>
          <p:cNvPr id="6" name="TextBox 5"/>
          <p:cNvSpPr txBox="1"/>
          <p:nvPr/>
        </p:nvSpPr>
        <p:spPr>
          <a:xfrm rot="21359624">
            <a:off x="7264686" y="2114586"/>
            <a:ext cx="4225300" cy="939360"/>
          </a:xfrm>
          <a:prstGeom prst="rect">
            <a:avLst/>
          </a:prstGeom>
          <a:noFill/>
        </p:spPr>
        <p:txBody>
          <a:bodyPr wrap="none" rtlCol="0">
            <a:prstTxWarp prst="textCascadeUp">
              <a:avLst/>
            </a:prstTxWarp>
            <a:spAutoFit/>
          </a:bodyPr>
          <a:lstStyle/>
          <a:p>
            <a:r>
              <a:rPr lang="en-US" sz="10700" b="1" dirty="0" smtClean="0">
                <a:ln w="3175">
                  <a:solidFill>
                    <a:srgbClr val="06CFEA">
                      <a:alpha val="69804"/>
                    </a:srgbClr>
                  </a:solidFill>
                  <a:prstDash val="solid"/>
                </a:ln>
                <a:solidFill>
                  <a:srgbClr val="00B0F0">
                    <a:alpha val="30000"/>
                  </a:srgb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rPr>
              <a:t>JS Patterns</a:t>
            </a:r>
            <a:endParaRPr lang="en-US" sz="10700" b="1" dirty="0">
              <a:ln w="3175">
                <a:solidFill>
                  <a:srgbClr val="06CFEA">
                    <a:alpha val="69804"/>
                  </a:srgbClr>
                </a:solidFill>
                <a:prstDash val="solid"/>
              </a:ln>
              <a:solidFill>
                <a:srgbClr val="00B0F0">
                  <a:alpha val="30000"/>
                </a:srgbClr>
              </a:solidFill>
              <a:effectLst>
                <a:outerShdw blurRad="88900" sx="102000" sy="102000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948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</a:t>
            </a:r>
            <a:r>
              <a:rPr lang="en-US" dirty="0"/>
              <a:t>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8600" y="1219200"/>
            <a:ext cx="10008812" cy="51556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function (name)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Calculator.prototype = (function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subtract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add = function (x)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subtract = function (x)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showResult = function () {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add: add,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subtract: subtract,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showResult: showResult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  <a:p>
            <a:pPr eaLnBrk="0" hangingPunct="0">
              <a:lnSpc>
                <a:spcPct val="110000"/>
              </a:lnSpc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Calculator('First');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89812" y="2607876"/>
            <a:ext cx="3352800" cy="1049724"/>
          </a:xfrm>
          <a:prstGeom prst="wedgeRoundRectCallout">
            <a:avLst>
              <a:gd name="adj1" fmla="val -65845"/>
              <a:gd name="adj2" fmla="val -5709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We can have hidden data in the prototype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053702" y="4114800"/>
            <a:ext cx="2962195" cy="1371600"/>
          </a:xfrm>
          <a:prstGeom prst="wedgeRoundRectCallout">
            <a:avLst>
              <a:gd name="adj1" fmla="val -79725"/>
              <a:gd name="adj2" fmla="val -207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Expose only public methods for the prototype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79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"Modularize" </a:t>
            </a:r>
            <a:r>
              <a:rPr lang="en-US" dirty="0"/>
              <a:t>code into re-useable objects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Variables / functions </a:t>
            </a:r>
            <a:r>
              <a:rPr lang="en-US" dirty="0"/>
              <a:t>taken out of </a:t>
            </a:r>
            <a:r>
              <a:rPr lang="en-US" dirty="0" smtClean="0"/>
              <a:t>the global </a:t>
            </a:r>
            <a:r>
              <a:rPr lang="en-US" dirty="0"/>
              <a:t>namespace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Expose only public members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Functions are loaded into memory once only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Extensible</a:t>
            </a:r>
            <a:endParaRPr lang="en-US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Using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" can be tricky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Constructor is separated from the prototype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Can not be used on inheritance</a:t>
            </a: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Revealing Prototype </a:t>
            </a:r>
            <a:r>
              <a:rPr lang="en-US" sz="3900" dirty="0" smtClean="0"/>
              <a:t>Pattern – Pros </a:t>
            </a:r>
            <a:r>
              <a:rPr lang="en-US" sz="3900" dirty="0"/>
              <a:t>and Cons</a:t>
            </a:r>
            <a:endParaRPr lang="bg-BG" sz="3900" dirty="0"/>
          </a:p>
        </p:txBody>
      </p:sp>
    </p:spTree>
    <p:extLst>
      <p:ext uri="{BB962C8B-B14F-4D97-AF65-F5344CB8AC3E}">
        <p14:creationId xmlns:p14="http://schemas.microsoft.com/office/powerpoint/2010/main" val="191679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Revealing Prototype Pattern provides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 </a:t>
            </a:r>
            <a:r>
              <a:rPr lang="en-US" dirty="0"/>
              <a:t>of variables and functions </a:t>
            </a:r>
            <a:endParaRPr lang="en-US" b="0" dirty="0"/>
          </a:p>
          <a:p>
            <a:pPr>
              <a:lnSpc>
                <a:spcPct val="110000"/>
              </a:lnSpc>
            </a:pPr>
            <a:r>
              <a:rPr lang="en-US" dirty="0" smtClean="0"/>
              <a:t>Provides </a:t>
            </a:r>
            <a:r>
              <a:rPr lang="en-US" dirty="0"/>
              <a:t>a way to add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visibility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Exposed versus hidden members</a:t>
            </a:r>
            <a:endParaRPr lang="en-US" b="0" dirty="0"/>
          </a:p>
          <a:p>
            <a:pPr>
              <a:lnSpc>
                <a:spcPct val="110000"/>
              </a:lnSpc>
            </a:pPr>
            <a:r>
              <a:rPr lang="en-US" dirty="0"/>
              <a:t>Provides extension </a:t>
            </a:r>
            <a:r>
              <a:rPr lang="en-US" dirty="0" smtClean="0"/>
              <a:t>capabilities</a:t>
            </a:r>
            <a:endParaRPr lang="bg-BG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Revealing Prototype </a:t>
            </a:r>
            <a:r>
              <a:rPr lang="en-US" dirty="0" smtClean="0"/>
              <a:t>Pattern – Summary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2790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Revealing Prototype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gtspirit.com/wp-content/uploads/2013/06/jaguar-c-x75-prototype-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9484" y="1508227"/>
            <a:ext cx="5691928" cy="2868548"/>
          </a:xfrm>
          <a:prstGeom prst="roundRect">
            <a:avLst>
              <a:gd name="adj" fmla="val 760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7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48200"/>
            <a:ext cx="8938472" cy="89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Singleton Pattern in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02568"/>
            <a:ext cx="8938472" cy="719034"/>
          </a:xfrm>
        </p:spPr>
        <p:txBody>
          <a:bodyPr/>
          <a:lstStyle/>
          <a:p>
            <a:r>
              <a:rPr lang="en-US" dirty="0" smtClean="0"/>
              <a:t>One Object to Rule Them All!</a:t>
            </a:r>
            <a:endParaRPr lang="en-US" dirty="0"/>
          </a:p>
        </p:txBody>
      </p:sp>
      <p:pic>
        <p:nvPicPr>
          <p:cNvPr id="4098" name="Picture 2" descr="http://oldmooresalmanac.com/assets/images/burren/gollum-lord-of-the-rings-mov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84" y="1676400"/>
            <a:ext cx="6301528" cy="264664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67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 </a:t>
            </a:r>
            <a:r>
              <a:rPr lang="en-US" dirty="0" smtClean="0"/>
              <a:t>Pattern: </a:t>
            </a:r>
            <a:r>
              <a:rPr lang="en-US" dirty="0"/>
              <a:t>Structure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4801" y="1295400"/>
            <a:ext cx="9704012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SingletonClass, instance;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getInstance: function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instance = new SingletonClass();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instance;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56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Singleton </a:t>
            </a:r>
            <a:r>
              <a:rPr lang="en-US" dirty="0" smtClean="0"/>
              <a:t>Pattern –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6200" y="1066800"/>
            <a:ext cx="10313612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Calculator, calculatorInstance;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Calculator = (function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function Calculator() { </a:t>
            </a:r>
            <a:r>
              <a:rPr lang="en-US" sz="2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Calculator;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getCalculator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 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(!calculatorInstance)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calculatorInstance = new Calculator();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calculatorInstance;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calculator = controls.getCalculator();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7069" y="2819400"/>
            <a:ext cx="3124200" cy="1143000"/>
          </a:xfrm>
          <a:prstGeom prst="wedgeRoundRectCallout">
            <a:avLst>
              <a:gd name="adj1" fmla="val -83771"/>
              <a:gd name="adj2" fmla="val 4916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the instance only at first invoke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07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755647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Singleton Pattern in 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 descr="http://www.scottishwhiskystore.com/wp-content/uploads/2012/05/Singleton-of-Dufftown-12-Year-Old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295400"/>
            <a:ext cx="3253528" cy="3253528"/>
          </a:xfrm>
          <a:prstGeom prst="roundRect">
            <a:avLst>
              <a:gd name="adj" fmla="val 52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5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9626"/>
            <a:ext cx="8938472" cy="820600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Augmenting Modules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8779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283" y="1768318"/>
            <a:ext cx="5082330" cy="2651282"/>
          </a:xfrm>
          <a:prstGeom prst="roundRect">
            <a:avLst>
              <a:gd name="adj" fmla="val 6887"/>
            </a:avLst>
          </a:prstGeom>
        </p:spPr>
      </p:pic>
    </p:spTree>
    <p:extLst>
      <p:ext uri="{BB962C8B-B14F-4D97-AF65-F5344CB8AC3E}">
        <p14:creationId xmlns:p14="http://schemas.microsoft.com/office/powerpoint/2010/main" val="7900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r>
              <a:rPr lang="en-GB" dirty="0" smtClean="0"/>
              <a:t>Method Chaining Pattern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528" y="1447800"/>
            <a:ext cx="7225840" cy="3555112"/>
          </a:xfrm>
          <a:prstGeom prst="roundRect">
            <a:avLst>
              <a:gd name="adj" fmla="val 2391"/>
            </a:avLst>
          </a:prstGeom>
        </p:spPr>
      </p:pic>
    </p:spTree>
    <p:extLst>
      <p:ext uri="{BB962C8B-B14F-4D97-AF65-F5344CB8AC3E}">
        <p14:creationId xmlns:p14="http://schemas.microsoft.com/office/powerpoint/2010/main" val="10045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541236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/ Private Fields in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53166"/>
            <a:ext cx="8938472" cy="719034"/>
          </a:xfrm>
        </p:spPr>
        <p:txBody>
          <a:bodyPr/>
          <a:lstStyle/>
          <a:p>
            <a:r>
              <a:rPr lang="en-US" dirty="0" smtClean="0"/>
              <a:t>Using the Function Scope</a:t>
            </a:r>
            <a:endParaRPr lang="en-US" dirty="0"/>
          </a:p>
        </p:txBody>
      </p:sp>
      <p:pic>
        <p:nvPicPr>
          <p:cNvPr id="39937" name="Picture 1" descr="C:\Trash\coordinate-system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336799" y="1371600"/>
            <a:ext cx="3157298" cy="2851752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22708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Method chaining </a:t>
            </a:r>
            <a:r>
              <a:rPr lang="en-GB" dirty="0"/>
              <a:t>is a </a:t>
            </a:r>
            <a:r>
              <a:rPr lang="en-GB" dirty="0" smtClean="0"/>
              <a:t>technique (pattern) that </a:t>
            </a:r>
            <a:r>
              <a:rPr lang="en-GB" dirty="0"/>
              <a:t>involve calling multiple functions on the same object </a:t>
            </a:r>
            <a:r>
              <a:rPr lang="en-GB" dirty="0" smtClean="0"/>
              <a:t>consecutively</a:t>
            </a:r>
          </a:p>
          <a:p>
            <a:pPr lvl="1"/>
            <a:r>
              <a:rPr lang="en-GB" dirty="0" smtClean="0"/>
              <a:t>Much </a:t>
            </a:r>
            <a:r>
              <a:rPr lang="en-GB" dirty="0"/>
              <a:t>cleaner code </a:t>
            </a:r>
            <a:endParaRPr lang="en-GB" dirty="0" smtClean="0"/>
          </a:p>
          <a:p>
            <a:pPr lvl="1"/>
            <a:r>
              <a:rPr lang="en-GB" dirty="0" smtClean="0"/>
              <a:t>The code </a:t>
            </a:r>
            <a:r>
              <a:rPr lang="en-GB" dirty="0"/>
              <a:t>is easier to </a:t>
            </a:r>
            <a:r>
              <a:rPr lang="en-GB" dirty="0" smtClean="0"/>
              <a:t>understand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o </a:t>
            </a:r>
            <a:r>
              <a:rPr lang="en-GB" dirty="0"/>
              <a:t>need </a:t>
            </a:r>
            <a:r>
              <a:rPr lang="en-GB" dirty="0" smtClean="0"/>
              <a:t>of </a:t>
            </a:r>
            <a:r>
              <a:rPr lang="en-GB" dirty="0"/>
              <a:t>temporary variables to save each step of the </a:t>
            </a:r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Method Chaining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57360" y="4572000"/>
            <a:ext cx="4594852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.setName("Fluffy")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.setColor("purple")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.setGender("male"); 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4572001"/>
            <a:ext cx="4667876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doggy.setName("Fluffy");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doggy.setColor("purple");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doggy.setGender("male");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710236" y="5278296"/>
            <a:ext cx="76517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5193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 Method Chaining – Example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0412" y="1094732"/>
            <a:ext cx="10518776" cy="530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 = 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this._name = 'Fluffy';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this._color = 'purple';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Dog.prototype.setName = function(name)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this._name =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this;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Dog.prototype.setColor = function(color)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this._color = color;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this;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doggy = new Dog().setName('Fluffy').setColor('purple');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console.log(doggy);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{ _name: 'Fluffy', _color: 'purple' }</a:t>
            </a:r>
          </a:p>
        </p:txBody>
      </p:sp>
    </p:spTree>
    <p:extLst>
      <p:ext uri="{BB962C8B-B14F-4D97-AF65-F5344CB8AC3E}">
        <p14:creationId xmlns:p14="http://schemas.microsoft.com/office/powerpoint/2010/main" val="13080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Method Chaining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84" y="1295400"/>
            <a:ext cx="6606328" cy="3250312"/>
          </a:xfrm>
          <a:prstGeom prst="roundRect">
            <a:avLst>
              <a:gd name="adj" fmla="val 3230"/>
            </a:avLst>
          </a:prstGeom>
        </p:spPr>
      </p:pic>
    </p:spTree>
    <p:extLst>
      <p:ext uri="{BB962C8B-B14F-4D97-AF65-F5344CB8AC3E}">
        <p14:creationId xmlns:p14="http://schemas.microsoft.com/office/powerpoint/2010/main" val="20246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https://softuni.bg/courses/javascript-oop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Modules and Patterns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JS each variable is defined either: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scope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/>
              <a:t> scope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Public / Private </a:t>
            </a:r>
            <a:r>
              <a:rPr lang="en-US" dirty="0"/>
              <a:t>Fields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4435" y="3233779"/>
            <a:ext cx="9756778" cy="31670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5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myFunction()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innerFunction(){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innerPrivate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96508" y="3497118"/>
            <a:ext cx="2818608" cy="964499"/>
          </a:xfrm>
          <a:prstGeom prst="wedgeRoundRectCallout">
            <a:avLst>
              <a:gd name="adj1" fmla="val -83028"/>
              <a:gd name="adj2" fmla="val 3940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GB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available in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myFunction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49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755647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Public / Private Fields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49" name="Picture 1" descr="C:\Trash\matrix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67648" y="1828800"/>
            <a:ext cx="2895600" cy="2553919"/>
          </a:xfrm>
          <a:prstGeom prst="roundRect">
            <a:avLst>
              <a:gd name="adj" fmla="val 659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53820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75648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"Module"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0848"/>
            <a:ext cx="8938472" cy="688256"/>
          </a:xfrm>
        </p:spPr>
        <p:txBody>
          <a:bodyPr/>
          <a:lstStyle/>
          <a:p>
            <a:r>
              <a:rPr lang="en-US" dirty="0" smtClean="0"/>
              <a:t>Hiding Members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3" y="1407954"/>
            <a:ext cx="4015530" cy="3011646"/>
          </a:xfrm>
          <a:prstGeom prst="roundRect">
            <a:avLst>
              <a:gd name="adj" fmla="val 6277"/>
            </a:avLst>
          </a:prstGeom>
        </p:spPr>
      </p:pic>
    </p:spTree>
    <p:extLst>
      <p:ext uri="{BB962C8B-B14F-4D97-AF65-F5344CB8AC3E}">
        <p14:creationId xmlns:p14="http://schemas.microsoft.com/office/powerpoint/2010/main" val="1377903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Pattern: Structure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1676400"/>
            <a:ext cx="10363198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module = (function()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privateVar = 5;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function privateFunc() { … }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private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functions</a:t>
            </a:r>
            <a:endParaRPr lang="bg-BG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someFunc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function() {…},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anotherFunc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function() {…}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};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999412" y="3429000"/>
            <a:ext cx="2819400" cy="583499"/>
          </a:xfrm>
          <a:prstGeom prst="wedgeRoundRectCallout">
            <a:avLst>
              <a:gd name="adj1" fmla="val -70097"/>
              <a:gd name="adj2" fmla="val 6462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Public members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38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Pattern: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1" y="1231642"/>
            <a:ext cx="10515602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controls = (function 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formatResult(name, value) {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Calculator: function (name)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var result;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this.add = function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};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this.showResult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function ()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}());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calc = new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controls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Calculator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('First');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(7);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calc.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showResult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82064" y="2375848"/>
            <a:ext cx="3212948" cy="1281752"/>
          </a:xfrm>
          <a:prstGeom prst="wedgeRoundRectCallout">
            <a:avLst>
              <a:gd name="adj1" fmla="val -93113"/>
              <a:gd name="adj2" fmla="val -3095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visible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members create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closure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with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private members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55308" y="1461448"/>
            <a:ext cx="2639704" cy="571500"/>
          </a:xfrm>
          <a:prstGeom prst="wedgeRoundRectCallout">
            <a:avLst>
              <a:gd name="adj1" fmla="val -76331"/>
              <a:gd name="adj2" fmla="val 1162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Private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13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“Modularize” code into re-useable </a:t>
            </a:r>
            <a:r>
              <a:rPr lang="en-US" dirty="0" smtClean="0"/>
              <a:t>objects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Variables / functions are NOT in the global scope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Expose only public members</a:t>
            </a:r>
          </a:p>
          <a:p>
            <a:pPr lvl="1">
              <a:lnSpc>
                <a:spcPct val="100000"/>
              </a:lnSpc>
            </a:pPr>
            <a:r>
              <a:rPr lang="en-US" b="0" dirty="0" smtClean="0"/>
              <a:t>Hide internal data and functions</a:t>
            </a:r>
          </a:p>
          <a:p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Cons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36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easy to extend </a:t>
            </a:r>
          </a:p>
          <a:p>
            <a:pPr lvl="1"/>
            <a:r>
              <a:rPr lang="en-US" dirty="0"/>
              <a:t>Some complain about debugging</a:t>
            </a:r>
          </a:p>
          <a:p>
            <a:endParaRPr lang="en-US" b="0" dirty="0"/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Pattern – Pros </a:t>
            </a:r>
            <a:r>
              <a:rPr lang="en-US" dirty="0"/>
              <a:t>and Cons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32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1575</Words>
  <Application>Microsoft Office PowerPoint</Application>
  <PresentationFormat>Custom</PresentationFormat>
  <Paragraphs>313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 16x9</vt:lpstr>
      <vt:lpstr>JavaScript Modules and Patterns</vt:lpstr>
      <vt:lpstr>Table of Contents</vt:lpstr>
      <vt:lpstr>Public / Private Fields in JS</vt:lpstr>
      <vt:lpstr>Public / Private Fields</vt:lpstr>
      <vt:lpstr>Public / Private Fields</vt:lpstr>
      <vt:lpstr>The "Module" Pattern</vt:lpstr>
      <vt:lpstr>Module Pattern: Structure</vt:lpstr>
      <vt:lpstr>Module Pattern: Example</vt:lpstr>
      <vt:lpstr>Module Pattern – Pros and Cons</vt:lpstr>
      <vt:lpstr>Module Pattern – Summary</vt:lpstr>
      <vt:lpstr>Module Pattern</vt:lpstr>
      <vt:lpstr>The Revealing Module Pattern</vt:lpstr>
      <vt:lpstr>Revealing Module Pattern: Structure</vt:lpstr>
      <vt:lpstr>Revealing Module Pattern – Example</vt:lpstr>
      <vt:lpstr>Revealing Module Pattern – Pros and Cons</vt:lpstr>
      <vt:lpstr>Revealing Module Pattern - Summary</vt:lpstr>
      <vt:lpstr>Revealing Module Pattern</vt:lpstr>
      <vt:lpstr> The Revealing Prototype Pattern</vt:lpstr>
      <vt:lpstr>Revealing Prototype Pattern: Structure</vt:lpstr>
      <vt:lpstr>Revealing Prototype Pattern – Example</vt:lpstr>
      <vt:lpstr>Revealing Prototype Pattern – Pros and Cons</vt:lpstr>
      <vt:lpstr>Revealing Prototype Pattern – Summary</vt:lpstr>
      <vt:lpstr>Revealing Prototype Pattern</vt:lpstr>
      <vt:lpstr> Singleton Pattern in JS</vt:lpstr>
      <vt:lpstr>Singleton Pattern: Structure</vt:lpstr>
      <vt:lpstr>Singleton Pattern – Example</vt:lpstr>
      <vt:lpstr>Singleton Pattern in JS</vt:lpstr>
      <vt:lpstr>Augmenting Modules</vt:lpstr>
      <vt:lpstr>Method Chaining Pattern</vt:lpstr>
      <vt:lpstr>JavaScript Method Chaining</vt:lpstr>
      <vt:lpstr>JavaScript Method Chaining – Example</vt:lpstr>
      <vt:lpstr>Method Chaining</vt:lpstr>
      <vt:lpstr>JavaScript Modules and Patterns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Modules and Patterns</dc:title>
  <dc:subject>Software Development Course</dc:subject>
  <dc:creator/>
  <cp:keywords>JavaScript, JS, OOP, programming, SoftUni, Software University, programming, software development, software engineering, course, object-oriented programming, module, pattern,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2014-11-03T15:46:52Z</dcterms:modified>
  <cp:category>JavaScript, JS, OOP, module, patterns,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