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567" r:id="rId4"/>
    <p:sldId id="570" r:id="rId5"/>
    <p:sldId id="571" r:id="rId6"/>
    <p:sldId id="591" r:id="rId7"/>
    <p:sldId id="590" r:id="rId8"/>
    <p:sldId id="594" r:id="rId9"/>
    <p:sldId id="595" r:id="rId10"/>
    <p:sldId id="592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4" r:id="rId21"/>
    <p:sldId id="585" r:id="rId22"/>
    <p:sldId id="586" r:id="rId23"/>
    <p:sldId id="587" r:id="rId24"/>
    <p:sldId id="588" r:id="rId25"/>
    <p:sldId id="589" r:id="rId26"/>
    <p:sldId id="568" r:id="rId27"/>
    <p:sldId id="566" r:id="rId28"/>
    <p:sldId id="419" r:id="rId29"/>
    <p:sldId id="420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533" autoAdjust="0"/>
  </p:normalViewPr>
  <p:slideViewPr>
    <p:cSldViewPr>
      <p:cViewPr>
        <p:scale>
          <a:sx n="70" d="100"/>
          <a:sy n="70" d="100"/>
        </p:scale>
        <p:origin x="63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programming language</a:t>
            </a:r>
            <a:r>
              <a:rPr lang="en-US" baseline="0" dirty="0" smtClean="0"/>
              <a:t> C “throwing an exception” means to return a value that is defined as an error value for the function (e.g. 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properties</a:t>
            </a:r>
            <a:r>
              <a:rPr lang="en-US" baseline="0" dirty="0" smtClean="0"/>
              <a:t> of the exception object: </a:t>
            </a:r>
            <a:r>
              <a:rPr lang="en-US" dirty="0" smtClean="0"/>
              <a:t>Microsoft</a:t>
            </a:r>
            <a:r>
              <a:rPr lang="en-US" baseline="0" dirty="0" smtClean="0"/>
              <a:t> has added a ‘description’ property that is similar to the message property. In Mozilla you can find out in which file the exception has occurred using the ‘filename’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05-11-2014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05-11-2014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5" Type="http://schemas.openxmlformats.org/officeDocument/2006/relationships/image" Target="../media/image3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softwaregroup-bg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Err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762000"/>
            <a:ext cx="7991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2001772"/>
            <a:ext cx="7458541" cy="1351028"/>
          </a:xfrm>
        </p:spPr>
        <p:txBody>
          <a:bodyPr>
            <a:normAutofit/>
          </a:bodyPr>
          <a:lstStyle/>
          <a:p>
            <a:r>
              <a:rPr lang="en-US" dirty="0" smtClean="0"/>
              <a:t>Throw, Catch and Process</a:t>
            </a:r>
            <a:br>
              <a:rPr lang="en-US" dirty="0" smtClean="0"/>
            </a:br>
            <a:r>
              <a:rPr lang="en-US" dirty="0" smtClean="0"/>
              <a:t>Exceptions in JS. </a:t>
            </a:r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3575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3" descr="C:\Documents\Courses\OOP\OOP Images\exceptional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657601"/>
            <a:ext cx="3343741" cy="2502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thewe.cc/thewei/&amp;_/images7/nuclear_bombs/nuclear_weapons_testing.jp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9428" y="3820617"/>
            <a:ext cx="3627584" cy="21765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84" y="4925704"/>
            <a:ext cx="10873528" cy="820600"/>
          </a:xfrm>
        </p:spPr>
        <p:txBody>
          <a:bodyPr/>
          <a:lstStyle/>
          <a:p>
            <a:r>
              <a:rPr lang="en-US" dirty="0"/>
              <a:t>Exception Handling</a:t>
            </a:r>
            <a:r>
              <a:rPr lang="en-US" dirty="0" smtClean="0"/>
              <a:t> in 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Catching and Processing Exceptions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59" y="1447800"/>
            <a:ext cx="6148978" cy="3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dirty="0" smtClean="0"/>
              <a:t>an exception means: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Catch an </a:t>
            </a:r>
            <a:r>
              <a:rPr lang="en-US" dirty="0" smtClean="0"/>
              <a:t>exception</a:t>
            </a:r>
          </a:p>
          <a:p>
            <a:pPr marL="1077913" lvl="2" indent="-417513"/>
            <a:r>
              <a:rPr lang="en-US" dirty="0" smtClean="0"/>
              <a:t>Using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dirty="0" smtClean="0"/>
              <a:t> block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Resolve the </a:t>
            </a:r>
            <a:r>
              <a:rPr lang="en-US" dirty="0" smtClean="0"/>
              <a:t>error</a:t>
            </a:r>
          </a:p>
          <a:p>
            <a:pPr marL="1077913" lvl="2" indent="-417513"/>
            <a:r>
              <a:rPr lang="en-US" dirty="0" smtClean="0"/>
              <a:t>E.g. display error message / retry / execute default action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Continue the execution of the </a:t>
            </a:r>
            <a:r>
              <a:rPr lang="en-US" dirty="0" smtClean="0"/>
              <a:t>application</a:t>
            </a:r>
          </a:p>
          <a:p>
            <a:pPr marL="1077913" lvl="2" indent="-417513"/>
            <a:r>
              <a:rPr lang="en-US" dirty="0" smtClean="0"/>
              <a:t>The execution continues at the first line after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block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 is done using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dirty="0" smtClean="0"/>
              <a:t> block</a:t>
            </a:r>
            <a:endParaRPr lang="bg-BG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an error occurs inside the try block, the control is passed to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 dirty="0" smtClean="0"/>
              <a:t> section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9636" y="3309582"/>
            <a:ext cx="10366376" cy="2938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BEEDC"/>
                </a:solidFill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code that can throw an exception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BEEDC"/>
                </a:solidFill>
              </a:rPr>
              <a:t>} catch (ex) {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this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code is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executed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in case of exception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//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2600" dirty="0">
                <a:solidFill>
                  <a:srgbClr val="FBEEDC"/>
                </a:solidFill>
              </a:rPr>
              <a:t>ex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holds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the info about the exception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7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dirty="0" smtClean="0"/>
              <a:t> </a:t>
            </a:r>
            <a:r>
              <a:rPr lang="en-US" dirty="0" smtClean="0"/>
              <a:t>statement </a:t>
            </a:r>
            <a:r>
              <a:rPr lang="en-US" dirty="0" smtClean="0"/>
              <a:t>can </a:t>
            </a:r>
            <a:r>
              <a:rPr lang="en-US" dirty="0" smtClean="0"/>
              <a:t>hold only </a:t>
            </a:r>
            <a:r>
              <a:rPr lang="en-US" dirty="0" smtClean="0"/>
              <a:t>one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/>
              <a:t> and one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o catch a specific exception, check the exception type inside the catch </a:t>
            </a:r>
            <a:r>
              <a:rPr lang="en-US" dirty="0" smtClean="0"/>
              <a:t>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filtering by exception type (like in C#, Java and C++)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caught object </a:t>
            </a:r>
            <a:r>
              <a:rPr lang="en-US" dirty="0" smtClean="0"/>
              <a:t>holds information about the exception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</a:t>
            </a:r>
            <a:r>
              <a:rPr lang="en-US" dirty="0" smtClean="0"/>
              <a:t>type (e.g.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RangeError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exception </a:t>
            </a:r>
            <a:r>
              <a:rPr lang="en-US" dirty="0" smtClean="0"/>
              <a:t>message (human readable text)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and Their Properties – Example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5836" y="1524000"/>
            <a:ext cx="10213976" cy="4379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</a:t>
            </a:r>
            <a:r>
              <a:rPr lang="en-US" sz="2600" noProof="1" smtClean="0">
                <a:solidFill>
                  <a:srgbClr val="FBEEDC"/>
                </a:solidFill>
              </a:rPr>
              <a:t>throw new RangeError("Invalid range.");</a:t>
            </a:r>
            <a:endParaRPr lang="en-US" sz="2600" noProof="1" smtClean="0">
              <a:solidFill>
                <a:srgbClr val="FBEEDC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 catch (ex) {			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console.log("---------------");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console.log("Exception object: " + ex);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console.log("Type: " + ex.name);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console.log("Message: " + ex.message);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console.log("---------------");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96800"/>
          </a:xfrm>
        </p:spPr>
        <p:txBody>
          <a:bodyPr/>
          <a:lstStyle/>
          <a:p>
            <a:r>
              <a:rPr lang="en-US" dirty="0" smtClean="0"/>
              <a:t>Exceptions and Their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35884" y="5754968"/>
            <a:ext cx="99591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32" y="1524000"/>
            <a:ext cx="6330032" cy="29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005" y="4876800"/>
            <a:ext cx="11317208" cy="820600"/>
          </a:xfrm>
        </p:spPr>
        <p:txBody>
          <a:bodyPr/>
          <a:lstStyle/>
          <a:p>
            <a:r>
              <a:rPr lang="en-US" dirty="0" smtClean="0"/>
              <a:t>Handling </a:t>
            </a:r>
            <a:r>
              <a:rPr lang="en-US" dirty="0" smtClean="0"/>
              <a:t>Exceptions by 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416005" y="5754968"/>
            <a:ext cx="11317207" cy="719034"/>
          </a:xfrm>
        </p:spPr>
        <p:txBody>
          <a:bodyPr/>
          <a:lstStyle/>
          <a:p>
            <a:r>
              <a:rPr lang="en-US" dirty="0" smtClean="0"/>
              <a:t>Handle Differently Different Exceptions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984069"/>
            <a:ext cx="2822152" cy="3597963"/>
          </a:xfrm>
          <a:prstGeom prst="rect">
            <a:avLst/>
          </a:prstGeom>
          <a:effectLst>
            <a:softEdge rad="63500"/>
          </a:effectLst>
          <a:scene3d>
            <a:camera prst="orthographicFront">
              <a:rot lat="600000" lon="1800000" rev="0"/>
            </a:camera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7" y="2076450"/>
            <a:ext cx="2724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How </a:t>
            </a:r>
            <a:r>
              <a:rPr lang="en-US" sz="3400" dirty="0"/>
              <a:t>can our code handle multiple exceptions</a:t>
            </a:r>
            <a:r>
              <a:rPr lang="en-US" sz="3400" dirty="0" smtClean="0"/>
              <a:t>?</a:t>
            </a:r>
            <a:endParaRPr lang="en-US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Perform a check: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on the exception </a:t>
            </a:r>
            <a:r>
              <a:rPr lang="en-US" dirty="0" smtClean="0"/>
              <a:t>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9636" y="2819400"/>
            <a:ext cx="10366376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// Some code causing diferent types of exceptions</a:t>
            </a:r>
            <a:endParaRPr lang="en-US" sz="2600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 catch (ex) {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if 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ex instanceof TypeError</a:t>
            </a:r>
            <a:r>
              <a:rPr lang="en-US" sz="2600" noProof="1" smtClean="0">
                <a:solidFill>
                  <a:srgbClr val="FBEEDC"/>
                </a:solidFill>
              </a:rPr>
              <a:t>) { … }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else if 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ex instanceof ReferenceError</a:t>
            </a:r>
            <a:r>
              <a:rPr lang="en-US" sz="2600" noProof="1" smtClean="0">
                <a:solidFill>
                  <a:srgbClr val="FBEEDC"/>
                </a:solidFill>
              </a:rPr>
              <a:t>) { … }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else if 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ex instanceof SyntaxError</a:t>
            </a:r>
            <a:r>
              <a:rPr lang="en-US" sz="2600" noProof="1" smtClean="0">
                <a:solidFill>
                  <a:srgbClr val="FBEEDC"/>
                </a:solidFill>
              </a:rPr>
              <a:t>) { … }</a:t>
            </a:r>
          </a:p>
          <a:p>
            <a:pPr>
              <a:lnSpc>
                <a:spcPct val="12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9684" y="4953000"/>
            <a:ext cx="10416328" cy="820600"/>
          </a:xfrm>
        </p:spPr>
        <p:txBody>
          <a:bodyPr/>
          <a:lstStyle/>
          <a:p>
            <a:r>
              <a:rPr lang="en-US" dirty="0"/>
              <a:t>Handling Exceptions by 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859684" y="5754968"/>
            <a:ext cx="10416328" cy="688256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66800"/>
            <a:ext cx="2822152" cy="3597963"/>
          </a:xfrm>
          <a:prstGeom prst="rect">
            <a:avLst/>
          </a:prstGeom>
          <a:effectLst>
            <a:softEdge rad="63500"/>
          </a:effectLst>
          <a:scene3d>
            <a:camera prst="orthographicFront">
              <a:rot lat="600000" lon="1800000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7" y="2159181"/>
            <a:ext cx="2724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284" y="4953000"/>
            <a:ext cx="10416328" cy="820600"/>
          </a:xfrm>
        </p:spPr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84" y="5754968"/>
            <a:ext cx="10416328" cy="719034"/>
          </a:xfrm>
        </p:spPr>
        <p:txBody>
          <a:bodyPr/>
          <a:lstStyle/>
          <a:p>
            <a:r>
              <a:rPr lang="en-GB" dirty="0" smtClean="0"/>
              <a:t>Defining Custom Exception Classes in JS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259116"/>
            <a:ext cx="3429000" cy="308428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61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in JavaScript</a:t>
            </a:r>
            <a:endParaRPr lang="en-US" dirty="0" smtClean="0"/>
          </a:p>
          <a:p>
            <a:r>
              <a:rPr lang="en-US" dirty="0" smtClean="0"/>
              <a:t>Throwing </a:t>
            </a:r>
            <a:r>
              <a:rPr lang="en-US" dirty="0" smtClean="0"/>
              <a:t>Exceptions</a:t>
            </a:r>
            <a:endParaRPr lang="en-US" dirty="0" smtClean="0"/>
          </a:p>
          <a:p>
            <a:pPr lvl="1"/>
            <a:r>
              <a:rPr lang="en-US" dirty="0" smtClean="0"/>
              <a:t>Throwing </a:t>
            </a:r>
            <a:r>
              <a:rPr lang="en-US" dirty="0" smtClean="0"/>
              <a:t>Right </a:t>
            </a:r>
            <a:r>
              <a:rPr lang="en-GB" dirty="0" smtClean="0"/>
              <a:t>Exception</a:t>
            </a:r>
            <a:endParaRPr lang="en-US" dirty="0" smtClean="0"/>
          </a:p>
          <a:p>
            <a:r>
              <a:rPr lang="en-US" dirty="0" smtClean="0"/>
              <a:t>Exception </a:t>
            </a:r>
            <a:r>
              <a:rPr lang="en-US" dirty="0" smtClean="0"/>
              <a:t>Handling</a:t>
            </a:r>
            <a:endParaRPr lang="en-US" dirty="0" smtClean="0"/>
          </a:p>
          <a:p>
            <a:pPr lvl="1"/>
            <a:r>
              <a:rPr lang="en-US" dirty="0" smtClean="0"/>
              <a:t>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dirty="0" smtClean="0"/>
              <a:t>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Custom Exceptions</a:t>
            </a:r>
          </a:p>
          <a:p>
            <a:r>
              <a:rPr lang="en-US" dirty="0"/>
              <a:t>Throwing Objects</a:t>
            </a:r>
          </a:p>
          <a:p>
            <a:r>
              <a:rPr lang="en-US" dirty="0" smtClean="0"/>
              <a:t>Best Practices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966711"/>
            <a:ext cx="4343400" cy="3255784"/>
          </a:xfrm>
          <a:prstGeom prst="roundRect">
            <a:avLst>
              <a:gd name="adj" fmla="val 176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2" y="1447800"/>
            <a:ext cx="4327027" cy="1040895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 exceptions </a:t>
            </a:r>
            <a:r>
              <a:rPr lang="en-US" dirty="0" smtClean="0"/>
              <a:t>are made by just inheriting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real benefit </a:t>
            </a:r>
            <a:r>
              <a:rPr lang="en-US" dirty="0"/>
              <a:t>from inheriting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Most applications don't use custom exceptions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9636" y="2018199"/>
            <a:ext cx="10366376" cy="2477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ArgumentError(message) {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  Error.call(message);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noProof="1" smtClean="0">
                <a:solidFill>
                  <a:srgbClr val="FBEEDC"/>
                </a:solidFill>
              </a:rPr>
              <a:t>ArgumentError.inherits(Error</a:t>
            </a:r>
            <a:r>
              <a:rPr lang="en-US" sz="2400" noProof="1" smtClean="0">
                <a:solidFill>
                  <a:srgbClr val="FBEEDC"/>
                </a:solidFill>
              </a:rPr>
              <a:t>);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noProof="1" smtClean="0">
                <a:solidFill>
                  <a:srgbClr val="FBEEDC"/>
                </a:solidFill>
              </a:rPr>
              <a:t>throw </a:t>
            </a:r>
            <a:r>
              <a:rPr lang="en-US" sz="2400" noProof="1" smtClean="0">
                <a:solidFill>
                  <a:srgbClr val="FBEEDC"/>
                </a:solidFill>
              </a:rPr>
              <a:t>new ArgumentError("The argument is missing");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969">
            <a:off x="4265612" y="1335316"/>
            <a:ext cx="3429000" cy="308428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92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is the OOP way</a:t>
            </a:r>
          </a:p>
          <a:p>
            <a:r>
              <a:rPr lang="en-US" dirty="0" smtClean="0"/>
              <a:t>What we gain from this inheritance?</a:t>
            </a:r>
          </a:p>
          <a:p>
            <a:pPr lvl="1"/>
            <a:r>
              <a:rPr lang="en-US" dirty="0" smtClean="0"/>
              <a:t>Performance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slower</a:t>
            </a:r>
          </a:p>
          <a:p>
            <a:pPr lvl="1"/>
            <a:r>
              <a:rPr lang="en-US" dirty="0" smtClean="0"/>
              <a:t>Constructors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hardly to reuse</a:t>
            </a:r>
          </a:p>
          <a:p>
            <a:r>
              <a:rPr lang="en-US" dirty="0" smtClean="0"/>
              <a:t>Remember: </a:t>
            </a:r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loosely-typed</a:t>
            </a:r>
            <a:endParaRPr lang="en-US" dirty="0" smtClean="0"/>
          </a:p>
          <a:p>
            <a:pPr lvl="1"/>
            <a:r>
              <a:rPr lang="en-US" dirty="0" smtClean="0"/>
              <a:t>The only thing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wants is an object</a:t>
            </a:r>
          </a:p>
          <a:p>
            <a:pPr lvl="1"/>
            <a:r>
              <a:rPr lang="en-US" dirty="0" smtClean="0"/>
              <a:t>It does not care what </a:t>
            </a:r>
            <a:r>
              <a:rPr lang="en-US" dirty="0" smtClean="0"/>
              <a:t>type of object</a:t>
            </a:r>
          </a:p>
          <a:p>
            <a:r>
              <a:rPr lang="en-US" dirty="0" smtClean="0"/>
              <a:t>Do not use custom exceptions: this is bad practice in JS</a:t>
            </a:r>
            <a:endParaRPr lang="en-US" dirty="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Exceptions: Why and When?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Any JS object can be thrown as exception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 </a:t>
            </a:r>
            <a:r>
              <a:rPr lang="en-US" sz="3000" dirty="0" smtClean="0"/>
              <a:t>good </a:t>
            </a:r>
            <a:r>
              <a:rPr lang="en-US" sz="3000" dirty="0" smtClean="0"/>
              <a:t>practice is to have a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3000" dirty="0" smtClean="0"/>
              <a:t>" property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Throw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200" dirty="0" smtClean="0"/>
              <a:t> 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RangeError</a:t>
            </a:r>
            <a:r>
              <a:rPr lang="en-US" sz="3200" dirty="0" smtClean="0"/>
              <a:t> 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3200" dirty="0" smtClean="0"/>
              <a:t> 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lang="en-US" sz="3200" dirty="0" smtClean="0"/>
              <a:t> or object holding 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3200" dirty="0" smtClean="0"/>
              <a:t>" (which is faster)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Don't throw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or other objects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Custom Exceptions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2514600"/>
            <a:ext cx="10668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throw { message: </a:t>
            </a:r>
            <a:r>
              <a:rPr lang="en-US" sz="2200" noProof="1" smtClean="0">
                <a:solidFill>
                  <a:srgbClr val="FBEEDC"/>
                </a:solidFill>
              </a:rPr>
              <a:t>"Cannot load comments." };</a:t>
            </a:r>
            <a:endParaRPr lang="en-US" sz="2200" noProof="1" smtClean="0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5134" y="6046113"/>
            <a:ext cx="1048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throw "Error!"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Don't do this!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3074" y="3124200"/>
            <a:ext cx="10668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throw </a:t>
            </a:r>
            <a:r>
              <a:rPr lang="en-US" sz="2200" noProof="1" smtClean="0">
                <a:solidFill>
                  <a:srgbClr val="FBEEDC"/>
                </a:solidFill>
              </a:rPr>
              <a:t>{ message: "Age is out of range", minAge: 0, maxAge: 135 </a:t>
            </a:r>
            <a:r>
              <a:rPr lang="en-US" sz="2200" noProof="1" smtClean="0">
                <a:solidFill>
                  <a:srgbClr val="FBEEDC"/>
                </a:solidFill>
              </a:rPr>
              <a:t>};</a:t>
            </a:r>
            <a:endParaRPr lang="en-US" sz="2200" noProof="1" smtClean="0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5821" y="4876800"/>
            <a:ext cx="1048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throw new RangeError("Age should be in range [1...100].");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2.bp.blogspot.com/-7Pc944nUTPg/UAan80AqtvI/AAAAAAAACOQ/nXhf4PFrBjc/s1600/li-wei-unphotoshopped-photoshops-love-at-high-place-girl-throwing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2" y="914400"/>
            <a:ext cx="3723212" cy="37162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Exceptions in JS are thrown in case of error</a:t>
            </a:r>
          </a:p>
          <a:p>
            <a:pPr lvl="1"/>
            <a:r>
              <a:rPr lang="en-US" dirty="0" smtClean="0"/>
              <a:t>E.g. when invalid data is passed to a function</a:t>
            </a:r>
          </a:p>
          <a:p>
            <a:pPr lvl="1"/>
            <a:r>
              <a:rPr lang="en-US" dirty="0" smtClean="0"/>
              <a:t>Stop the script until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block is found</a:t>
            </a:r>
            <a:endParaRPr lang="en-US" dirty="0"/>
          </a:p>
          <a:p>
            <a:r>
              <a:rPr lang="en-US" dirty="0"/>
              <a:t>JavaScript supports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</a:p>
          <a:p>
            <a:r>
              <a:rPr lang="en-US" dirty="0" smtClean="0"/>
              <a:t>Throwing exceptions either by:</a:t>
            </a:r>
          </a:p>
          <a:p>
            <a:pPr lvl="1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Error(message)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{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description."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Don't use custom exceptions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1" y="1295400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498826" y="4343400"/>
            <a:ext cx="3081986" cy="18567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OOP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9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Exception Handling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752600"/>
            <a:ext cx="4944192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1226862"/>
            <a:ext cx="6429375" cy="1114425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448" y="2695983"/>
            <a:ext cx="3576723" cy="984199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2" y="4034878"/>
            <a:ext cx="4791075" cy="1152525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 smtClean="0"/>
              <a:t> are special objects that hold information about </a:t>
            </a:r>
            <a:r>
              <a:rPr lang="en-US" dirty="0" smtClean="0"/>
              <a:t>errors / unusual situations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correct way to handle errors in </a:t>
            </a:r>
            <a:r>
              <a:rPr lang="en-US" dirty="0" smtClean="0"/>
              <a:t>most programming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In JS almost </a:t>
            </a:r>
            <a:r>
              <a:rPr lang="en-US" dirty="0" smtClean="0"/>
              <a:t>every object </a:t>
            </a:r>
            <a:r>
              <a:rPr lang="en-US" dirty="0" smtClean="0"/>
              <a:t>/ </a:t>
            </a:r>
            <a:r>
              <a:rPr lang="en-US" dirty="0" smtClean="0"/>
              <a:t>function can throw an </a:t>
            </a:r>
            <a:r>
              <a:rPr lang="en-US" dirty="0" smtClean="0"/>
              <a:t>exception</a:t>
            </a:r>
          </a:p>
          <a:p>
            <a:r>
              <a:rPr lang="en-US" dirty="0" smtClean="0"/>
              <a:t>JavaScript uses exceptions as primary way to handle errors</a:t>
            </a:r>
          </a:p>
          <a:p>
            <a:pPr lvl="1"/>
            <a:r>
              <a:rPr lang="en-US" dirty="0" smtClean="0"/>
              <a:t>Supports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When a problem occurs in JS, an exception is thrown</a:t>
            </a:r>
          </a:p>
          <a:p>
            <a:pPr lvl="1"/>
            <a:r>
              <a:rPr lang="en-US" dirty="0" smtClean="0"/>
              <a:t>Some functions return strange neutral value for non-fatal errors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Date('hello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returns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Invalid date</a:t>
            </a:r>
            <a:r>
              <a:rPr lang="en-US" dirty="0" smtClean="0">
                <a:sym typeface="Wingdings" panose="05000000000000000000" pitchFamily="2" charset="2"/>
              </a:rPr>
              <a:t>' object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Exceptions</a:t>
            </a:r>
          </a:p>
        </p:txBody>
      </p:sp>
    </p:spTree>
    <p:extLst>
      <p:ext uri="{BB962C8B-B14F-4D97-AF65-F5344CB8AC3E}">
        <p14:creationId xmlns:p14="http://schemas.microsoft.com/office/powerpoint/2010/main" val="31049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Throwing </a:t>
            </a:r>
            <a:r>
              <a:rPr lang="en-US" dirty="0" smtClean="0"/>
              <a:t>Exceptions in 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84" y="1138980"/>
            <a:ext cx="4777528" cy="299342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13360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848" y="4408832"/>
            <a:ext cx="8077200" cy="790368"/>
          </a:xfrm>
          <a:prstGeom prst="roundRect">
            <a:avLst>
              <a:gd name="adj" fmla="val 4580"/>
            </a:avLst>
          </a:prstGeom>
        </p:spPr>
      </p:pic>
    </p:spTree>
    <p:extLst>
      <p:ext uri="{BB962C8B-B14F-4D97-AF65-F5344CB8AC3E}">
        <p14:creationId xmlns:p14="http://schemas.microsoft.com/office/powerpoint/2010/main" val="25114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 throws </a:t>
            </a:r>
            <a:r>
              <a:rPr lang="en-US" dirty="0" smtClean="0"/>
              <a:t>an exception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Execution of the current function will </a:t>
            </a:r>
            <a:r>
              <a:rPr lang="en-US" dirty="0" smtClean="0"/>
              <a:t>stop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Control will be passed to the </a:t>
            </a:r>
            <a:r>
              <a:rPr lang="en-US" dirty="0" smtClean="0"/>
              <a:t>first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/>
              <a:t> block, if there is </a:t>
            </a:r>
            <a:r>
              <a:rPr lang="en-GB" dirty="0" smtClean="0"/>
              <a:t>any</a:t>
            </a:r>
            <a:endParaRPr lang="en-US" dirty="0"/>
          </a:p>
          <a:p>
            <a:r>
              <a:rPr lang="en-GB" dirty="0"/>
              <a:t>The expression after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GB" dirty="0"/>
              <a:t> specifies the </a:t>
            </a:r>
            <a:r>
              <a:rPr lang="en-GB" dirty="0" smtClean="0"/>
              <a:t>object to throw</a:t>
            </a:r>
            <a:endParaRPr lang="en-GB" dirty="0" smtClean="0"/>
          </a:p>
          <a:p>
            <a:pPr lvl="1"/>
            <a:r>
              <a:rPr lang="en-GB" dirty="0" smtClean="0"/>
              <a:t>You can </a:t>
            </a:r>
            <a:r>
              <a:rPr lang="en-GB" dirty="0" smtClean="0"/>
              <a:t>throw </a:t>
            </a:r>
            <a:r>
              <a:rPr lang="en-GB" dirty="0" smtClean="0"/>
              <a:t>anything, but prefer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GB" dirty="0" smtClean="0"/>
              <a:t> / object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Each of the following throws </a:t>
            </a:r>
            <a:r>
              <a:rPr lang="en-GB" dirty="0" smtClean="0"/>
              <a:t>an </a:t>
            </a:r>
            <a:r>
              <a:rPr lang="en-GB" dirty="0" smtClean="0"/>
              <a:t>exception: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Throwing </a:t>
            </a:r>
            <a:r>
              <a:rPr lang="en-GB" dirty="0" smtClean="0"/>
              <a:t>Exceptions in JS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5227767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throw "Something is going wrong!";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throw true;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throw </a:t>
            </a:r>
            <a:r>
              <a:rPr lang="en-US" sz="2400" dirty="0" smtClean="0">
                <a:solidFill>
                  <a:srgbClr val="FBEEDC"/>
                </a:solidFill>
              </a:rPr>
              <a:t>42;</a:t>
            </a:r>
            <a:endParaRPr lang="en-US" sz="2400" dirty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Exceptions can be created using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 constructor</a:t>
            </a:r>
          </a:p>
          <a:p>
            <a:r>
              <a:rPr lang="en-US" dirty="0" smtClean="0"/>
              <a:t>JavaScript have different constructor for each exception type</a:t>
            </a:r>
          </a:p>
          <a:p>
            <a:pPr lvl="1"/>
            <a:r>
              <a:rPr lang="en-US" dirty="0" smtClean="0"/>
              <a:t>The constructor takes an optional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Throw exception object using the </a:t>
            </a:r>
            <a:r>
              <a:rPr lang="en-US" dirty="0" smtClean="0"/>
              <a:t>keyword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>
                <a:hlinkClick r:id="rId2"/>
              </a:rPr>
              <a:t>https://developer.mozilla.org/en-US/docs/Web/JavaScript/Reference/Global_Objects/Error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Throwing Exception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6" y="3124200"/>
            <a:ext cx="1051877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typeException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TypeError</a:t>
            </a:r>
            <a:r>
              <a:rPr lang="en-US" sz="2200" noProof="1" smtClean="0">
                <a:solidFill>
                  <a:srgbClr val="FBEEDC"/>
                </a:solidFill>
              </a:rPr>
              <a:t>([message]);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rangeException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RangeError</a:t>
            </a:r>
            <a:r>
              <a:rPr lang="en-US" sz="2200" noProof="1" smtClean="0">
                <a:solidFill>
                  <a:srgbClr val="FBEEDC"/>
                </a:solidFill>
              </a:rPr>
              <a:t>([message]);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referenceException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ReferenceError</a:t>
            </a:r>
            <a:r>
              <a:rPr lang="en-US" sz="2200" noProof="1" smtClean="0">
                <a:solidFill>
                  <a:srgbClr val="FBEEDC"/>
                </a:solidFill>
              </a:rPr>
              <a:t>([message]);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3436" y="5029200"/>
            <a:ext cx="1051877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typeEx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TypeError</a:t>
            </a:r>
            <a:r>
              <a:rPr lang="en-US" sz="2200" noProof="1" smtClean="0">
                <a:solidFill>
                  <a:srgbClr val="FBEEDC"/>
                </a:solidFill>
              </a:rPr>
              <a:t>("Incorrect </a:t>
            </a:r>
            <a:r>
              <a:rPr lang="en-US" sz="2200" noProof="1" smtClean="0">
                <a:solidFill>
                  <a:srgbClr val="FBEEDC"/>
                </a:solidFill>
              </a:rPr>
              <a:t>use of an object");</a:t>
            </a:r>
          </a:p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throw typeEx;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exception types in JavaScript are: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/>
              <a:t> – general error during the </a:t>
            </a:r>
            <a:r>
              <a:rPr lang="en-US" dirty="0" smtClean="0"/>
              <a:t>execution (base class)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lang="en-US" dirty="0" smtClean="0"/>
              <a:t> </a:t>
            </a:r>
            <a:r>
              <a:rPr lang="en-US" dirty="0"/>
              <a:t>– attempt to access non-existing variable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/>
              <a:t> – a value is not of the expected 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/>
              <a:t> – trying to execute syntactically invalid JS code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RangeError</a:t>
            </a:r>
            <a:r>
              <a:rPr lang="en-US" dirty="0"/>
              <a:t> – a value is not in the range of allowed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Properties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class: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dirty="0" smtClean="0"/>
              <a:t> (error description),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dirty="0"/>
              <a:t> </a:t>
            </a:r>
            <a:r>
              <a:rPr lang="en-US" dirty="0" smtClean="0"/>
              <a:t>(stack trace)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03598"/>
            <a:ext cx="8938472" cy="820600"/>
          </a:xfrm>
        </p:spPr>
        <p:txBody>
          <a:bodyPr/>
          <a:lstStyle/>
          <a:p>
            <a:r>
              <a:rPr lang="en-US" dirty="0" smtClean="0"/>
              <a:t>Throwing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6817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84" y="1497436"/>
            <a:ext cx="5844328" cy="2922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9863">
            <a:off x="1628279" y="1281286"/>
            <a:ext cx="3307306" cy="910064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8842">
            <a:off x="6388379" y="1455701"/>
            <a:ext cx="4420371" cy="509587"/>
          </a:xfrm>
          <a:prstGeom prst="roundRect">
            <a:avLst>
              <a:gd name="adj" fmla="val 442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7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1187</Words>
  <Application>Microsoft Office PowerPoint</Application>
  <PresentationFormat>Custom</PresentationFormat>
  <Paragraphs>201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JavaScript Exception Handling</vt:lpstr>
      <vt:lpstr>Table of Contents</vt:lpstr>
      <vt:lpstr>JavaScript Exceptions</vt:lpstr>
      <vt:lpstr>JavaScript Exceptions</vt:lpstr>
      <vt:lpstr>Throwing Exceptions in JS</vt:lpstr>
      <vt:lpstr>Throwing Exceptions in JS</vt:lpstr>
      <vt:lpstr>Creating and Throwing Exception</vt:lpstr>
      <vt:lpstr>Exception Types in JS</vt:lpstr>
      <vt:lpstr>Throwing Exceptions</vt:lpstr>
      <vt:lpstr>Exception Handling in JavaScript</vt:lpstr>
      <vt:lpstr>Exception Handling</vt:lpstr>
      <vt:lpstr>Exception Handling (2)</vt:lpstr>
      <vt:lpstr>Exception Handling (3)</vt:lpstr>
      <vt:lpstr>Exceptions and Their Properties – Example</vt:lpstr>
      <vt:lpstr>Exceptions and Their Properties</vt:lpstr>
      <vt:lpstr>Handling Exceptions by Type</vt:lpstr>
      <vt:lpstr>Handling Multiple Exception</vt:lpstr>
      <vt:lpstr>Handling Exceptions by Type</vt:lpstr>
      <vt:lpstr>Custom Exceptions</vt:lpstr>
      <vt:lpstr>Custom Exception</vt:lpstr>
      <vt:lpstr>Custom Exceptions</vt:lpstr>
      <vt:lpstr>Custom Exceptions: Why and When?</vt:lpstr>
      <vt:lpstr>More about Custom Exceptions (2)</vt:lpstr>
      <vt:lpstr>Throwing Objects</vt:lpstr>
      <vt:lpstr>Summary</vt:lpstr>
      <vt:lpstr>JavaScript Exception Handling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Exception Handling</dc:title>
  <dc:subject>Software Development Course</dc:subject>
  <dc:creator/>
  <cp:keywords>JavaScript, JS, OOP, programming, SoftUni, Software University, programming, software development, software engineering, course, object-oriented programming, module, exception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2014-11-05T15:59:32Z</dcterms:modified>
  <cp:category>JavaScript, JS, OOP, module, patterns, programming, exception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