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274" r:id="rId3"/>
    <p:sldId id="460" r:id="rId4"/>
    <p:sldId id="425" r:id="rId5"/>
    <p:sldId id="466" r:id="rId6"/>
    <p:sldId id="467" r:id="rId7"/>
    <p:sldId id="468" r:id="rId8"/>
    <p:sldId id="424" r:id="rId9"/>
    <p:sldId id="419" r:id="rId10"/>
    <p:sldId id="420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1" autoAdjust="0"/>
    <p:restoredTop sz="94533" autoAdjust="0"/>
  </p:normalViewPr>
  <p:slideViewPr>
    <p:cSldViewPr>
      <p:cViewPr>
        <p:scale>
          <a:sx n="70" d="100"/>
          <a:sy n="70" d="100"/>
        </p:scale>
        <p:origin x="444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20-11-2014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20-11-2014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96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2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8EE66-140D-4892-B38A-8F53C0F50118}" type="datetime1">
              <a:rPr lang="en-US" smtClean="0"/>
              <a:t>20-11-2014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F7015-F014-4B67-A83B-8317302BDA51}" type="datetime1">
              <a:rPr lang="en-US" smtClean="0"/>
              <a:t>20-11-2014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28.png"/><Relationship Id="rId3" Type="http://schemas.openxmlformats.org/officeDocument/2006/relationships/hyperlink" Target="https://softuni.bg/courses/javascript-applications/" TargetMode="External"/><Relationship Id="rId7" Type="http://schemas.openxmlformats.org/officeDocument/2006/relationships/image" Target="../media/image25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4.jpeg"/><Relationship Id="rId15" Type="http://schemas.openxmlformats.org/officeDocument/2006/relationships/image" Target="../media/image29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://www.softwaregroup-bg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2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4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103812" y="990600"/>
            <a:ext cx="63917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BaaS and Parse.com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875212" y="2140634"/>
            <a:ext cx="6620341" cy="1385138"/>
          </a:xfrm>
        </p:spPr>
        <p:txBody>
          <a:bodyPr>
            <a:normAutofit/>
          </a:bodyPr>
          <a:lstStyle/>
          <a:p>
            <a:r>
              <a:rPr lang="en-US" dirty="0" smtClean="0"/>
              <a:t>Creating Cloud-Based</a:t>
            </a:r>
            <a:br>
              <a:rPr lang="en-US" dirty="0" smtClean="0"/>
            </a:br>
            <a:r>
              <a:rPr lang="en-US" dirty="0" smtClean="0"/>
              <a:t>REST Services Backend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2" descr="http://blogparsecom.c.presscdn.com/wp-content/uploads/2013/02/Parse_Clou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40908" y="3886200"/>
            <a:ext cx="4080269" cy="2308030"/>
          </a:xfrm>
          <a:prstGeom prst="roundRect">
            <a:avLst>
              <a:gd name="adj" fmla="val 323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s3.amazonaws.com/kinlane-productions/api-evangelist/trends/baas-trends.png"/>
          <p:cNvPicPr>
            <a:picLocks noChangeAspect="1" noChangeArrowheads="1"/>
          </p:cNvPicPr>
          <p:nvPr/>
        </p:nvPicPr>
        <p:blipFill>
          <a:blip r:embed="rId9" cstate="print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2" y="3886200"/>
            <a:ext cx="1811465" cy="2308030"/>
          </a:xfrm>
          <a:prstGeom prst="roundRect">
            <a:avLst>
              <a:gd name="adj" fmla="val 323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Cloud Overview: </a:t>
            </a:r>
            <a:r>
              <a:rPr lang="en-US" noProof="1" smtClean="0"/>
              <a:t>IaaS, PaaS, SaaS, BaaS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Backend-as-a-Service (BaaS) Overview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Parse.com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Accessing REST Services from JavaScript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40386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blogparsecom.c.presscdn.com/wp-content/uploads/2013/02/Parse_Clou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3478" y="4222903"/>
            <a:ext cx="3471933" cy="1963921"/>
          </a:xfrm>
          <a:prstGeom prst="roundRect">
            <a:avLst>
              <a:gd name="adj" fmla="val 8944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3.amazonaws.com/kinlane-productions/api-evangelist/trends/baas-trend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1412524"/>
            <a:ext cx="1676400" cy="2135940"/>
          </a:xfrm>
          <a:prstGeom prst="roundRect">
            <a:avLst>
              <a:gd name="adj" fmla="val 323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59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a Cloud?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body" idx="1"/>
          </p:nvPr>
        </p:nvSpPr>
        <p:spPr>
          <a:xfrm>
            <a:off x="554884" y="5784127"/>
            <a:ext cx="10721128" cy="69287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noProof="1" smtClean="0"/>
              <a:t>IaaS</a:t>
            </a:r>
            <a:r>
              <a:rPr lang="en-US" dirty="0" smtClean="0"/>
              <a:t>, </a:t>
            </a:r>
            <a:r>
              <a:rPr lang="en-US" noProof="1" smtClean="0"/>
              <a:t>PaaS</a:t>
            </a:r>
            <a:r>
              <a:rPr lang="en-US" dirty="0" smtClean="0"/>
              <a:t>, </a:t>
            </a:r>
            <a:r>
              <a:rPr lang="en-US" noProof="1" smtClean="0"/>
              <a:t>SaaS</a:t>
            </a:r>
            <a:r>
              <a:rPr lang="en-US" dirty="0" smtClean="0"/>
              <a:t> and </a:t>
            </a:r>
            <a:r>
              <a:rPr lang="en-US" noProof="1" smtClean="0"/>
              <a:t>BaaS</a:t>
            </a:r>
            <a:r>
              <a:rPr lang="en-US" dirty="0" smtClean="0"/>
              <a:t> Models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459884" y="524240"/>
            <a:ext cx="6911128" cy="4047760"/>
            <a:chOff x="2179825" y="169400"/>
            <a:chExt cx="7205223" cy="4428759"/>
          </a:xfrm>
        </p:grpSpPr>
        <p:sp>
          <p:nvSpPr>
            <p:cNvPr id="6" name="Rounded Rectangle 5"/>
            <p:cNvSpPr/>
            <p:nvPr/>
          </p:nvSpPr>
          <p:spPr>
            <a:xfrm>
              <a:off x="2493381" y="934135"/>
              <a:ext cx="6735216" cy="3312368"/>
            </a:xfrm>
            <a:prstGeom prst="roundRect">
              <a:avLst>
                <a:gd name="adj" fmla="val 2684"/>
              </a:avLst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9" name="Picture 2" descr="cloud, sun, weath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6572" y="169400"/>
              <a:ext cx="2033736" cy="2033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cloud, rain, snow, sun, sunny, weath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830" y="1581839"/>
              <a:ext cx="1798342" cy="131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ounded Rectangle 4"/>
            <p:cNvSpPr/>
            <p:nvPr/>
          </p:nvSpPr>
          <p:spPr>
            <a:xfrm flipV="1">
              <a:off x="2485256" y="3677995"/>
              <a:ext cx="6745116" cy="920164"/>
            </a:xfrm>
            <a:prstGeom prst="round2SameRect">
              <a:avLst/>
            </a:prstGeom>
            <a:gradFill rotWithShape="1">
              <a:gsLst>
                <a:gs pos="0">
                  <a:srgbClr val="4BACC6">
                    <a:lumMod val="20000"/>
                    <a:lumOff val="8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31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04227" y="3836159"/>
              <a:ext cx="4108817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500" b="1" i="0" u="none" strike="noStrike" kern="0" cap="none" spc="0" normalizeH="0" baseline="0" noProof="0" dirty="0" smtClean="0">
                  <a:ln w="12700">
                    <a:solidFill>
                      <a:srgbClr val="8064A2">
                        <a:lumMod val="50000"/>
                      </a:srgbClr>
                    </a:solidFill>
                    <a:prstDash val="solid"/>
                  </a:ln>
                  <a:solidFill>
                    <a:srgbClr val="FFFF99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</a:rPr>
                <a:t>Cloud </a:t>
              </a:r>
              <a:r>
                <a:rPr kumimoji="0" lang="en-US" sz="3500" b="1" i="0" u="none" strike="noStrike" kern="0" cap="none" spc="0" normalizeH="0" baseline="0" noProof="0" dirty="0" smtClean="0">
                  <a:ln w="12700">
                    <a:solidFill>
                      <a:srgbClr val="8064A2">
                        <a:lumMod val="50000"/>
                      </a:srgbClr>
                    </a:solidFill>
                    <a:prstDash val="solid"/>
                  </a:ln>
                  <a:solidFill>
                    <a:srgbClr val="FFFF99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</a:rPr>
                <a:t>for </a:t>
              </a:r>
              <a:r>
                <a:rPr kumimoji="0" lang="en-US" sz="3500" b="1" i="0" u="none" strike="noStrike" kern="0" cap="none" spc="0" normalizeH="0" baseline="0" noProof="0" dirty="0" smtClean="0">
                  <a:ln w="12700">
                    <a:solidFill>
                      <a:srgbClr val="8064A2">
                        <a:lumMod val="50000"/>
                      </a:srgbClr>
                    </a:solidFill>
                    <a:prstDash val="solid"/>
                  </a:ln>
                  <a:solidFill>
                    <a:srgbClr val="FFFF99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</a:rPr>
                <a:t>Developers</a:t>
              </a:r>
              <a:endParaRPr kumimoji="0" lang="en-US" sz="3500" b="1" i="0" u="none" strike="noStrike" kern="0" cap="none" spc="0" normalizeH="0" baseline="0" noProof="0" dirty="0">
                <a:ln w="12700">
                  <a:solidFill>
                    <a:srgbClr val="8064A2">
                      <a:lumMod val="50000"/>
                    </a:srgbClr>
                  </a:solidFill>
                  <a:prstDash val="solid"/>
                </a:ln>
                <a:solidFill>
                  <a:srgbClr val="FFFF99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</a:endParaRPr>
            </a:p>
          </p:txBody>
        </p:sp>
        <p:pic>
          <p:nvPicPr>
            <p:cNvPr id="13" name="Picture 6" descr="http://www.lenanderson.net/images/aZURE.jp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77474">
              <a:off x="2179825" y="2281695"/>
              <a:ext cx="1586352" cy="1438292"/>
            </a:xfrm>
            <a:prstGeom prst="roundRect">
              <a:avLst>
                <a:gd name="adj" fmla="val 9064"/>
              </a:avLst>
            </a:prstGeom>
            <a:noFill/>
            <a:effectLst>
              <a:glow rad="101600">
                <a:srgbClr val="4BACC6">
                  <a:satMod val="175000"/>
                  <a:alpha val="4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8" descr="http://nearshoreamericas.com/wp-content/uploads/2011/12/Amazon-Cloud-Computing-Logo.png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1443984">
              <a:off x="6681242" y="2637116"/>
              <a:ext cx="2703806" cy="985817"/>
            </a:xfrm>
            <a:prstGeom prst="rect">
              <a:avLst/>
            </a:prstGeom>
            <a:noFill/>
            <a:effectLst>
              <a:glow rad="228600">
                <a:srgbClr val="4BACC6">
                  <a:satMod val="175000"/>
                  <a:alpha val="4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 rot="21182414">
              <a:off x="4195043" y="3131422"/>
              <a:ext cx="17475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50" normalizeH="0" baseline="0" noProof="0" dirty="0" smtClean="0">
                  <a:ln w="28575">
                    <a:solidFill>
                      <a:sysClr val="windowText" lastClr="000000">
                        <a:alpha val="6500"/>
                      </a:sysClr>
                    </a:solidFill>
                    <a:prstDash val="solid"/>
                  </a:ln>
                  <a:solidFill>
                    <a:srgbClr val="4F81BD">
                      <a:tint val="3000"/>
                      <a:alpha val="95000"/>
                    </a:srgb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uLnTx/>
                  <a:uFillTx/>
                </a:rPr>
                <a:t>JavaScript</a:t>
              </a:r>
              <a:endParaRPr kumimoji="0" lang="en-US" sz="2800" b="1" i="0" u="none" strike="noStrike" kern="0" cap="none" spc="50" normalizeH="0" baseline="0" noProof="0" dirty="0">
                <a:ln w="28575">
                  <a:solidFill>
                    <a:sysClr val="windowText" lastClr="000000">
                      <a:alpha val="6500"/>
                    </a:sys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437227">
              <a:off x="7445243" y="1926226"/>
              <a:ext cx="12698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0" cap="none" spc="0" normalizeH="0" baseline="0" noProof="0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uLnTx/>
                  <a:uFillTx/>
                </a:rPr>
                <a:t>Java</a:t>
              </a:r>
              <a:endParaRPr kumimoji="0" lang="en-US" sz="4400" b="1" i="0" u="none" strike="noStrike" kern="0" cap="none" spc="0" normalizeH="0" baseline="0" noProof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</a:endParaRPr>
            </a:p>
          </p:txBody>
        </p:sp>
        <p:pic>
          <p:nvPicPr>
            <p:cNvPr id="17" name="Picture 17" descr="http://2.bp.blogspot.com/-HQjJ_LFR6QA/Tb2SfZvJlFI/AAAAAAAAAB8/Y6tlkGlVIGY/s1600/appengine.png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1436437">
              <a:off x="3397267" y="538606"/>
              <a:ext cx="1493847" cy="1477699"/>
            </a:xfrm>
            <a:prstGeom prst="roundRect">
              <a:avLst>
                <a:gd name="adj" fmla="val 9064"/>
              </a:avLst>
            </a:prstGeom>
            <a:noFill/>
            <a:effectLst>
              <a:glow rad="101600">
                <a:srgbClr val="4BACC6">
                  <a:satMod val="175000"/>
                  <a:alpha val="4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 rot="21363637">
              <a:off x="5299709" y="979475"/>
              <a:ext cx="13997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smtClean="0">
                  <a:ln w="11430"/>
                  <a:gradFill>
                    <a:gsLst>
                      <a:gs pos="0">
                        <a:srgbClr val="F79646">
                          <a:tint val="90000"/>
                          <a:satMod val="120000"/>
                        </a:srgbClr>
                      </a:gs>
                      <a:gs pos="25000">
                        <a:srgbClr val="F79646">
                          <a:tint val="93000"/>
                          <a:satMod val="120000"/>
                        </a:srgbClr>
                      </a:gs>
                      <a:gs pos="50000">
                        <a:srgbClr val="F79646">
                          <a:shade val="89000"/>
                          <a:satMod val="110000"/>
                        </a:srgbClr>
                      </a:gs>
                      <a:gs pos="75000">
                        <a:srgbClr val="F79646">
                          <a:tint val="93000"/>
                          <a:satMod val="120000"/>
                        </a:srgbClr>
                      </a:gs>
                      <a:gs pos="100000">
                        <a:srgbClr val="F79646">
                          <a:tint val="90000"/>
                          <a:satMod val="120000"/>
                        </a:srgbClr>
                      </a:gs>
                    </a:gsLst>
                    <a:lin ang="5400000"/>
                  </a:gradFill>
                  <a:effectLst>
                    <a:glow rad="101600">
                      <a:sysClr val="windowText" lastClr="000000">
                        <a:alpha val="60000"/>
                      </a:sys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</a:rPr>
                <a:t>HTML </a:t>
              </a:r>
              <a:r>
                <a:rPr kumimoji="0" lang="en-US" sz="2800" b="1" i="0" u="none" strike="noStrike" kern="0" cap="none" spc="0" normalizeH="0" baseline="0" noProof="0" dirty="0" smtClean="0">
                  <a:ln w="11430"/>
                  <a:gradFill>
                    <a:gsLst>
                      <a:gs pos="0">
                        <a:srgbClr val="F79646">
                          <a:tint val="90000"/>
                          <a:satMod val="120000"/>
                        </a:srgbClr>
                      </a:gs>
                      <a:gs pos="25000">
                        <a:srgbClr val="F79646">
                          <a:tint val="93000"/>
                          <a:satMod val="120000"/>
                        </a:srgbClr>
                      </a:gs>
                      <a:gs pos="50000">
                        <a:srgbClr val="F79646">
                          <a:shade val="89000"/>
                          <a:satMod val="110000"/>
                        </a:srgbClr>
                      </a:gs>
                      <a:gs pos="75000">
                        <a:srgbClr val="F79646">
                          <a:tint val="93000"/>
                          <a:satMod val="120000"/>
                        </a:srgbClr>
                      </a:gs>
                      <a:gs pos="100000">
                        <a:srgbClr val="F79646">
                          <a:tint val="90000"/>
                          <a:satMod val="120000"/>
                        </a:srgbClr>
                      </a:gs>
                    </a:gsLst>
                    <a:lin ang="5400000"/>
                  </a:gradFill>
                  <a:effectLst>
                    <a:glow rad="101600">
                      <a:sysClr val="windowText" lastClr="000000">
                        <a:alpha val="60000"/>
                      </a:sys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onsolas" pitchFamily="49" charset="0"/>
                  <a:cs typeface="Consolas" pitchFamily="49" charset="0"/>
                </a:rPr>
                <a:t>5</a:t>
              </a:r>
              <a:endParaRPr kumimoji="0" lang="en-US" sz="2800" b="1" i="0" u="none" strike="noStrike" kern="0" cap="none" spc="0" normalizeH="0" baseline="0" noProof="0" dirty="0">
                <a:ln w="11430"/>
                <a:gradFill>
                  <a:gsLst>
                    <a:gs pos="0">
                      <a:srgbClr val="F79646">
                        <a:tint val="90000"/>
                        <a:satMod val="120000"/>
                      </a:srgbClr>
                    </a:gs>
                    <a:gs pos="25000">
                      <a:srgbClr val="F79646">
                        <a:tint val="93000"/>
                        <a:satMod val="120000"/>
                      </a:srgbClr>
                    </a:gs>
                    <a:gs pos="50000">
                      <a:srgbClr val="F79646">
                        <a:shade val="89000"/>
                        <a:satMod val="110000"/>
                      </a:srgbClr>
                    </a:gs>
                    <a:gs pos="75000">
                      <a:srgbClr val="F79646">
                        <a:tint val="93000"/>
                        <a:satMod val="120000"/>
                      </a:srgbClr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glow rad="101600">
                    <a:sysClr val="windowText" lastClr="000000">
                      <a:alpha val="60000"/>
                    </a:sys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endParaRPr>
            </a:p>
          </p:txBody>
        </p:sp>
        <p:pic>
          <p:nvPicPr>
            <p:cNvPr id="19" name="Picture 19" descr="database, networking, storage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9535" y="2262489"/>
              <a:ext cx="1029037" cy="1029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 rot="21298819">
              <a:off x="6564994" y="2066396"/>
              <a:ext cx="8675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rgbClr val="C0504D">
                      <a:lumMod val="75000"/>
                    </a:srgbClr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uLnTx/>
                  <a:uFillTx/>
                </a:rPr>
                <a:t>PHP</a:t>
              </a:r>
              <a:endParaRPr kumimoji="0" lang="en-US" sz="2800" b="1" i="0" u="none" strike="noStrike" kern="0" cap="none" spc="0" normalizeH="0" baseline="0" noProof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504D">
                    <a:lumMod val="75000"/>
                  </a:srgbClr>
                </a:soli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 rot="337587">
              <a:off x="8432156" y="1857264"/>
              <a:ext cx="8354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79646">
                      <a:lumMod val="20000"/>
                      <a:lumOff val="8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rPr>
                <a:t>Python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pic>
          <p:nvPicPr>
            <p:cNvPr id="22" name="Picture 21" descr="cog, gear, preferences, settings icon"/>
            <p:cNvPicPr>
              <a:picLocks noChangeAspect="1" noChangeArrowheads="1"/>
            </p:cNvPicPr>
            <p:nvPr/>
          </p:nvPicPr>
          <p:blipFill>
            <a:blip r:embed="rId8" cstate="screen">
              <a:duotone>
                <a:prstClr val="black"/>
                <a:srgbClr val="F79646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5812" y="1828800"/>
              <a:ext cx="584524" cy="584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 rot="1307462">
              <a:off x="5172924" y="1855744"/>
              <a:ext cx="815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 w="10541" cmpd="sng">
                    <a:solidFill>
                      <a:srgbClr val="4F81BD">
                        <a:shade val="88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4F81BD">
                          <a:tint val="40000"/>
                          <a:satMod val="250000"/>
                        </a:srgbClr>
                      </a:gs>
                      <a:gs pos="9000">
                        <a:srgbClr val="4F81BD">
                          <a:tint val="52000"/>
                          <a:satMod val="300000"/>
                        </a:srgbClr>
                      </a:gs>
                      <a:gs pos="50000">
                        <a:srgbClr val="4F81BD">
                          <a:shade val="20000"/>
                          <a:satMod val="300000"/>
                        </a:srgbClr>
                      </a:gs>
                      <a:gs pos="79000">
                        <a:srgbClr val="4F81BD">
                          <a:tint val="52000"/>
                          <a:satMod val="300000"/>
                        </a:srgbClr>
                      </a:gs>
                      <a:gs pos="100000">
                        <a:srgbClr val="4F81BD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  <a:effectLst/>
                  <a:uLnTx/>
                  <a:uFillTx/>
                </a:rPr>
                <a:t>coding</a:t>
              </a:r>
              <a:endParaRPr kumimoji="0" lang="en-US" sz="1800" b="1" i="0" u="none" strike="noStrike" kern="0" cap="none" spc="0" normalizeH="0" baseline="0" noProof="0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uLnTx/>
                <a:uFillTx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564961">
              <a:off x="5901085" y="2991913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i="0" u="none" strike="noStrike" kern="0" normalizeH="0" baseline="0" noProof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uLnTx/>
                  <a:uFillTx/>
                </a:rPr>
                <a:t>Ruby</a:t>
              </a:r>
              <a:endParaRPr kumimoji="0" lang="en-US" sz="1600" i="0" u="none" strike="noStrike" kern="0" normalizeH="0" baseline="0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076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 smtClean="0"/>
              <a:t>What is BaaS (MBaaS)?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BaaS Clouds. Typical BaaS Services</a:t>
            </a:r>
            <a:endParaRPr lang="en-US" dirty="0"/>
          </a:p>
        </p:txBody>
      </p:sp>
      <p:pic>
        <p:nvPicPr>
          <p:cNvPr id="1026" name="Picture 2" descr="http://aboutappleiphone5.com/wp-content/uploads/2013/10/The-Benefits-Of-Using-A-Smartpho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229" y="1009232"/>
            <a:ext cx="5254438" cy="3515038"/>
          </a:xfrm>
          <a:prstGeom prst="roundRect">
            <a:avLst>
              <a:gd name="adj" fmla="val 185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282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86776"/>
            <a:ext cx="8938472" cy="820600"/>
          </a:xfrm>
        </p:spPr>
        <p:txBody>
          <a:bodyPr/>
          <a:lstStyle/>
          <a:p>
            <a:r>
              <a:rPr lang="en-US" dirty="0" smtClean="0"/>
              <a:t>Parse.com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788744"/>
            <a:ext cx="8938472" cy="719034"/>
          </a:xfrm>
        </p:spPr>
        <p:txBody>
          <a:bodyPr/>
          <a:lstStyle/>
          <a:p>
            <a:r>
              <a:rPr lang="en-US" dirty="0" smtClean="0"/>
              <a:t>Public BaaS Cloud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483" y="1084135"/>
            <a:ext cx="7215930" cy="361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90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7884" y="4876800"/>
            <a:ext cx="8435128" cy="1600200"/>
          </a:xfrm>
        </p:spPr>
        <p:txBody>
          <a:bodyPr/>
          <a:lstStyle/>
          <a:p>
            <a:r>
              <a:rPr lang="en-US" dirty="0"/>
              <a:t>Accessing REST Services from </a:t>
            </a:r>
            <a:r>
              <a:rPr lang="en-US" dirty="0" smtClean="0"/>
              <a:t>JavaScript and jQuery</a:t>
            </a:r>
            <a:endParaRPr lang="en-US" dirty="0"/>
          </a:p>
        </p:txBody>
      </p:sp>
      <p:pic>
        <p:nvPicPr>
          <p:cNvPr id="3074" name="Picture 2" descr="http://di-side.com/wp-content/uploads/2011/07/webservice1-e13096175268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1484816"/>
            <a:ext cx="5181600" cy="297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managementscience.biz/wp-content/uploads/2014/09/javascript-logo-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990600"/>
            <a:ext cx="1831526" cy="183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4.bp.blogspot.com/-RTR5yn-b2C8/UaID0dWx-XI/AAAAAAAAGTc/487tXntHlJM/s1600/jQuery+And+Aja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108" y="3372382"/>
            <a:ext cx="4916368" cy="107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13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https://softuni.bg/courses/javascript-applications/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BaaS and Parse.com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9378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267</Words>
  <Application>Microsoft Office PowerPoint</Application>
  <PresentationFormat>Custom</PresentationFormat>
  <Paragraphs>58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Wingdings</vt:lpstr>
      <vt:lpstr>Wingdings 2</vt:lpstr>
      <vt:lpstr>SoftUni 16x9</vt:lpstr>
      <vt:lpstr>BaaS and Parse.com</vt:lpstr>
      <vt:lpstr>Table of Contents</vt:lpstr>
      <vt:lpstr>What is a Cloud?</vt:lpstr>
      <vt:lpstr>What is BaaS (MBaaS)?</vt:lpstr>
      <vt:lpstr>Parse.com</vt:lpstr>
      <vt:lpstr>Accessing REST Services from JavaScript and jQuery</vt:lpstr>
      <vt:lpstr>BaaS and Parse.com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BaaS and Parse.com</dc:title>
  <dc:subject>Software Development Course</dc:subject>
  <dc:creator/>
  <cp:keywords>BaaS, backend, cloud, Parse, JavaScript, JS, programming, SoftUni, Software University, programming, software development, software engineering, course, Web development, Applications, jQuery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2014-11-20T15:17:44Z</dcterms:modified>
  <cp:category>cloud, JavaScript, JS, programming, Applications, jQuery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