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0"/>
  </p:notesMasterIdLst>
  <p:handoutMasterIdLst>
    <p:handoutMasterId r:id="rId51"/>
  </p:handoutMasterIdLst>
  <p:sldIdLst>
    <p:sldId id="274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75" r:id="rId19"/>
    <p:sldId id="476" r:id="rId20"/>
    <p:sldId id="477" r:id="rId21"/>
    <p:sldId id="478" r:id="rId22"/>
    <p:sldId id="479" r:id="rId23"/>
    <p:sldId id="480" r:id="rId24"/>
    <p:sldId id="481" r:id="rId25"/>
    <p:sldId id="482" r:id="rId26"/>
    <p:sldId id="483" r:id="rId27"/>
    <p:sldId id="484" r:id="rId28"/>
    <p:sldId id="485" r:id="rId29"/>
    <p:sldId id="486" r:id="rId30"/>
    <p:sldId id="487" r:id="rId31"/>
    <p:sldId id="488" r:id="rId32"/>
    <p:sldId id="489" r:id="rId33"/>
    <p:sldId id="490" r:id="rId34"/>
    <p:sldId id="491" r:id="rId35"/>
    <p:sldId id="492" r:id="rId36"/>
    <p:sldId id="493" r:id="rId37"/>
    <p:sldId id="494" r:id="rId38"/>
    <p:sldId id="495" r:id="rId39"/>
    <p:sldId id="496" r:id="rId40"/>
    <p:sldId id="497" r:id="rId41"/>
    <p:sldId id="498" r:id="rId42"/>
    <p:sldId id="499" r:id="rId43"/>
    <p:sldId id="500" r:id="rId44"/>
    <p:sldId id="501" r:id="rId45"/>
    <p:sldId id="417" r:id="rId46"/>
    <p:sldId id="424" r:id="rId47"/>
    <p:sldId id="419" r:id="rId48"/>
    <p:sldId id="420" r:id="rId4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5" autoAdjust="0"/>
    <p:restoredTop sz="94533" autoAdjust="0"/>
  </p:normalViewPr>
  <p:slideViewPr>
    <p:cSldViewPr>
      <p:cViewPr varScale="1">
        <p:scale>
          <a:sx n="92" d="100"/>
          <a:sy n="92" d="100"/>
        </p:scale>
        <p:origin x="108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11/29/2014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9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7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F1A2-7CDB-4DDE-B139-47E42D2ABB2A}" type="datetime1">
              <a:rPr lang="en-US" smtClean="0"/>
              <a:t>11/29/2014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6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70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72A9-4F4A-4A8F-BB10-38A094071E2D}" type="datetime1">
              <a:rPr lang="en-US" smtClean="0"/>
              <a:t>11/29/2014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  <p:sldLayoutId id="2147483670" r:id="rId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commonjs.org/wiki/Promises/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iskowal/q" TargetMode="External"/><Relationship Id="rId2" Type="http://schemas.openxmlformats.org/officeDocument/2006/relationships/hyperlink" Target="http://promises-aplus.github.io/promises-spec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iskowal/q/wiki/API-Reference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domenic/3889970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0.png"/><Relationship Id="rId3" Type="http://schemas.openxmlformats.org/officeDocument/2006/relationships/hyperlink" Target="https://softuni.bg/courses/javascript-applications/" TargetMode="External"/><Relationship Id="rId7" Type="http://schemas.openxmlformats.org/officeDocument/2006/relationships/image" Target="../media/image17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jpeg"/><Relationship Id="rId15" Type="http://schemas.openxmlformats.org/officeDocument/2006/relationships/image" Target="../media/image21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18.png"/><Relationship Id="rId14" Type="http://schemas.openxmlformats.org/officeDocument/2006/relationships/hyperlink" Target="http://www.softwaregroup-bg.com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2" TargetMode="External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58176" y="1080338"/>
            <a:ext cx="7637377" cy="1087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Promises and </a:t>
            </a:r>
            <a:br>
              <a:rPr lang="en-US" dirty="0" smtClean="0"/>
            </a:br>
            <a:r>
              <a:rPr lang="en-US" dirty="0" smtClean="0"/>
              <a:t>Asynchronous Programming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58176" y="2286000"/>
            <a:ext cx="7637377" cy="94969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Callback-oriented asynchrony, CommonJS Promise/A, Promises in Q, Promises in jQuery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13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615791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030" name="Picture 6" descr="http://www.w3devcampus.com/wp-content/uploads/logoAndOther/logo_JavaScrip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12" y="3431103"/>
            <a:ext cx="2697868" cy="269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2" y="3431103"/>
            <a:ext cx="3877141" cy="270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with Value Needed by Other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0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1084" y="4572000"/>
            <a:ext cx="10568728" cy="820600"/>
          </a:xfrm>
        </p:spPr>
        <p:txBody>
          <a:bodyPr/>
          <a:lstStyle/>
          <a:p>
            <a:pPr marL="304785" indent="-304785">
              <a:lnSpc>
                <a:spcPct val="95000"/>
              </a:lnSpc>
            </a:pPr>
            <a:r>
              <a:rPr lang="en-US" dirty="0" smtClean="0"/>
              <a:t>Using Browser-provided Async APIs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5373968"/>
            <a:ext cx="8938472" cy="688256"/>
          </a:xfrm>
        </p:spPr>
        <p:txBody>
          <a:bodyPr/>
          <a:lstStyle/>
          <a:p>
            <a:r>
              <a:rPr lang="en-US" dirty="0" smtClean="0"/>
              <a:t>How to access browser APIs asynchronously</a:t>
            </a:r>
          </a:p>
        </p:txBody>
      </p:sp>
    </p:spTree>
    <p:extLst>
      <p:ext uri="{BB962C8B-B14F-4D97-AF65-F5344CB8AC3E}">
        <p14:creationId xmlns:p14="http://schemas.microsoft.com/office/powerpoint/2010/main" val="161052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How do asynchronous browser APIs work?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JavaScript runs in one thread of the browser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browser can create other threads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For its own needs, including async APIs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How do we use asynchronous APIs with JS?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Request some browser API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Pass arguments for what you want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 callback methods to execute when the API has processed your request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04785" indent="-304785">
              <a:lnSpc>
                <a:spcPct val="95000"/>
              </a:lnSpc>
            </a:pPr>
            <a:r>
              <a:rPr lang="en-US" dirty="0"/>
              <a:t>Using Browser-provided </a:t>
            </a:r>
            <a:r>
              <a:rPr lang="en-US" dirty="0" smtClean="0"/>
              <a:t>Asynchronous </a:t>
            </a:r>
            <a:r>
              <a:rPr lang="en-US" dirty="0"/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123263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Using the Geolocation API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Locating the device takes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request the current position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Call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navigator.geolocation.getCurrentPosition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Pass in a success and error handler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i.e. pass in callback functions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Process the data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Visualize it accordingly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04785" indent="-304785">
              <a:lnSpc>
                <a:spcPct val="95000"/>
              </a:lnSpc>
            </a:pPr>
            <a:r>
              <a:rPr lang="en-US" dirty="0"/>
              <a:t>Using Browser-provided </a:t>
            </a:r>
            <a:r>
              <a:rPr lang="en-US" dirty="0" smtClean="0"/>
              <a:t>Asynchronous </a:t>
            </a:r>
            <a:r>
              <a:rPr lang="en-US" dirty="0"/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227401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Callback-based usage of the Geolocation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72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We need some function nesting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want to have good function cohesion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</a:t>
            </a:r>
            <a:r>
              <a:rPr lang="en-US" dirty="0" smtClean="0"/>
              <a:t>rovide separate functions for different operations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What will happen with a larger application?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Lots of levels of nesting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Nightmarish error-handling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Errors are easy to get lost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Handling needs to happen in inappropriate places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04785" indent="-304785">
              <a:lnSpc>
                <a:spcPct val="95000"/>
              </a:lnSpc>
            </a:pPr>
            <a:r>
              <a:rPr lang="en-US" dirty="0" smtClean="0"/>
              <a:t>Callback-based </a:t>
            </a:r>
            <a:r>
              <a:rPr lang="en-US" dirty="0" smtClean="0"/>
              <a:t>usage of </a:t>
            </a:r>
            <a:r>
              <a:rPr lang="en-US" dirty="0" smtClean="0"/>
              <a:t>Geolocation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0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640628"/>
            <a:ext cx="8938472" cy="820600"/>
          </a:xfrm>
        </p:spPr>
        <p:txBody>
          <a:bodyPr/>
          <a:lstStyle/>
          <a:p>
            <a:pPr marL="304785" indent="-304785">
              <a:lnSpc>
                <a:spcPct val="95000"/>
              </a:lnSpc>
            </a:pPr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5442596"/>
            <a:ext cx="8938472" cy="1339204"/>
          </a:xfrm>
        </p:spPr>
        <p:txBody>
          <a:bodyPr/>
          <a:lstStyle/>
          <a:p>
            <a:r>
              <a:rPr lang="en-US" dirty="0" smtClean="0"/>
              <a:t>The evolution of Callback-oriented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219597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promise is an object which represents an eventual (future) 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Methods "promise" they will return a value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Correct or representing an error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Promises can be in one of three states: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Fulfilled (resolved, succeeded)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Rejected (an error happened)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Pending (unfulfilled yet, still being computed)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04785" indent="-304785">
              <a:lnSpc>
                <a:spcPct val="95000"/>
              </a:lnSpc>
            </a:pPr>
            <a:r>
              <a:rPr lang="en-US" dirty="0" smtClean="0"/>
              <a:t>Promises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13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Promise objects can be used in code as if their value is known</a:t>
            </a:r>
          </a:p>
          <a:p>
            <a:pPr lvl="1"/>
            <a:r>
              <a:rPr lang="en-US" dirty="0" smtClean="0"/>
              <a:t>Actually we attach code which executes</a:t>
            </a:r>
          </a:p>
          <a:p>
            <a:pPr lvl="2"/>
            <a:r>
              <a:rPr lang="en-US" dirty="0" smtClean="0"/>
              <a:t>When the promise is fulfilled</a:t>
            </a:r>
          </a:p>
          <a:p>
            <a:pPr lvl="2"/>
            <a:r>
              <a:rPr lang="en-US" dirty="0" smtClean="0"/>
              <a:t>When the promise is rejected</a:t>
            </a:r>
          </a:p>
          <a:p>
            <a:pPr lvl="2"/>
            <a:r>
              <a:rPr lang="en-US" dirty="0" smtClean="0"/>
              <a:t>When the promise reports progress (optionally)</a:t>
            </a:r>
          </a:p>
          <a:p>
            <a:r>
              <a:rPr lang="en-US" dirty="0" smtClean="0"/>
              <a:t>Promises are a pattern </a:t>
            </a:r>
          </a:p>
          <a:p>
            <a:pPr lvl="1"/>
            <a:r>
              <a:rPr lang="en-US" dirty="0" smtClean="0"/>
              <a:t>No defined implementation, but strict requirements</a:t>
            </a:r>
          </a:p>
          <a:p>
            <a:pPr lvl="1"/>
            <a:r>
              <a:rPr lang="en-US" dirty="0" smtClean="0"/>
              <a:t>Initially described in </a:t>
            </a:r>
            <a:r>
              <a:rPr lang="en-US" dirty="0" smtClean="0">
                <a:hlinkClick r:id="rId2"/>
              </a:rPr>
              <a:t>CommonJS Promises/A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</p:spTree>
    <p:extLst>
      <p:ext uri="{BB962C8B-B14F-4D97-AF65-F5344CB8AC3E}">
        <p14:creationId xmlns:p14="http://schemas.microsoft.com/office/powerpoint/2010/main" val="113995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More specifically:</a:t>
            </a:r>
          </a:p>
          <a:p>
            <a:pPr lvl="1"/>
            <a:r>
              <a:rPr lang="en-US" dirty="0" smtClean="0"/>
              <a:t>Each promise has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.then()</a:t>
            </a:r>
            <a:r>
              <a:rPr lang="en-US" dirty="0" smtClean="0"/>
              <a:t> </a:t>
            </a:r>
            <a:r>
              <a:rPr lang="en-US" dirty="0" smtClean="0"/>
              <a:t>method accepting 3 parameters:</a:t>
            </a:r>
          </a:p>
          <a:p>
            <a:pPr lvl="2"/>
            <a:r>
              <a:rPr lang="en-US" dirty="0" smtClean="0"/>
              <a:t>Success, Error and Progress function</a:t>
            </a:r>
          </a:p>
          <a:p>
            <a:pPr lvl="2"/>
            <a:r>
              <a:rPr lang="en-US" dirty="0" smtClean="0"/>
              <a:t>All parameters are optional</a:t>
            </a:r>
          </a:p>
          <a:p>
            <a:pPr lvl="1"/>
            <a:r>
              <a:rPr lang="en-US" dirty="0" smtClean="0"/>
              <a:t>So we can write: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* Provided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promiseMeSomething</a:t>
            </a:r>
            <a:r>
              <a:rPr lang="en-US" dirty="0"/>
              <a:t> returns a </a:t>
            </a:r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20924" y="4114800"/>
            <a:ext cx="7543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promiseMeSomething()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.then(function (value)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handle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success here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function </a:t>
            </a:r>
            <a:r>
              <a:rPr lang="en-US" sz="20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(error) </a:t>
            </a:r>
            <a:r>
              <a:rPr lang="en-US" sz="2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handle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 here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7885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04785" indent="-304785">
              <a:lnSpc>
                <a:spcPct val="95000"/>
              </a:lnSpc>
            </a:pPr>
            <a:r>
              <a:rPr lang="en-US" dirty="0"/>
              <a:t>Asynchrony in JavaScript</a:t>
            </a:r>
          </a:p>
          <a:p>
            <a:pPr marL="304785" indent="-304785">
              <a:lnSpc>
                <a:spcPct val="95000"/>
              </a:lnSpc>
            </a:pPr>
            <a:r>
              <a:rPr lang="en-US" dirty="0"/>
              <a:t>Callback-oriented programming</a:t>
            </a:r>
          </a:p>
          <a:p>
            <a:pPr marL="652448" lvl="1" indent="-304785">
              <a:lnSpc>
                <a:spcPct val="95000"/>
              </a:lnSpc>
            </a:pPr>
            <a:r>
              <a:rPr lang="en-US" dirty="0"/>
              <a:t>Simple callbacks</a:t>
            </a:r>
          </a:p>
          <a:p>
            <a:pPr marL="652448" lvl="1" indent="-304785">
              <a:lnSpc>
                <a:spcPct val="95000"/>
              </a:lnSpc>
            </a:pPr>
            <a:r>
              <a:rPr lang="en-US" dirty="0"/>
              <a:t>"Passing values" in callbacks</a:t>
            </a:r>
          </a:p>
          <a:p>
            <a:pPr marL="652448" lvl="1" indent="-304785">
              <a:lnSpc>
                <a:spcPct val="95000"/>
              </a:lnSpc>
            </a:pPr>
            <a:r>
              <a:rPr lang="en-US" dirty="0"/>
              <a:t>Example: Geolocation</a:t>
            </a:r>
          </a:p>
          <a:p>
            <a:pPr marL="304785" indent="-304785">
              <a:lnSpc>
                <a:spcPct val="95000"/>
              </a:lnSpc>
            </a:pPr>
            <a:r>
              <a:rPr lang="en-US" dirty="0"/>
              <a:t>Promises</a:t>
            </a:r>
          </a:p>
          <a:p>
            <a:pPr marL="652448" lvl="1" indent="-304785">
              <a:lnSpc>
                <a:spcPct val="95000"/>
              </a:lnSpc>
            </a:pPr>
            <a:r>
              <a:rPr lang="en-US" dirty="0"/>
              <a:t>Overview</a:t>
            </a:r>
          </a:p>
          <a:p>
            <a:pPr marL="652448" lvl="1" indent="-304785">
              <a:lnSpc>
                <a:spcPct val="95000"/>
              </a:lnSpc>
            </a:pPr>
            <a:r>
              <a:rPr lang="en-US" dirty="0"/>
              <a:t>CommonJS Promise/A and A+</a:t>
            </a:r>
          </a:p>
          <a:p>
            <a:pPr marL="304785" indent="-304785">
              <a:lnSpc>
                <a:spcPct val="95000"/>
              </a:lnSpc>
            </a:pPr>
            <a:r>
              <a:rPr lang="en-US" dirty="0"/>
              <a:t>Using the Q Promise Library</a:t>
            </a:r>
          </a:p>
          <a:p>
            <a:pPr marL="304785" indent="-304785">
              <a:lnSpc>
                <a:spcPct val="95000"/>
              </a:lnSpc>
            </a:pPr>
            <a:r>
              <a:rPr lang="en-US" dirty="0"/>
              <a:t>Promises in jQuery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497" y="1380306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mmmeeja.com/gfx/blog/javascript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56612" y="4038600"/>
            <a:ext cx="2853971" cy="2140477"/>
          </a:xfrm>
          <a:prstGeom prst="roundRect">
            <a:avLst>
              <a:gd name="adj" fmla="val 4285"/>
            </a:avLst>
          </a:prstGeom>
          <a:noFill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59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.then() method returns a promise in turn</a:t>
            </a:r>
          </a:p>
          <a:p>
            <a:pPr lvl="1"/>
            <a:r>
              <a:rPr lang="en-US" dirty="0" smtClean="0"/>
              <a:t>Meaning promises can be chained: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Promises enable us to:</a:t>
            </a:r>
          </a:p>
          <a:p>
            <a:pPr lvl="1"/>
            <a:r>
              <a:rPr lang="en-US" dirty="0" smtClean="0"/>
              <a:t>Remove the callback functions from the parameters and attach them to the "result"</a:t>
            </a:r>
          </a:p>
          <a:p>
            <a:pPr lvl="1"/>
            <a:r>
              <a:rPr lang="en-US" dirty="0" smtClean="0"/>
              <a:t>Make a sequence of operations happen</a:t>
            </a:r>
          </a:p>
          <a:p>
            <a:pPr lvl="1"/>
            <a:r>
              <a:rPr lang="en-US" dirty="0" smtClean="0"/>
              <a:t>Catch errors when we can process them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20924" y="2514600"/>
            <a:ext cx="7543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asyncComputeTheAnswerToEverything()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.then(addTwo)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.then(printResult, onError);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42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full and modern description of Promises:</a:t>
            </a:r>
          </a:p>
          <a:p>
            <a:pPr lvl="1"/>
            <a:r>
              <a:rPr lang="en-US" dirty="0" smtClean="0"/>
              <a:t>CommonJS Promises/A+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http://promises-aplus.github.io/promises-spec/</a:t>
            </a:r>
            <a:endParaRPr lang="en-US" dirty="0" smtClean="0"/>
          </a:p>
          <a:p>
            <a:pPr lvl="1"/>
            <a:r>
              <a:rPr lang="en-US" dirty="0" smtClean="0"/>
              <a:t>An improvement of the Promises/A description</a:t>
            </a:r>
          </a:p>
          <a:p>
            <a:pPr lvl="1"/>
            <a:r>
              <a:rPr lang="en-US" dirty="0" smtClean="0"/>
              <a:t>Better explanation of border cases</a:t>
            </a:r>
          </a:p>
          <a:p>
            <a:pPr lvl="1"/>
            <a:r>
              <a:rPr lang="en-US" dirty="0" smtClean="0"/>
              <a:t>Several libraries fulfill the A+ spec:</a:t>
            </a:r>
          </a:p>
          <a:p>
            <a:pPr lvl="2"/>
            <a:r>
              <a:rPr lang="en-US" dirty="0" smtClean="0"/>
              <a:t>A notable example is Kris Kowal's Q library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github.com/kriskowal/q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22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04785" indent="-304785">
              <a:lnSpc>
                <a:spcPct val="95000"/>
              </a:lnSpc>
            </a:pPr>
            <a:r>
              <a:rPr lang="en-US" dirty="0" smtClean="0"/>
              <a:t>The Q Promise Library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rich CommonJS</a:t>
            </a:r>
            <a:r>
              <a:rPr lang="en-US" dirty="0"/>
              <a:t> </a:t>
            </a:r>
            <a:r>
              <a:rPr lang="en-US" dirty="0" smtClean="0"/>
              <a:t>Promises/A+ library</a:t>
            </a:r>
          </a:p>
        </p:txBody>
      </p:sp>
    </p:spTree>
    <p:extLst>
      <p:ext uri="{BB962C8B-B14F-4D97-AF65-F5344CB8AC3E}">
        <p14:creationId xmlns:p14="http://schemas.microsoft.com/office/powerpoint/2010/main" val="38402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ways of using the Q module:</a:t>
            </a:r>
          </a:p>
          <a:p>
            <a:pPr lvl="1"/>
            <a:r>
              <a:rPr lang="en-US" dirty="0" smtClean="0"/>
              <a:t>Option 1: Download it from the Q repository</a:t>
            </a:r>
          </a:p>
          <a:p>
            <a:pPr marL="1163638" lvl="2" indent="-514350">
              <a:buFont typeface="+mj-lt"/>
              <a:buAutoNum type="arabicPeriod"/>
            </a:pPr>
            <a:r>
              <a:rPr lang="en-US" dirty="0" smtClean="0"/>
              <a:t>Add the q.js or q.min.js file to your project</a:t>
            </a:r>
          </a:p>
          <a:p>
            <a:pPr marL="1163638" lvl="2" indent="-514350">
              <a:buFont typeface="+mj-lt"/>
              <a:buAutoNum type="arabicPeriod"/>
            </a:pPr>
            <a:r>
              <a:rPr lang="en-US" dirty="0" smtClean="0"/>
              <a:t>Reference it with a &lt;script&gt; tag</a:t>
            </a:r>
          </a:p>
          <a:p>
            <a:pPr marL="1163638" lvl="2" indent="-514350">
              <a:buFont typeface="+mj-lt"/>
              <a:buAutoNum type="arabicPeriod"/>
            </a:pPr>
            <a:r>
              <a:rPr lang="en-US" dirty="0" smtClean="0"/>
              <a:t>The Q library will create a global Q object you can use</a:t>
            </a:r>
          </a:p>
          <a:p>
            <a:pPr lvl="1"/>
            <a:r>
              <a:rPr lang="en-US" dirty="0" smtClean="0"/>
              <a:t>Option 2: Using NuGet in Visual Studio</a:t>
            </a:r>
          </a:p>
          <a:p>
            <a:pPr marL="1163638" lvl="2" indent="-514350">
              <a:buFont typeface="+mj-lt"/>
              <a:buAutoNum type="arabicPeriod"/>
            </a:pPr>
            <a:r>
              <a:rPr lang="en-US" dirty="0" smtClean="0"/>
              <a:t>Open the Package Manager Console</a:t>
            </a:r>
          </a:p>
          <a:p>
            <a:pPr marL="1163638" lvl="2" indent="-514350">
              <a:buFont typeface="+mj-lt"/>
              <a:buAutoNum type="arabicPeriod"/>
            </a:pPr>
            <a:r>
              <a:rPr lang="en-US" dirty="0" smtClean="0"/>
              <a:t>Type </a:t>
            </a:r>
          </a:p>
          <a:p>
            <a:pPr marL="1163638" lvl="2" indent="-514350">
              <a:buFont typeface="+mj-lt"/>
              <a:buAutoNum type="arabicPeriod"/>
            </a:pPr>
            <a:r>
              <a:rPr lang="en-US" dirty="0" smtClean="0"/>
              <a:t>Go to step 2 in the previous option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 Promise Library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98812" y="5467290"/>
            <a:ext cx="2667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Install-Package Q</a:t>
            </a:r>
          </a:p>
        </p:txBody>
      </p:sp>
    </p:spTree>
    <p:extLst>
      <p:ext uri="{BB962C8B-B14F-4D97-AF65-F5344CB8AC3E}">
        <p14:creationId xmlns:p14="http://schemas.microsoft.com/office/powerpoint/2010/main" val="103554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2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Promises with Q</a:t>
            </a:r>
          </a:p>
          <a:p>
            <a:pPr lvl="1"/>
            <a:r>
              <a:rPr lang="en-US" dirty="0" smtClean="0"/>
              <a:t>We can make a regular function into a Promise</a:t>
            </a:r>
          </a:p>
          <a:p>
            <a:pPr lvl="1"/>
            <a:r>
              <a:rPr lang="en-US" dirty="0" smtClean="0"/>
              <a:t>i.e. we take the return value as the value of the function</a:t>
            </a:r>
          </a:p>
          <a:p>
            <a:pPr lvl="1"/>
            <a:r>
              <a:rPr lang="en-US" dirty="0" smtClean="0"/>
              <a:t>Using the function </a:t>
            </a:r>
          </a:p>
          <a:p>
            <a:pPr lvl="1"/>
            <a:r>
              <a:rPr lang="en-US" dirty="0" smtClean="0"/>
              <a:t>First parameter is the function to call</a:t>
            </a:r>
          </a:p>
          <a:p>
            <a:pPr lvl="1"/>
            <a:r>
              <a:rPr lang="en-US" dirty="0" smtClean="0"/>
              <a:t>The following parameters are passed into the called function</a:t>
            </a:r>
          </a:p>
          <a:p>
            <a:pPr lvl="1"/>
            <a:r>
              <a:rPr lang="en-US" dirty="0" smtClean="0"/>
              <a:t>The return value of .</a:t>
            </a:r>
            <a:r>
              <a:rPr lang="en-US" dirty="0" err="1" smtClean="0"/>
              <a:t>fcall</a:t>
            </a:r>
            <a:r>
              <a:rPr lang="en-US" dirty="0" smtClean="0"/>
              <a:t>() is a promise with the function's return value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 Promise Library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2412" y="3243801"/>
            <a:ext cx="1752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Q.fcall()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12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Promises from Function Values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89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Promises from callback-based functions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Often we need to wrap a callback in a promise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We can use the Deferred object in Q</a:t>
            </a:r>
          </a:p>
          <a:p>
            <a:pPr lvl="2">
              <a:spcAft>
                <a:spcPts val="0"/>
              </a:spcAft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Deferred is an object which can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self-fulfill itself with some argument: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Or self-reject itself with an error: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lvl="2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Get the promise which will be fulfilled/rejected: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 Promise Library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03225" y="2971800"/>
            <a:ext cx="8200921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deferred = Q.defer()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03226" y="4419600"/>
            <a:ext cx="817277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deferred.resolve(result)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03226" y="5410200"/>
            <a:ext cx="817277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deferred.reject(reason)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03225" y="6324600"/>
            <a:ext cx="817277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deferred.promise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43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Promises from Callback-based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4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.then() method in the Q library</a:t>
            </a:r>
          </a:p>
          <a:p>
            <a:pPr lvl="1"/>
            <a:r>
              <a:rPr lang="en-US" dirty="0" smtClean="0"/>
              <a:t>Follows the specification</a:t>
            </a:r>
          </a:p>
          <a:p>
            <a:pPr lvl="1"/>
            <a:r>
              <a:rPr lang="en-US" dirty="0" smtClean="0"/>
              <a:t>Success, error and progress handlers</a:t>
            </a:r>
          </a:p>
          <a:p>
            <a:pPr lvl="1"/>
            <a:r>
              <a:rPr lang="en-US" dirty="0" smtClean="0"/>
              <a:t>Value returned from the promise is passed to the success handler</a:t>
            </a:r>
          </a:p>
          <a:p>
            <a:pPr lvl="1"/>
            <a:r>
              <a:rPr lang="en-US" dirty="0" smtClean="0"/>
              <a:t>Errors in the promise are passed to the error handler</a:t>
            </a:r>
          </a:p>
          <a:p>
            <a:pPr lvl="1"/>
            <a:r>
              <a:rPr lang="en-US" dirty="0" smtClean="0"/>
              <a:t>Any progress data the promise reports is passed to the progress handler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 Promise Library</a:t>
            </a:r>
          </a:p>
        </p:txBody>
      </p:sp>
    </p:spTree>
    <p:extLst>
      <p:ext uri="{BB962C8B-B14F-4D97-AF65-F5344CB8AC3E}">
        <p14:creationId xmlns:p14="http://schemas.microsoft.com/office/powerpoint/2010/main" val="112134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04785" indent="-304785">
              <a:lnSpc>
                <a:spcPct val="95000"/>
              </a:lnSpc>
            </a:pPr>
            <a:r>
              <a:rPr lang="en-US" dirty="0"/>
              <a:t>Asynchrony in JavaScript</a:t>
            </a: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do 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520" y="2071498"/>
            <a:ext cx="3311620" cy="24805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12" y="2071498"/>
            <a:ext cx="3727554" cy="248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0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Full-featured .then() in 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Chaining promises</a:t>
            </a:r>
          </a:p>
          <a:p>
            <a:pPr lvl="1"/>
            <a:r>
              <a:rPr lang="en-US" dirty="0" smtClean="0"/>
              <a:t>Each .then() method returns a new promise</a:t>
            </a:r>
          </a:p>
          <a:p>
            <a:pPr lvl="1"/>
            <a:r>
              <a:rPr lang="en-US" dirty="0" smtClean="0"/>
              <a:t>The value of the promise is:</a:t>
            </a:r>
          </a:p>
          <a:p>
            <a:pPr lvl="2"/>
            <a:r>
              <a:rPr lang="en-US" dirty="0" smtClean="0"/>
              <a:t>The return value of the success handler, if the previous promise is fulfilled</a:t>
            </a:r>
          </a:p>
          <a:p>
            <a:pPr lvl="2"/>
            <a:r>
              <a:rPr lang="en-US" dirty="0" smtClean="0"/>
              <a:t>The error data if the previous promise failed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 Promise Library</a:t>
            </a:r>
          </a:p>
        </p:txBody>
      </p:sp>
    </p:spTree>
    <p:extLst>
      <p:ext uri="{BB962C8B-B14F-4D97-AF65-F5344CB8AC3E}">
        <p14:creationId xmlns:p14="http://schemas.microsoft.com/office/powerpoint/2010/main" val="4699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 Chaining in 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8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 propagation</a:t>
            </a:r>
          </a:p>
          <a:p>
            <a:pPr lvl="1"/>
            <a:r>
              <a:rPr lang="en-US" dirty="0" smtClean="0"/>
              <a:t>Errors are propagated  up the promise chain</a:t>
            </a:r>
          </a:p>
          <a:p>
            <a:pPr lvl="1"/>
            <a:r>
              <a:rPr lang="en-US" dirty="0" smtClean="0"/>
              <a:t>The first error handler processes the error</a:t>
            </a:r>
          </a:p>
          <a:p>
            <a:pPr lvl="2"/>
            <a:r>
              <a:rPr lang="en-US" dirty="0" smtClean="0"/>
              <a:t>All promises after the error are in the rejected state</a:t>
            </a:r>
          </a:p>
          <a:p>
            <a:pPr lvl="2"/>
            <a:r>
              <a:rPr lang="en-US" dirty="0" smtClean="0"/>
              <a:t>No success handler will be called</a:t>
            </a:r>
          </a:p>
          <a:p>
            <a:r>
              <a:rPr lang="en-US" dirty="0" smtClean="0"/>
              <a:t>.done() function</a:t>
            </a:r>
          </a:p>
          <a:p>
            <a:pPr lvl="1"/>
            <a:r>
              <a:rPr lang="en-US" dirty="0" smtClean="0"/>
              <a:t>Good practice to place at the end of chain</a:t>
            </a:r>
          </a:p>
          <a:p>
            <a:pPr lvl="1"/>
            <a:r>
              <a:rPr lang="en-US" dirty="0" smtClean="0"/>
              <a:t>If no error handler is triggered, done will throw an exception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 Promise Library</a:t>
            </a:r>
          </a:p>
        </p:txBody>
      </p:sp>
    </p:spTree>
    <p:extLst>
      <p:ext uri="{BB962C8B-B14F-4D97-AF65-F5344CB8AC3E}">
        <p14:creationId xmlns:p14="http://schemas.microsoft.com/office/powerpoint/2010/main" val="115043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Error Propagation in 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0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br>
              <a:rPr lang="en-US" dirty="0" smtClean="0"/>
            </a:br>
            <a:r>
              <a:rPr lang="en-US" dirty="0" smtClean="0"/>
              <a:t>to get a promise for a collection of promises:</a:t>
            </a:r>
          </a:p>
          <a:p>
            <a:pPr lvl="1"/>
            <a:r>
              <a:rPr lang="en-US" dirty="0" smtClean="0"/>
              <a:t>Fulfilled when all promises are fulfilled</a:t>
            </a:r>
          </a:p>
          <a:p>
            <a:pPr lvl="2"/>
            <a:r>
              <a:rPr lang="en-US" dirty="0" smtClean="0"/>
              <a:t>Success handler gets the results as an array</a:t>
            </a:r>
          </a:p>
          <a:p>
            <a:pPr lvl="1"/>
            <a:r>
              <a:rPr lang="en-US" dirty="0" smtClean="0"/>
              <a:t>Rejected if any promise is rejected</a:t>
            </a:r>
          </a:p>
          <a:p>
            <a:pPr lvl="2"/>
            <a:r>
              <a:rPr lang="en-US" dirty="0" smtClean="0"/>
              <a:t>Error handler gets the error of the first rejected</a:t>
            </a:r>
          </a:p>
          <a:p>
            <a:r>
              <a:rPr lang="en-US" dirty="0" smtClean="0"/>
              <a:t>Use                        instead of                   to spread the array of results into                       of success handler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 Promise Library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2817812" y="1214735"/>
            <a:ext cx="5257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Q.all([promise1, promise2, …)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15320" y="5029200"/>
            <a:ext cx="1752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.spread()</a:t>
            </a:r>
          </a:p>
        </p:txBody>
      </p:sp>
      <p:sp>
        <p:nvSpPr>
          <p:cNvPr id="7" name="Rectangle 6"/>
          <p:cNvSpPr/>
          <p:nvPr/>
        </p:nvSpPr>
        <p:spPr>
          <a:xfrm>
            <a:off x="5574177" y="5029200"/>
            <a:ext cx="1371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.then()</a:t>
            </a:r>
          </a:p>
        </p:txBody>
      </p:sp>
      <p:sp>
        <p:nvSpPr>
          <p:cNvPr id="8" name="Rectangle 7"/>
          <p:cNvSpPr/>
          <p:nvPr/>
        </p:nvSpPr>
        <p:spPr>
          <a:xfrm>
            <a:off x="2819485" y="5642107"/>
            <a:ext cx="169881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arguments</a:t>
            </a:r>
          </a:p>
        </p:txBody>
      </p:sp>
    </p:spTree>
    <p:extLst>
      <p:ext uri="{BB962C8B-B14F-4D97-AF65-F5344CB8AC3E}">
        <p14:creationId xmlns:p14="http://schemas.microsoft.com/office/powerpoint/2010/main" val="207984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Collections of Promises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6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now know the basics of the Q library and Promises</a:t>
            </a:r>
          </a:p>
          <a:p>
            <a:pPr lvl="1"/>
            <a:r>
              <a:rPr lang="en-US" dirty="0" smtClean="0"/>
              <a:t>There's a lot more functionality in Q</a:t>
            </a:r>
          </a:p>
          <a:p>
            <a:pPr lvl="2"/>
            <a:r>
              <a:rPr lang="en-US" dirty="0" smtClean="0"/>
              <a:t>E.g. each promise instance method has a 'static' counterpart:</a:t>
            </a:r>
          </a:p>
          <a:p>
            <a:pPr lvl="2"/>
            <a:r>
              <a:rPr lang="en-US" dirty="0" smtClean="0"/>
              <a:t>                                         and  </a:t>
            </a:r>
          </a:p>
          <a:p>
            <a:pPr lvl="1"/>
            <a:r>
              <a:rPr lang="en-US" dirty="0" smtClean="0"/>
              <a:t>Read the </a:t>
            </a:r>
            <a:r>
              <a:rPr lang="en-US" dirty="0" smtClean="0">
                <a:hlinkClick r:id="rId2"/>
              </a:rPr>
              <a:t>documentation</a:t>
            </a:r>
            <a:endParaRPr lang="en-US" dirty="0" smtClean="0"/>
          </a:p>
          <a:p>
            <a:r>
              <a:rPr lang="en-US" dirty="0" smtClean="0"/>
              <a:t>We will re-write the Geolocation example</a:t>
            </a:r>
          </a:p>
          <a:p>
            <a:pPr lvl="1"/>
            <a:r>
              <a:rPr lang="en-US" dirty="0" smtClean="0"/>
              <a:t>Without callbacks</a:t>
            </a:r>
            <a:endParaRPr lang="en-US" dirty="0"/>
          </a:p>
          <a:p>
            <a:pPr lvl="1"/>
            <a:r>
              <a:rPr lang="en-US" dirty="0" smtClean="0"/>
              <a:t>With promises and promise chains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 Promise Library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1012" y="3195935"/>
            <a:ext cx="274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promise.then(…)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4812" y="3195935"/>
            <a:ext cx="3276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Q.then(promise, …)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51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Geolocation with Q Promises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9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Promises in jQuery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Creation, Usage, Specifics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121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is single-threaded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Long-running operations block other operations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Asynchronous operations in Java</a:t>
            </a:r>
            <a:r>
              <a:rPr lang="en-US" dirty="0"/>
              <a:t>S</a:t>
            </a:r>
            <a:r>
              <a:rPr lang="en-US" dirty="0" smtClean="0"/>
              <a:t>cript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Break up long operations into shorter ones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 other operations can "squeeze in"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Delayed execution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Postpone heavy operations to the end of the event loop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To give event handlers the ability to respond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04785" indent="-304785">
              <a:lnSpc>
                <a:spcPct val="95000"/>
              </a:lnSpc>
            </a:pPr>
            <a:r>
              <a:rPr lang="en-US" dirty="0"/>
              <a:t>Asynchrony in JavaScript</a:t>
            </a:r>
          </a:p>
        </p:txBody>
      </p:sp>
    </p:spTree>
    <p:extLst>
      <p:ext uri="{BB962C8B-B14F-4D97-AF65-F5344CB8AC3E}">
        <p14:creationId xmlns:p14="http://schemas.microsoft.com/office/powerpoint/2010/main" val="261419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jQuery supports CommonJS Promises/A</a:t>
            </a:r>
          </a:p>
          <a:p>
            <a:pPr lvl="1"/>
            <a:r>
              <a:rPr lang="en-US" dirty="0" smtClean="0"/>
              <a:t>Since jQuery 1.5</a:t>
            </a:r>
          </a:p>
          <a:p>
            <a:pPr lvl="1"/>
            <a:r>
              <a:rPr lang="en-US" dirty="0" smtClean="0"/>
              <a:t>* almost (details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.then() didn't return a promise until jQuery 1.8</a:t>
            </a:r>
          </a:p>
          <a:p>
            <a:pPr lvl="3"/>
            <a:r>
              <a:rPr lang="en-US" dirty="0" smtClean="0"/>
              <a:t>.pipe() was used</a:t>
            </a:r>
          </a:p>
          <a:p>
            <a:pPr lvl="2"/>
            <a:r>
              <a:rPr lang="en-US" dirty="0" smtClean="0"/>
              <a:t>Errors in handlers don't propagate up</a:t>
            </a:r>
          </a:p>
          <a:p>
            <a:r>
              <a:rPr lang="en-US" dirty="0" smtClean="0"/>
              <a:t>Generally, jQuery promises look and feel the same as Q promises</a:t>
            </a:r>
          </a:p>
          <a:p>
            <a:pPr lvl="1"/>
            <a:r>
              <a:rPr lang="en-US" dirty="0" smtClean="0"/>
              <a:t>Use them the same way, but be cautious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in </a:t>
            </a:r>
            <a:r>
              <a:rPr lang="en-US" dirty="0" err="1" smtClean="0"/>
              <a:t>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jQuery.Deferred object</a:t>
            </a:r>
          </a:p>
          <a:p>
            <a:pPr lvl="1"/>
            <a:r>
              <a:rPr lang="en-US" dirty="0" smtClean="0"/>
              <a:t>Extended, mutable </a:t>
            </a:r>
            <a:r>
              <a:rPr lang="en-US" dirty="0" smtClean="0"/>
              <a:t>promise</a:t>
            </a:r>
          </a:p>
          <a:p>
            <a:pPr lvl="2"/>
            <a:r>
              <a:rPr lang="en-US" dirty="0"/>
              <a:t>just like in Q</a:t>
            </a:r>
            <a:endParaRPr lang="en-US" dirty="0" smtClean="0"/>
          </a:p>
          <a:p>
            <a:pPr lvl="1"/>
            <a:r>
              <a:rPr lang="en-US" dirty="0" smtClean="0"/>
              <a:t>Can resolve and reject itself with arguments</a:t>
            </a:r>
          </a:p>
          <a:p>
            <a:pPr lvl="1"/>
            <a:r>
              <a:rPr lang="en-US" dirty="0" smtClean="0"/>
              <a:t>Can retrieve an immutable promise object</a:t>
            </a:r>
          </a:p>
          <a:p>
            <a:pPr lvl="2"/>
            <a:r>
              <a:rPr lang="en-US" dirty="0" smtClean="0"/>
              <a:t>Which in fact will be resolved/rejected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in jQuery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2624" y="5182850"/>
            <a:ext cx="10820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 = jQuery.Deferred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$.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Deferred()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d.resolve(result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resolves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deferred, calling success handlers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d.reject(reason);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rejects the deferred, calling error handlers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d.promise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note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here promise is a function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28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Creating and Using Promises in jQuery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5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Specifics of error propagation in jQuery</a:t>
            </a:r>
          </a:p>
          <a:p>
            <a:pPr lvl="1"/>
            <a:r>
              <a:rPr lang="en-US" dirty="0" smtClean="0"/>
              <a:t>Calling reject (from deferred) works as expected</a:t>
            </a:r>
          </a:p>
          <a:p>
            <a:pPr lvl="2"/>
            <a:r>
              <a:rPr lang="en-US" dirty="0" smtClean="0"/>
              <a:t>Only error handlers are called</a:t>
            </a:r>
          </a:p>
          <a:p>
            <a:pPr lvl="1"/>
            <a:r>
              <a:rPr lang="en-US" dirty="0" smtClean="0"/>
              <a:t>Errors in success/error handlers are not propagated</a:t>
            </a:r>
          </a:p>
          <a:p>
            <a:pPr lvl="2"/>
            <a:r>
              <a:rPr lang="en-US" dirty="0" smtClean="0"/>
              <a:t>Thrown exceptions will not be processed by error handlers in the </a:t>
            </a:r>
            <a:r>
              <a:rPr lang="en-US" dirty="0" smtClean="0"/>
              <a:t>chain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in jQuery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98612" y="4699116"/>
            <a:ext cx="9144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promiseMeSomething().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then(function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endParaRPr lang="en-US" sz="2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invalid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throws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.then(function() {},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function(err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error handler will not be called</a:t>
            </a:r>
            <a:endParaRPr lang="en-US" sz="20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14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2800" dirty="0" smtClean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520" y="1407604"/>
            <a:ext cx="2783396" cy="2783396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309225" y="443581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JS Apps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16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https://softuni.bg/courses/javascript-applications/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Web Storage and Cookies</a:t>
            </a:r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Browsers provide some asynchronous APIs</a:t>
            </a:r>
          </a:p>
          <a:p>
            <a:pPr lvl="1"/>
            <a:r>
              <a:rPr lang="en-US" dirty="0" smtClean="0"/>
              <a:t>Web workers</a:t>
            </a:r>
          </a:p>
          <a:p>
            <a:pPr lvl="1"/>
            <a:r>
              <a:rPr lang="en-US" dirty="0" smtClean="0"/>
              <a:t>AJAX</a:t>
            </a:r>
          </a:p>
          <a:p>
            <a:pPr lvl="1"/>
            <a:r>
              <a:rPr lang="en-US" dirty="0" smtClean="0"/>
              <a:t>Geolocation</a:t>
            </a:r>
          </a:p>
          <a:p>
            <a:pPr lvl="1"/>
            <a:r>
              <a:rPr lang="en-US" dirty="0" smtClean="0"/>
              <a:t>CSS3 animations, etc.</a:t>
            </a:r>
          </a:p>
          <a:p>
            <a:r>
              <a:rPr lang="en-US" dirty="0" smtClean="0"/>
              <a:t>All of the above require callbacks</a:t>
            </a:r>
          </a:p>
          <a:p>
            <a:pPr lvl="1"/>
            <a:r>
              <a:rPr lang="en-US" dirty="0" smtClean="0"/>
              <a:t>Functions to call at some point</a:t>
            </a:r>
          </a:p>
          <a:p>
            <a:pPr lvl="2"/>
            <a:r>
              <a:rPr lang="en-US" dirty="0" smtClean="0"/>
              <a:t>When beginning to do work</a:t>
            </a:r>
          </a:p>
          <a:p>
            <a:pPr lvl="2"/>
            <a:r>
              <a:rPr lang="en-US" dirty="0" smtClean="0"/>
              <a:t>After the work is done to transmit values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Asynchrony in </a:t>
            </a:r>
            <a:r>
              <a:rPr lang="en-US" dirty="0" smtClean="0"/>
              <a:t>JavaScript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5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07284" y="4953000"/>
            <a:ext cx="10416328" cy="820600"/>
          </a:xfrm>
        </p:spPr>
        <p:txBody>
          <a:bodyPr/>
          <a:lstStyle/>
          <a:p>
            <a:pPr marL="304785" indent="-304785">
              <a:lnSpc>
                <a:spcPct val="95000"/>
              </a:lnSpc>
            </a:pPr>
            <a:r>
              <a:rPr lang="en-US" dirty="0" smtClean="0"/>
              <a:t>Callback-oriented Programming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347092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Callback function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function object passed to another function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other function can call the passed 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other function can give arguments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 of callbacks: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Event handlers are sort-of callbacks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setTimeout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setInterval</a:t>
            </a:r>
            <a:r>
              <a:rPr lang="en-US" dirty="0" smtClean="0"/>
              <a:t> take a callback argument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 OOP patterns use callbacks for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_super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04785" indent="-304785">
              <a:lnSpc>
                <a:spcPct val="95000"/>
              </a:lnSpc>
            </a:pPr>
            <a:r>
              <a:rPr lang="en-US" dirty="0" smtClean="0"/>
              <a:t>Callback-oriented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2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Callback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12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Callback-oriented programming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Functions get passed to each other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Each functions calls the passed ones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To continue the work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To process values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Inversion of control principle ("don't call us, we'll call you")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Problems: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"Return" values by passing to other functions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Heavily nested functions are hard to understand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Errors and exceptions are a nightmare to process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04785" indent="-304785">
              <a:lnSpc>
                <a:spcPct val="95000"/>
              </a:lnSpc>
            </a:pPr>
            <a:r>
              <a:rPr lang="en-US" dirty="0" smtClean="0"/>
              <a:t>Callback-oriented Programming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07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1639</Words>
  <Application>Microsoft Office PowerPoint</Application>
  <PresentationFormat>Custom</PresentationFormat>
  <Paragraphs>341</Paragraphs>
  <Slides>47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Wingdings</vt:lpstr>
      <vt:lpstr>Wingdings 2</vt:lpstr>
      <vt:lpstr>SoftUni 16x9</vt:lpstr>
      <vt:lpstr>Promises and  Asynchronous Programming</vt:lpstr>
      <vt:lpstr>Table of Contents</vt:lpstr>
      <vt:lpstr>Asynchrony in JavaScript</vt:lpstr>
      <vt:lpstr>Asynchrony in JavaScript</vt:lpstr>
      <vt:lpstr>Asynchrony in JavaScript (2)</vt:lpstr>
      <vt:lpstr>Callback-oriented Programming</vt:lpstr>
      <vt:lpstr>Callback-oriented Programming</vt:lpstr>
      <vt:lpstr>Simple Callback</vt:lpstr>
      <vt:lpstr>Callback-oriented Programming (2)</vt:lpstr>
      <vt:lpstr>Callback with Value Needed by Other Method</vt:lpstr>
      <vt:lpstr>Using Browser-provided Async APIs</vt:lpstr>
      <vt:lpstr>Using Browser-provided Asynchronous APIs</vt:lpstr>
      <vt:lpstr>Using Browser-provided Asynchronous APIs</vt:lpstr>
      <vt:lpstr>Callback-based usage of the Geolocation API</vt:lpstr>
      <vt:lpstr>Callback-based usage of Geolocation Summary</vt:lpstr>
      <vt:lpstr>Promises</vt:lpstr>
      <vt:lpstr>Promises</vt:lpstr>
      <vt:lpstr>Promises</vt:lpstr>
      <vt:lpstr>Promises</vt:lpstr>
      <vt:lpstr>Promises</vt:lpstr>
      <vt:lpstr>Promises</vt:lpstr>
      <vt:lpstr>The Q Promise Library</vt:lpstr>
      <vt:lpstr>The Q Promise Library</vt:lpstr>
      <vt:lpstr>Getting Started with Q</vt:lpstr>
      <vt:lpstr>The Q Promise Library</vt:lpstr>
      <vt:lpstr>Creating Promises from Function Values</vt:lpstr>
      <vt:lpstr>The Q Promise Library</vt:lpstr>
      <vt:lpstr>Creating Promises from Callback-based Functions</vt:lpstr>
      <vt:lpstr>The Q Promise Library</vt:lpstr>
      <vt:lpstr>Full-featured .then() in Q</vt:lpstr>
      <vt:lpstr>The Q Promise Library</vt:lpstr>
      <vt:lpstr>Promise Chaining in Q</vt:lpstr>
      <vt:lpstr>The Q Promise Library</vt:lpstr>
      <vt:lpstr>Error Propagation in Q</vt:lpstr>
      <vt:lpstr>The Q Promise Library</vt:lpstr>
      <vt:lpstr>Collections of Promises</vt:lpstr>
      <vt:lpstr>The Q Promise Library</vt:lpstr>
      <vt:lpstr>Geolocation with Q Promises</vt:lpstr>
      <vt:lpstr>Promises in jQuery</vt:lpstr>
      <vt:lpstr>Promises in jQuery</vt:lpstr>
      <vt:lpstr>Promises in jQuery</vt:lpstr>
      <vt:lpstr>Creating and Using Promises in jQuery</vt:lpstr>
      <vt:lpstr>Promises in jQuery</vt:lpstr>
      <vt:lpstr>Summary</vt:lpstr>
      <vt:lpstr>Web Storage and Cookies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Promises and Asynchronous Programming</dc:title>
  <dc:subject>Software Development Course</dc:subject>
  <dc:creator/>
  <cp:keywords>JavaScript, JS, programming, SoftUni, Software University, programming, software development, software engineering, course, Web development, Applications, Promises, Asynchronous Programming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2014-11-29T18:17:05Z</dcterms:modified>
  <cp:category>JavaScript, JS, programming, Applications, Promises, Asynchronous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