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460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17" r:id="rId23"/>
    <p:sldId id="424" r:id="rId24"/>
    <p:sldId id="419" r:id="rId25"/>
    <p:sldId id="420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3" autoAdjust="0"/>
    <p:restoredTop sz="94533" autoAdjust="0"/>
  </p:normalViewPr>
  <p:slideViewPr>
    <p:cSldViewPr>
      <p:cViewPr varScale="1">
        <p:scale>
          <a:sx n="86" d="100"/>
          <a:sy n="86" d="100"/>
        </p:scale>
        <p:origin x="108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11/29/2014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11/29/2014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softuni.bg/courses/javascript-applications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jpeg"/><Relationship Id="rId15" Type="http://schemas.openxmlformats.org/officeDocument/2006/relationships/image" Target="../media/image1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softwaregroup-bg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1080338"/>
            <a:ext cx="7637377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 Applications and</a:t>
            </a:r>
            <a:br>
              <a:rPr lang="en-US" dirty="0" smtClean="0"/>
            </a:br>
            <a:r>
              <a:rPr lang="en-US" dirty="0" smtClean="0"/>
              <a:t>Applications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286000"/>
            <a:ext cx="7637377" cy="94969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296461"/>
            <a:ext cx="2933700" cy="29337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3414377"/>
            <a:ext cx="2697868" cy="2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SPA applications relay on solid JavaScript business logic</a:t>
            </a:r>
          </a:p>
          <a:p>
            <a:pPr lvl="1"/>
            <a:r>
              <a:rPr lang="en-US" dirty="0" smtClean="0"/>
              <a:t>They have a server that contains the database and exposes web services</a:t>
            </a:r>
          </a:p>
          <a:p>
            <a:pPr lvl="2"/>
            <a:r>
              <a:rPr lang="en-US" dirty="0" smtClean="0"/>
              <a:t>Web services are kind of requirement for SPA</a:t>
            </a:r>
          </a:p>
          <a:p>
            <a:r>
              <a:rPr lang="en-US" dirty="0" smtClean="0"/>
              <a:t>The JavaScript communicates with the server using HTTP requests and AJAX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SPA application is build from some layers to meet the "separation of concerns"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</a:t>
            </a:r>
            <a:r>
              <a:rPr lang="en-US" dirty="0"/>
              <a:t>l</a:t>
            </a:r>
            <a:r>
              <a:rPr lang="en-US" dirty="0" smtClean="0"/>
              <a:t>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Views (HTML, CSS and UI logic)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way to communicate with the server (mainly HTTP requests)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Business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layer that connects the Data with the UI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controllers or view-models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design patterns exist that solve </a:t>
            </a:r>
            <a:r>
              <a:rPr lang="en-US" dirty="0" smtClean="0"/>
              <a:t>the separation of concerns</a:t>
            </a:r>
          </a:p>
          <a:p>
            <a:r>
              <a:rPr lang="en-US" dirty="0" smtClean="0"/>
              <a:t>The most used patterns are the MV* patterns</a:t>
            </a:r>
          </a:p>
          <a:p>
            <a:pPr lvl="1"/>
            <a:r>
              <a:rPr lang="en-US" dirty="0" smtClean="0"/>
              <a:t>Model-View-*</a:t>
            </a:r>
          </a:p>
          <a:p>
            <a:pPr lvl="1"/>
            <a:r>
              <a:rPr lang="en-US" dirty="0" smtClean="0"/>
              <a:t>The * contains the business logic of the app</a:t>
            </a:r>
            <a:endParaRPr lang="en-US" dirty="0"/>
          </a:p>
          <a:p>
            <a:r>
              <a:rPr lang="en-US" dirty="0" smtClean="0"/>
              <a:t>MV* has three concrete implementations:</a:t>
            </a:r>
          </a:p>
          <a:p>
            <a:pPr lvl="1"/>
            <a:r>
              <a:rPr lang="en-US" dirty="0" smtClean="0"/>
              <a:t>MVC (Model-View-Controller)</a:t>
            </a:r>
          </a:p>
          <a:p>
            <a:pPr lvl="1"/>
            <a:r>
              <a:rPr lang="en-US" dirty="0" smtClean="0"/>
              <a:t>MVVM (Model-View-ViewModel)</a:t>
            </a:r>
          </a:p>
          <a:p>
            <a:pPr lvl="1"/>
            <a:r>
              <a:rPr lang="en-US" dirty="0" smtClean="0"/>
              <a:t>MVP (Model-View-Presenter)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Patterns </a:t>
            </a:r>
            <a:r>
              <a:rPr lang="en-US" dirty="0" smtClean="0"/>
              <a:t> in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Model-View-Controller has three sub layers: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models with data and passes them to a 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25048" y="144305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View rendering)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45972" y="448887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2783" y="448887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3" name="Right Arrow 2"/>
          <p:cNvSpPr/>
          <p:nvPr/>
        </p:nvSpPr>
        <p:spPr>
          <a:xfrm rot="2795697">
            <a:off x="7442279" y="3279385"/>
            <a:ext cx="1696811" cy="70309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4" name="Left Arrow 3"/>
          <p:cNvSpPr/>
          <p:nvPr/>
        </p:nvSpPr>
        <p:spPr>
          <a:xfrm rot="18765875">
            <a:off x="2648002" y="3275776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254597" y="4801340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367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JavaScript frameworks implement the MVC pattern: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Ember.js</a:t>
            </a:r>
          </a:p>
          <a:p>
            <a:pPr lvl="1"/>
            <a:r>
              <a:rPr lang="en-US" dirty="0" smtClean="0"/>
              <a:t>Sammy.js</a:t>
            </a:r>
          </a:p>
          <a:p>
            <a:pPr lvl="1"/>
            <a:r>
              <a:rPr lang="en-US" dirty="0" smtClean="0"/>
              <a:t>Google Closure</a:t>
            </a:r>
          </a:p>
          <a:p>
            <a:pPr lvl="1"/>
            <a:r>
              <a:rPr lang="en-US" dirty="0" smtClean="0"/>
              <a:t>Batman.js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5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88256"/>
          </a:xfrm>
        </p:spPr>
        <p:txBody>
          <a:bodyPr/>
          <a:lstStyle/>
          <a:p>
            <a:r>
              <a:rPr lang="en-US" dirty="0" smtClean="0"/>
              <a:t>The MVVM Architectural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Model-View-ViewModel has three sub layers: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Model of the View - The View binds to the VM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models of data, Views get what they need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951" y="307889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business Logic)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40775" y="490455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16831" y="128066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 </a:t>
            </a:r>
          </a:p>
        </p:txBody>
      </p:sp>
      <p:cxnSp>
        <p:nvCxnSpPr>
          <p:cNvPr id="12" name="Curved Connector 11"/>
          <p:cNvCxnSpPr>
            <a:stCxn id="14" idx="4"/>
            <a:endCxn id="5" idx="1"/>
          </p:cNvCxnSpPr>
          <p:nvPr/>
        </p:nvCxnSpPr>
        <p:spPr>
          <a:xfrm rot="16200000" flipH="1">
            <a:off x="3046438" y="2369395"/>
            <a:ext cx="1134218" cy="1612807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14" name="Oval 13"/>
          <p:cNvSpPr/>
          <p:nvPr/>
        </p:nvSpPr>
        <p:spPr>
          <a:xfrm>
            <a:off x="2656268" y="2306937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84723">
            <a:off x="3002056" y="2925008"/>
            <a:ext cx="1279051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Binds to</a:t>
            </a:r>
          </a:p>
        </p:txBody>
      </p:sp>
      <p:cxnSp>
        <p:nvCxnSpPr>
          <p:cNvPr id="20" name="Curved Connector 19"/>
          <p:cNvCxnSpPr>
            <a:stCxn id="21" idx="4"/>
            <a:endCxn id="6" idx="1"/>
          </p:cNvCxnSpPr>
          <p:nvPr/>
        </p:nvCxnSpPr>
        <p:spPr>
          <a:xfrm rot="16200000" flipH="1">
            <a:off x="5053548" y="4181341"/>
            <a:ext cx="1161648" cy="1612806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21" name="Oval 20"/>
          <p:cNvSpPr/>
          <p:nvPr/>
        </p:nvSpPr>
        <p:spPr>
          <a:xfrm>
            <a:off x="4677093" y="4105168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484723">
            <a:off x="5080594" y="4833855"/>
            <a:ext cx="1279051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41463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Single Page Applications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What is a SPA app?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Building SPA apps with Sammy.js and mustache.js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000" dirty="0"/>
              <a:t>Architectural Design Patterns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MV* patterns - MVC, MVVM and MVP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Sample implementation in </a:t>
            </a:r>
            <a:r>
              <a:rPr lang="en-US" sz="2800" dirty="0" smtClean="0"/>
              <a:t>JavaScript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97" y="138030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12" y="4038600"/>
            <a:ext cx="2853971" cy="2140477"/>
          </a:xfrm>
          <a:prstGeom prst="roundRect">
            <a:avLst>
              <a:gd name="adj" fmla="val 4285"/>
            </a:avLst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was designed mostly for use in WPF/Silverlight, but its usable in JavaScript as well</a:t>
            </a:r>
          </a:p>
          <a:p>
            <a:pPr lvl="1"/>
            <a:r>
              <a:rPr lang="en-US" dirty="0" err="1" smtClean="0"/>
              <a:t>Kendo.UI</a:t>
            </a:r>
            <a:endParaRPr lang="en-US" dirty="0" smtClean="0"/>
          </a:p>
          <a:p>
            <a:pPr lvl="1"/>
            <a:r>
              <a:rPr lang="en-US" dirty="0" smtClean="0"/>
              <a:t>Kendo</a:t>
            </a:r>
            <a:r>
              <a:rPr lang="bg-BG" dirty="0" smtClean="0"/>
              <a:t> </a:t>
            </a:r>
            <a:r>
              <a:rPr lang="en-US" dirty="0" smtClean="0"/>
              <a:t>UI Mobile</a:t>
            </a:r>
          </a:p>
          <a:p>
            <a:pPr lvl="1"/>
            <a:r>
              <a:rPr lang="en-US" dirty="0" smtClean="0"/>
              <a:t>Knockout.js</a:t>
            </a:r>
          </a:p>
          <a:p>
            <a:pPr lvl="1"/>
            <a:r>
              <a:rPr lang="en-US" dirty="0" smtClean="0"/>
              <a:t>Knockback.js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Frameworks </a:t>
            </a:r>
            <a:r>
              <a:rPr lang="en-US" smtClean="0"/>
              <a:t>Implementing 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800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20" y="1407604"/>
            <a:ext cx="2783396" cy="2783396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43581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Apps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Web Storage and Cookies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Single-page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ingle-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age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pplication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SPA</a:t>
            </a:r>
            <a:r>
              <a:rPr lang="en-US" dirty="0" smtClean="0"/>
              <a:t>) is </a:t>
            </a:r>
            <a:r>
              <a:rPr lang="en-US" dirty="0"/>
              <a:t>a web application </a:t>
            </a:r>
            <a:r>
              <a:rPr lang="en-US" dirty="0" smtClean="0"/>
              <a:t>that </a:t>
            </a:r>
            <a:r>
              <a:rPr lang="en-US" dirty="0"/>
              <a:t>fits on a single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Page resources are retrieved either at page load or loaded in response to user actions</a:t>
            </a:r>
          </a:p>
          <a:p>
            <a:pPr lvl="1"/>
            <a:r>
              <a:rPr lang="en-US" dirty="0" smtClean="0"/>
              <a:t>The page does not reload at any point</a:t>
            </a:r>
          </a:p>
          <a:p>
            <a:r>
              <a:rPr lang="en-US" dirty="0" smtClean="0"/>
              <a:t>SPA apps can contain multiple fake pages</a:t>
            </a:r>
          </a:p>
          <a:p>
            <a:pPr lvl="1"/>
            <a:r>
              <a:rPr lang="en-US" dirty="0" smtClean="0"/>
              <a:t>Not real pages, but ones that look like a page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SPA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 Applications have a different architecture than regular JavaScript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SPA apps have: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thick layer of server logic (Web services), located in the cloud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both Database and Business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thin client layer, implemented with HTML5 and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communication with the server and UI logic</a:t>
            </a:r>
          </a:p>
        </p:txBody>
      </p:sp>
    </p:spTree>
    <p:extLst>
      <p:ext uri="{BB962C8B-B14F-4D97-AF65-F5344CB8AC3E}">
        <p14:creationId xmlns:p14="http://schemas.microsoft.com/office/powerpoint/2010/main" val="31970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applications have: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2"/>
            <a:r>
              <a:rPr lang="en-US" dirty="0" smtClean="0"/>
              <a:t>There is logic on both the server and the client</a:t>
            </a:r>
          </a:p>
          <a:p>
            <a:pPr lvl="1"/>
            <a:r>
              <a:rPr lang="en-US" dirty="0" smtClean="0"/>
              <a:t>Lower bandwidth</a:t>
            </a:r>
          </a:p>
          <a:p>
            <a:pPr lvl="2"/>
            <a:r>
              <a:rPr lang="en-US" dirty="0" smtClean="0"/>
              <a:t>Only JSON/XML data is send over HTTP</a:t>
            </a:r>
          </a:p>
          <a:p>
            <a:pPr lvl="2"/>
            <a:r>
              <a:rPr lang="en-US" dirty="0" smtClean="0"/>
              <a:t>The JSON data is rendered on the client</a:t>
            </a:r>
          </a:p>
          <a:p>
            <a:pPr lvl="1"/>
            <a:r>
              <a:rPr lang="en-US" dirty="0" smtClean="0"/>
              <a:t>Higher code reusability</a:t>
            </a:r>
          </a:p>
          <a:p>
            <a:pPr lvl="2"/>
            <a:r>
              <a:rPr lang="en-US" dirty="0" smtClean="0"/>
              <a:t>The server gives an API, that is fully decoupled with the UI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Applications: 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Yet SPA applications have their challenges:</a:t>
            </a:r>
          </a:p>
          <a:p>
            <a:pPr lvl="1"/>
            <a:r>
              <a:rPr lang="en-US" dirty="0" smtClean="0"/>
              <a:t>The server must have a solid data validation</a:t>
            </a:r>
          </a:p>
          <a:p>
            <a:pPr lvl="2"/>
            <a:r>
              <a:rPr lang="en-US" dirty="0" smtClean="0"/>
              <a:t>The client is more easily tampered with</a:t>
            </a:r>
          </a:p>
          <a:p>
            <a:pPr lvl="1"/>
            <a:r>
              <a:rPr lang="en-US" dirty="0" smtClean="0"/>
              <a:t>Routing (i.e. History)</a:t>
            </a:r>
          </a:p>
          <a:p>
            <a:pPr lvl="2"/>
            <a:r>
              <a:rPr lang="en-US" dirty="0" smtClean="0"/>
              <a:t>The regular user expects to go to the previous screen, not page, when they hit the back button</a:t>
            </a:r>
          </a:p>
          <a:p>
            <a:pPr lvl="2"/>
            <a:r>
              <a:rPr lang="en-US" dirty="0" smtClean="0"/>
              <a:t>Easily done with Sammy.js, AngularJS, etc…</a:t>
            </a:r>
          </a:p>
          <a:p>
            <a:pPr lvl="1"/>
            <a:r>
              <a:rPr lang="en-US" dirty="0" smtClean="0"/>
              <a:t>A combination of lots of frameworks are required</a:t>
            </a:r>
          </a:p>
          <a:p>
            <a:pPr lvl="2"/>
            <a:r>
              <a:rPr lang="en-US" dirty="0" smtClean="0"/>
              <a:t>jQuery is not enough any more…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Applications: Pros and Cons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 smtClean="0"/>
              <a:t>Design Patterns in</a:t>
            </a:r>
            <a:br>
              <a:rPr lang="en-US" dirty="0" smtClean="0"/>
            </a:br>
            <a:r>
              <a:rPr lang="en-US" dirty="0" smtClean="0"/>
              <a:t> SPA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877</Words>
  <Application>Microsoft Office PowerPoint</Application>
  <PresentationFormat>Custom</PresentationFormat>
  <Paragraphs>164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SPA Applications and Applications Architecture</vt:lpstr>
      <vt:lpstr>Table of Contents</vt:lpstr>
      <vt:lpstr>Single-page Applications</vt:lpstr>
      <vt:lpstr>Single Page Application</vt:lpstr>
      <vt:lpstr>Architecture of SPA Apps</vt:lpstr>
      <vt:lpstr>SPA Applications: Pros and Cons</vt:lpstr>
      <vt:lpstr>SPA Applications: Pros and Cons</vt:lpstr>
      <vt:lpstr>SPA Applications: Pros and Cons (2)</vt:lpstr>
      <vt:lpstr>Design Patterns in  SPA Application</vt:lpstr>
      <vt:lpstr>SPA Applications Architecture</vt:lpstr>
      <vt:lpstr>SPA Architecture</vt:lpstr>
      <vt:lpstr>Architectural Patterns  in JavaScript </vt:lpstr>
      <vt:lpstr>Model-View-Controller</vt:lpstr>
      <vt:lpstr>Model-View-Controller</vt:lpstr>
      <vt:lpstr>MVC Architecture</vt:lpstr>
      <vt:lpstr>JavaScript Frameworks Implementing MVC</vt:lpstr>
      <vt:lpstr>Model-View-ViewModel</vt:lpstr>
      <vt:lpstr>Model-View-ViewModel</vt:lpstr>
      <vt:lpstr>MVVM Architecture</vt:lpstr>
      <vt:lpstr>JavaScript Frameworks Implementing MVVM</vt:lpstr>
      <vt:lpstr>Summary</vt:lpstr>
      <vt:lpstr>Web Storage and Cookies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Applications and Applications Architecture</dc:title>
  <dc:subject>Software Development Course</dc:subject>
  <dc:creator/>
  <cp:keywords>JavaScript, JS, programming, SoftUni, Software University, programming, software development, software engineering, course, Web development, Applications, SPA, Applications architecture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2014-11-29T09:31:08Z</dcterms:modified>
  <cp:category>JavaScript, JS, programming, Applications, SPA, Applications architecture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