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274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91" r:id="rId22"/>
    <p:sldId id="478" r:id="rId23"/>
    <p:sldId id="479" r:id="rId24"/>
    <p:sldId id="480" r:id="rId25"/>
    <p:sldId id="481" r:id="rId26"/>
    <p:sldId id="482" r:id="rId27"/>
    <p:sldId id="483" r:id="rId28"/>
    <p:sldId id="484" r:id="rId29"/>
    <p:sldId id="485" r:id="rId30"/>
    <p:sldId id="486" r:id="rId31"/>
    <p:sldId id="487" r:id="rId32"/>
    <p:sldId id="488" r:id="rId33"/>
    <p:sldId id="489" r:id="rId34"/>
    <p:sldId id="490" r:id="rId35"/>
    <p:sldId id="424" r:id="rId36"/>
    <p:sldId id="419" r:id="rId37"/>
    <p:sldId id="420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53" autoAdjust="0"/>
    <p:restoredTop sz="94533" autoAdjust="0"/>
  </p:normalViewPr>
  <p:slideViewPr>
    <p:cSldViewPr>
      <p:cViewPr varScale="1">
        <p:scale>
          <a:sx n="86" d="100"/>
          <a:sy n="86" d="100"/>
        </p:scale>
        <p:origin x="108" y="22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12/1/2014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6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7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  <p:sldLayoutId id="2147483670" r:id="rId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17.png"/><Relationship Id="rId3" Type="http://schemas.openxmlformats.org/officeDocument/2006/relationships/hyperlink" Target="https://softuni.bg/courses/javascript-applications/" TargetMode="External"/><Relationship Id="rId7" Type="http://schemas.openxmlformats.org/officeDocument/2006/relationships/image" Target="../media/image14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3.jpeg"/><Relationship Id="rId15" Type="http://schemas.openxmlformats.org/officeDocument/2006/relationships/image" Target="../media/image18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15.png"/><Relationship Id="rId14" Type="http://schemas.openxmlformats.org/officeDocument/2006/relationships/hyperlink" Target="http://www.softwaregroup-bg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2" TargetMode="Externa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58176" y="804090"/>
            <a:ext cx="7637377" cy="1405710"/>
          </a:xfrm>
        </p:spPr>
        <p:txBody>
          <a:bodyPr>
            <a:normAutofit/>
          </a:bodyPr>
          <a:lstStyle/>
          <a:p>
            <a:r>
              <a:rPr lang="en-US" dirty="0" smtClean="0"/>
              <a:t>Underscore.JS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0412" y="2057399"/>
            <a:ext cx="6925141" cy="996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Extending the Functionality </a:t>
            </a:r>
          </a:p>
          <a:p>
            <a:r>
              <a:rPr lang="en-US" dirty="0" smtClean="0"/>
              <a:t>of Collections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53000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13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615791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2" name="Picture 4" descr="http://www.mortware.com/wp-content/uploads/2013/05/it-servic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3296461"/>
            <a:ext cx="2933700" cy="29337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2758871"/>
            <a:ext cx="3973217" cy="2481936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701" y="4241453"/>
            <a:ext cx="3303036" cy="18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_.map()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8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and reject return a subset of the original collection, based on an boolean expression</a:t>
            </a:r>
          </a:p>
          <a:p>
            <a:pPr lvl="1"/>
            <a:r>
              <a:rPr lang="en-US" sz="2800" dirty="0"/>
              <a:t>Filter returns all items matching the condition</a:t>
            </a:r>
          </a:p>
          <a:p>
            <a:pPr lvl="1"/>
            <a:r>
              <a:rPr lang="en-US" sz="2800" dirty="0"/>
              <a:t>Reject returns all items that </a:t>
            </a:r>
            <a:r>
              <a:rPr lang="en-US" sz="2800" dirty="0" smtClean="0"/>
              <a:t>do not </a:t>
            </a:r>
            <a:r>
              <a:rPr lang="en-US" sz="2800" dirty="0"/>
              <a:t>fulfill the condition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filter() and reject()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2812" y="3733800"/>
            <a:ext cx="1064179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chemeClr val="tx2"/>
                </a:solidFill>
              </a:rPr>
              <a:t>var numbers = [0, 1, 2, 3, 4, 5, 6, 7, 8];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var even =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_.filter</a:t>
            </a:r>
            <a:r>
              <a:rPr lang="en-US" sz="2400" noProof="1" smtClean="0">
                <a:solidFill>
                  <a:schemeClr val="tx2"/>
                </a:solidFill>
              </a:rPr>
              <a:t>(numbers, isEven);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var odd =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_.reject</a:t>
            </a:r>
            <a:r>
              <a:rPr lang="en-US" sz="2400" noProof="1" smtClean="0">
                <a:solidFill>
                  <a:schemeClr val="tx2"/>
                </a:solidFill>
              </a:rPr>
              <a:t>(numbers, isEven);</a:t>
            </a:r>
          </a:p>
          <a:p>
            <a:endParaRPr lang="en-US" sz="2400" noProof="1" smtClean="0">
              <a:solidFill>
                <a:schemeClr val="tx2"/>
              </a:solidFill>
            </a:endParaRPr>
          </a:p>
          <a:p>
            <a:r>
              <a:rPr lang="en-US" sz="2400" noProof="1">
                <a:solidFill>
                  <a:schemeClr val="tx2"/>
                </a:solidFill>
              </a:rPr>
              <a:t>function isEven(number</a:t>
            </a:r>
            <a:r>
              <a:rPr lang="en-US" sz="2400" noProof="1" smtClean="0">
                <a:solidFill>
                  <a:schemeClr val="tx2"/>
                </a:solidFill>
              </a:rPr>
              <a:t>) { 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</a:t>
            </a:r>
            <a:r>
              <a:rPr lang="en-US" sz="2400" noProof="1" smtClean="0">
                <a:solidFill>
                  <a:schemeClr val="tx2"/>
                </a:solidFill>
              </a:rPr>
              <a:t>   return number % 2 </a:t>
            </a:r>
            <a:r>
              <a:rPr lang="en-US" sz="2400" noProof="1">
                <a:solidFill>
                  <a:schemeClr val="tx2"/>
                </a:solidFill>
              </a:rPr>
              <a:t>=== 0</a:t>
            </a:r>
            <a:r>
              <a:rPr lang="en-US" sz="2400" noProof="1" smtClean="0">
                <a:solidFill>
                  <a:schemeClr val="tx2"/>
                </a:solidFill>
              </a:rPr>
              <a:t>;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}</a:t>
            </a:r>
            <a:endParaRPr lang="en-US" sz="2400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96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205103"/>
            <a:ext cx="9220200" cy="1568497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_.filter()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_.reject()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39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_.where()</a:t>
            </a:r>
            <a:r>
              <a:rPr lang="en-US" dirty="0" smtClean="0"/>
              <a:t> filters a collection based on a property value</a:t>
            </a:r>
          </a:p>
          <a:p>
            <a:pPr lvl="1"/>
            <a:r>
              <a:rPr lang="en-US" dirty="0"/>
              <a:t>Returns a </a:t>
            </a:r>
            <a:r>
              <a:rPr lang="en-US" noProof="1" smtClean="0"/>
              <a:t>subcollection</a:t>
            </a:r>
            <a:r>
              <a:rPr lang="bg-BG" dirty="0" smtClean="0"/>
              <a:t> </a:t>
            </a:r>
            <a:r>
              <a:rPr lang="en-US" dirty="0"/>
              <a:t>of the original collection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where()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71924" y="2590800"/>
            <a:ext cx="10641799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chemeClr val="tx2"/>
                </a:solidFill>
              </a:rPr>
              <a:t>var people = [{name: "Ivan Todorov", </a:t>
            </a:r>
            <a:r>
              <a:rPr lang="en-US" sz="2400" dirty="0" smtClean="0">
                <a:solidFill>
                  <a:schemeClr val="tx2"/>
                </a:solidFill>
              </a:rPr>
              <a:t>age</a:t>
            </a:r>
            <a:r>
              <a:rPr lang="en-US" sz="2400" dirty="0">
                <a:solidFill>
                  <a:schemeClr val="tx2"/>
                </a:solidFill>
              </a:rPr>
              <a:t>: 21},</a:t>
            </a:r>
          </a:p>
          <a:p>
            <a:r>
              <a:rPr lang="en-US" sz="2400" dirty="0">
                <a:solidFill>
                  <a:schemeClr val="tx2"/>
                </a:solidFill>
              </a:rPr>
              <a:t>		 </a:t>
            </a:r>
            <a:r>
              <a:rPr lang="en-US" sz="2400" noProof="1" smtClean="0">
                <a:solidFill>
                  <a:schemeClr val="tx2"/>
                </a:solidFill>
              </a:rPr>
              <a:t>{name: "Todor Ivanov", age: </a:t>
            </a:r>
            <a:r>
              <a:rPr lang="en-US" sz="2400" dirty="0" smtClean="0">
                <a:solidFill>
                  <a:schemeClr val="tx2"/>
                </a:solidFill>
              </a:rPr>
              <a:t>11</a:t>
            </a:r>
            <a:r>
              <a:rPr lang="en-US" sz="2400" dirty="0">
                <a:solidFill>
                  <a:schemeClr val="tx2"/>
                </a:solidFill>
              </a:rPr>
              <a:t>},</a:t>
            </a:r>
            <a:endParaRPr lang="bg-BG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		 {name: "Petra </a:t>
            </a:r>
            <a:r>
              <a:rPr lang="en-US" sz="2400" noProof="1" smtClean="0">
                <a:solidFill>
                  <a:schemeClr val="tx2"/>
                </a:solidFill>
              </a:rPr>
              <a:t>Georgieva</a:t>
            </a:r>
            <a:r>
              <a:rPr lang="en-US" sz="2400" dirty="0" smtClean="0">
                <a:solidFill>
                  <a:schemeClr val="tx2"/>
                </a:solidFill>
              </a:rPr>
              <a:t>", </a:t>
            </a:r>
            <a:r>
              <a:rPr lang="en-US" sz="2400" dirty="0">
                <a:solidFill>
                  <a:schemeClr val="tx2"/>
                </a:solidFill>
              </a:rPr>
              <a:t>age: 14},</a:t>
            </a:r>
          </a:p>
          <a:p>
            <a:r>
              <a:rPr lang="en-US" sz="2400" dirty="0">
                <a:solidFill>
                  <a:schemeClr val="tx2"/>
                </a:solidFill>
              </a:rPr>
              <a:t>		 </a:t>
            </a:r>
            <a:r>
              <a:rPr lang="en-US" sz="2400" noProof="1" smtClean="0">
                <a:solidFill>
                  <a:schemeClr val="tx2"/>
                </a:solidFill>
              </a:rPr>
              <a:t>{name: "Georgi Petrov", age: 11},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		 {name: "Stamina Staminova", age: 19}];</a:t>
            </a:r>
          </a:p>
          <a:p>
            <a:endParaRPr lang="en-US" sz="2400" noProof="1" smtClean="0">
              <a:solidFill>
                <a:schemeClr val="tx2"/>
              </a:solidFill>
            </a:endParaRPr>
          </a:p>
          <a:p>
            <a:r>
              <a:rPr lang="en-US" sz="2400" noProof="1" smtClean="0">
                <a:solidFill>
                  <a:schemeClr val="tx2"/>
                </a:solidFill>
              </a:rPr>
              <a:t>var elevenYearsOld =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_.where</a:t>
            </a:r>
            <a:r>
              <a:rPr lang="en-US" sz="2400" noProof="1" smtClean="0">
                <a:solidFill>
                  <a:schemeClr val="tx2"/>
                </a:solidFill>
              </a:rPr>
              <a:t>(people, {age: 11});</a:t>
            </a:r>
          </a:p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// returns Todor Ivanov and Georgi Petrov</a:t>
            </a:r>
            <a:endParaRPr lang="en-US" sz="24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0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_.where()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9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_.all()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returns true if ALL of the elements that meet a boolean expression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_.any()</a:t>
            </a:r>
            <a:r>
              <a:rPr lang="en-US" dirty="0" smtClean="0"/>
              <a:t> returns true if ANY of the elements fulfill a </a:t>
            </a:r>
            <a:r>
              <a:rPr lang="en-US" dirty="0" err="1" smtClean="0"/>
              <a:t>boolean</a:t>
            </a:r>
            <a:r>
              <a:rPr lang="en-US" dirty="0" smtClean="0"/>
              <a:t> condition</a:t>
            </a:r>
          </a:p>
          <a:p>
            <a:pPr lvl="1"/>
            <a:r>
              <a:rPr lang="en-US" dirty="0"/>
              <a:t>And false if none if the elements </a:t>
            </a:r>
            <a:r>
              <a:rPr lang="en-US" dirty="0" smtClean="0"/>
              <a:t>fulfill </a:t>
            </a:r>
            <a:r>
              <a:rPr lang="en-US" dirty="0"/>
              <a:t>the condition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all() and any()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4212" y="4343400"/>
            <a:ext cx="10896600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noProof="1" smtClean="0">
                <a:solidFill>
                  <a:schemeClr val="tx2"/>
                </a:solidFill>
              </a:rPr>
              <a:t>var numbers = [1, 2, 3, 4, 5, 6, 7, 8, 9, 10];</a:t>
            </a:r>
          </a:p>
          <a:p>
            <a:endParaRPr lang="en-US" sz="2300" noProof="1" smtClean="0">
              <a:solidFill>
                <a:schemeClr val="tx2"/>
              </a:solidFill>
            </a:endParaRPr>
          </a:p>
          <a:p>
            <a:r>
              <a:rPr lang="en-US" sz="2300" noProof="1" smtClean="0">
                <a:solidFill>
                  <a:schemeClr val="tx2"/>
                </a:solidFill>
              </a:rPr>
              <a:t>var anyEven = </a:t>
            </a:r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</a:rPr>
              <a:t>_.any</a:t>
            </a:r>
            <a:r>
              <a:rPr lang="en-US" sz="2300" noProof="1" smtClean="0">
                <a:solidFill>
                  <a:schemeClr val="tx2"/>
                </a:solidFill>
              </a:rPr>
              <a:t>(numbers, function(el){ return el % 2 == 0; });</a:t>
            </a:r>
          </a:p>
          <a:p>
            <a:r>
              <a:rPr lang="en-US" sz="2300" noProof="1" smtClean="0">
                <a:solidFill>
                  <a:schemeClr val="tx2"/>
                </a:solidFill>
              </a:rPr>
              <a:t>//anyEven = true</a:t>
            </a:r>
          </a:p>
          <a:p>
            <a:r>
              <a:rPr lang="en-US" sz="2300" noProof="1" smtClean="0">
                <a:solidFill>
                  <a:schemeClr val="tx2"/>
                </a:solidFill>
              </a:rPr>
              <a:t>var allEven = </a:t>
            </a:r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</a:rPr>
              <a:t>_.all</a:t>
            </a:r>
            <a:r>
              <a:rPr lang="en-US" sz="2300" noProof="1" smtClean="0">
                <a:solidFill>
                  <a:schemeClr val="tx2"/>
                </a:solidFill>
              </a:rPr>
              <a:t>(numbers, function(el){ return el % 2 == 0; });</a:t>
            </a:r>
          </a:p>
          <a:p>
            <a:r>
              <a:rPr lang="en-US" sz="2300" noProof="1" smtClean="0">
                <a:solidFill>
                  <a:schemeClr val="tx2"/>
                </a:solidFill>
              </a:rPr>
              <a:t>//allEven = false;</a:t>
            </a:r>
            <a:endParaRPr lang="en-US" sz="2300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8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_.all()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_.any()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2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_.pluck()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returns a projection of a collection</a:t>
            </a:r>
          </a:p>
          <a:p>
            <a:pPr lvl="1"/>
            <a:r>
              <a:rPr lang="en-US" dirty="0" smtClean="0"/>
              <a:t>Returns only a part from all elements</a:t>
            </a:r>
            <a:endParaRPr lang="en-US" dirty="0"/>
          </a:p>
          <a:p>
            <a:pPr lvl="1"/>
            <a:r>
              <a:rPr lang="en-US" dirty="0"/>
              <a:t>A simplified version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_.map()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pluck()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0412" y="3124200"/>
            <a:ext cx="107442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chemeClr val="tx2"/>
                </a:solidFill>
              </a:rPr>
              <a:t>var </a:t>
            </a:r>
            <a:r>
              <a:rPr lang="en-US" sz="2400" dirty="0" smtClean="0">
                <a:solidFill>
                  <a:schemeClr val="tx2"/>
                </a:solidFill>
              </a:rPr>
              <a:t>people </a:t>
            </a:r>
            <a:r>
              <a:rPr lang="en-US" sz="2400" dirty="0">
                <a:solidFill>
                  <a:schemeClr val="tx2"/>
                </a:solidFill>
              </a:rPr>
              <a:t>= </a:t>
            </a:r>
            <a:r>
              <a:rPr lang="en-US" sz="2400" noProof="1" smtClean="0">
                <a:solidFill>
                  <a:schemeClr val="tx2"/>
                </a:solidFill>
              </a:rPr>
              <a:t>[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</a:t>
            </a:r>
            <a:r>
              <a:rPr lang="en-US" sz="2400" noProof="1" smtClean="0">
                <a:solidFill>
                  <a:schemeClr val="tx2"/>
                </a:solidFill>
              </a:rPr>
              <a:t>   {username: "VGeorgiev", </a:t>
            </a:r>
            <a:r>
              <a:rPr lang="en-US" sz="2400" dirty="0" smtClean="0">
                <a:solidFill>
                  <a:schemeClr val="tx2"/>
                </a:solidFill>
              </a:rPr>
              <a:t>email: "vlado@softuni.bg"},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</a:t>
            </a:r>
            <a:r>
              <a:rPr lang="en-US" sz="2400" noProof="1" smtClean="0">
                <a:solidFill>
                  <a:schemeClr val="tx2"/>
                </a:solidFill>
              </a:rPr>
              <a:t>   {</a:t>
            </a:r>
            <a:r>
              <a:rPr lang="en-US" sz="2400" noProof="1">
                <a:solidFill>
                  <a:schemeClr val="tx2"/>
                </a:solidFill>
              </a:rPr>
              <a:t>username </a:t>
            </a:r>
            <a:r>
              <a:rPr lang="en-US" sz="2400" noProof="1" smtClean="0">
                <a:solidFill>
                  <a:schemeClr val="tx2"/>
                </a:solidFill>
              </a:rPr>
              <a:t>: "Teodor92", email: </a:t>
            </a:r>
            <a:r>
              <a:rPr lang="en-US" sz="2400" dirty="0" smtClean="0">
                <a:solidFill>
                  <a:schemeClr val="tx2"/>
                </a:solidFill>
              </a:rPr>
              <a:t>"kurtev@softuni.bg"},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    {</a:t>
            </a:r>
            <a:r>
              <a:rPr lang="en-US" sz="2400" noProof="1">
                <a:solidFill>
                  <a:schemeClr val="tx2"/>
                </a:solidFill>
              </a:rPr>
              <a:t>username </a:t>
            </a:r>
            <a:r>
              <a:rPr lang="en-US" sz="2400" noProof="1" smtClean="0">
                <a:solidFill>
                  <a:schemeClr val="tx2"/>
                </a:solidFill>
              </a:rPr>
              <a:t>: "nakov", </a:t>
            </a:r>
            <a:r>
              <a:rPr lang="en-US" sz="2400" dirty="0" smtClean="0">
                <a:solidFill>
                  <a:schemeClr val="tx2"/>
                </a:solidFill>
              </a:rPr>
              <a:t>email: "spam@nakov.com"},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</a:t>
            </a:r>
            <a:r>
              <a:rPr lang="en-US" sz="2400" noProof="1" smtClean="0">
                <a:solidFill>
                  <a:schemeClr val="tx2"/>
                </a:solidFill>
              </a:rPr>
              <a:t>   {</a:t>
            </a:r>
            <a:r>
              <a:rPr lang="en-US" sz="2400" noProof="1">
                <a:solidFill>
                  <a:schemeClr val="tx2"/>
                </a:solidFill>
              </a:rPr>
              <a:t>username </a:t>
            </a:r>
            <a:r>
              <a:rPr lang="en-US" sz="2400" noProof="1" smtClean="0">
                <a:solidFill>
                  <a:schemeClr val="tx2"/>
                </a:solidFill>
              </a:rPr>
              <a:t>: "Petya", email: "petya@softuni.bg"}</a:t>
            </a:r>
            <a:r>
              <a:rPr lang="en-US" sz="2400" dirty="0" smtClean="0">
                <a:solidFill>
                  <a:schemeClr val="tx2"/>
                </a:solidFill>
              </a:rPr>
              <a:t>];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noProof="1" smtClean="0">
                <a:solidFill>
                  <a:schemeClr val="tx2"/>
                </a:solidFill>
              </a:rPr>
              <a:t>var emails </a:t>
            </a:r>
            <a:r>
              <a:rPr lang="en-US" sz="2400" dirty="0" smtClean="0">
                <a:solidFill>
                  <a:schemeClr val="tx2"/>
                </a:solidFill>
              </a:rPr>
              <a:t>=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_.pluck</a:t>
            </a:r>
            <a:r>
              <a:rPr lang="en-US" sz="2400" dirty="0">
                <a:solidFill>
                  <a:schemeClr val="tx2"/>
                </a:solidFill>
              </a:rPr>
              <a:t>(people, </a:t>
            </a:r>
            <a:r>
              <a:rPr lang="en-US" sz="2400" dirty="0" smtClean="0">
                <a:solidFill>
                  <a:schemeClr val="tx2"/>
                </a:solidFill>
              </a:rPr>
              <a:t>'email');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// emails = [</a:t>
            </a:r>
            <a:r>
              <a:rPr lang="en-US" sz="2400" dirty="0">
                <a:solidFill>
                  <a:schemeClr val="tx2"/>
                </a:solidFill>
              </a:rPr>
              <a:t>"vlado@softuni.bg"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dirty="0">
                <a:solidFill>
                  <a:schemeClr val="tx2"/>
                </a:solidFill>
              </a:rPr>
              <a:t>"kurtev@softuni.bg"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dirty="0">
                <a:solidFill>
                  <a:schemeClr val="tx2"/>
                </a:solidFill>
              </a:rPr>
              <a:t>"spam@nakov.com"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noProof="1">
                <a:solidFill>
                  <a:schemeClr val="tx2"/>
                </a:solidFill>
              </a:rPr>
              <a:t>"petya@softuni.bg"</a:t>
            </a:r>
            <a:r>
              <a:rPr lang="en-US" sz="2400" dirty="0" smtClean="0">
                <a:solidFill>
                  <a:schemeClr val="tx2"/>
                </a:solidFill>
              </a:rPr>
              <a:t>]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67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_.pluck()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7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_.sortBy()</a:t>
            </a:r>
            <a:r>
              <a:rPr lang="en-US" dirty="0" smtClean="0"/>
              <a:t> </a:t>
            </a:r>
            <a:r>
              <a:rPr lang="en-US" dirty="0"/>
              <a:t>sorts the elements of a collection</a:t>
            </a:r>
          </a:p>
          <a:p>
            <a:pPr lvl="1"/>
            <a:r>
              <a:rPr lang="en-US" dirty="0"/>
              <a:t>Much like the native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sort()</a:t>
            </a:r>
            <a:r>
              <a:rPr lang="en-US" dirty="0" smtClean="0"/>
              <a:t> </a:t>
            </a:r>
            <a:r>
              <a:rPr lang="en-US" dirty="0"/>
              <a:t>function</a:t>
            </a:r>
          </a:p>
          <a:p>
            <a:pPr lvl="1"/>
            <a:r>
              <a:rPr lang="en-US" dirty="0" smtClean="0"/>
              <a:t>Sorts </a:t>
            </a:r>
            <a:r>
              <a:rPr lang="en-US" dirty="0"/>
              <a:t>by a </a:t>
            </a:r>
            <a:r>
              <a:rPr lang="en-US" dirty="0" smtClean="0"/>
              <a:t>property or an iterator function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Collections: sortBy()</a:t>
            </a:r>
            <a:endParaRPr lang="en-US" noProof="1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60412" y="3201412"/>
            <a:ext cx="10744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>
                <a:solidFill>
                  <a:schemeClr val="tx2"/>
                </a:solidFill>
              </a:rPr>
              <a:t>var students </a:t>
            </a:r>
            <a:r>
              <a:rPr lang="en-US" sz="2400" noProof="1" smtClean="0">
                <a:solidFill>
                  <a:schemeClr val="tx2"/>
                </a:solidFill>
              </a:rPr>
              <a:t>= [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    {fname: "</a:t>
            </a:r>
            <a:r>
              <a:rPr lang="en-US" sz="2400" noProof="1">
                <a:solidFill>
                  <a:schemeClr val="tx2"/>
                </a:solidFill>
              </a:rPr>
              <a:t>Mitko</a:t>
            </a:r>
            <a:r>
              <a:rPr lang="en-US" sz="2400" noProof="1" smtClean="0">
                <a:solidFill>
                  <a:schemeClr val="tx2"/>
                </a:solidFill>
              </a:rPr>
              <a:t>", lname: "</a:t>
            </a:r>
            <a:r>
              <a:rPr lang="en-US" sz="2400" noProof="1">
                <a:solidFill>
                  <a:schemeClr val="tx2"/>
                </a:solidFill>
              </a:rPr>
              <a:t>Ruletkata</a:t>
            </a:r>
            <a:r>
              <a:rPr lang="en-US" sz="2400" noProof="1" smtClean="0">
                <a:solidFill>
                  <a:schemeClr val="tx2"/>
                </a:solidFill>
              </a:rPr>
              <a:t>", age: 63},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    {fname: "</a:t>
            </a:r>
            <a:r>
              <a:rPr lang="en-US" sz="2400" noProof="1">
                <a:solidFill>
                  <a:schemeClr val="tx2"/>
                </a:solidFill>
              </a:rPr>
              <a:t>Gencho</a:t>
            </a:r>
            <a:r>
              <a:rPr lang="en-US" sz="2400" noProof="1" smtClean="0">
                <a:solidFill>
                  <a:schemeClr val="tx2"/>
                </a:solidFill>
              </a:rPr>
              <a:t>", lname: "</a:t>
            </a:r>
            <a:r>
              <a:rPr lang="en-US" sz="2400" noProof="1">
                <a:solidFill>
                  <a:schemeClr val="tx2"/>
                </a:solidFill>
              </a:rPr>
              <a:t>Ganev</a:t>
            </a:r>
            <a:r>
              <a:rPr lang="en-US" sz="2400" noProof="1" smtClean="0">
                <a:solidFill>
                  <a:schemeClr val="tx2"/>
                </a:solidFill>
              </a:rPr>
              <a:t>", age: 32},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    {fname: "</a:t>
            </a:r>
            <a:r>
              <a:rPr lang="en-US" sz="2400" noProof="1">
                <a:solidFill>
                  <a:schemeClr val="tx2"/>
                </a:solidFill>
              </a:rPr>
              <a:t>Penio</a:t>
            </a:r>
            <a:r>
              <a:rPr lang="en-US" sz="2400" noProof="1" smtClean="0">
                <a:solidFill>
                  <a:schemeClr val="tx2"/>
                </a:solidFill>
              </a:rPr>
              <a:t>", lname: "</a:t>
            </a:r>
            <a:r>
              <a:rPr lang="en-US" sz="2400" noProof="1">
                <a:solidFill>
                  <a:schemeClr val="tx2"/>
                </a:solidFill>
              </a:rPr>
              <a:t>Penev</a:t>
            </a:r>
            <a:r>
              <a:rPr lang="en-US" sz="2400" noProof="1" smtClean="0">
                <a:solidFill>
                  <a:schemeClr val="tx2"/>
                </a:solidFill>
              </a:rPr>
              <a:t>", age: 10},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    {fname: "</a:t>
            </a:r>
            <a:r>
              <a:rPr lang="en-US" sz="2400" noProof="1">
                <a:solidFill>
                  <a:schemeClr val="tx2"/>
                </a:solidFill>
              </a:rPr>
              <a:t>Unufri</a:t>
            </a:r>
            <a:r>
              <a:rPr lang="en-US" sz="2400" noProof="1" smtClean="0">
                <a:solidFill>
                  <a:schemeClr val="tx2"/>
                </a:solidFill>
              </a:rPr>
              <a:t>", lname: "</a:t>
            </a:r>
            <a:r>
              <a:rPr lang="en-US" sz="2400" noProof="1">
                <a:solidFill>
                  <a:schemeClr val="tx2"/>
                </a:solidFill>
              </a:rPr>
              <a:t>Unufriev</a:t>
            </a:r>
            <a:r>
              <a:rPr lang="en-US" sz="2400" noProof="1" smtClean="0">
                <a:solidFill>
                  <a:schemeClr val="tx2"/>
                </a:solidFill>
              </a:rPr>
              <a:t>", age: 17}];</a:t>
            </a:r>
          </a:p>
          <a:p>
            <a:endParaRPr lang="en-US" sz="2400" noProof="1" smtClean="0">
              <a:solidFill>
                <a:schemeClr val="tx2"/>
              </a:solidFill>
            </a:endParaRPr>
          </a:p>
          <a:p>
            <a:r>
              <a:rPr lang="en-US" sz="2400" noProof="1" smtClean="0">
                <a:solidFill>
                  <a:schemeClr val="tx2"/>
                </a:solidFill>
              </a:rPr>
              <a:t>var sortedByLastname =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_.sortBy</a:t>
            </a:r>
            <a:r>
              <a:rPr lang="en-US" sz="2400" noProof="1" smtClean="0">
                <a:solidFill>
                  <a:schemeClr val="tx2"/>
                </a:solidFill>
              </a:rPr>
              <a:t>(students, "lname");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var sortedByAge =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_.sortBy</a:t>
            </a:r>
            <a:r>
              <a:rPr lang="en-US" sz="2400" noProof="1" smtClean="0">
                <a:solidFill>
                  <a:schemeClr val="tx2"/>
                </a:solidFill>
              </a:rPr>
              <a:t>(students, "age");</a:t>
            </a:r>
            <a:endParaRPr lang="en-US" sz="2400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66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Underscore.js?</a:t>
            </a:r>
          </a:p>
          <a:p>
            <a:r>
              <a:rPr lang="en-GB" dirty="0" smtClean="0"/>
              <a:t>What extensions does it offer?</a:t>
            </a:r>
          </a:p>
          <a:p>
            <a:pPr lvl="1"/>
            <a:r>
              <a:rPr lang="en-GB" dirty="0" smtClean="0"/>
              <a:t>Collection extensions</a:t>
            </a:r>
          </a:p>
          <a:p>
            <a:pPr lvl="1"/>
            <a:r>
              <a:rPr lang="en-GB" dirty="0" smtClean="0"/>
              <a:t>Array extensions</a:t>
            </a:r>
          </a:p>
          <a:p>
            <a:pPr lvl="1"/>
            <a:r>
              <a:rPr lang="en-GB" dirty="0" smtClean="0"/>
              <a:t>Function extensions</a:t>
            </a:r>
          </a:p>
          <a:p>
            <a:pPr lvl="1"/>
            <a:r>
              <a:rPr lang="en-GB" dirty="0" smtClean="0"/>
              <a:t>Object extensions</a:t>
            </a:r>
          </a:p>
          <a:p>
            <a:endParaRPr lang="en-GB" dirty="0" smtClean="0"/>
          </a:p>
          <a:p>
            <a:pPr lvl="1"/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3368678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mmmeeja.com/gfx/blog/javascript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6612" y="1337562"/>
            <a:ext cx="2154057" cy="1615542"/>
          </a:xfrm>
          <a:prstGeom prst="roundRect">
            <a:avLst>
              <a:gd name="adj" fmla="val 4285"/>
            </a:avLst>
          </a:prstGeom>
          <a:noFill/>
          <a:effectLst>
            <a:softEdge rad="317500"/>
          </a:effectLst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_.groupBy()</a:t>
            </a:r>
            <a:r>
              <a:rPr lang="en-US" noProof="1" smtClean="0"/>
              <a:t> groups </a:t>
            </a:r>
            <a:r>
              <a:rPr lang="en-US" dirty="0" smtClean="0"/>
              <a:t>the </a:t>
            </a:r>
            <a:r>
              <a:rPr lang="en-US" dirty="0"/>
              <a:t>elements of a collection</a:t>
            </a:r>
          </a:p>
          <a:p>
            <a:pPr lvl="1"/>
            <a:r>
              <a:rPr lang="en-US" dirty="0" smtClean="0"/>
              <a:t>Groups </a:t>
            </a:r>
            <a:r>
              <a:rPr lang="en-US" dirty="0"/>
              <a:t>by </a:t>
            </a:r>
            <a:r>
              <a:rPr lang="en-US" dirty="0" smtClean="0"/>
              <a:t>a property or an iterator function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Collections: groupBy()</a:t>
            </a:r>
            <a:endParaRPr lang="en-US" noProof="1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20724" y="2514600"/>
            <a:ext cx="10744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chemeClr val="tx2"/>
                </a:solidFill>
              </a:rPr>
              <a:t>var cars = [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	{make: "Nissan", model: "Skyline", color: "red"},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	{make: "Audi", model: "A6", color: "blue"},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	{make: "Lada", model: "Vesta", color: "red"},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	{make: "Moskvich", model: "412", color: "yellow"},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	{make: "Peugeot", model: "206", color: "red"}];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	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var carsByColor =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_.groupBy</a:t>
            </a:r>
            <a:r>
              <a:rPr lang="en-US" sz="2400" noProof="1" smtClean="0">
                <a:solidFill>
                  <a:schemeClr val="tx2"/>
                </a:solidFill>
              </a:rPr>
              <a:t>(cars, "color");</a:t>
            </a:r>
            <a:endParaRPr lang="en-US" sz="2400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74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9012" y="4953000"/>
            <a:ext cx="10363200" cy="820600"/>
          </a:xfrm>
        </p:spPr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_.sortBy()</a:t>
            </a:r>
            <a:r>
              <a:rPr lang="en-US" noProof="1" smtClean="0"/>
              <a:t> and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_.groupBy()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0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Extensions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0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extensions work only on array objects</a:t>
            </a:r>
          </a:p>
          <a:p>
            <a:pPr lvl="1"/>
            <a:r>
              <a:rPr lang="en-US" dirty="0"/>
              <a:t>Does not work on associative arrays or objects</a:t>
            </a:r>
          </a:p>
          <a:p>
            <a:r>
              <a:rPr lang="en-US" dirty="0" smtClean="0"/>
              <a:t>Array extensions: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_.first()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_.initial()</a:t>
            </a:r>
            <a:r>
              <a:rPr lang="en-US" dirty="0"/>
              <a:t> selects the first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items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_.last()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_.rest()</a:t>
            </a:r>
            <a:r>
              <a:rPr lang="en-US" dirty="0"/>
              <a:t> selects the last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items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_.compact()</a:t>
            </a:r>
            <a:r>
              <a:rPr lang="en-US" dirty="0"/>
              <a:t> - removes all false values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_.union()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_.intersect()</a:t>
            </a:r>
            <a:r>
              <a:rPr lang="en-US" dirty="0"/>
              <a:t> - unites or intersects two or more arrays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_.first()</a:t>
            </a:r>
            <a:r>
              <a:rPr lang="en-US" dirty="0" smtClean="0"/>
              <a:t> returns the first element in an array</a:t>
            </a:r>
          </a:p>
          <a:p>
            <a:pPr lvl="1">
              <a:spcAft>
                <a:spcPts val="10000"/>
              </a:spcAft>
            </a:pPr>
            <a:r>
              <a:rPr lang="en-US" dirty="0"/>
              <a:t>Can be used with a parameter to return the first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elements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_.initial()</a:t>
            </a:r>
            <a:r>
              <a:rPr lang="en-US" dirty="0"/>
              <a:t> returns all elements except the last one</a:t>
            </a:r>
          </a:p>
          <a:p>
            <a:pPr lvl="1"/>
            <a:r>
              <a:rPr lang="en-US" dirty="0"/>
              <a:t>Can be used with a parameter to all the elements except the last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Arrays: first() and initial()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74138" y="5029200"/>
            <a:ext cx="10654273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chemeClr val="tx2"/>
                </a:solidFill>
              </a:rPr>
              <a:t>var numbers = [1, 2, 3, 4, 5];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var initial =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_.initial</a:t>
            </a:r>
            <a:r>
              <a:rPr lang="en-US" sz="2200" noProof="1" smtClean="0">
                <a:solidFill>
                  <a:schemeClr val="tx2"/>
                </a:solidFill>
              </a:rPr>
              <a:t>(numbers); // [1, 2, 3, 4] 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var initialTwo =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_.initial</a:t>
            </a:r>
            <a:r>
              <a:rPr lang="en-US" sz="2200" noProof="1" smtClean="0">
                <a:solidFill>
                  <a:schemeClr val="tx2"/>
                </a:solidFill>
              </a:rPr>
              <a:t>(numbers, 2); // [1, 2, 3]</a:t>
            </a:r>
            <a:endParaRPr lang="en-US" sz="2200" noProof="1">
              <a:solidFill>
                <a:schemeClr val="tx2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43070" y="2473404"/>
            <a:ext cx="10685342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chemeClr val="tx2"/>
                </a:solidFill>
              </a:rPr>
              <a:t>var numbers = [1, 2, 3, 4, 5];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var first =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_.first</a:t>
            </a:r>
            <a:r>
              <a:rPr lang="en-US" sz="2200" noProof="1" smtClean="0">
                <a:solidFill>
                  <a:schemeClr val="tx2"/>
                </a:solidFill>
              </a:rPr>
              <a:t>(numbers); // 1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var firstTwo =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_.first</a:t>
            </a:r>
            <a:r>
              <a:rPr lang="en-US" sz="2200" noProof="1" smtClean="0">
                <a:solidFill>
                  <a:schemeClr val="tx2"/>
                </a:solidFill>
              </a:rPr>
              <a:t>(numbers, 2); // [1, 2]</a:t>
            </a:r>
            <a:endParaRPr lang="en-US" sz="2200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75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3812" y="4205103"/>
            <a:ext cx="9677400" cy="1568497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_.first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_.initial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6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_.last()</a:t>
            </a:r>
            <a:r>
              <a:rPr lang="en-US" dirty="0" smtClean="0"/>
              <a:t> returns the last element in an array</a:t>
            </a:r>
          </a:p>
          <a:p>
            <a:pPr lvl="1">
              <a:spcAft>
                <a:spcPts val="10000"/>
              </a:spcAft>
            </a:pPr>
            <a:r>
              <a:rPr lang="en-US" dirty="0"/>
              <a:t>Can be used with a parameter to return the last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elements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_.rest()</a:t>
            </a:r>
            <a:r>
              <a:rPr lang="en-US" dirty="0"/>
              <a:t> returns all elements except the first one</a:t>
            </a:r>
          </a:p>
          <a:p>
            <a:pPr lvl="1"/>
            <a:r>
              <a:rPr lang="en-US" dirty="0"/>
              <a:t>Can be used with a </a:t>
            </a:r>
            <a:r>
              <a:rPr lang="en-US" dirty="0" smtClean="0"/>
              <a:t>parameter </a:t>
            </a:r>
            <a:r>
              <a:rPr lang="en-US" dirty="0"/>
              <a:t>to </a:t>
            </a:r>
            <a:r>
              <a:rPr lang="en-US" dirty="0" smtClean="0"/>
              <a:t>return everything after the first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Arrays: last() and rest()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0412" y="5105400"/>
            <a:ext cx="10731726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chemeClr val="tx2"/>
                </a:solidFill>
              </a:rPr>
              <a:t>var numbers = [1, 2, 3, 4, 5];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var initial =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_.rest</a:t>
            </a:r>
            <a:r>
              <a:rPr lang="en-US" sz="2200" noProof="1" smtClean="0">
                <a:solidFill>
                  <a:schemeClr val="tx2"/>
                </a:solidFill>
              </a:rPr>
              <a:t>(numbers); // [2, 3, 4, 5]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var initialTwo =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_.rest</a:t>
            </a:r>
            <a:r>
              <a:rPr lang="en-US" sz="2200" noProof="1" smtClean="0">
                <a:solidFill>
                  <a:schemeClr val="tx2"/>
                </a:solidFill>
              </a:rPr>
              <a:t>(numbers, 2); // [3, 4, 5]</a:t>
            </a:r>
            <a:endParaRPr lang="en-US" sz="2200" noProof="1">
              <a:solidFill>
                <a:schemeClr val="tx2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60412" y="2473404"/>
            <a:ext cx="107442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chemeClr val="tx2"/>
                </a:solidFill>
              </a:rPr>
              <a:t>var numbers = [1, 2, 3, 4, 5];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var first =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_.last</a:t>
            </a:r>
            <a:r>
              <a:rPr lang="en-US" sz="2200" noProof="1" smtClean="0">
                <a:solidFill>
                  <a:schemeClr val="tx2"/>
                </a:solidFill>
              </a:rPr>
              <a:t>(numbers); // 5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var firstTwo =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_.last</a:t>
            </a:r>
            <a:r>
              <a:rPr lang="en-US" sz="2200" noProof="1" smtClean="0">
                <a:solidFill>
                  <a:schemeClr val="tx2"/>
                </a:solidFill>
              </a:rPr>
              <a:t>(numbers, 2); // [4, 5]</a:t>
            </a:r>
            <a:endParaRPr lang="en-US" sz="2200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3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_.last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_.rest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8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Extensions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4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Function extensions </a:t>
            </a:r>
            <a:r>
              <a:rPr lang="en-US" dirty="0" smtClean="0"/>
              <a:t>provide some additional functionality to regular functions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memorize(func)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Memorizes the invocation of a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the function is called again with the same parameters, the memorized result is returned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_.compose(func1, func2, func3)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 composition list of functions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same 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func1(func2(func3()))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5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Underscore.js is a JavaScript library, that extends regular JavaScript functionality</a:t>
            </a:r>
          </a:p>
          <a:p>
            <a:pPr lvl="1"/>
            <a:r>
              <a:rPr lang="en-US" dirty="0" smtClean="0"/>
              <a:t>Provides extensions to object, arrays, selection, etc..</a:t>
            </a:r>
          </a:p>
          <a:p>
            <a:pPr lvl="1"/>
            <a:r>
              <a:rPr lang="en-US" dirty="0" smtClean="0"/>
              <a:t>Usable is client JavaScript (web and mobile) and server JavaScript (Node.js)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Extensions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1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Extensions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3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Object extensions</a:t>
            </a:r>
            <a:r>
              <a:rPr lang="en-US" dirty="0" smtClean="0"/>
              <a:t> provide some additional functionality to regular objects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_.keys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– list of all the keys of an object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values(obj)</a:t>
            </a:r>
            <a:r>
              <a:rPr lang="en-US" noProof="1" smtClean="0"/>
              <a:t> </a:t>
            </a:r>
            <a:r>
              <a:rPr lang="en-US" dirty="0" smtClean="0"/>
              <a:t>– list of the values of an object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_.invert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inverts the keys and the values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_.extend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properties)</a:t>
            </a:r>
            <a:r>
              <a:rPr lang="en-US" dirty="0" smtClean="0"/>
              <a:t> </a:t>
            </a:r>
            <a:r>
              <a:rPr lang="bg-BG" dirty="0" smtClean="0"/>
              <a:t>–</a:t>
            </a:r>
            <a:r>
              <a:rPr lang="en-US" dirty="0" smtClean="0"/>
              <a:t> performs prototypal inheritance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3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Extensions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0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https://softuni.bg/courses/javascript-applications/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smtClean="0"/>
              <a:t>Underscore.js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5000"/>
              </a:lnSpc>
            </a:pPr>
            <a:r>
              <a:rPr lang="en-US" noProof="1" smtClean="0"/>
              <a:t>Underscore extends the functionality for: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Collections</a:t>
            </a:r>
          </a:p>
          <a:p>
            <a:pPr lvl="2">
              <a:lnSpc>
                <a:spcPct val="95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countBy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Arrays</a:t>
            </a:r>
          </a:p>
          <a:p>
            <a:pPr lvl="2">
              <a:lnSpc>
                <a:spcPct val="95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Functions</a:t>
            </a:r>
          </a:p>
          <a:p>
            <a:pPr lvl="2">
              <a:lnSpc>
                <a:spcPct val="95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delay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defer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once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Objects</a:t>
            </a:r>
          </a:p>
          <a:p>
            <a:pPr lvl="2">
              <a:lnSpc>
                <a:spcPct val="95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functions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</a:p>
          <a:p>
            <a:pPr>
              <a:lnSpc>
                <a:spcPct val="95000"/>
              </a:lnSpc>
            </a:pPr>
            <a:r>
              <a:rPr lang="en-US" noProof="1" smtClean="0"/>
              <a:t>Templates and Chaining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Underscore.js Functionality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6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for Collections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3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Collections == arrays and objects</a:t>
            </a:r>
          </a:p>
          <a:p>
            <a:pPr lvl="1"/>
            <a:r>
              <a:rPr lang="en-US" dirty="0" smtClean="0"/>
              <a:t>All underscore methods work both on arrays and objects (associative arrays)</a:t>
            </a:r>
          </a:p>
          <a:p>
            <a:r>
              <a:rPr lang="en-US" dirty="0" smtClean="0"/>
              <a:t>Collection extensions: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_.each()</a:t>
            </a:r>
            <a:r>
              <a:rPr lang="en-US" dirty="0" smtClean="0"/>
              <a:t> - iterates over a collection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_.map()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_.pluck()</a:t>
            </a:r>
            <a:r>
              <a:rPr lang="en-US" dirty="0" smtClean="0"/>
              <a:t> - a projection of a collection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_.filter()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_.reject()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_.where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- filter elements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_.all()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_.any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noProof="1" smtClean="0"/>
              <a:t> - evaluate a collection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_.sortBy()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_.groupBy()</a:t>
            </a:r>
            <a:r>
              <a:rPr lang="en-US" noProof="1" smtClean="0"/>
              <a:t> - sorts </a:t>
            </a:r>
            <a:r>
              <a:rPr lang="en-US" dirty="0" smtClean="0"/>
              <a:t>and groups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6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_.each()</a:t>
            </a:r>
            <a:r>
              <a:rPr lang="en-US" dirty="0" smtClean="0"/>
              <a:t> iterates </a:t>
            </a:r>
            <a:r>
              <a:rPr lang="en-US" dirty="0"/>
              <a:t>over a list of </a:t>
            </a:r>
            <a:r>
              <a:rPr lang="en-US" dirty="0" smtClean="0"/>
              <a:t>elements, </a:t>
            </a:r>
            <a:r>
              <a:rPr lang="en-US" dirty="0"/>
              <a:t>yielding each in turn to an iterator </a:t>
            </a:r>
            <a:r>
              <a:rPr lang="en-US" dirty="0" smtClean="0"/>
              <a:t>function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Similar to </a:t>
            </a:r>
            <a:r>
              <a:rPr lang="en-US" noProof="1" smtClean="0"/>
              <a:t>for-in loop</a:t>
            </a:r>
          </a:p>
          <a:p>
            <a:pPr marL="914400" lvl="2" indent="-284163">
              <a:lnSpc>
                <a:spcPct val="100000"/>
              </a:lnSpc>
              <a:spcBef>
                <a:spcPts val="300"/>
              </a:spcBef>
            </a:pPr>
            <a:r>
              <a:rPr lang="en-US" noProof="1" smtClean="0"/>
              <a:t>Uses the native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forEach()</a:t>
            </a:r>
            <a:r>
              <a:rPr lang="en-US" noProof="1" smtClean="0"/>
              <a:t> function </a:t>
            </a:r>
            <a:r>
              <a:rPr lang="en-US" dirty="0" smtClean="0"/>
              <a:t>if the browser supports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each()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912812" y="3733800"/>
            <a:ext cx="10641799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2"/>
                </a:solidFill>
              </a:rPr>
              <a:t>var numbers = [1, 2, 3, 4, 5, 6, 7, 8];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_.each</a:t>
            </a:r>
            <a:r>
              <a:rPr lang="en-US" sz="2200" dirty="0">
                <a:solidFill>
                  <a:schemeClr val="tx2"/>
                </a:solidFill>
              </a:rPr>
              <a:t>(numbers, console.log);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_.each</a:t>
            </a:r>
            <a:r>
              <a:rPr lang="en-US" sz="2200" dirty="0">
                <a:solidFill>
                  <a:schemeClr val="tx2"/>
                </a:solidFill>
              </a:rPr>
              <a:t>(numbers, function(item) { console.log(item); }</a:t>
            </a:r>
          </a:p>
          <a:p>
            <a:r>
              <a:rPr lang="en-US" sz="2200" dirty="0">
                <a:solidFill>
                  <a:schemeClr val="tx2"/>
                </a:solidFill>
              </a:rPr>
              <a:t>//log all the </a:t>
            </a:r>
            <a:r>
              <a:rPr lang="en-US" sz="2200" dirty="0" smtClean="0">
                <a:solidFill>
                  <a:schemeClr val="tx2"/>
                </a:solidFill>
              </a:rPr>
              <a:t>numbers</a:t>
            </a:r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3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_.each()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7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_.map()</a:t>
            </a:r>
            <a:r>
              <a:rPr lang="en-US" dirty="0" smtClean="0"/>
              <a:t> produces a new array of elements, after the values are computed</a:t>
            </a:r>
          </a:p>
          <a:p>
            <a:pPr lvl="1">
              <a:spcAft>
                <a:spcPts val="14000"/>
              </a:spcAft>
            </a:pPr>
            <a:r>
              <a:rPr lang="en-US" dirty="0" smtClean="0"/>
              <a:t>Uses </a:t>
            </a:r>
            <a:r>
              <a:rPr lang="en-US" dirty="0"/>
              <a:t>the native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function if the browser supports it</a:t>
            </a:r>
          </a:p>
          <a:p>
            <a:pPr lvl="1"/>
            <a:r>
              <a:rPr lang="en-US" dirty="0" smtClean="0"/>
              <a:t>Can be used with objects as well: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map()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2812" y="5386261"/>
            <a:ext cx="105156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_.map</a:t>
            </a:r>
            <a:r>
              <a:rPr lang="en-US" sz="2200" noProof="1" smtClean="0">
                <a:solidFill>
                  <a:schemeClr val="tx2"/>
                </a:solidFill>
              </a:rPr>
              <a:t>(console, function (item) {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    return item.toString();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});</a:t>
            </a:r>
            <a:endParaRPr lang="en-US" sz="2200" noProof="1">
              <a:solidFill>
                <a:schemeClr val="tx2"/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912812" y="3048000"/>
            <a:ext cx="10515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chemeClr val="tx2"/>
                </a:solidFill>
              </a:rPr>
              <a:t>var numbers = [0, 1, 2, 3, 4, 5, 6, 7, 8];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var numberNames = ["zero", "one", "two", "three"];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function numbersToNames(item) { return numberNames[item]; }</a:t>
            </a:r>
          </a:p>
          <a:p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_.map</a:t>
            </a:r>
            <a:r>
              <a:rPr lang="en-US" sz="2200" noProof="1" smtClean="0">
                <a:solidFill>
                  <a:schemeClr val="tx2"/>
                </a:solidFill>
              </a:rPr>
              <a:t>(numbers, numbersToNames);</a:t>
            </a:r>
          </a:p>
        </p:txBody>
      </p:sp>
    </p:spTree>
    <p:extLst>
      <p:ext uri="{BB962C8B-B14F-4D97-AF65-F5344CB8AC3E}">
        <p14:creationId xmlns:p14="http://schemas.microsoft.com/office/powerpoint/2010/main" val="36663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1566</Words>
  <Application>Microsoft Office PowerPoint</Application>
  <PresentationFormat>Custom</PresentationFormat>
  <Paragraphs>227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Underscore.JS</vt:lpstr>
      <vt:lpstr>Table of Contents</vt:lpstr>
      <vt:lpstr>Underscore.js</vt:lpstr>
      <vt:lpstr>Underscore.js Functionality </vt:lpstr>
      <vt:lpstr>Extensions for Collections</vt:lpstr>
      <vt:lpstr>Collections</vt:lpstr>
      <vt:lpstr>Collections: each()</vt:lpstr>
      <vt:lpstr>_.each()</vt:lpstr>
      <vt:lpstr>Collections: map()</vt:lpstr>
      <vt:lpstr>_.map()</vt:lpstr>
      <vt:lpstr>Collections: filter() and reject()</vt:lpstr>
      <vt:lpstr>_.filter() and _.reject()</vt:lpstr>
      <vt:lpstr>Collections: where()</vt:lpstr>
      <vt:lpstr>_.where()</vt:lpstr>
      <vt:lpstr>Collections: all() and any()</vt:lpstr>
      <vt:lpstr>_.all() and _.any()</vt:lpstr>
      <vt:lpstr>Collections: pluck()</vt:lpstr>
      <vt:lpstr>_.pluck()</vt:lpstr>
      <vt:lpstr>Collections: sortBy()</vt:lpstr>
      <vt:lpstr>Collections: groupBy()</vt:lpstr>
      <vt:lpstr>_.sortBy() and _.groupBy()</vt:lpstr>
      <vt:lpstr>Array Extensions</vt:lpstr>
      <vt:lpstr>Array Extensions</vt:lpstr>
      <vt:lpstr>Arrays: first() and initial()</vt:lpstr>
      <vt:lpstr>_.first() and _.initial()</vt:lpstr>
      <vt:lpstr>Arrays: last() and rest()</vt:lpstr>
      <vt:lpstr>_.last() and _.rest()</vt:lpstr>
      <vt:lpstr>Function Extensions</vt:lpstr>
      <vt:lpstr>Function Extensions</vt:lpstr>
      <vt:lpstr>Function Extensions</vt:lpstr>
      <vt:lpstr>Object Extensions</vt:lpstr>
      <vt:lpstr>Object Extensions</vt:lpstr>
      <vt:lpstr>Object Extensions</vt:lpstr>
      <vt:lpstr>Underscore.js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Underscore JS</dc:title>
  <dc:subject>Software Development Course</dc:subject>
  <dc:creator/>
  <cp:keywords>Underscore, JavaScript, JS, programming, SoftUni, Software University, programming, software development, software engineering, course, Web development, Applications, consuming remote data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2014-12-01T17:24:38Z</dcterms:modified>
  <cp:category>JavaScript, JS, programming, Applications, consuming remote data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