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732F"/>
    <a:srgbClr val="88A945"/>
    <a:srgbClr val="4D2403"/>
    <a:srgbClr val="EC79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F4BD-F7F0-45F3-B58F-16F7C644C182}" type="datetimeFigureOut">
              <a:rPr lang="bg-BG" smtClean="0"/>
              <a:t>4.12.2014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16A-6E02-4436-B79D-9EFD595D034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463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4F4BD-F7F0-45F3-B58F-16F7C644C182}" type="datetimeFigureOut">
              <a:rPr lang="bg-BG" smtClean="0"/>
              <a:t>4.12.2014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1316A-6E02-4436-B79D-9EFD595D034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728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5520" y="836712"/>
            <a:ext cx="8640960" cy="52565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1775520" y="277994"/>
            <a:ext cx="8640960" cy="5587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Bookmarks</a:t>
            </a:r>
            <a:endParaRPr lang="bg-BG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75962" y="6089884"/>
            <a:ext cx="8640519" cy="5074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 201</a:t>
            </a:r>
            <a:r>
              <a:rPr lang="bg-BG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SoftUni Foundation, No Rights Reserved</a:t>
            </a:r>
            <a:endParaRPr lang="bg-BG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07768" y="1988840"/>
            <a:ext cx="4175582" cy="2405880"/>
          </a:xfrm>
          <a:prstGeom prst="roundRect">
            <a:avLst>
              <a:gd name="adj" fmla="val 3658"/>
            </a:avLst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ounded Rectangle 7"/>
          <p:cNvSpPr/>
          <p:nvPr/>
        </p:nvSpPr>
        <p:spPr>
          <a:xfrm>
            <a:off x="6240016" y="3417440"/>
            <a:ext cx="1440160" cy="473224"/>
          </a:xfrm>
          <a:prstGeom prst="round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glow rad="12700">
                    <a:schemeClr val="accent6">
                      <a:lumMod val="50000"/>
                      <a:alpha val="20000"/>
                    </a:schemeClr>
                  </a:glow>
                </a:effectLst>
              </a:rPr>
              <a:t>Register</a:t>
            </a:r>
            <a:endParaRPr lang="bg-BG" b="1" dirty="0">
              <a:effectLst>
                <a:glow rad="12700">
                  <a:schemeClr val="accent6">
                    <a:lumMod val="50000"/>
                    <a:alpha val="20000"/>
                  </a:schemeClr>
                </a:glo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11824" y="3417440"/>
            <a:ext cx="1440160" cy="473224"/>
          </a:xfrm>
          <a:prstGeom prst="round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glow rad="12700">
                    <a:schemeClr val="accent6">
                      <a:lumMod val="50000"/>
                      <a:alpha val="20000"/>
                    </a:schemeClr>
                  </a:glow>
                </a:effectLst>
              </a:rPr>
              <a:t>Login</a:t>
            </a:r>
            <a:endParaRPr lang="bg-BG" b="1" dirty="0">
              <a:effectLst>
                <a:glow rad="12700">
                  <a:schemeClr val="accent6">
                    <a:lumMod val="50000"/>
                    <a:alpha val="20000"/>
                  </a:schemeClr>
                </a:glo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367808" y="2810544"/>
            <a:ext cx="3456384" cy="0"/>
          </a:xfrm>
          <a:prstGeom prst="lin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4223792" y="227687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Welcome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37923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5520" y="836712"/>
            <a:ext cx="8640960" cy="52565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1775520" y="277994"/>
            <a:ext cx="8640960" cy="5587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Bookmarks</a:t>
            </a:r>
            <a:endParaRPr lang="bg-BG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08650" y="2204864"/>
            <a:ext cx="4175582" cy="3600400"/>
          </a:xfrm>
          <a:prstGeom prst="roundRect">
            <a:avLst>
              <a:gd name="adj" fmla="val 3658"/>
            </a:avLst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4367808" y="2852936"/>
            <a:ext cx="3456384" cy="0"/>
          </a:xfrm>
          <a:prstGeom prst="lin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4223792" y="2319264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Login</a:t>
            </a:r>
            <a:endParaRPr lang="bg-BG" b="1" dirty="0"/>
          </a:p>
        </p:txBody>
      </p:sp>
      <p:sp>
        <p:nvSpPr>
          <p:cNvPr id="11" name="Rectangle 10"/>
          <p:cNvSpPr/>
          <p:nvPr/>
        </p:nvSpPr>
        <p:spPr>
          <a:xfrm>
            <a:off x="4367808" y="3392996"/>
            <a:ext cx="3456384" cy="468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noProof="1"/>
              <a:t>maria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95800" y="29876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Username:</a:t>
            </a:r>
            <a:endParaRPr lang="bg-BG" dirty="0"/>
          </a:p>
        </p:txBody>
      </p:sp>
      <p:sp>
        <p:nvSpPr>
          <p:cNvPr id="13" name="Rectangle 12"/>
          <p:cNvSpPr/>
          <p:nvPr/>
        </p:nvSpPr>
        <p:spPr>
          <a:xfrm>
            <a:off x="4367808" y="4329100"/>
            <a:ext cx="3456384" cy="468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•••••••••••</a:t>
            </a:r>
            <a:endParaRPr lang="bg-BG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95800" y="392376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Password:</a:t>
            </a:r>
            <a:endParaRPr lang="bg-BG" dirty="0"/>
          </a:p>
        </p:txBody>
      </p:sp>
      <p:sp>
        <p:nvSpPr>
          <p:cNvPr id="17" name="Rounded Rectangle 16"/>
          <p:cNvSpPr/>
          <p:nvPr/>
        </p:nvSpPr>
        <p:spPr>
          <a:xfrm>
            <a:off x="2279576" y="1262640"/>
            <a:ext cx="7632848" cy="503099"/>
          </a:xfrm>
          <a:prstGeom prst="roundRect">
            <a:avLst>
              <a:gd name="adj" fmla="val 3475"/>
            </a:avLst>
          </a:prstGeom>
          <a:solidFill>
            <a:srgbClr val="EC795A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12700" dir="2700000" algn="tl">
                    <a:srgbClr val="000000">
                      <a:alpha val="43137"/>
                    </a:srgbClr>
                  </a:outerShdw>
                </a:effectLst>
              </a:rPr>
              <a:t>Invalid login.</a:t>
            </a:r>
            <a:endParaRPr lang="bg-BG" dirty="0">
              <a:solidFill>
                <a:schemeClr val="bg1"/>
              </a:solidFill>
              <a:effectLst>
                <a:outerShdw blurRad="38100" dist="127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390994" y="1262640"/>
            <a:ext cx="529815" cy="503099"/>
          </a:xfrm>
          <a:prstGeom prst="roundRect">
            <a:avLst>
              <a:gd name="adj" fmla="val 3475"/>
            </a:avLst>
          </a:prstGeom>
          <a:solidFill>
            <a:srgbClr val="EC795A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>
                  <a:solidFill>
                    <a:schemeClr val="accent2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glow rad="12700">
                    <a:schemeClr val="bg1">
                      <a:alpha val="30000"/>
                    </a:schemeClr>
                  </a:glow>
                </a:effectLst>
              </a:rPr>
              <a:t>x</a:t>
            </a:r>
            <a:endParaRPr lang="bg-BG" sz="1600" b="1" dirty="0">
              <a:ln>
                <a:solidFill>
                  <a:schemeClr val="accent2"/>
                </a:solidFill>
              </a:ln>
              <a:solidFill>
                <a:schemeClr val="accent6">
                  <a:lumMod val="50000"/>
                </a:schemeClr>
              </a:solidFill>
              <a:effectLst>
                <a:glow rad="12700">
                  <a:schemeClr val="bg1">
                    <a:alpha val="30000"/>
                  </a:schemeClr>
                </a:glo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367808" y="5044008"/>
            <a:ext cx="1440160" cy="473224"/>
          </a:xfrm>
          <a:prstGeom prst="round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glow rad="12700">
                    <a:schemeClr val="accent6">
                      <a:lumMod val="50000"/>
                      <a:alpha val="20000"/>
                    </a:schemeClr>
                  </a:glow>
                </a:effectLst>
              </a:rPr>
              <a:t>Login</a:t>
            </a:r>
            <a:endParaRPr lang="bg-BG" b="1" dirty="0">
              <a:effectLst>
                <a:glow rad="12700">
                  <a:schemeClr val="accent6">
                    <a:lumMod val="50000"/>
                    <a:alpha val="20000"/>
                  </a:schemeClr>
                </a:glo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51984" y="50851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dotted" dirty="0">
                <a:solidFill>
                  <a:schemeClr val="accent1">
                    <a:lumMod val="75000"/>
                  </a:schemeClr>
                </a:solidFill>
              </a:rPr>
              <a:t>Register here</a:t>
            </a:r>
            <a:endParaRPr lang="bg-BG" u="dotte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75962" y="6089884"/>
            <a:ext cx="8640519" cy="5074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 201</a:t>
            </a:r>
            <a:r>
              <a:rPr lang="bg-BG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SoftUni Foundation, No Rights Reserved</a:t>
            </a:r>
            <a:endParaRPr lang="bg-BG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31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5520" y="836712"/>
            <a:ext cx="8640960" cy="52565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1775520" y="277994"/>
            <a:ext cx="8640960" cy="5587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Bookmarks</a:t>
            </a:r>
            <a:endParaRPr lang="bg-BG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75962" y="6089884"/>
            <a:ext cx="8640519" cy="5074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 201</a:t>
            </a:r>
            <a:r>
              <a:rPr lang="bg-BG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SoftUni Foundation, No Rights Reserved</a:t>
            </a:r>
            <a:endParaRPr lang="bg-BG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08650" y="2204864"/>
            <a:ext cx="4175582" cy="3600400"/>
          </a:xfrm>
          <a:prstGeom prst="roundRect">
            <a:avLst>
              <a:gd name="adj" fmla="val 3658"/>
            </a:avLst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4367808" y="2852936"/>
            <a:ext cx="3456384" cy="0"/>
          </a:xfrm>
          <a:prstGeom prst="lin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4223792" y="2319264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Registration</a:t>
            </a:r>
            <a:endParaRPr lang="bg-BG" b="1" dirty="0"/>
          </a:p>
        </p:txBody>
      </p:sp>
      <p:sp>
        <p:nvSpPr>
          <p:cNvPr id="11" name="Rectangle 10"/>
          <p:cNvSpPr/>
          <p:nvPr/>
        </p:nvSpPr>
        <p:spPr>
          <a:xfrm>
            <a:off x="4367808" y="3392996"/>
            <a:ext cx="3456384" cy="468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noProof="1"/>
              <a:t>maria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95800" y="29876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Username:</a:t>
            </a:r>
            <a:endParaRPr lang="bg-BG" dirty="0"/>
          </a:p>
        </p:txBody>
      </p:sp>
      <p:sp>
        <p:nvSpPr>
          <p:cNvPr id="13" name="Rectangle 12"/>
          <p:cNvSpPr/>
          <p:nvPr/>
        </p:nvSpPr>
        <p:spPr>
          <a:xfrm>
            <a:off x="4367808" y="4329100"/>
            <a:ext cx="3456384" cy="468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•••••••••••</a:t>
            </a:r>
            <a:endParaRPr lang="bg-BG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95800" y="392376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Password:</a:t>
            </a:r>
            <a:endParaRPr lang="bg-BG" dirty="0"/>
          </a:p>
        </p:txBody>
      </p:sp>
      <p:sp>
        <p:nvSpPr>
          <p:cNvPr id="17" name="Rounded Rectangle 16"/>
          <p:cNvSpPr/>
          <p:nvPr/>
        </p:nvSpPr>
        <p:spPr>
          <a:xfrm>
            <a:off x="2279576" y="1262640"/>
            <a:ext cx="7632848" cy="503099"/>
          </a:xfrm>
          <a:prstGeom prst="roundRect">
            <a:avLst>
              <a:gd name="adj" fmla="val 3475"/>
            </a:avLst>
          </a:prstGeom>
          <a:solidFill>
            <a:srgbClr val="88A945"/>
          </a:solidFill>
          <a:ln>
            <a:solidFill>
              <a:srgbClr val="5C732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12700" dir="2700000" algn="tl">
                    <a:srgbClr val="000000">
                      <a:alpha val="43137"/>
                    </a:srgbClr>
                  </a:outerShdw>
                </a:effectLst>
              </a:rPr>
              <a:t>User registered successfully.</a:t>
            </a:r>
            <a:endParaRPr lang="bg-BG" dirty="0">
              <a:solidFill>
                <a:schemeClr val="bg1"/>
              </a:solidFill>
              <a:effectLst>
                <a:outerShdw blurRad="38100" dist="127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390994" y="1262640"/>
            <a:ext cx="529815" cy="503099"/>
          </a:xfrm>
          <a:prstGeom prst="roundRect">
            <a:avLst>
              <a:gd name="adj" fmla="val 3475"/>
            </a:avLst>
          </a:prstGeom>
          <a:solidFill>
            <a:srgbClr val="88A945"/>
          </a:solidFill>
          <a:ln>
            <a:solidFill>
              <a:srgbClr val="5C732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>
                  <a:solidFill>
                    <a:srgbClr val="5C732F"/>
                  </a:solidFill>
                </a:ln>
                <a:solidFill>
                  <a:srgbClr val="5C732F"/>
                </a:solidFill>
                <a:effectLst>
                  <a:glow rad="12700">
                    <a:schemeClr val="bg1">
                      <a:alpha val="30000"/>
                    </a:schemeClr>
                  </a:glow>
                </a:effectLst>
              </a:rPr>
              <a:t>x</a:t>
            </a:r>
            <a:endParaRPr lang="bg-BG" sz="1600" b="1" dirty="0">
              <a:ln>
                <a:solidFill>
                  <a:srgbClr val="5C732F"/>
                </a:solidFill>
              </a:ln>
              <a:solidFill>
                <a:srgbClr val="5C732F"/>
              </a:solidFill>
              <a:effectLst>
                <a:glow rad="12700">
                  <a:schemeClr val="bg1">
                    <a:alpha val="30000"/>
                  </a:schemeClr>
                </a:glo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367808" y="5044008"/>
            <a:ext cx="1440160" cy="473224"/>
          </a:xfrm>
          <a:prstGeom prst="round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glow rad="12700">
                    <a:schemeClr val="accent6">
                      <a:lumMod val="50000"/>
                      <a:alpha val="20000"/>
                    </a:schemeClr>
                  </a:glow>
                </a:effectLst>
              </a:rPr>
              <a:t>Register</a:t>
            </a:r>
            <a:endParaRPr lang="bg-BG" b="1" dirty="0">
              <a:effectLst>
                <a:glow rad="12700">
                  <a:schemeClr val="accent6">
                    <a:lumMod val="50000"/>
                    <a:alpha val="20000"/>
                  </a:schemeClr>
                </a:glo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51984" y="50851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dotted">
                <a:solidFill>
                  <a:schemeClr val="accent1">
                    <a:lumMod val="75000"/>
                  </a:schemeClr>
                </a:solidFill>
              </a:rPr>
              <a:t>Login here</a:t>
            </a:r>
            <a:endParaRPr lang="bg-BG" u="dotted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5520" y="836712"/>
            <a:ext cx="8640960" cy="52565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1775520" y="277994"/>
            <a:ext cx="8640960" cy="5587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Bookmarks – </a:t>
            </a:r>
            <a:r>
              <a:rPr lang="en-US" sz="2400" b="1" noProof="1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maria</a:t>
            </a:r>
            <a:endParaRPr lang="en-US" b="1" noProof="1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75962" y="6089884"/>
            <a:ext cx="8640519" cy="5074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 201</a:t>
            </a:r>
            <a:r>
              <a:rPr lang="bg-BG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SoftUni Foundation, No Rights Reserved</a:t>
            </a:r>
            <a:endParaRPr lang="bg-BG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24776" y="1124744"/>
            <a:ext cx="3888432" cy="1080120"/>
            <a:chOff x="539552" y="1124744"/>
            <a:chExt cx="3888432" cy="1080120"/>
          </a:xfrm>
        </p:grpSpPr>
        <p:sp>
          <p:nvSpPr>
            <p:cNvPr id="7" name="Rounded Rectangle 6"/>
            <p:cNvSpPr/>
            <p:nvPr/>
          </p:nvSpPr>
          <p:spPr>
            <a:xfrm>
              <a:off x="539552" y="1124744"/>
              <a:ext cx="3888432" cy="1080120"/>
            </a:xfrm>
            <a:prstGeom prst="roundRect">
              <a:avLst>
                <a:gd name="adj" fmla="val 3658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2686" y="1628800"/>
              <a:ext cx="3553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dotted" dirty="0">
                  <a:solidFill>
                    <a:schemeClr val="accent1">
                      <a:lumMod val="75000"/>
                    </a:schemeClr>
                  </a:solidFill>
                </a:rPr>
                <a:t>http://softuni.bg</a:t>
              </a:r>
              <a:endParaRPr lang="bg-BG" u="dotte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2686" y="1268760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Software University (SoftUni)</a:t>
              </a:r>
              <a:endParaRPr lang="bg-BG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013388" y="1259816"/>
              <a:ext cx="270580" cy="300972"/>
            </a:xfrm>
            <a:prstGeom prst="roundRect">
              <a:avLst>
                <a:gd name="adj" fmla="val 11035"/>
              </a:avLst>
            </a:prstGeom>
            <a:solidFill>
              <a:srgbClr val="EC795A">
                <a:alpha val="70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ln>
                    <a:solidFill>
                      <a:schemeClr val="accent2"/>
                    </a:solidFill>
                  </a:ln>
                  <a:solidFill>
                    <a:schemeClr val="accent6">
                      <a:lumMod val="50000"/>
                    </a:schemeClr>
                  </a:solidFill>
                  <a:effectLst>
                    <a:glow rad="12700">
                      <a:schemeClr val="bg1">
                        <a:alpha val="30000"/>
                      </a:schemeClr>
                    </a:glow>
                  </a:effectLst>
                </a:rPr>
                <a:t>x</a:t>
              </a:r>
              <a:endParaRPr lang="bg-BG" sz="1600" b="1" dirty="0">
                <a:ln>
                  <a:solidFill>
                    <a:schemeClr val="accent2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glow rad="12700">
                    <a:schemeClr val="bg1">
                      <a:alpha val="30000"/>
                    </a:schemeClr>
                  </a:glow>
                </a:effectLst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020645" y="1121332"/>
            <a:ext cx="3888432" cy="1958124"/>
            <a:chOff x="539552" y="1124743"/>
            <a:chExt cx="3888432" cy="2664297"/>
          </a:xfrm>
        </p:grpSpPr>
        <p:sp>
          <p:nvSpPr>
            <p:cNvPr id="30" name="Rounded Rectangle 29"/>
            <p:cNvSpPr/>
            <p:nvPr/>
          </p:nvSpPr>
          <p:spPr>
            <a:xfrm>
              <a:off x="539552" y="1124743"/>
              <a:ext cx="3888432" cy="2664297"/>
            </a:xfrm>
            <a:prstGeom prst="roundRect">
              <a:avLst>
                <a:gd name="adj" fmla="val 1370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2686" y="1337536"/>
              <a:ext cx="3312368" cy="879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 Great Features in </a:t>
              </a:r>
              <a:r>
                <a:rPr lang="en-US" noProof="1"/>
                <a:t>EcmaScript</a:t>
              </a:r>
              <a:r>
                <a:rPr lang="en-US" dirty="0"/>
                <a:t> 6 (ES6 Harmony)</a:t>
              </a:r>
              <a:endParaRPr lang="bg-BG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2686" y="2278358"/>
              <a:ext cx="3600400" cy="1256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dotted" dirty="0">
                  <a:solidFill>
                    <a:schemeClr val="accent1">
                      <a:lumMod val="75000"/>
                    </a:schemeClr>
                  </a:solidFill>
                </a:rPr>
                <a:t>http://www.wintellect.com/blogs/nstieglitz/5-great-features-in-es6-harmony </a:t>
              </a:r>
              <a:endParaRPr lang="bg-BG" u="dotte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13388" y="1259816"/>
              <a:ext cx="254458" cy="428312"/>
            </a:xfrm>
            <a:prstGeom prst="roundRect">
              <a:avLst>
                <a:gd name="adj" fmla="val 11035"/>
              </a:avLst>
            </a:prstGeom>
            <a:solidFill>
              <a:srgbClr val="EC795A">
                <a:alpha val="70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ln>
                    <a:solidFill>
                      <a:schemeClr val="accent2"/>
                    </a:solidFill>
                  </a:ln>
                  <a:solidFill>
                    <a:schemeClr val="accent6">
                      <a:lumMod val="50000"/>
                    </a:schemeClr>
                  </a:solidFill>
                  <a:effectLst>
                    <a:glow rad="12700">
                      <a:schemeClr val="bg1">
                        <a:alpha val="30000"/>
                      </a:schemeClr>
                    </a:glow>
                  </a:effectLst>
                </a:rPr>
                <a:t>x</a:t>
              </a:r>
              <a:endParaRPr lang="bg-BG" sz="1600" b="1" dirty="0">
                <a:ln>
                  <a:solidFill>
                    <a:schemeClr val="accent2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glow rad="12700">
                    <a:schemeClr val="bg1">
                      <a:alpha val="30000"/>
                    </a:schemeClr>
                  </a:glow>
                </a:effectLst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19928" y="3400864"/>
            <a:ext cx="3888432" cy="1296144"/>
            <a:chOff x="539552" y="1124744"/>
            <a:chExt cx="3888432" cy="1296144"/>
          </a:xfrm>
        </p:grpSpPr>
        <p:sp>
          <p:nvSpPr>
            <p:cNvPr id="35" name="Rounded Rectangle 34"/>
            <p:cNvSpPr/>
            <p:nvPr/>
          </p:nvSpPr>
          <p:spPr>
            <a:xfrm>
              <a:off x="539552" y="1124744"/>
              <a:ext cx="3888432" cy="1296144"/>
            </a:xfrm>
            <a:prstGeom prst="roundRect">
              <a:avLst>
                <a:gd name="adj" fmla="val 3658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2686" y="1628800"/>
              <a:ext cx="36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dotted" dirty="0">
                  <a:solidFill>
                    <a:schemeClr val="accent1">
                      <a:lumMod val="75000"/>
                    </a:schemeClr>
                  </a:solidFill>
                </a:rPr>
                <a:t>http://www.visualstudio.com/downloads/download-visual-studio-vs</a:t>
              </a:r>
              <a:endParaRPr lang="bg-BG" u="dotte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2686" y="1268760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Visual Studio 2015 Downloads</a:t>
              </a:r>
              <a:endParaRPr lang="bg-BG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013388" y="1259816"/>
              <a:ext cx="270580" cy="300972"/>
            </a:xfrm>
            <a:prstGeom prst="roundRect">
              <a:avLst>
                <a:gd name="adj" fmla="val 11035"/>
              </a:avLst>
            </a:prstGeom>
            <a:solidFill>
              <a:srgbClr val="EC795A">
                <a:alpha val="70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ln>
                    <a:solidFill>
                      <a:schemeClr val="accent2"/>
                    </a:solidFill>
                  </a:ln>
                  <a:solidFill>
                    <a:schemeClr val="accent6">
                      <a:lumMod val="50000"/>
                    </a:schemeClr>
                  </a:solidFill>
                  <a:effectLst>
                    <a:glow rad="12700">
                      <a:schemeClr val="bg1">
                        <a:alpha val="30000"/>
                      </a:schemeClr>
                    </a:glow>
                  </a:effectLst>
                </a:rPr>
                <a:t>x</a:t>
              </a:r>
              <a:endParaRPr lang="bg-BG" sz="1600" b="1" dirty="0">
                <a:ln>
                  <a:solidFill>
                    <a:schemeClr val="accent2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glow rad="12700">
                    <a:schemeClr val="bg1">
                      <a:alpha val="30000"/>
                    </a:schemeClr>
                  </a:glow>
                </a:effectLst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224776" y="2521032"/>
            <a:ext cx="3888432" cy="1080120"/>
            <a:chOff x="539552" y="1124744"/>
            <a:chExt cx="3888432" cy="1080120"/>
          </a:xfrm>
        </p:grpSpPr>
        <p:sp>
          <p:nvSpPr>
            <p:cNvPr id="40" name="Rounded Rectangle 39"/>
            <p:cNvSpPr/>
            <p:nvPr/>
          </p:nvSpPr>
          <p:spPr>
            <a:xfrm>
              <a:off x="539552" y="1124744"/>
              <a:ext cx="3888432" cy="1080120"/>
            </a:xfrm>
            <a:prstGeom prst="roundRect">
              <a:avLst>
                <a:gd name="adj" fmla="val 3658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2686" y="1628800"/>
              <a:ext cx="3553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dotted" dirty="0">
                  <a:solidFill>
                    <a:schemeClr val="accent1">
                      <a:lumMod val="75000"/>
                    </a:schemeClr>
                  </a:solidFill>
                </a:rPr>
                <a:t>http://goo.gl/daZ5Q</a:t>
              </a:r>
              <a:endParaRPr lang="bg-BG" u="dotte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2686" y="1268760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Postman - REST Client</a:t>
              </a:r>
              <a:endParaRPr lang="bg-BG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013388" y="1259816"/>
              <a:ext cx="270580" cy="300972"/>
            </a:xfrm>
            <a:prstGeom prst="roundRect">
              <a:avLst>
                <a:gd name="adj" fmla="val 11035"/>
              </a:avLst>
            </a:prstGeom>
            <a:solidFill>
              <a:srgbClr val="EC795A">
                <a:alpha val="70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ln>
                    <a:solidFill>
                      <a:schemeClr val="accent2"/>
                    </a:solidFill>
                  </a:ln>
                  <a:solidFill>
                    <a:schemeClr val="accent6">
                      <a:lumMod val="50000"/>
                    </a:schemeClr>
                  </a:solidFill>
                  <a:effectLst>
                    <a:glow rad="12700">
                      <a:schemeClr val="bg1">
                        <a:alpha val="30000"/>
                      </a:schemeClr>
                    </a:glow>
                  </a:effectLst>
                </a:rPr>
                <a:t>x</a:t>
              </a:r>
              <a:endParaRPr lang="bg-BG" sz="1600" b="1" dirty="0">
                <a:ln>
                  <a:solidFill>
                    <a:schemeClr val="accent2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glow rad="12700">
                    <a:schemeClr val="bg1">
                      <a:alpha val="30000"/>
                    </a:schemeClr>
                  </a:glow>
                </a:effectLst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41784" y="3478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dotted" dirty="0">
                <a:solidFill>
                  <a:schemeClr val="accent1">
                    <a:lumMod val="75000"/>
                  </a:schemeClr>
                </a:solidFill>
              </a:rPr>
              <a:t>Logout</a:t>
            </a:r>
            <a:endParaRPr lang="bg-BG" u="dotted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224776" y="3917320"/>
            <a:ext cx="3888432" cy="1944216"/>
            <a:chOff x="6224776" y="3861048"/>
            <a:chExt cx="3888432" cy="1944216"/>
          </a:xfrm>
        </p:grpSpPr>
        <p:sp>
          <p:nvSpPr>
            <p:cNvPr id="59" name="Rounded Rectangle 58"/>
            <p:cNvSpPr/>
            <p:nvPr/>
          </p:nvSpPr>
          <p:spPr>
            <a:xfrm>
              <a:off x="6224776" y="3861048"/>
              <a:ext cx="3888432" cy="1944216"/>
            </a:xfrm>
            <a:prstGeom prst="roundRect">
              <a:avLst>
                <a:gd name="adj" fmla="val 3658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414512" y="4426064"/>
              <a:ext cx="3506728" cy="0"/>
            </a:xfrm>
            <a:prstGeom prst="line">
              <a:avLst/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240016" y="3963536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New Bookmark</a:t>
              </a:r>
              <a:endParaRPr lang="bg-BG" sz="1400" b="1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032104" y="4642088"/>
              <a:ext cx="2016224" cy="4186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noProof="1"/>
                <a:t>Svetlin Nakov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312024" y="466704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Title:</a:t>
              </a:r>
              <a:endParaRPr lang="bg-BG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32104" y="5159500"/>
              <a:ext cx="2016224" cy="4186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r>
                <a:rPr lang="en-US" b="1" noProof="1"/>
                <a:t>http://nakov.com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12024" y="5184456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URL:</a:t>
              </a:r>
              <a:endParaRPr lang="bg-BG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9220200" y="4642088"/>
              <a:ext cx="701040" cy="936104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effectLst>
                    <a:glow rad="12700">
                      <a:schemeClr val="accent6">
                        <a:lumMod val="50000"/>
                        <a:alpha val="20000"/>
                      </a:schemeClr>
                    </a:glow>
                  </a:effectLst>
                </a:rPr>
                <a:t>Add</a:t>
              </a:r>
              <a:endParaRPr lang="bg-BG" b="1" dirty="0">
                <a:effectLst>
                  <a:glow rad="12700">
                    <a:schemeClr val="accent6">
                      <a:lumMod val="50000"/>
                      <a:alpha val="2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37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5520" y="836712"/>
            <a:ext cx="8640960" cy="52565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1775520" y="277994"/>
            <a:ext cx="8640960" cy="5587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Bookmarks – </a:t>
            </a:r>
            <a:r>
              <a:rPr lang="en-US" sz="2400" b="1" noProof="1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maria</a:t>
            </a:r>
            <a:endParaRPr lang="en-US" b="1" noProof="1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75962" y="6089884"/>
            <a:ext cx="8640519" cy="5074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 201</a:t>
            </a:r>
            <a:r>
              <a:rPr lang="bg-BG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SoftUni Foundation, No Rights Reserved</a:t>
            </a:r>
            <a:endParaRPr lang="bg-BG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24776" y="1124744"/>
            <a:ext cx="3888432" cy="1080120"/>
            <a:chOff x="539552" y="1124744"/>
            <a:chExt cx="3888432" cy="1080120"/>
          </a:xfrm>
        </p:grpSpPr>
        <p:sp>
          <p:nvSpPr>
            <p:cNvPr id="7" name="Rounded Rectangle 6"/>
            <p:cNvSpPr/>
            <p:nvPr/>
          </p:nvSpPr>
          <p:spPr>
            <a:xfrm>
              <a:off x="539552" y="1124744"/>
              <a:ext cx="3888432" cy="1080120"/>
            </a:xfrm>
            <a:prstGeom prst="roundRect">
              <a:avLst>
                <a:gd name="adj" fmla="val 3658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2686" y="1628800"/>
              <a:ext cx="3553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dotted" dirty="0">
                  <a:solidFill>
                    <a:schemeClr val="accent1">
                      <a:lumMod val="75000"/>
                    </a:schemeClr>
                  </a:solidFill>
                </a:rPr>
                <a:t>http://softuni.bg</a:t>
              </a:r>
              <a:endParaRPr lang="bg-BG" u="dotte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2686" y="1268760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Software University (SoftUni)</a:t>
              </a:r>
              <a:endParaRPr lang="bg-BG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013388" y="1259816"/>
              <a:ext cx="270580" cy="300972"/>
            </a:xfrm>
            <a:prstGeom prst="roundRect">
              <a:avLst>
                <a:gd name="adj" fmla="val 11035"/>
              </a:avLst>
            </a:prstGeom>
            <a:solidFill>
              <a:srgbClr val="EC795A">
                <a:alpha val="70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ln>
                    <a:solidFill>
                      <a:schemeClr val="accent2"/>
                    </a:solidFill>
                  </a:ln>
                  <a:solidFill>
                    <a:schemeClr val="accent6">
                      <a:lumMod val="50000"/>
                    </a:schemeClr>
                  </a:solidFill>
                  <a:effectLst>
                    <a:glow rad="12700">
                      <a:schemeClr val="bg1">
                        <a:alpha val="30000"/>
                      </a:schemeClr>
                    </a:glow>
                  </a:effectLst>
                </a:rPr>
                <a:t>x</a:t>
              </a:r>
              <a:endParaRPr lang="bg-BG" sz="1600" b="1" dirty="0">
                <a:ln>
                  <a:solidFill>
                    <a:schemeClr val="accent2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glow rad="12700">
                    <a:schemeClr val="bg1">
                      <a:alpha val="30000"/>
                    </a:schemeClr>
                  </a:glow>
                </a:effectLst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020645" y="1121332"/>
            <a:ext cx="3888432" cy="1958124"/>
            <a:chOff x="539552" y="1124743"/>
            <a:chExt cx="3888432" cy="2664297"/>
          </a:xfrm>
        </p:grpSpPr>
        <p:sp>
          <p:nvSpPr>
            <p:cNvPr id="30" name="Rounded Rectangle 29"/>
            <p:cNvSpPr/>
            <p:nvPr/>
          </p:nvSpPr>
          <p:spPr>
            <a:xfrm>
              <a:off x="539552" y="1124743"/>
              <a:ext cx="3888432" cy="2664297"/>
            </a:xfrm>
            <a:prstGeom prst="roundRect">
              <a:avLst>
                <a:gd name="adj" fmla="val 1370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2686" y="1337536"/>
              <a:ext cx="3312368" cy="879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 Great Features in </a:t>
              </a:r>
              <a:r>
                <a:rPr lang="en-US" noProof="1"/>
                <a:t>EcmaScript</a:t>
              </a:r>
              <a:r>
                <a:rPr lang="en-US" dirty="0"/>
                <a:t> 6 (ES6 Harmony)</a:t>
              </a:r>
              <a:endParaRPr lang="bg-BG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2686" y="2278358"/>
              <a:ext cx="3600400" cy="1256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dotted" dirty="0">
                  <a:solidFill>
                    <a:schemeClr val="accent1">
                      <a:lumMod val="75000"/>
                    </a:schemeClr>
                  </a:solidFill>
                </a:rPr>
                <a:t>http://www.wintellect.com/blogs/nstieglitz/5-great-features-in-es6-harmony </a:t>
              </a:r>
              <a:endParaRPr lang="bg-BG" u="dotte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13388" y="1259816"/>
              <a:ext cx="254458" cy="428312"/>
            </a:xfrm>
            <a:prstGeom prst="roundRect">
              <a:avLst>
                <a:gd name="adj" fmla="val 11035"/>
              </a:avLst>
            </a:prstGeom>
            <a:solidFill>
              <a:srgbClr val="EC795A">
                <a:alpha val="70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ln>
                    <a:solidFill>
                      <a:schemeClr val="accent2"/>
                    </a:solidFill>
                  </a:ln>
                  <a:solidFill>
                    <a:schemeClr val="accent6">
                      <a:lumMod val="50000"/>
                    </a:schemeClr>
                  </a:solidFill>
                  <a:effectLst>
                    <a:glow rad="12700">
                      <a:schemeClr val="bg1">
                        <a:alpha val="30000"/>
                      </a:schemeClr>
                    </a:glow>
                  </a:effectLst>
                </a:rPr>
                <a:t>x</a:t>
              </a:r>
              <a:endParaRPr lang="bg-BG" sz="1600" b="1" dirty="0">
                <a:ln>
                  <a:solidFill>
                    <a:schemeClr val="accent2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glow rad="12700">
                    <a:schemeClr val="bg1">
                      <a:alpha val="30000"/>
                    </a:schemeClr>
                  </a:glow>
                </a:effectLst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19928" y="3400864"/>
            <a:ext cx="3888432" cy="1296144"/>
            <a:chOff x="539552" y="1124744"/>
            <a:chExt cx="3888432" cy="1296144"/>
          </a:xfrm>
        </p:grpSpPr>
        <p:sp>
          <p:nvSpPr>
            <p:cNvPr id="35" name="Rounded Rectangle 34"/>
            <p:cNvSpPr/>
            <p:nvPr/>
          </p:nvSpPr>
          <p:spPr>
            <a:xfrm>
              <a:off x="539552" y="1124744"/>
              <a:ext cx="3888432" cy="1296144"/>
            </a:xfrm>
            <a:prstGeom prst="roundRect">
              <a:avLst>
                <a:gd name="adj" fmla="val 3658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2686" y="1628800"/>
              <a:ext cx="36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dotted" dirty="0">
                  <a:solidFill>
                    <a:schemeClr val="accent1">
                      <a:lumMod val="75000"/>
                    </a:schemeClr>
                  </a:solidFill>
                </a:rPr>
                <a:t>http://www.visualstudio.com/downloads/download-visual-studio-vs</a:t>
              </a:r>
              <a:endParaRPr lang="bg-BG" u="dotte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2686" y="1268760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Visual Studio 2015 Downloads</a:t>
              </a:r>
              <a:endParaRPr lang="bg-BG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013388" y="1259816"/>
              <a:ext cx="270580" cy="300972"/>
            </a:xfrm>
            <a:prstGeom prst="roundRect">
              <a:avLst>
                <a:gd name="adj" fmla="val 11035"/>
              </a:avLst>
            </a:prstGeom>
            <a:solidFill>
              <a:srgbClr val="EC795A">
                <a:alpha val="70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ln>
                    <a:solidFill>
                      <a:schemeClr val="accent2"/>
                    </a:solidFill>
                  </a:ln>
                  <a:solidFill>
                    <a:schemeClr val="accent6">
                      <a:lumMod val="50000"/>
                    </a:schemeClr>
                  </a:solidFill>
                  <a:effectLst>
                    <a:glow rad="12700">
                      <a:schemeClr val="bg1">
                        <a:alpha val="30000"/>
                      </a:schemeClr>
                    </a:glow>
                  </a:effectLst>
                </a:rPr>
                <a:t>x</a:t>
              </a:r>
              <a:endParaRPr lang="bg-BG" sz="1600" b="1" dirty="0">
                <a:ln>
                  <a:solidFill>
                    <a:schemeClr val="accent2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glow rad="12700">
                    <a:schemeClr val="bg1">
                      <a:alpha val="30000"/>
                    </a:schemeClr>
                  </a:glow>
                </a:effectLst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224776" y="2521032"/>
            <a:ext cx="3888432" cy="1080120"/>
            <a:chOff x="539552" y="1124744"/>
            <a:chExt cx="3888432" cy="1080120"/>
          </a:xfrm>
        </p:grpSpPr>
        <p:sp>
          <p:nvSpPr>
            <p:cNvPr id="40" name="Rounded Rectangle 39"/>
            <p:cNvSpPr/>
            <p:nvPr/>
          </p:nvSpPr>
          <p:spPr>
            <a:xfrm>
              <a:off x="539552" y="1124744"/>
              <a:ext cx="3888432" cy="1080120"/>
            </a:xfrm>
            <a:prstGeom prst="roundRect">
              <a:avLst>
                <a:gd name="adj" fmla="val 3658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2686" y="1628800"/>
              <a:ext cx="3553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dotted" dirty="0">
                  <a:solidFill>
                    <a:schemeClr val="accent1">
                      <a:lumMod val="75000"/>
                    </a:schemeClr>
                  </a:solidFill>
                </a:rPr>
                <a:t>http://goo.gl/daZ5Q</a:t>
              </a:r>
              <a:endParaRPr lang="bg-BG" u="dotted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2686" y="1268760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Postman - REST Client</a:t>
              </a:r>
              <a:endParaRPr lang="bg-BG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013388" y="1259816"/>
              <a:ext cx="270580" cy="300972"/>
            </a:xfrm>
            <a:prstGeom prst="roundRect">
              <a:avLst>
                <a:gd name="adj" fmla="val 11035"/>
              </a:avLst>
            </a:prstGeom>
            <a:solidFill>
              <a:srgbClr val="EC795A">
                <a:alpha val="70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ln>
                    <a:solidFill>
                      <a:schemeClr val="accent2"/>
                    </a:solidFill>
                  </a:ln>
                  <a:solidFill>
                    <a:schemeClr val="accent6">
                      <a:lumMod val="50000"/>
                    </a:schemeClr>
                  </a:solidFill>
                  <a:effectLst>
                    <a:glow rad="12700">
                      <a:schemeClr val="bg1">
                        <a:alpha val="30000"/>
                      </a:schemeClr>
                    </a:glow>
                  </a:effectLst>
                </a:rPr>
                <a:t>x</a:t>
              </a:r>
              <a:endParaRPr lang="bg-BG" sz="1600" b="1" dirty="0">
                <a:ln>
                  <a:solidFill>
                    <a:schemeClr val="accent2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glow rad="12700">
                    <a:schemeClr val="bg1">
                      <a:alpha val="30000"/>
                    </a:schemeClr>
                  </a:glow>
                </a:effectLst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41784" y="3478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dotted" dirty="0">
                <a:solidFill>
                  <a:schemeClr val="accent1">
                    <a:lumMod val="75000"/>
                  </a:schemeClr>
                </a:solidFill>
              </a:rPr>
              <a:t>Logout</a:t>
            </a:r>
            <a:endParaRPr lang="bg-BG" u="dotted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224776" y="3917320"/>
            <a:ext cx="3888432" cy="1944216"/>
            <a:chOff x="6224776" y="3861048"/>
            <a:chExt cx="3888432" cy="1944216"/>
          </a:xfrm>
        </p:grpSpPr>
        <p:sp>
          <p:nvSpPr>
            <p:cNvPr id="59" name="Rounded Rectangle 58"/>
            <p:cNvSpPr/>
            <p:nvPr/>
          </p:nvSpPr>
          <p:spPr>
            <a:xfrm>
              <a:off x="6224776" y="3861048"/>
              <a:ext cx="3888432" cy="1944216"/>
            </a:xfrm>
            <a:prstGeom prst="roundRect">
              <a:avLst>
                <a:gd name="adj" fmla="val 3658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414512" y="4426064"/>
              <a:ext cx="3506728" cy="0"/>
            </a:xfrm>
            <a:prstGeom prst="line">
              <a:avLst/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240016" y="3963536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New Bookmark</a:t>
              </a:r>
              <a:endParaRPr lang="bg-BG" sz="1400" b="1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032104" y="4642088"/>
              <a:ext cx="2016224" cy="4186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noProof="1"/>
                <a:t>Svetlin Nakov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312024" y="466704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Title:</a:t>
              </a:r>
              <a:endParaRPr lang="bg-BG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32104" y="5159500"/>
              <a:ext cx="2016224" cy="4186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r>
                <a:rPr lang="en-US" b="1" noProof="1"/>
                <a:t>http://nakov.com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12024" y="5184456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URL:</a:t>
              </a:r>
              <a:endParaRPr lang="bg-BG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9220200" y="4642088"/>
              <a:ext cx="701040" cy="936104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effectLst>
                    <a:glow rad="12700">
                      <a:schemeClr val="accent6">
                        <a:lumMod val="50000"/>
                        <a:alpha val="20000"/>
                      </a:schemeClr>
                    </a:glow>
                  </a:effectLst>
                </a:rPr>
                <a:t>Add</a:t>
              </a:r>
              <a:endParaRPr lang="bg-BG" b="1" dirty="0">
                <a:effectLst>
                  <a:glow rad="12700">
                    <a:schemeClr val="accent6">
                      <a:lumMod val="50000"/>
                      <a:alpha val="20000"/>
                    </a:schemeClr>
                  </a:glow>
                </a:effectLst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4599977" y="2593399"/>
            <a:ext cx="3219450" cy="1466850"/>
          </a:xfrm>
          <a:prstGeom prst="roundRect">
            <a:avLst>
              <a:gd name="adj" fmla="val 2282"/>
            </a:avLst>
          </a:prstGeom>
        </p:spPr>
      </p:pic>
    </p:spTree>
    <p:extLst>
      <p:ext uri="{BB962C8B-B14F-4D97-AF65-F5344CB8AC3E}">
        <p14:creationId xmlns:p14="http://schemas.microsoft.com/office/powerpoint/2010/main" val="64940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195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Telerik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Bookmarks - Design Wireframe</dc:title>
  <dc:creator>Svetlin Nakov</dc:creator>
  <cp:lastModifiedBy>Svetlin Nakov</cp:lastModifiedBy>
  <cp:revision>31</cp:revision>
  <dcterms:created xsi:type="dcterms:W3CDTF">2012-08-14T09:37:03Z</dcterms:created>
  <dcterms:modified xsi:type="dcterms:W3CDTF">2014-12-04T13:07:39Z</dcterms:modified>
</cp:coreProperties>
</file>