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25" r:id="rId5"/>
    <p:sldId id="426" r:id="rId6"/>
    <p:sldId id="427" r:id="rId7"/>
    <p:sldId id="428" r:id="rId8"/>
    <p:sldId id="429" r:id="rId9"/>
    <p:sldId id="430" r:id="rId10"/>
    <p:sldId id="432" r:id="rId11"/>
    <p:sldId id="437" r:id="rId12"/>
    <p:sldId id="431" r:id="rId13"/>
    <p:sldId id="438" r:id="rId14"/>
    <p:sldId id="434" r:id="rId15"/>
    <p:sldId id="439" r:id="rId16"/>
    <p:sldId id="435" r:id="rId17"/>
    <p:sldId id="440" r:id="rId18"/>
    <p:sldId id="436" r:id="rId19"/>
    <p:sldId id="441" r:id="rId20"/>
    <p:sldId id="447" r:id="rId21"/>
    <p:sldId id="442" r:id="rId22"/>
    <p:sldId id="443" r:id="rId23"/>
    <p:sldId id="449" r:id="rId24"/>
    <p:sldId id="450" r:id="rId25"/>
    <p:sldId id="451" r:id="rId26"/>
    <p:sldId id="444" r:id="rId27"/>
    <p:sldId id="445" r:id="rId28"/>
    <p:sldId id="452" r:id="rId29"/>
    <p:sldId id="446" r:id="rId30"/>
    <p:sldId id="453" r:id="rId31"/>
    <p:sldId id="454" r:id="rId32"/>
    <p:sldId id="417" r:id="rId33"/>
    <p:sldId id="424" r:id="rId34"/>
    <p:sldId id="419" r:id="rId35"/>
    <p:sldId id="4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4533" autoAdjust="0"/>
  </p:normalViewPr>
  <p:slideViewPr>
    <p:cSldViewPr>
      <p:cViewPr varScale="1">
        <p:scale>
          <a:sx n="87" d="100"/>
          <a:sy n="87" d="100"/>
        </p:scale>
        <p:origin x="102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080338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84812" y="2286000"/>
            <a:ext cx="6010741" cy="7922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AngularJS basic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65" y="1891268"/>
            <a:ext cx="4021312" cy="4021312"/>
          </a:xfrm>
          <a:prstGeom prst="rect">
            <a:avLst/>
          </a:prstGeo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279" y="3614363"/>
            <a:ext cx="5223806" cy="2550272"/>
          </a:xfr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ngChange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33948" y="2667000"/>
            <a:ext cx="87630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ng-change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="handleTextboxChange()"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="textBox" /&gt;</a:t>
            </a:r>
          </a:p>
        </p:txBody>
      </p:sp>
    </p:spTree>
    <p:extLst>
      <p:ext uri="{BB962C8B-B14F-4D97-AF65-F5344CB8AC3E}">
        <p14:creationId xmlns:p14="http://schemas.microsoft.com/office/powerpoint/2010/main" val="32598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Mouse events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5311069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ngMousemove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4012" y="418843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3056937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59205" y="192544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192544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60612" y="418400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4012" y="5311068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ngMouseover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04012" y="3056937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</a:t>
            </a:r>
          </a:p>
        </p:txBody>
      </p:sp>
    </p:spTree>
    <p:extLst>
      <p:ext uri="{BB962C8B-B14F-4D97-AF65-F5344CB8AC3E}">
        <p14:creationId xmlns:p14="http://schemas.microsoft.com/office/powerpoint/2010/main" val="8916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Events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4" y="1676400"/>
            <a:ext cx="3710728" cy="31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259909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956" y="329319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3956" y="398729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956" y="4681388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ngBindHtmlUnsafe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8196" y="190499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08196" y="259909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08196" y="329319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08196" y="398729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55980" y="190499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55980" y="259909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55980" y="3293192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</a:t>
            </a:r>
          </a:p>
        </p:txBody>
      </p:sp>
    </p:spTree>
    <p:extLst>
      <p:ext uri="{BB962C8B-B14F-4D97-AF65-F5344CB8AC3E}">
        <p14:creationId xmlns:p14="http://schemas.microsoft.com/office/powerpoint/2010/main" val="349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4" y="1600200"/>
            <a:ext cx="4384328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 (2)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30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23012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230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30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23012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332575" y="523486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</a:t>
            </a:r>
          </a:p>
        </p:txBody>
      </p:sp>
    </p:spTree>
    <p:extLst>
      <p:ext uri="{BB962C8B-B14F-4D97-AF65-F5344CB8AC3E}">
        <p14:creationId xmlns:p14="http://schemas.microsoft.com/office/powerpoint/2010/main" val="2493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images.sodahead.com/polls/001658777/3055954692_OtherStuffButton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93575"/>
            <a:ext cx="29241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Older Internet Explorers do not support strange tags</a:t>
            </a:r>
          </a:p>
          <a:p>
            <a:r>
              <a:rPr lang="en-GB" dirty="0" smtClean="0"/>
              <a:t>What to do for older IEs:</a:t>
            </a:r>
          </a:p>
          <a:p>
            <a:pPr lvl="1"/>
            <a:r>
              <a:rPr lang="en-GB" dirty="0" smtClean="0"/>
              <a:t>Polyfill JSON.stringify</a:t>
            </a:r>
          </a:p>
          <a:p>
            <a:pPr lvl="1"/>
            <a:r>
              <a:rPr lang="en-GB" dirty="0" smtClean="0"/>
              <a:t>No NG tags</a:t>
            </a:r>
          </a:p>
          <a:p>
            <a:r>
              <a:rPr lang="en-GB" dirty="0" smtClean="0"/>
              <a:t>Use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dirty="0" smtClean="0"/>
              <a:t> directive's form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 - IE Restrictions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5836" y="4816508"/>
            <a:ext cx="102139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when="…"&gt;&lt;/ng-pluralize&gt;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836" y="5768269"/>
            <a:ext cx="102139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when="…"&gt;&lt;/div&gt;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0" y="4816509"/>
            <a:ext cx="480130" cy="48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" y="5780445"/>
            <a:ext cx="481074" cy="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8590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1318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JavaScript-like code snippets placed in bindings:</a:t>
            </a:r>
          </a:p>
          <a:p>
            <a:endParaRPr lang="en-GB" dirty="0"/>
          </a:p>
          <a:p>
            <a:r>
              <a:rPr lang="en-GB" dirty="0" smtClean="0"/>
              <a:t>Evaluated against a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GB" dirty="0" smtClean="0"/>
              <a:t> object</a:t>
            </a:r>
          </a:p>
          <a:p>
            <a:r>
              <a:rPr lang="en-GB" dirty="0" smtClean="0"/>
              <a:t>Trying to evaluate undefined properties doesn't throw an error</a:t>
            </a:r>
          </a:p>
          <a:p>
            <a:r>
              <a:rPr lang="en-GB" dirty="0" smtClean="0"/>
              <a:t>No control flow statements</a:t>
            </a:r>
          </a:p>
          <a:p>
            <a:r>
              <a:rPr lang="en-GB" dirty="0" smtClean="0"/>
              <a:t>Can use filters within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1836" y="1905000"/>
            <a:ext cx="56419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4307" y="5334000"/>
            <a:ext cx="853703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&lt;div&gt;3*12={{ 3*12 }}&lt;/div&gt;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3*12=36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4307" y="6087879"/>
            <a:ext cx="853703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person.contacts.email }}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Controllers and $scope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Expressions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Filters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Binding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Validation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96" y="2870452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8590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1318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764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filters formats the value of an expression</a:t>
            </a:r>
          </a:p>
          <a:p>
            <a:pPr lvl="1"/>
            <a:r>
              <a:rPr lang="en-GB" dirty="0" smtClean="0"/>
              <a:t>Modifying output</a:t>
            </a:r>
          </a:p>
          <a:p>
            <a:pPr lvl="1"/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Sorting data</a:t>
            </a:r>
          </a:p>
          <a:p>
            <a:pPr lvl="1"/>
            <a:r>
              <a:rPr lang="en-GB" dirty="0" smtClean="0"/>
              <a:t>Filtering data</a:t>
            </a:r>
          </a:p>
          <a:p>
            <a:r>
              <a:rPr lang="en-GB" dirty="0" smtClean="0"/>
              <a:t>Using filters: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307" y="5562600"/>
            <a:ext cx="853703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| filter }}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30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23012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230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30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23012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limitTo</a:t>
            </a:r>
          </a:p>
        </p:txBody>
      </p:sp>
    </p:spTree>
    <p:extLst>
      <p:ext uri="{BB962C8B-B14F-4D97-AF65-F5344CB8AC3E}">
        <p14:creationId xmlns:p14="http://schemas.microsoft.com/office/powerpoint/2010/main" val="13681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Custom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596" y="2514600"/>
            <a:ext cx="9922456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module.filter('name',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function(input, /* filter params */)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modify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modifiedInput;</a:t>
            </a:r>
            <a:endParaRPr lang="en-GB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GB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764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3" y="1524000"/>
            <a:ext cx="4396030" cy="3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GB" dirty="0" smtClean="0"/>
              <a:t> directive</a:t>
            </a:r>
          </a:p>
          <a:p>
            <a:r>
              <a:rPr lang="en-GB" dirty="0" smtClean="0"/>
              <a:t>It is working on: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lvl="1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31596" y="4909268"/>
            <a:ext cx="992245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ng-model="name" /&gt;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596" y="5595068"/>
            <a:ext cx="992245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ng-model="person.contacts.phone" /&gt;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94" y="1615112"/>
            <a:ext cx="2830168" cy="28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directives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GB" sz="2800" dirty="0"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–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makes input field required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ngPattern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Added regex pattern</a:t>
            </a:r>
          </a:p>
          <a:p>
            <a:r>
              <a:rPr lang="en-GB" dirty="0" smtClean="0">
                <a:latin typeface="+mj-lt"/>
                <a:cs typeface="Consolas" panose="020B0609020204030204" pitchFamily="49" charset="0"/>
              </a:rPr>
              <a:t>Form properties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$invalid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pristine</a:t>
            </a:r>
          </a:p>
          <a:p>
            <a:r>
              <a:rPr lang="en-GB" dirty="0">
                <a:latin typeface="+mj-lt"/>
                <a:cs typeface="Consolas" panose="020B0609020204030204" pitchFamily="49" charset="0"/>
              </a:rPr>
              <a:t>CSS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Classes</a:t>
            </a:r>
          </a:p>
          <a:p>
            <a:pPr lvl="1"/>
            <a:r>
              <a:rPr lang="en-GB" dirty="0" smtClean="0">
                <a:latin typeface="+mj-lt"/>
                <a:cs typeface="Consolas" panose="020B0609020204030204" pitchFamily="49" charset="0"/>
              </a:rPr>
              <a:t>You can style ng classes (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ng-required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)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819400"/>
            <a:ext cx="45921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99174" y="2704171"/>
            <a:ext cx="1905000" cy="1107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Controller</a:t>
            </a:r>
            <a:endParaRPr lang="en-GB" sz="28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027612" y="2743200"/>
            <a:ext cx="1905000" cy="11076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Scope</a:t>
            </a:r>
            <a:endParaRPr lang="en-GB" sz="28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8572810" y="2759927"/>
            <a:ext cx="1905000" cy="1107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View</a:t>
            </a:r>
            <a:endParaRPr lang="en-GB" sz="2800" dirty="0"/>
          </a:p>
        </p:txBody>
      </p:sp>
      <p:sp>
        <p:nvSpPr>
          <p:cNvPr id="12" name="Left-Right Arrow 11"/>
          <p:cNvSpPr/>
          <p:nvPr/>
        </p:nvSpPr>
        <p:spPr>
          <a:xfrm>
            <a:off x="3422000" y="3120297"/>
            <a:ext cx="1387786" cy="3534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Left-Right Arrow 12"/>
          <p:cNvSpPr/>
          <p:nvPr/>
        </p:nvSpPr>
        <p:spPr>
          <a:xfrm>
            <a:off x="7058818" y="3141670"/>
            <a:ext cx="1387786" cy="3442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703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 smtClean="0"/>
              <a:t>Can modules depend on other modules?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is the primary responsibility of the controller?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Can the view bind to functions on the scope?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are the ways directives can be written?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the purpose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ngClock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directive?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bind directive supports multiple bindings?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Do expressions support all JavaScript syntax?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you limit a filter to only search in specific field?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HTML elements work with two way binding?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35238"/>
            <a:ext cx="2438400" cy="24384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26" y="4572000"/>
            <a:ext cx="3081986" cy="162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 rot="20809149">
            <a:off x="8797764" y="5212810"/>
            <a:ext cx="2636511" cy="61580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SPA with AngularJS</a:t>
            </a:r>
            <a:endParaRPr lang="en-US" sz="10700" b="1" dirty="0">
              <a:ln w="3175">
                <a:solidFill>
                  <a:srgbClr val="FFFFFF">
                    <a:alpha val="50000"/>
                  </a:srgbClr>
                </a:solidFill>
                <a:prstDash val="solid"/>
              </a:ln>
              <a:solidFill>
                <a:schemeClr val="accent1">
                  <a:lumMod val="40000"/>
                  <a:lumOff val="60000"/>
                  <a:alpha val="49804"/>
                </a:scheme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SPA with AngularJS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GB" dirty="0" smtClean="0"/>
              <a:t>Contains the logic</a:t>
            </a:r>
          </a:p>
          <a:p>
            <a:pPr lvl="1"/>
            <a:r>
              <a:rPr lang="en-GB" dirty="0" smtClean="0"/>
              <a:t>Responsible for creating the scope object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Communication between controller and view</a:t>
            </a:r>
          </a:p>
          <a:p>
            <a:pPr lvl="1"/>
            <a:r>
              <a:rPr lang="en-GB" dirty="0" smtClean="0"/>
              <a:t>Binding between controller and view can be one-way or two-way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cope contains the 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5224" y="1862002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angular.module(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/* services */)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"Vladimir";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5224" y="4437208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ng-app"myApp"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ng-controller="myController"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{{name}}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!&lt;/h1&gt;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6424" y="1308278"/>
            <a:ext cx="3339988" cy="465183"/>
          </a:xfrm>
          <a:prstGeom prst="wedgeRoundRectCallout">
            <a:avLst>
              <a:gd name="adj1" fmla="val -78032"/>
              <a:gd name="adj2" fmla="val 680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6424" y="4107931"/>
            <a:ext cx="3339988" cy="465183"/>
          </a:xfrm>
          <a:prstGeom prst="wedgeRoundRectCallout">
            <a:avLst>
              <a:gd name="adj1" fmla="val -138767"/>
              <a:gd name="adj2" fmla="val 440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I want to use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26424" y="2251751"/>
            <a:ext cx="3339988" cy="465183"/>
          </a:xfrm>
          <a:prstGeom prst="wedgeRoundRectCallout">
            <a:avLst>
              <a:gd name="adj1" fmla="val -82896"/>
              <a:gd name="adj2" fmla="val -63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28012" y="4758915"/>
            <a:ext cx="3338400" cy="465183"/>
          </a:xfrm>
          <a:prstGeom prst="wedgeRoundRectCallout">
            <a:avLst>
              <a:gd name="adj1" fmla="val -70209"/>
              <a:gd name="adj2" fmla="val -63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want to use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6424" y="3086681"/>
            <a:ext cx="3339988" cy="795137"/>
          </a:xfrm>
          <a:prstGeom prst="wedgeRoundRectCallout">
            <a:avLst>
              <a:gd name="adj1" fmla="val -86866"/>
              <a:gd name="adj2" fmla="val -514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 is injected by Angular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28013" y="5413837"/>
            <a:ext cx="3338400" cy="795137"/>
          </a:xfrm>
          <a:prstGeom prst="wedgeRoundRectCallout">
            <a:avLst>
              <a:gd name="adj1" fmla="val -93478"/>
              <a:gd name="adj2" fmla="val -374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in scope is accessed via directives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13212" y="5955058"/>
            <a:ext cx="3581400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Vladimir!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3248" y="244107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/>
              <a:t>Display basic user info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Display collections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Handling events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8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Values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Constants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Constants is not the best practice. Use them wisely!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 and Values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821" y="4114800"/>
            <a:ext cx="84582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('appConfig',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'url': 'http://softuni.bg/',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'port': 8888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9126" y="1771324"/>
            <a:ext cx="8458200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('visitors',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count: 4,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names: ['Nakov', 'Petya', 'Alex', 'Vlado']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DOM Element's markers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http://i.ytimg.com/vi/0r5QvzjjKDc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84" y="1446927"/>
            <a:ext cx="4777528" cy="35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Extends HTML </a:t>
            </a:r>
            <a:r>
              <a:rPr lang="en-GB" dirty="0" smtClean="0"/>
              <a:t>Functionality</a:t>
            </a:r>
          </a:p>
          <a:p>
            <a:r>
              <a:rPr lang="en-GB" dirty="0" smtClean="0"/>
              <a:t>Angular's HTML compiler attached behaviour to DOM element</a:t>
            </a:r>
          </a:p>
          <a:p>
            <a:r>
              <a:rPr lang="en-GB" dirty="0" smtClean="0"/>
              <a:t>Start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ng</a:t>
            </a:r>
          </a:p>
          <a:p>
            <a:endParaRPr lang="en-GB" dirty="0" smtClean="0"/>
          </a:p>
          <a:p>
            <a:r>
              <a:rPr lang="en-GB" dirty="0" smtClean="0"/>
              <a:t>Angular directives can be written in several ways:</a:t>
            </a:r>
          </a:p>
          <a:p>
            <a:pPr lvl="1"/>
            <a:r>
              <a:rPr lang="en-GB" dirty="0" smtClean="0"/>
              <a:t>Like element name:</a:t>
            </a:r>
          </a:p>
          <a:p>
            <a:pPr lvl="1"/>
            <a:r>
              <a:rPr lang="en-GB" dirty="0" smtClean="0"/>
              <a:t>Like attribute:</a:t>
            </a:r>
          </a:p>
          <a:p>
            <a:pPr lvl="1"/>
            <a:r>
              <a:rPr lang="en-GB" dirty="0" smtClean="0"/>
              <a:t>Like CSS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directives?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4800600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1812" y="5421868"/>
            <a:ext cx="2667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1812" y="6096000"/>
            <a:ext cx="3429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</a:p>
        </p:txBody>
      </p:sp>
    </p:spTree>
    <p:extLst>
      <p:ext uri="{BB962C8B-B14F-4D97-AF65-F5344CB8AC3E}">
        <p14:creationId xmlns:p14="http://schemas.microsoft.com/office/powerpoint/2010/main" val="11890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892</Words>
  <Application>Microsoft Office PowerPoint</Application>
  <PresentationFormat>Custom</PresentationFormat>
  <Paragraphs>258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Controllers and Markup</vt:lpstr>
      <vt:lpstr>Table of Contents</vt:lpstr>
      <vt:lpstr>Controllers &amp; Scope</vt:lpstr>
      <vt:lpstr>Controllers and Scope</vt:lpstr>
      <vt:lpstr>Controllers and Scope</vt:lpstr>
      <vt:lpstr>Controllers &amp; Scope</vt:lpstr>
      <vt:lpstr>Constants and Values</vt:lpstr>
      <vt:lpstr>Directives</vt:lpstr>
      <vt:lpstr>What are directives?</vt:lpstr>
      <vt:lpstr>ngChange</vt:lpstr>
      <vt:lpstr>Event Directives</vt:lpstr>
      <vt:lpstr>Mouse Events</vt:lpstr>
      <vt:lpstr>Other Directives</vt:lpstr>
      <vt:lpstr>Bind Directives</vt:lpstr>
      <vt:lpstr>Other Directives (2)</vt:lpstr>
      <vt:lpstr>Other Directives</vt:lpstr>
      <vt:lpstr>Directives - IE Restrictions</vt:lpstr>
      <vt:lpstr>Expressions</vt:lpstr>
      <vt:lpstr>Expressions</vt:lpstr>
      <vt:lpstr>Expressions</vt:lpstr>
      <vt:lpstr>Filters</vt:lpstr>
      <vt:lpstr>Filters</vt:lpstr>
      <vt:lpstr>Built-In Filters</vt:lpstr>
      <vt:lpstr>Writing Custom Filters</vt:lpstr>
      <vt:lpstr>Filters</vt:lpstr>
      <vt:lpstr>Two-Way Binding</vt:lpstr>
      <vt:lpstr>Two-Way Binding</vt:lpstr>
      <vt:lpstr>Validation</vt:lpstr>
      <vt:lpstr>Validation</vt:lpstr>
      <vt:lpstr>Validation</vt:lpstr>
      <vt:lpstr>Summary</vt:lpstr>
      <vt:lpstr>SPA with 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and Markup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controllers, markup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2014-12-18T15:42:41Z</dcterms:modified>
  <cp:category>JavaScript, JS, programming, SPA Applications, AngularJS, controllers, markup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