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2"/>
  </p:notesMasterIdLst>
  <p:handoutMasterIdLst>
    <p:handoutMasterId r:id="rId63"/>
  </p:handoutMasterIdLst>
  <p:sldIdLst>
    <p:sldId id="274" r:id="rId3"/>
    <p:sldId id="276" r:id="rId4"/>
    <p:sldId id="512" r:id="rId5"/>
    <p:sldId id="460" r:id="rId6"/>
    <p:sldId id="461" r:id="rId7"/>
    <p:sldId id="462" r:id="rId8"/>
    <p:sldId id="463" r:id="rId9"/>
    <p:sldId id="464" r:id="rId10"/>
    <p:sldId id="513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457" r:id="rId58"/>
    <p:sldId id="424" r:id="rId59"/>
    <p:sldId id="419" r:id="rId60"/>
    <p:sldId id="420" r:id="rId6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03-02-2015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03-02-2015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1A7B-AE67-4029-AE0D-7A828CE09840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703263"/>
            <a:ext cx="6172200" cy="347345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possible outcomes of the transaction: It completes successfully (as agreed by unanimous vote of all its participants) or it fails and rolls back to the state before the transaction started</a:t>
            </a:r>
          </a:p>
          <a:p>
            <a:r>
              <a:rPr lang="en-US"/>
              <a:t>Durable: if the transaction didn’t occur, this state would persist</a:t>
            </a:r>
          </a:p>
          <a:p>
            <a:r>
              <a:rPr lang="en-US"/>
              <a:t>Analogy: A contract negotiation either results in a successful signed contract, or it fails. There is no intermediate. Similarly, once it is signed, it exists as a whole, it cannot be broken into pieces. It is also durable, lasting as long as specified within the contract.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1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9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5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5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6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03-02-2015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03-02-2015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QL#Standardiza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couchdb.apache.org/" TargetMode="External"/><Relationship Id="rId7" Type="http://schemas.openxmlformats.org/officeDocument/2006/relationships/image" Target="../media/image42.jpe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tersystems.com/our-products/cache/cache-overview/" TargetMode="External"/><Relationship Id="rId5" Type="http://schemas.openxmlformats.org/officeDocument/2006/relationships/hyperlink" Target="http://cassandra.apache.org/" TargetMode="External"/><Relationship Id="rId10" Type="http://schemas.openxmlformats.org/officeDocument/2006/relationships/image" Target="../media/image45.jpeg"/><Relationship Id="rId4" Type="http://schemas.openxmlformats.org/officeDocument/2006/relationships/hyperlink" Target="http://redis.io/" TargetMode="External"/><Relationship Id="rId9" Type="http://schemas.openxmlformats.org/officeDocument/2006/relationships/image" Target="../media/image44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gif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60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57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59.png"/><Relationship Id="rId5" Type="http://schemas.openxmlformats.org/officeDocument/2006/relationships/image" Target="../media/image56.jpeg"/><Relationship Id="rId15" Type="http://schemas.openxmlformats.org/officeDocument/2006/relationships/image" Target="../media/image61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58.png"/><Relationship Id="rId14" Type="http://schemas.openxmlformats.org/officeDocument/2006/relationships/hyperlink" Target="http://www.softwaregroup-bg.com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1122428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285999"/>
            <a:ext cx="7306141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DBMS Fundamental Concepts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1" name="TextBox 20"/>
          <p:cNvSpPr txBox="1"/>
          <p:nvPr/>
        </p:nvSpPr>
        <p:spPr>
          <a:xfrm rot="20983918">
            <a:off x="5162095" y="3362663"/>
            <a:ext cx="2095876" cy="87716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  <a:endParaRPr lang="en-US" sz="6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02" y="4351845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7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4082484"/>
            <a:ext cx="3720468" cy="2400301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" name="Picture 2" descr="database, storag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51" y="3345783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schema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a table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 sequence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 column specifications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dirty="0"/>
              <a:t>name and type</a:t>
            </a:r>
            <a:r>
              <a:rPr lang="bg-BG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 table has </a:t>
            </a:r>
            <a:r>
              <a:rPr lang="en-US" dirty="0" smtClean="0"/>
              <a:t>the following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schema</a:t>
            </a:r>
            <a:r>
              <a:rPr lang="bg-BG" dirty="0" smtClean="0"/>
              <a:t>:</a:t>
            </a:r>
            <a:endParaRPr lang="bg-BG" sz="2800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9812" y="3429000"/>
            <a:ext cx="502602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Employer: string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68879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sz="3200" dirty="0"/>
              <a:t>is a column of the table</a:t>
            </a:r>
            <a:r>
              <a:rPr lang="bg-BG" sz="3200" dirty="0"/>
              <a:t> </a:t>
            </a:r>
            <a:r>
              <a:rPr lang="en-US" sz="3200" dirty="0"/>
              <a:t>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uniquely</a:t>
            </a:r>
            <a:r>
              <a:rPr lang="en-US" sz="3200" dirty="0"/>
              <a:t> identifies its rows (usually its is a number)</a:t>
            </a:r>
            <a:endParaRPr lang="bg-BG" sz="3200" dirty="0"/>
          </a:p>
          <a:p>
            <a:endParaRPr lang="bg-BG" sz="3000" dirty="0"/>
          </a:p>
          <a:p>
            <a:pPr>
              <a:buNone/>
            </a:pPr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r>
              <a:rPr lang="en-US" sz="3200" dirty="0"/>
              <a:t>Two records</a:t>
            </a:r>
            <a:r>
              <a:rPr lang="bg-BG" sz="3200" dirty="0"/>
              <a:t> (</a:t>
            </a:r>
            <a:r>
              <a:rPr lang="en-US" sz="3200" dirty="0"/>
              <a:t>rows</a:t>
            </a:r>
            <a:r>
              <a:rPr lang="bg-BG" sz="3200" dirty="0"/>
              <a:t>) </a:t>
            </a:r>
            <a:r>
              <a:rPr lang="en-US" sz="3200" dirty="0"/>
              <a:t>are different if and only if their primary keys are different</a:t>
            </a:r>
            <a:endParaRPr lang="bg-BG" sz="3200" dirty="0"/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Composite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primary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– composed by several </a:t>
            </a:r>
            <a:r>
              <a:rPr lang="en-US" sz="3200" dirty="0" smtClean="0"/>
              <a:t>columns</a:t>
            </a:r>
            <a:endParaRPr lang="bg-BG" sz="3200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lnSpc>
                <a:spcPts val="4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Primary Key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08471"/>
              </p:ext>
            </p:extLst>
          </p:nvPr>
        </p:nvGraphicFramePr>
        <p:xfrm>
          <a:off x="2692928" y="2667000"/>
          <a:ext cx="81258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362200"/>
                <a:gridCol w="2590800"/>
                <a:gridCol w="2487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Id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First Name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Last Name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Employer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Svetlin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Nakov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SoftUni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Hristo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Tenchev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XS Software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Vladimir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Georgiev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SoftUni</a:t>
                      </a:r>
                      <a:endParaRPr lang="en-GB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8012" y="2995667"/>
            <a:ext cx="1855575" cy="585733"/>
          </a:xfrm>
          <a:prstGeom prst="wedgeRoundRectCallout">
            <a:avLst>
              <a:gd name="adj1" fmla="val 70987"/>
              <a:gd name="adj2" fmla="val 642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Relationships </a:t>
            </a:r>
            <a:r>
              <a:rPr lang="en-US" dirty="0" smtClean="0"/>
              <a:t>between </a:t>
            </a:r>
            <a:r>
              <a:rPr lang="en-US" dirty="0"/>
              <a:t>tables are based on </a:t>
            </a:r>
            <a:r>
              <a:rPr lang="en-US" dirty="0" smtClean="0"/>
              <a:t>interconnections:</a:t>
            </a:r>
            <a:r>
              <a:rPr lang="bg-BG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103156" y="2902669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313448" y="327439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246813" y="4066700"/>
            <a:ext cx="1720852" cy="34496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246813" y="4522599"/>
            <a:ext cx="1709738" cy="493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246813" y="4938714"/>
            <a:ext cx="1709738" cy="842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261525" y="5081989"/>
            <a:ext cx="1706140" cy="419496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245777" y="5501486"/>
            <a:ext cx="1699663" cy="41949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65212"/>
              </p:ext>
            </p:extLst>
          </p:nvPr>
        </p:nvGraphicFramePr>
        <p:xfrm>
          <a:off x="1293812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/>
                <a:gridCol w="2133600"/>
                <a:gridCol w="21336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CountryId</a:t>
                      </a:r>
                      <a:endParaRPr lang="en-GB" dirty="0"/>
                    </a:p>
                  </a:txBody>
                  <a:tcPr/>
                </a:tc>
              </a:tr>
              <a:tr h="42262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Sofia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Munich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Berlin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Moscow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70828"/>
              </p:ext>
            </p:extLst>
          </p:nvPr>
        </p:nvGraphicFramePr>
        <p:xfrm>
          <a:off x="8050410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65"/>
                <a:gridCol w="21435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Bulgaria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Russia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952568" y="2611121"/>
            <a:ext cx="2037261" cy="550263"/>
          </a:xfrm>
          <a:prstGeom prst="wedgeRoundRectCallout">
            <a:avLst>
              <a:gd name="adj1" fmla="val -27953"/>
              <a:gd name="adj2" fmla="val 1182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563726" y="3033141"/>
            <a:ext cx="1394966" cy="797315"/>
          </a:xfrm>
          <a:prstGeom prst="wedgeRoundRectCallout">
            <a:avLst>
              <a:gd name="adj1" fmla="val 71742"/>
              <a:gd name="adj2" fmla="val 595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504552" y="2765672"/>
            <a:ext cx="1905237" cy="509533"/>
          </a:xfrm>
          <a:prstGeom prst="wedgeRoundRectCallout">
            <a:avLst>
              <a:gd name="adj1" fmla="val -43351"/>
              <a:gd name="adj2" fmla="val 9435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Foreign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sz="3200" dirty="0"/>
              <a:t>is an identifier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pPr lvl="1"/>
            <a:r>
              <a:rPr lang="en-US" sz="3000" dirty="0"/>
              <a:t>In the last example the name of the country is not repeated for each town (its number is used instead)</a:t>
            </a:r>
            <a:endParaRPr lang="bg-BG" sz="30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country</a:t>
            </a:r>
            <a:r>
              <a:rPr lang="bg-BG" sz="3000" dirty="0"/>
              <a:t> / </a:t>
            </a:r>
            <a:r>
              <a:rPr lang="en-US" sz="3000" dirty="0"/>
              <a:t>towns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human</a:t>
            </a:r>
            <a:r>
              <a:rPr lang="bg-BG" sz="3000" dirty="0"/>
              <a:t> / </a:t>
            </a:r>
            <a:r>
              <a:rPr lang="en-US" sz="3000" dirty="0"/>
              <a:t>student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en-US" dirty="0"/>
              <a:t>or </a:t>
            </a:r>
            <a:r>
              <a:rPr lang="en-US" dirty="0" smtClean="0"/>
              <a:t>many-to-one) – used often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single record </a:t>
            </a:r>
            <a:r>
              <a:rPr lang="en-US" dirty="0"/>
              <a:t>in the first table has </a:t>
            </a:r>
            <a:r>
              <a:rPr lang="en-US" dirty="0" smtClean="0"/>
              <a:t>many corresponding </a:t>
            </a:r>
            <a:r>
              <a:rPr lang="en-US" dirty="0"/>
              <a:t>records in the second </a:t>
            </a:r>
            <a:r>
              <a:rPr lang="en-US" dirty="0" smtClean="0"/>
              <a:t>table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– One-To-Many</a:t>
            </a:r>
            <a:endParaRPr lang="bg-BG" dirty="0"/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3179356" y="304800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8389648" y="3472732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6323013" y="4219100"/>
            <a:ext cx="1720852" cy="34496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Line 57"/>
          <p:cNvSpPr>
            <a:spLocks noChangeShapeType="1"/>
          </p:cNvSpPr>
          <p:nvPr/>
        </p:nvSpPr>
        <p:spPr bwMode="auto">
          <a:xfrm flipV="1">
            <a:off x="6323013" y="4674999"/>
            <a:ext cx="1709738" cy="493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Line 58"/>
          <p:cNvSpPr>
            <a:spLocks noChangeShapeType="1"/>
          </p:cNvSpPr>
          <p:nvPr/>
        </p:nvSpPr>
        <p:spPr bwMode="auto">
          <a:xfrm flipV="1">
            <a:off x="6323013" y="5091114"/>
            <a:ext cx="1709738" cy="842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9" name="Line 59"/>
          <p:cNvSpPr>
            <a:spLocks noChangeShapeType="1"/>
          </p:cNvSpPr>
          <p:nvPr/>
        </p:nvSpPr>
        <p:spPr bwMode="auto">
          <a:xfrm flipV="1">
            <a:off x="6337725" y="5234389"/>
            <a:ext cx="1706140" cy="419496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 flipV="1">
            <a:off x="6321977" y="5653886"/>
            <a:ext cx="1699663" cy="41949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55084"/>
              </p:ext>
            </p:extLst>
          </p:nvPr>
        </p:nvGraphicFramePr>
        <p:xfrm>
          <a:off x="1370012" y="35814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/>
                <a:gridCol w="2133600"/>
                <a:gridCol w="21336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CountryId</a:t>
                      </a:r>
                      <a:endParaRPr lang="en-GB" dirty="0"/>
                    </a:p>
                  </a:txBody>
                  <a:tcPr/>
                </a:tc>
              </a:tr>
              <a:tr h="42262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Sofia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Munich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Berlin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Moscow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93902"/>
              </p:ext>
            </p:extLst>
          </p:nvPr>
        </p:nvGraphicFramePr>
        <p:xfrm>
          <a:off x="8126610" y="4038600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65"/>
                <a:gridCol w="21435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Bulgaria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Russia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133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Relationship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Records </a:t>
            </a:r>
            <a:r>
              <a:rPr lang="en-US" dirty="0"/>
              <a:t>in the first table</a:t>
            </a:r>
            <a:r>
              <a:rPr lang="bg-BG" dirty="0"/>
              <a:t> </a:t>
            </a:r>
            <a:r>
              <a:rPr lang="en-US" dirty="0" smtClean="0"/>
              <a:t>have </a:t>
            </a:r>
            <a:r>
              <a:rPr lang="en-US" dirty="0"/>
              <a:t>many </a:t>
            </a:r>
            <a:r>
              <a:rPr lang="en-US" noProof="1" smtClean="0"/>
              <a:t>corresponding</a:t>
            </a:r>
            <a:r>
              <a:rPr lang="en-US" dirty="0" smtClean="0"/>
              <a:t> </a:t>
            </a:r>
            <a:r>
              <a:rPr lang="en-US" dirty="0"/>
              <a:t>records in the second one</a:t>
            </a:r>
            <a:r>
              <a:rPr lang="bg-BG" dirty="0"/>
              <a:t> </a:t>
            </a:r>
            <a:r>
              <a:rPr lang="en-US" dirty="0"/>
              <a:t>and vice versa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Implemented through </a:t>
            </a:r>
            <a:r>
              <a:rPr lang="en-US" dirty="0" smtClean="0"/>
              <a:t>additional table</a:t>
            </a:r>
            <a:endParaRPr lang="bg-BG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– Many-To-Many</a:t>
            </a:r>
            <a:endParaRPr lang="bg-BG" dirty="0"/>
          </a:p>
        </p:txBody>
      </p:sp>
      <p:sp>
        <p:nvSpPr>
          <p:cNvPr id="477225" name="Text Box 41"/>
          <p:cNvSpPr txBox="1">
            <a:spLocks noChangeArrowheads="1"/>
          </p:cNvSpPr>
          <p:nvPr/>
        </p:nvSpPr>
        <p:spPr bwMode="auto">
          <a:xfrm>
            <a:off x="1903412" y="3613391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8837612" y="3886200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0" name="Text Box 66"/>
          <p:cNvSpPr txBox="1">
            <a:spLocks noChangeArrowheads="1"/>
          </p:cNvSpPr>
          <p:nvPr/>
        </p:nvSpPr>
        <p:spPr bwMode="auto">
          <a:xfrm>
            <a:off x="4880848" y="3461468"/>
            <a:ext cx="273344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>
            <a:off x="3697285" y="4551131"/>
            <a:ext cx="1063627" cy="9872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7284" y="4776854"/>
            <a:ext cx="1063627" cy="28282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3" name="Line 69"/>
          <p:cNvSpPr>
            <a:spLocks noChangeShapeType="1"/>
          </p:cNvSpPr>
          <p:nvPr/>
        </p:nvSpPr>
        <p:spPr bwMode="auto">
          <a:xfrm flipH="1">
            <a:off x="3659185" y="5467417"/>
            <a:ext cx="1063626" cy="7431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9183" y="5666996"/>
            <a:ext cx="1101727" cy="28247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9184" y="6136140"/>
            <a:ext cx="1101726" cy="22315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6" name="Line 72"/>
          <p:cNvSpPr>
            <a:spLocks noChangeShapeType="1"/>
          </p:cNvSpPr>
          <p:nvPr/>
        </p:nvSpPr>
        <p:spPr bwMode="auto">
          <a:xfrm>
            <a:off x="7614291" y="4551131"/>
            <a:ext cx="908996" cy="427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18412" y="5086417"/>
            <a:ext cx="925512" cy="22671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 flipV="1">
            <a:off x="7618412" y="5421083"/>
            <a:ext cx="917575" cy="46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>
            <a:off x="7618412" y="5848418"/>
            <a:ext cx="912812" cy="44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18412" y="5502044"/>
            <a:ext cx="904875" cy="7273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9007"/>
              </p:ext>
            </p:extLst>
          </p:nvPr>
        </p:nvGraphicFramePr>
        <p:xfrm>
          <a:off x="1653643" y="4007150"/>
          <a:ext cx="20055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41"/>
                <a:gridCol w="1524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Id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Name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Pesho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Minka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Gosho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4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Jivka</a:t>
                      </a:r>
                      <a:endParaRPr lang="en-GB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39031"/>
              </p:ext>
            </p:extLst>
          </p:nvPr>
        </p:nvGraphicFramePr>
        <p:xfrm>
          <a:off x="4698921" y="3886200"/>
          <a:ext cx="318750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587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StudentId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CourseId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64029"/>
              </p:ext>
            </p:extLst>
          </p:nvPr>
        </p:nvGraphicFramePr>
        <p:xfrm>
          <a:off x="8577803" y="4287072"/>
          <a:ext cx="2005542" cy="184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41"/>
                <a:gridCol w="1524001"/>
              </a:tblGrid>
              <a:tr h="4737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.NET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JavaScript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3998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one-to-one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900" dirty="0"/>
              <a:t>A single</a:t>
            </a:r>
            <a:r>
              <a:rPr lang="bg-BG" sz="2900" dirty="0"/>
              <a:t> </a:t>
            </a:r>
            <a:r>
              <a:rPr lang="en-US" sz="2900" dirty="0"/>
              <a:t>record in a table corresponds to a single</a:t>
            </a:r>
            <a:r>
              <a:rPr lang="bg-BG" sz="2900" dirty="0"/>
              <a:t> </a:t>
            </a:r>
            <a:r>
              <a:rPr lang="en-US" sz="2900" dirty="0"/>
              <a:t>record in the other table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Used to model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inheritance </a:t>
            </a:r>
            <a:r>
              <a:rPr lang="en-US" sz="2900" dirty="0"/>
              <a:t>between tables</a:t>
            </a:r>
            <a:endParaRPr lang="bg-BG" sz="29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– One-To-One</a:t>
            </a:r>
            <a:endParaRPr lang="bg-BG" dirty="0"/>
          </a:p>
        </p:txBody>
      </p:sp>
      <p:sp>
        <p:nvSpPr>
          <p:cNvPr id="478234" name="Text Box 26"/>
          <p:cNvSpPr txBox="1">
            <a:spLocks noChangeArrowheads="1"/>
          </p:cNvSpPr>
          <p:nvPr/>
        </p:nvSpPr>
        <p:spPr bwMode="auto">
          <a:xfrm>
            <a:off x="2969917" y="4271202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5463217" y="6124781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463217" y="5692981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463546" y="4183269"/>
            <a:ext cx="2612066" cy="10667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2" name="Text Box 44"/>
          <p:cNvSpPr txBox="1">
            <a:spLocks noChangeArrowheads="1"/>
          </p:cNvSpPr>
          <p:nvPr/>
        </p:nvSpPr>
        <p:spPr bwMode="auto">
          <a:xfrm>
            <a:off x="7580959" y="4640468"/>
            <a:ext cx="1544013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Students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8267" name="Text Box 59"/>
          <p:cNvSpPr txBox="1">
            <a:spLocks noChangeArrowheads="1"/>
          </p:cNvSpPr>
          <p:nvPr/>
        </p:nvSpPr>
        <p:spPr bwMode="auto">
          <a:xfrm>
            <a:off x="8456612" y="3139068"/>
            <a:ext cx="1507015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Professors</a:t>
            </a:r>
            <a:endParaRPr lang="bg-BG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26029"/>
              </p:ext>
            </p:extLst>
          </p:nvPr>
        </p:nvGraphicFramePr>
        <p:xfrm>
          <a:off x="1628875" y="4684010"/>
          <a:ext cx="383434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41"/>
                <a:gridCol w="2133600"/>
                <a:gridCol w="9906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Name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Age</a:t>
                      </a:r>
                      <a:endParaRPr lang="en-GB" sz="22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Baba Mara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67</a:t>
                      </a:r>
                      <a:endParaRPr lang="en-GB" sz="22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Stancho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33</a:t>
                      </a:r>
                      <a:endParaRPr lang="en-GB" sz="22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Bay Gosho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45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29646"/>
              </p:ext>
            </p:extLst>
          </p:nvPr>
        </p:nvGraphicFramePr>
        <p:xfrm>
          <a:off x="8136673" y="3534695"/>
          <a:ext cx="214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21"/>
                <a:gridCol w="148137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Ph.D.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51611"/>
              </p:ext>
            </p:extLst>
          </p:nvPr>
        </p:nvGraphicFramePr>
        <p:xfrm>
          <a:off x="6707560" y="5045633"/>
          <a:ext cx="322474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41"/>
                <a:gridCol w="25146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Specialty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Computer 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Chemistry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129604" y="3188194"/>
            <a:ext cx="2590800" cy="814333"/>
          </a:xfrm>
          <a:prstGeom prst="wedgeRoundRectCallout">
            <a:avLst>
              <a:gd name="adj1" fmla="val 14063"/>
              <a:gd name="adj2" fmla="val 1641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&amp; foreign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29604" y="3197348"/>
            <a:ext cx="2590800" cy="814333"/>
          </a:xfrm>
          <a:prstGeom prst="wedgeRoundRectCallout">
            <a:avLst>
              <a:gd name="adj1" fmla="val 62700"/>
              <a:gd name="adj2" fmla="val 532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&amp; foreign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1679985" y="3351434"/>
            <a:ext cx="1409797" cy="814333"/>
          </a:xfrm>
          <a:prstGeom prst="wedgeRoundRectCallout">
            <a:avLst>
              <a:gd name="adj1" fmla="val -29468"/>
              <a:gd name="adj2" fmla="val 11900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6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 we represent trees and graphs?</a:t>
            </a:r>
            <a:r>
              <a:rPr lang="bg-BG" dirty="0"/>
              <a:t> 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Hierarchical Data</a:t>
            </a:r>
            <a:endParaRPr lang="bg-BG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3656013" y="2133600"/>
            <a:ext cx="4352925" cy="4186238"/>
            <a:chOff x="1287" y="1386"/>
            <a:chExt cx="2742" cy="2637"/>
          </a:xfrm>
        </p:grpSpPr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2113" y="1386"/>
              <a:ext cx="1137" cy="539"/>
            </a:xfrm>
            <a:prstGeom prst="roundRect">
              <a:avLst>
                <a:gd name="adj" fmla="val 7968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Root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1287" y="2526"/>
              <a:ext cx="1293" cy="546"/>
            </a:xfrm>
            <a:prstGeom prst="roundRect">
              <a:avLst>
                <a:gd name="adj" fmla="val 10534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Documents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8" name="Freeform 16"/>
            <p:cNvSpPr>
              <a:spLocks/>
            </p:cNvSpPr>
            <p:nvPr/>
          </p:nvSpPr>
          <p:spPr bwMode="auto">
            <a:xfrm>
              <a:off x="1933" y="1927"/>
              <a:ext cx="749" cy="599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749" y="300"/>
                </a:cxn>
                <a:cxn ang="0">
                  <a:pos x="0" y="300"/>
                </a:cxn>
                <a:cxn ang="0">
                  <a:pos x="0" y="599"/>
                </a:cxn>
              </a:cxnLst>
              <a:rect l="0" t="0" r="r" b="b"/>
              <a:pathLst>
                <a:path w="749" h="599">
                  <a:moveTo>
                    <a:pt x="749" y="0"/>
                  </a:moveTo>
                  <a:lnTo>
                    <a:pt x="749" y="300"/>
                  </a:lnTo>
                  <a:lnTo>
                    <a:pt x="0" y="300"/>
                  </a:lnTo>
                  <a:lnTo>
                    <a:pt x="0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2831" y="2526"/>
              <a:ext cx="1198" cy="546"/>
            </a:xfrm>
            <a:prstGeom prst="roundRect">
              <a:avLst>
                <a:gd name="adj" fmla="val 9307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Pictures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3" name="Freeform 21"/>
            <p:cNvSpPr>
              <a:spLocks/>
            </p:cNvSpPr>
            <p:nvPr/>
          </p:nvSpPr>
          <p:spPr bwMode="auto">
            <a:xfrm>
              <a:off x="2682" y="1927"/>
              <a:ext cx="748" cy="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0"/>
                </a:cxn>
                <a:cxn ang="0">
                  <a:pos x="748" y="300"/>
                </a:cxn>
                <a:cxn ang="0">
                  <a:pos x="748" y="599"/>
                </a:cxn>
              </a:cxnLst>
              <a:rect l="0" t="0" r="r" b="b"/>
              <a:pathLst>
                <a:path w="748" h="599">
                  <a:moveTo>
                    <a:pt x="0" y="0"/>
                  </a:moveTo>
                  <a:lnTo>
                    <a:pt x="0" y="300"/>
                  </a:lnTo>
                  <a:lnTo>
                    <a:pt x="748" y="300"/>
                  </a:lnTo>
                  <a:lnTo>
                    <a:pt x="748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2831" y="3424"/>
              <a:ext cx="1198" cy="599"/>
            </a:xfrm>
            <a:prstGeom prst="roundRect">
              <a:avLst>
                <a:gd name="adj" fmla="val 7722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Birthday Party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8" name="Line 26"/>
            <p:cNvSpPr>
              <a:spLocks noChangeShapeType="1"/>
            </p:cNvSpPr>
            <p:nvPr/>
          </p:nvSpPr>
          <p:spPr bwMode="auto">
            <a:xfrm>
              <a:off x="3431" y="3072"/>
              <a:ext cx="0" cy="352"/>
            </a:xfrm>
            <a:prstGeom prst="line">
              <a:avLst/>
            </a:pr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pic>
        <p:nvPicPr>
          <p:cNvPr id="47106" name="Picture 2" descr="http://www.worldofstock.com/slides/NTR2054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75">
            <a:off x="9927023" y="3633656"/>
            <a:ext cx="1198670" cy="1486162"/>
          </a:xfrm>
          <a:prstGeom prst="roundRect">
            <a:avLst>
              <a:gd name="adj" fmla="val 5035"/>
            </a:avLst>
          </a:prstGeom>
          <a:noFill/>
          <a:ln>
            <a:noFill/>
          </a:ln>
        </p:spPr>
      </p:pic>
      <p:pic>
        <p:nvPicPr>
          <p:cNvPr id="47108" name="Picture 4" descr="http://doctortreecare.com/images/tree_icon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4057">
            <a:off x="924570" y="4404685"/>
            <a:ext cx="1148762" cy="1369679"/>
          </a:xfrm>
          <a:prstGeom prst="roundRect">
            <a:avLst>
              <a:gd name="adj" fmla="val 736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1096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/>
              <a:t>primary / foreign </a:t>
            </a:r>
            <a:r>
              <a:rPr lang="en-US" dirty="0"/>
              <a:t>key </a:t>
            </a:r>
            <a:r>
              <a:rPr lang="en-US" dirty="0" smtClean="0"/>
              <a:t>relationships </a:t>
            </a:r>
            <a:r>
              <a:rPr lang="en-US" dirty="0"/>
              <a:t>can point to one and the same table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 smtClean="0"/>
              <a:t>folders hold sub-folders</a:t>
            </a:r>
            <a:endParaRPr lang="bg-BG" dirty="0"/>
          </a:p>
        </p:txBody>
      </p:sp>
      <p:sp>
        <p:nvSpPr>
          <p:cNvPr id="480286" name="Text Box 30"/>
          <p:cNvSpPr txBox="1">
            <a:spLocks noChangeArrowheads="1"/>
          </p:cNvSpPr>
          <p:nvPr/>
        </p:nvSpPr>
        <p:spPr bwMode="auto">
          <a:xfrm>
            <a:off x="3687868" y="3548977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89" name="Freeform 33"/>
          <p:cNvSpPr>
            <a:spLocks/>
          </p:cNvSpPr>
          <p:nvPr/>
        </p:nvSpPr>
        <p:spPr bwMode="auto">
          <a:xfrm>
            <a:off x="8096251" y="4844377"/>
            <a:ext cx="796925" cy="81896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0" name="Freeform 34"/>
          <p:cNvSpPr>
            <a:spLocks/>
          </p:cNvSpPr>
          <p:nvPr/>
        </p:nvSpPr>
        <p:spPr bwMode="auto">
          <a:xfrm>
            <a:off x="8096251" y="4671339"/>
            <a:ext cx="796925" cy="576263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1" name="Freeform 35"/>
          <p:cNvSpPr>
            <a:spLocks/>
          </p:cNvSpPr>
          <p:nvPr/>
        </p:nvSpPr>
        <p:spPr bwMode="auto">
          <a:xfrm>
            <a:off x="8081653" y="5722074"/>
            <a:ext cx="796925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685212" y="3276600"/>
            <a:ext cx="2514600" cy="499432"/>
          </a:xfrm>
          <a:prstGeom prst="wedgeRoundRectCallout">
            <a:avLst>
              <a:gd name="adj1" fmla="val -48481"/>
              <a:gd name="adj2" fmla="val 2016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Self-Relationship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07414"/>
              </p:ext>
            </p:extLst>
          </p:nvPr>
        </p:nvGraphicFramePr>
        <p:xfrm>
          <a:off x="2474912" y="4104602"/>
          <a:ext cx="55107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41"/>
                <a:gridCol w="2963687"/>
                <a:gridCol w="18369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Folder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/>
                        <a:t>ParentId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Root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Pictures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Birthday Party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789612" y="3352800"/>
            <a:ext cx="1828800" cy="499432"/>
          </a:xfrm>
          <a:prstGeom prst="wedgeRoundRectCallout">
            <a:avLst>
              <a:gd name="adj1" fmla="val 37614"/>
              <a:gd name="adj2" fmla="val 11343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Foreign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293812" y="3310568"/>
            <a:ext cx="1828800" cy="499432"/>
          </a:xfrm>
          <a:prstGeom prst="wedgeRoundRectCallout">
            <a:avLst>
              <a:gd name="adj1" fmla="val 33266"/>
              <a:gd name="adj2" fmla="val 11874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267200"/>
            <a:ext cx="8938472" cy="820600"/>
          </a:xfrm>
        </p:spPr>
        <p:txBody>
          <a:bodyPr/>
          <a:lstStyle/>
          <a:p>
            <a:r>
              <a:rPr lang="en-US" dirty="0" smtClean="0"/>
              <a:t>E/R Diagrams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145368"/>
            <a:ext cx="8938472" cy="1365365"/>
          </a:xfrm>
        </p:spPr>
        <p:txBody>
          <a:bodyPr/>
          <a:lstStyle/>
          <a:p>
            <a:r>
              <a:rPr lang="en-US" dirty="0" smtClean="0"/>
              <a:t>Entity / Relationship Diagrams</a:t>
            </a:r>
            <a:br>
              <a:rPr lang="en-US" dirty="0" smtClean="0"/>
            </a:br>
            <a:r>
              <a:rPr lang="en-US" dirty="0" smtClean="0"/>
              <a:t>and DB Modeling Tools</a:t>
            </a:r>
            <a:endParaRPr lang="en-US" dirty="0"/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9144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Models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Relational Database Model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DBMS &amp; RDBMS Systems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Tables, Relationships, </a:t>
            </a:r>
            <a:r>
              <a:rPr lang="en-US" sz="3200" dirty="0" smtClean="0"/>
              <a:t>Multiplicity</a:t>
            </a:r>
            <a:r>
              <a:rPr lang="en-US" sz="3200" dirty="0"/>
              <a:t>, E/R Diagrams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Normalization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Constraints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Indices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The SQL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88" y="11914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0" y="396948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schema </a:t>
            </a:r>
            <a:r>
              <a:rPr lang="en-US" dirty="0"/>
              <a:t>of a DB is </a:t>
            </a:r>
            <a:r>
              <a:rPr lang="en-US" dirty="0" smtClean="0"/>
              <a:t>the </a:t>
            </a:r>
            <a:r>
              <a:rPr lang="en-US" dirty="0"/>
              <a:t>collection of</a:t>
            </a:r>
            <a:r>
              <a:rPr lang="bg-BG" dirty="0"/>
              <a:t>:</a:t>
            </a:r>
          </a:p>
          <a:p>
            <a:pPr lvl="1"/>
            <a:r>
              <a:rPr lang="en-US" dirty="0" smtClean="0"/>
              <a:t>The schemas </a:t>
            </a:r>
            <a:r>
              <a:rPr lang="en-US" dirty="0"/>
              <a:t>of all </a:t>
            </a:r>
            <a:r>
              <a:rPr lang="en-US" dirty="0" smtClean="0"/>
              <a:t>tables</a:t>
            </a:r>
            <a:endParaRPr lang="bg-BG" dirty="0"/>
          </a:p>
          <a:p>
            <a:pPr lvl="1"/>
            <a:r>
              <a:rPr lang="en-US" dirty="0" smtClean="0"/>
              <a:t>Relationships </a:t>
            </a:r>
            <a:r>
              <a:rPr lang="en-US" dirty="0"/>
              <a:t>between the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 smtClean="0"/>
              <a:t>schema describes </a:t>
            </a:r>
            <a:r>
              <a:rPr lang="en-US" dirty="0"/>
              <a:t>the structure of </a:t>
            </a:r>
            <a:r>
              <a:rPr lang="en-US" dirty="0" smtClean="0"/>
              <a:t>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Entity / Relationship diagrams</a:t>
            </a:r>
            <a:r>
              <a:rPr lang="bg-BG" dirty="0"/>
              <a:t> (</a:t>
            </a:r>
            <a:r>
              <a:rPr lang="en-US" dirty="0"/>
              <a:t>E/R Diagrams)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Schema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 smtClean="0"/>
              <a:t>Examples</a:t>
            </a:r>
            <a:endParaRPr lang="bg-BG" dirty="0"/>
          </a:p>
        </p:txBody>
      </p:sp>
      <p:pic>
        <p:nvPicPr>
          <p:cNvPr id="482307" name="Picture 3" descr="SQL-Server-ER-Diagra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97" y="1143001"/>
            <a:ext cx="5521880" cy="5214936"/>
          </a:xfrm>
          <a:prstGeom prst="roundRect">
            <a:avLst>
              <a:gd name="adj" fmla="val 1215"/>
            </a:avLst>
          </a:prstGeom>
          <a:noFill/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39270" y="1313145"/>
            <a:ext cx="3041553" cy="1649676"/>
          </a:xfrm>
          <a:prstGeom prst="wedgeRoundRectCallout">
            <a:avLst>
              <a:gd name="adj1" fmla="val -85144"/>
              <a:gd name="adj2" fmla="val -45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diagram 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created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with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Microsoft SQL Server Management Studio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12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(2)</a:t>
            </a:r>
            <a:endParaRPr lang="bg-BG" dirty="0"/>
          </a:p>
        </p:txBody>
      </p:sp>
      <p:pic>
        <p:nvPicPr>
          <p:cNvPr id="483331" name="Picture 3" descr="ArtsSemNet-ER-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2030" r="-1731" b="-2265"/>
          <a:stretch>
            <a:fillRect/>
          </a:stretch>
        </p:blipFill>
        <p:spPr bwMode="auto">
          <a:xfrm>
            <a:off x="2360612" y="1066800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599612" y="1295400"/>
            <a:ext cx="2209800" cy="1295401"/>
          </a:xfrm>
          <a:prstGeom prst="wedgeRoundRectCallout">
            <a:avLst>
              <a:gd name="adj1" fmla="val -74042"/>
              <a:gd name="adj2" fmla="val -45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diagram is created with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ERwin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0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(3)</a:t>
            </a:r>
            <a:endParaRPr lang="bg-BG" dirty="0"/>
          </a:p>
        </p:txBody>
      </p:sp>
      <p:pic>
        <p:nvPicPr>
          <p:cNvPr id="484355" name="Picture 3" descr="DBDesigner-ER-Diagra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2" y="1443039"/>
            <a:ext cx="7831138" cy="4943475"/>
          </a:xfrm>
          <a:prstGeom prst="roundRect">
            <a:avLst>
              <a:gd name="adj" fmla="val 966"/>
            </a:avLst>
          </a:prstGeom>
          <a:noFill/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56412" y="1151121"/>
            <a:ext cx="3429000" cy="1371601"/>
          </a:xfrm>
          <a:prstGeom prst="wedgeRoundRectCallout">
            <a:avLst>
              <a:gd name="adj1" fmla="val -63607"/>
              <a:gd name="adj2" fmla="val 418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diagram is created with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fabFORCE DB Designer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 MySQL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9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(4)</a:t>
            </a:r>
            <a:endParaRPr lang="bg-BG" dirty="0"/>
          </a:p>
        </p:txBody>
      </p:sp>
      <p:pic>
        <p:nvPicPr>
          <p:cNvPr id="485379" name="Picture 3" descr="University-DB-Diagram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" t="-3023" r="-1880" b="-2513"/>
          <a:stretch>
            <a:fillRect/>
          </a:stretch>
        </p:blipFill>
        <p:spPr bwMode="auto">
          <a:xfrm>
            <a:off x="2055812" y="2049279"/>
            <a:ext cx="8077200" cy="4267200"/>
          </a:xfrm>
          <a:prstGeom prst="roundRect">
            <a:avLst>
              <a:gd name="adj" fmla="val 1219"/>
            </a:avLst>
          </a:prstGeom>
          <a:solidFill>
            <a:srgbClr val="F3F9FB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668502" y="914400"/>
            <a:ext cx="3097910" cy="982479"/>
          </a:xfrm>
          <a:prstGeom prst="wedgeRoundRectCallout">
            <a:avLst>
              <a:gd name="adj1" fmla="val -46685"/>
              <a:gd name="adj2" fmla="val 828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diagram is created with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MS Visio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33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</a:t>
            </a:r>
            <a:r>
              <a:rPr lang="bg-BG" dirty="0"/>
              <a:t> </a:t>
            </a:r>
            <a:r>
              <a:rPr lang="en-US" dirty="0"/>
              <a:t>E/R</a:t>
            </a:r>
            <a:r>
              <a:rPr lang="bg-BG" dirty="0"/>
              <a:t> </a:t>
            </a:r>
            <a:r>
              <a:rPr lang="en-US" dirty="0"/>
              <a:t>Design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Data modeling tools </a:t>
            </a:r>
            <a:r>
              <a:rPr lang="en-US" noProof="1" smtClean="0"/>
              <a:t>allow building E/R diagrams, generate / import DB schemas:</a:t>
            </a:r>
          </a:p>
          <a:p>
            <a:pPr lvl="1"/>
            <a:r>
              <a:rPr lang="en-US" noProof="1" smtClean="0"/>
              <a:t>SQL Server Management Studio</a:t>
            </a:r>
          </a:p>
          <a:p>
            <a:pPr lvl="1"/>
            <a:r>
              <a:rPr lang="en-US" noProof="1"/>
              <a:t>MySQL Workbench</a:t>
            </a:r>
          </a:p>
          <a:p>
            <a:pPr lvl="1"/>
            <a:r>
              <a:rPr lang="en-US" noProof="1" smtClean="0"/>
              <a:t>Oracle JDeveloper</a:t>
            </a:r>
          </a:p>
          <a:p>
            <a:pPr lvl="1"/>
            <a:r>
              <a:rPr lang="en-US" noProof="1" smtClean="0"/>
              <a:t>Microsoft Visio</a:t>
            </a:r>
          </a:p>
          <a:p>
            <a:pPr lvl="1"/>
            <a:r>
              <a:rPr lang="en-US" noProof="1" smtClean="0"/>
              <a:t>CASE Studio</a:t>
            </a:r>
          </a:p>
          <a:p>
            <a:pPr lvl="1"/>
            <a:r>
              <a:rPr lang="en-US" noProof="1" smtClean="0"/>
              <a:t>Computer Associates ERwin</a:t>
            </a:r>
          </a:p>
          <a:p>
            <a:pPr lvl="1"/>
            <a:r>
              <a:rPr lang="en-US" noProof="1" smtClean="0"/>
              <a:t>IBM Rational Rose</a:t>
            </a:r>
          </a:p>
        </p:txBody>
      </p:sp>
      <p:pic>
        <p:nvPicPr>
          <p:cNvPr id="33794" name="Picture 2" descr="http://socialmediabuildingblocks.files.wordpress.com/2009/04/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849" y="3505200"/>
            <a:ext cx="2727126" cy="2622338"/>
          </a:xfrm>
          <a:prstGeom prst="roundRect">
            <a:avLst>
              <a:gd name="adj" fmla="val 41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376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419600"/>
            <a:ext cx="8938472" cy="820600"/>
          </a:xfrm>
        </p:spPr>
        <p:txBody>
          <a:bodyPr/>
          <a:lstStyle/>
          <a:p>
            <a:r>
              <a:rPr lang="en-US" dirty="0" smtClean="0"/>
              <a:t>DB Normalization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221568"/>
            <a:ext cx="8938472" cy="688256"/>
          </a:xfrm>
        </p:spPr>
        <p:txBody>
          <a:bodyPr/>
          <a:lstStyle/>
          <a:p>
            <a:r>
              <a:rPr lang="en-US" dirty="0" smtClean="0"/>
              <a:t>Avoiding Duplicated Data through Database Schema Normalization</a:t>
            </a:r>
            <a:endParaRPr lang="en-US" dirty="0"/>
          </a:p>
        </p:txBody>
      </p:sp>
      <p:pic>
        <p:nvPicPr>
          <p:cNvPr id="3074" name="Picture 2" descr="http://www.selikoff.net/blog-files/database-goo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68" y="878789"/>
            <a:ext cx="3372444" cy="2966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915480"/>
            <a:ext cx="2667000" cy="1970721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078" name="Picture 6" descr="http://java.sun.com/javaee/5/docs/tutorial/doc/figures/bank-database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681494"/>
            <a:ext cx="4114800" cy="1857374"/>
          </a:xfrm>
          <a:prstGeom prst="roundRect">
            <a:avLst>
              <a:gd name="adj" fmla="val 235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Left"/>
            <a:lightRig rig="threePt" dir="t"/>
          </a:scene3d>
        </p:spPr>
      </p:pic>
      <p:pic>
        <p:nvPicPr>
          <p:cNvPr id="3080" name="Picture 8" descr="http://expellee.awaxhost.net/img/imgg/hammer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5289">
            <a:off x="4362370" y="477899"/>
            <a:ext cx="1845607" cy="1844861"/>
          </a:xfrm>
          <a:prstGeom prst="rect">
            <a:avLst/>
          </a:prstGeom>
          <a:noFill/>
        </p:spPr>
      </p:pic>
      <p:pic>
        <p:nvPicPr>
          <p:cNvPr id="3082" name="Picture 10" descr="http://demotemplates.joomlashack.com/weblogic/images/stories/trans_teaser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1600201"/>
            <a:ext cx="1524000" cy="152400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9580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dirty="0" smtClean="0"/>
              <a:t> of the relational schema removes</a:t>
            </a:r>
            <a:r>
              <a:rPr lang="bg-BG" dirty="0" smtClean="0"/>
              <a:t> </a:t>
            </a:r>
            <a:r>
              <a:rPr lang="en-US" dirty="0" smtClean="0"/>
              <a:t>repeating data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Non-normalized schemas can contain many repeated data, e.g.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10774"/>
              </p:ext>
            </p:extLst>
          </p:nvPr>
        </p:nvGraphicFramePr>
        <p:xfrm>
          <a:off x="684212" y="3352800"/>
          <a:ext cx="10676790" cy="236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57"/>
                <a:gridCol w="2772664"/>
                <a:gridCol w="954655"/>
                <a:gridCol w="1562162"/>
                <a:gridCol w="2008823"/>
                <a:gridCol w="1128229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Product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Producer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Price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Category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Shop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Town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yoghurt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Mlexis</a:t>
                      </a:r>
                      <a:r>
                        <a:rPr lang="en-GB" sz="2200" baseline="0" noProof="1" smtClean="0"/>
                        <a:t> Ltd.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</a:t>
                      </a:r>
                      <a:r>
                        <a:rPr lang="en-GB" sz="2200" baseline="0" noProof="1" smtClean="0"/>
                        <a:t> "Mente"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</a:t>
                      </a:r>
                      <a:r>
                        <a:rPr lang="en-GB" sz="2200" baseline="0" noProof="1" smtClean="0"/>
                        <a:t> "Dobrudja"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Bakery</a:t>
                      </a:r>
                      <a:r>
                        <a:rPr lang="en-GB" sz="2200" baseline="0" noProof="1" smtClean="0"/>
                        <a:t> "Smoky"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 "Mente"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/>
                </a:tc>
              </a:tr>
              <a:tr h="48361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"Zagorka"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Zagorka</a:t>
                      </a:r>
                      <a:r>
                        <a:rPr lang="en-GB" sz="2200" baseline="0" noProof="1" smtClean="0"/>
                        <a:t> Corp.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0.68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 "non-stop"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/>
                </a:tc>
              </a:tr>
              <a:tr h="48361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"Tuborg"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Shoumen</a:t>
                      </a:r>
                      <a:r>
                        <a:rPr lang="en-GB" sz="2200" baseline="0" noProof="1" smtClean="0"/>
                        <a:t> Drinks Corp.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</a:t>
                      </a:r>
                      <a:r>
                        <a:rPr lang="en-GB" sz="2200" baseline="0" noProof="1" smtClean="0"/>
                        <a:t> "non-stop"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-st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Normal Form</a:t>
            </a:r>
            <a:endParaRPr lang="bg-BG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Data is stored in 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Fields in the rows are atomic</a:t>
            </a:r>
            <a:r>
              <a:rPr lang="bg-BG" dirty="0" smtClean="0"/>
              <a:t> (</a:t>
            </a:r>
            <a:r>
              <a:rPr lang="en-US" dirty="0" smtClean="0"/>
              <a:t>inseparable</a:t>
            </a:r>
            <a:r>
              <a:rPr lang="bg-BG" dirty="0" smtClean="0"/>
              <a:t>) </a:t>
            </a:r>
            <a:r>
              <a:rPr lang="en-US" dirty="0" smtClean="0"/>
              <a:t>values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repetitions within a single row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primary key is defined for each table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(2)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81921"/>
              </p:ext>
            </p:extLst>
          </p:nvPr>
        </p:nvGraphicFramePr>
        <p:xfrm>
          <a:off x="1598612" y="4648200"/>
          <a:ext cx="8915400" cy="1394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828800"/>
                <a:gridCol w="1981200"/>
                <a:gridCol w="2743200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BookTitle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ISBN (PK)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Author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AuthorEmail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3847028437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Mr. Kiro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bai-kiro@abv.bg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7234534450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Santa Claus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dedo@mraz.org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-nd Normal Form</a:t>
            </a:r>
            <a:endParaRPr lang="bg-BG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-st Normal Form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columns that do not depend on part of the primary key</a:t>
            </a:r>
            <a:r>
              <a:rPr lang="bg-BG" dirty="0" smtClean="0"/>
              <a:t> (</a:t>
            </a:r>
            <a:r>
              <a:rPr lang="en-US" dirty="0" smtClean="0"/>
              <a:t>if it consists of several columns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(3)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45975"/>
              </p:ext>
            </p:extLst>
          </p:nvPr>
        </p:nvGraphicFramePr>
        <p:xfrm>
          <a:off x="1979612" y="4868678"/>
          <a:ext cx="7924800" cy="1394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444"/>
                <a:gridCol w="1731469"/>
                <a:gridCol w="1731469"/>
                <a:gridCol w="2397418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BookTitle (PK)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Author (PK)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Price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AuthorEmail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Mr. Kiro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37.25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bai-kiro@abv.bg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Santa Claus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19.95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dedo@mraz.org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3733800"/>
            <a:ext cx="2590800" cy="830078"/>
          </a:xfrm>
          <a:prstGeom prst="wedgeRoundRectCallout">
            <a:avLst>
              <a:gd name="adj1" fmla="val 33803"/>
              <a:gd name="adj2" fmla="val 1035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price depends on the book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68523" y="3743740"/>
            <a:ext cx="2590800" cy="830078"/>
          </a:xfrm>
          <a:prstGeom prst="wedgeRoundRectCallout">
            <a:avLst>
              <a:gd name="adj1" fmla="val -45394"/>
              <a:gd name="adj2" fmla="val 1005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E-mail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depends on the author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9"/>
            </a:pPr>
            <a:r>
              <a:rPr lang="en-US" dirty="0"/>
              <a:t>Stored Procedures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</a:pPr>
            <a:r>
              <a:rPr lang="en-US" dirty="0"/>
              <a:t>Views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</a:pPr>
            <a:r>
              <a:rPr lang="en-US" dirty="0"/>
              <a:t>Triggers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</a:pPr>
            <a:r>
              <a:rPr lang="en-US" dirty="0"/>
              <a:t>Transactions and 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</a:pPr>
            <a:r>
              <a:rPr lang="en-US" dirty="0"/>
              <a:t>NoSQL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 (2)</a:t>
            </a:r>
            <a:endParaRPr lang="en-GB" dirty="0"/>
          </a:p>
        </p:txBody>
      </p:sp>
      <p:pic>
        <p:nvPicPr>
          <p:cNvPr id="5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979339"/>
            <a:ext cx="2152650" cy="1971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ata-tactics.com/images/banner_storag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67" y="4495800"/>
            <a:ext cx="47625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30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-rd Normal Form</a:t>
            </a:r>
            <a:endParaRPr lang="bg-BG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-nd Normal Form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only dependencies between columns are</a:t>
            </a:r>
            <a:r>
              <a:rPr lang="bg-BG" dirty="0" smtClean="0"/>
              <a:t> </a:t>
            </a:r>
            <a:r>
              <a:rPr lang="en-US" dirty="0" smtClean="0"/>
              <a:t>of type </a:t>
            </a:r>
            <a:r>
              <a:rPr lang="bg-BG" dirty="0" smtClean="0"/>
              <a:t>"</a:t>
            </a:r>
            <a:r>
              <a:rPr lang="en-US" dirty="0" smtClean="0"/>
              <a:t>a column depends on the PK</a:t>
            </a:r>
            <a:r>
              <a:rPr lang="bg-BG" dirty="0" smtClean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(4)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46295"/>
              </p:ext>
            </p:extLst>
          </p:nvPr>
        </p:nvGraphicFramePr>
        <p:xfrm>
          <a:off x="1674812" y="3923435"/>
          <a:ext cx="8875565" cy="232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92"/>
                <a:gridCol w="2047303"/>
                <a:gridCol w="1524063"/>
                <a:gridCol w="1053043"/>
                <a:gridCol w="1570464"/>
                <a:gridCol w="1066800"/>
                <a:gridCol w="1143000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Product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ProducerId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Price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CategoryId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ShopId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TownId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yoghourt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 "Tipov"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rakiya "Biserna"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6.83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5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 "Tuborg"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56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4-th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Normal Form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/>
              <a:t>3-rd Normal Form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There is one column at most in each table that can have many possible values for a single key</a:t>
            </a:r>
            <a:r>
              <a:rPr lang="bg-BG" dirty="0"/>
              <a:t> </a:t>
            </a:r>
            <a:r>
              <a:rPr lang="en-US" dirty="0"/>
              <a:t>(multi-valued attribute)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(5)</a:t>
            </a:r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52574"/>
              </p:ext>
            </p:extLst>
          </p:nvPr>
        </p:nvGraphicFramePr>
        <p:xfrm>
          <a:off x="2659615" y="5048419"/>
          <a:ext cx="6374574" cy="128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7"/>
                <a:gridCol w="2573528"/>
                <a:gridCol w="33308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Book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Article</a:t>
                      </a:r>
                      <a:endParaRPr lang="en-GB" sz="2200" noProof="1"/>
                    </a:p>
                  </a:txBody>
                  <a:tcPr/>
                </a:tc>
              </a:tr>
              <a:tr h="429968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Programming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Regular</a:t>
                      </a:r>
                      <a:r>
                        <a:rPr lang="en-GB" sz="2200" baseline="0" noProof="1" smtClean="0"/>
                        <a:t> Expressions</a:t>
                      </a:r>
                      <a:endParaRPr lang="en-GB" sz="2200" noProof="1"/>
                    </a:p>
                  </a:txBody>
                  <a:tcPr/>
                </a:tc>
              </a:tr>
              <a:tr h="327972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Mastering</a:t>
                      </a:r>
                      <a:r>
                        <a:rPr lang="en-GB" sz="2200" baseline="0" noProof="1" smtClean="0"/>
                        <a:t> JavaScript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AJAX</a:t>
                      </a:r>
                      <a:r>
                        <a:rPr lang="en-GB" sz="2200" baseline="0" noProof="1" smtClean="0"/>
                        <a:t> Performance Patterns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894012" y="3810000"/>
            <a:ext cx="2590800" cy="753878"/>
          </a:xfrm>
          <a:prstGeom prst="wedgeRoundRectCallout">
            <a:avLst>
              <a:gd name="adj1" fmla="val 33803"/>
              <a:gd name="adj2" fmla="val 1035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author can have many books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65812" y="3810000"/>
            <a:ext cx="2743200" cy="753878"/>
          </a:xfrm>
          <a:prstGeom prst="wedgeRoundRectCallout">
            <a:avLst>
              <a:gd name="adj1" fmla="val 33803"/>
              <a:gd name="adj2" fmla="val 1035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author can have many articles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4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dirty="0" smtClean="0"/>
              <a:t>of fully normalized schema (in</a:t>
            </a:r>
            <a:r>
              <a:rPr lang="bg-BG" dirty="0" smtClean="0"/>
              <a:t>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Normal </a:t>
            </a:r>
            <a:r>
              <a:rPr lang="en-US" dirty="0"/>
              <a:t>Form</a:t>
            </a:r>
            <a:r>
              <a:rPr lang="bg-BG" dirty="0"/>
              <a:t>):</a:t>
            </a: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2017899" y="1905000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2060282" y="4727277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Producers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392833" y="473204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6810082" y="4735694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Shops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638882" y="4738869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8034" y="4401510"/>
            <a:ext cx="1490896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3414" y="4325310"/>
            <a:ext cx="1287718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1580" y="4325309"/>
            <a:ext cx="80635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3080" y="4401509"/>
            <a:ext cx="7785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81197"/>
              </p:ext>
            </p:extLst>
          </p:nvPr>
        </p:nvGraphicFramePr>
        <p:xfrm>
          <a:off x="2017899" y="2306391"/>
          <a:ext cx="803891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2062290"/>
                <a:gridCol w="1402144"/>
                <a:gridCol w="762318"/>
                <a:gridCol w="1382586"/>
                <a:gridCol w="975043"/>
                <a:gridCol w="100971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Id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Product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ProducerId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Price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CategoryId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ShopId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TownId</a:t>
                      </a:r>
                      <a:endParaRPr lang="en-GB" sz="20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Youghurt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bread "Dobrudja"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0.55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rakia "Peshtera"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6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4.38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5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beer "Tuborg"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72500"/>
              </p:ext>
            </p:extLst>
          </p:nvPr>
        </p:nvGraphicFramePr>
        <p:xfrm>
          <a:off x="2014452" y="5115999"/>
          <a:ext cx="20618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1617028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Name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"Milk" Ltd.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</a:t>
                      </a:r>
                      <a:r>
                        <a:rPr lang="en-US" sz="2000" noProof="1" smtClean="0"/>
                        <a:t>Zagorka</a:t>
                      </a:r>
                      <a:r>
                        <a:rPr lang="en-GB" sz="2000" dirty="0" smtClean="0"/>
                        <a:t>" AD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7625"/>
              </p:ext>
            </p:extLst>
          </p:nvPr>
        </p:nvGraphicFramePr>
        <p:xfrm>
          <a:off x="4371682" y="5124309"/>
          <a:ext cx="20618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1617028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Name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beer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food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49336"/>
              </p:ext>
            </p:extLst>
          </p:nvPr>
        </p:nvGraphicFramePr>
        <p:xfrm>
          <a:off x="6733882" y="5132726"/>
          <a:ext cx="145389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1009079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Name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Billa</a:t>
                      </a:r>
                      <a:endParaRPr lang="en-US" sz="2000" noProof="1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METRO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51339"/>
              </p:ext>
            </p:extLst>
          </p:nvPr>
        </p:nvGraphicFramePr>
        <p:xfrm>
          <a:off x="8562682" y="5132726"/>
          <a:ext cx="145389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1009079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Name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Sofia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Varna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05530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290392"/>
            <a:ext cx="8938472" cy="820600"/>
          </a:xfrm>
        </p:spPr>
        <p:txBody>
          <a:bodyPr/>
          <a:lstStyle/>
          <a:p>
            <a:r>
              <a:rPr lang="en-US" dirty="0" smtClean="0"/>
              <a:t>Other Database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145368"/>
            <a:ext cx="8938472" cy="1365365"/>
          </a:xfrm>
        </p:spPr>
        <p:txBody>
          <a:bodyPr/>
          <a:lstStyle/>
          <a:p>
            <a:r>
              <a:rPr lang="en-US" dirty="0" smtClean="0"/>
              <a:t>Constraints, Indices, SQL, Stored Procedures, Views, Triggers</a:t>
            </a:r>
            <a:endParaRPr lang="en-US" dirty="0"/>
          </a:p>
        </p:txBody>
      </p:sp>
      <p:pic>
        <p:nvPicPr>
          <p:cNvPr id="1025" name="Picture 1" descr="C:\Trash\database-object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4" y="1066800"/>
            <a:ext cx="6716708" cy="287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6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constraints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ensure data integrity in the database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Enforce data </a:t>
            </a:r>
            <a:r>
              <a:rPr lang="en-US" dirty="0"/>
              <a:t>rules</a:t>
            </a:r>
            <a:r>
              <a:rPr lang="bg-BG" dirty="0"/>
              <a:t> </a:t>
            </a:r>
            <a:r>
              <a:rPr lang="en-US" dirty="0"/>
              <a:t>which cannot be </a:t>
            </a:r>
            <a:r>
              <a:rPr lang="en-US" dirty="0" smtClean="0"/>
              <a:t>violated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 constraint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primary </a:t>
            </a:r>
            <a:r>
              <a:rPr lang="en-US" dirty="0"/>
              <a:t>key </a:t>
            </a:r>
            <a:r>
              <a:rPr lang="en-US" dirty="0" smtClean="0"/>
              <a:t>of a table has unique value for </a:t>
            </a:r>
            <a:r>
              <a:rPr lang="en-US" dirty="0"/>
              <a:t>each </a:t>
            </a:r>
            <a:r>
              <a:rPr lang="en-US" dirty="0" smtClean="0"/>
              <a:t>table row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 key constraint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all values </a:t>
            </a:r>
            <a:r>
              <a:rPr lang="en-US" dirty="0"/>
              <a:t>in a </a:t>
            </a:r>
            <a:r>
              <a:rPr lang="en-US" dirty="0" smtClean="0"/>
              <a:t>certain column </a:t>
            </a:r>
            <a:r>
              <a:rPr lang="en-US" dirty="0"/>
              <a:t>(or a group of columns) are</a:t>
            </a:r>
            <a:r>
              <a:rPr lang="bg-BG" dirty="0"/>
              <a:t> </a:t>
            </a:r>
            <a:r>
              <a:rPr lang="en-US" dirty="0"/>
              <a:t>unique</a:t>
            </a:r>
            <a:endParaRPr lang="bg-BG" dirty="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541749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Foreign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constraint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</a:t>
            </a:r>
            <a:r>
              <a:rPr lang="en-US" dirty="0"/>
              <a:t>value in </a:t>
            </a:r>
            <a:r>
              <a:rPr lang="en-US" dirty="0" smtClean="0"/>
              <a:t>given </a:t>
            </a:r>
            <a:r>
              <a:rPr lang="en-US" dirty="0"/>
              <a:t>column is a key </a:t>
            </a:r>
            <a:r>
              <a:rPr lang="en-US" dirty="0" smtClean="0"/>
              <a:t>from another table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constraint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values </a:t>
            </a:r>
            <a:r>
              <a:rPr lang="en-US" dirty="0"/>
              <a:t>in a certain column </a:t>
            </a:r>
            <a:r>
              <a:rPr lang="en-US" dirty="0" smtClean="0"/>
              <a:t>meet </a:t>
            </a:r>
            <a:r>
              <a:rPr lang="en-US" dirty="0"/>
              <a:t>some </a:t>
            </a:r>
            <a:r>
              <a:rPr lang="en-US" dirty="0" smtClean="0"/>
              <a:t>predefined condition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 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1414" y="5105400"/>
            <a:ext cx="9829798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41413" y="5796994"/>
            <a:ext cx="9829798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UPPER(name)</a:t>
            </a:r>
          </a:p>
        </p:txBody>
      </p:sp>
    </p:spTree>
    <p:extLst>
      <p:ext uri="{BB962C8B-B14F-4D97-AF65-F5344CB8AC3E}">
        <p14:creationId xmlns:p14="http://schemas.microsoft.com/office/powerpoint/2010/main" val="20263403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Indices </a:t>
            </a:r>
            <a:r>
              <a:rPr lang="en-US" dirty="0" smtClean="0"/>
              <a:t>speed </a:t>
            </a:r>
            <a:r>
              <a:rPr lang="en-US" dirty="0"/>
              <a:t>up searching of values in a certain column or group of columns</a:t>
            </a:r>
            <a:r>
              <a:rPr lang="bg-BG" dirty="0"/>
              <a:t> 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B-trees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5000"/>
              </a:spcBef>
            </a:pPr>
            <a:r>
              <a:rPr lang="en-US" dirty="0" smtClean="0"/>
              <a:t>Indices can be built-in the table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 smtClean="0"/>
              <a:t>) or stored externally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 smtClean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</a:t>
            </a:r>
            <a:r>
              <a:rPr lang="en-US" dirty="0" smtClean="0"/>
              <a:t>records </a:t>
            </a:r>
            <a:r>
              <a:rPr lang="en-US" dirty="0"/>
              <a:t>in indexed tables is </a:t>
            </a:r>
            <a:r>
              <a:rPr lang="en-US" dirty="0" smtClean="0"/>
              <a:t>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Indices should be used for big tables only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 smtClean="0"/>
              <a:t> rows)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348478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(Structured Query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declarative language</a:t>
            </a:r>
            <a:r>
              <a:rPr lang="bg-BG" dirty="0"/>
              <a:t> </a:t>
            </a:r>
            <a:r>
              <a:rPr lang="en-US" dirty="0"/>
              <a:t>for manipulation of relational databases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SQL-2011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currently in use in most databases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http://en.wikipedia.org/wiki/SQL#Standardization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SQL </a:t>
            </a:r>
            <a:r>
              <a:rPr lang="en-US" dirty="0" smtClean="0"/>
              <a:t>language supports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</a:t>
            </a:r>
            <a:r>
              <a:rPr lang="bg-BG" dirty="0"/>
              <a:t>, </a:t>
            </a:r>
            <a:r>
              <a:rPr lang="en-US" dirty="0"/>
              <a:t>altering, deleting tables and other </a:t>
            </a:r>
            <a:r>
              <a:rPr lang="en-US" dirty="0" smtClean="0"/>
              <a:t>DB objects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>, </a:t>
            </a:r>
            <a:r>
              <a:rPr lang="en-US" dirty="0"/>
              <a:t>retrieving, inserting, </a:t>
            </a:r>
            <a:r>
              <a:rPr lang="en-US" dirty="0" smtClean="0"/>
              <a:t>modifying </a:t>
            </a:r>
            <a:r>
              <a:rPr lang="en-US" dirty="0"/>
              <a:t>and deleting </a:t>
            </a:r>
            <a:r>
              <a:rPr lang="en-US" dirty="0" smtClean="0"/>
              <a:t>table data (rows)</a:t>
            </a:r>
            <a:endParaRPr lang="bg-BG" dirty="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061966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SQL consists of: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DDL </a:t>
            </a:r>
            <a:r>
              <a:rPr lang="en-US" dirty="0"/>
              <a:t>– Data Definition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</a:t>
            </a:r>
            <a:r>
              <a:rPr lang="en-US" dirty="0"/>
              <a:t> commands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DML </a:t>
            </a:r>
            <a:r>
              <a:rPr lang="en-US" dirty="0"/>
              <a:t>– Data Manipulation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/>
              <a:t> commands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</a:t>
            </a:r>
            <a:r>
              <a:rPr lang="en-US" dirty="0" smtClean="0"/>
              <a:t>of 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query</a:t>
            </a:r>
            <a:r>
              <a:rPr lang="bg-BG" dirty="0"/>
              <a:t>: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 (2)</a:t>
            </a:r>
            <a:endParaRPr lang="bg-BG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912814" y="5257800"/>
            <a:ext cx="10286998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Towns.Name, Countries.Name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Towns, Countries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Towns.CountryId = Countries.Id</a:t>
            </a:r>
          </a:p>
        </p:txBody>
      </p:sp>
    </p:spTree>
    <p:extLst>
      <p:ext uri="{BB962C8B-B14F-4D97-AF65-F5344CB8AC3E}">
        <p14:creationId xmlns:p14="http://schemas.microsoft.com/office/powerpoint/2010/main" val="285918700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Stored procedures </a:t>
            </a:r>
            <a:r>
              <a:rPr lang="en-US" dirty="0" smtClean="0"/>
              <a:t>(database-level</a:t>
            </a:r>
            <a:r>
              <a:rPr lang="bg-BG" dirty="0" smtClean="0"/>
              <a:t> </a:t>
            </a:r>
            <a:r>
              <a:rPr lang="en-US" dirty="0" smtClean="0"/>
              <a:t>procedures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 of SQL-like code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</a:t>
            </a:r>
            <a:r>
              <a:rPr lang="en-US" dirty="0"/>
              <a:t>executed </a:t>
            </a:r>
            <a:r>
              <a:rPr lang="en-US" dirty="0" smtClean="0"/>
              <a:t>inside the </a:t>
            </a:r>
            <a:r>
              <a:rPr lang="en-US" dirty="0"/>
              <a:t>database server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Much faster than an </a:t>
            </a:r>
            <a:r>
              <a:rPr lang="en-US" dirty="0" smtClean="0"/>
              <a:t>external code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Data is locally accessible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accept parameters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return </a:t>
            </a:r>
            <a:r>
              <a:rPr lang="en-US" dirty="0" smtClean="0"/>
              <a:t>results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Single </a:t>
            </a:r>
            <a:r>
              <a:rPr lang="en-US" dirty="0"/>
              <a:t>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Record sets</a:t>
            </a:r>
            <a:endParaRPr lang="bg-BG" dirty="0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bg-BG" dirty="0"/>
          </a:p>
        </p:txBody>
      </p:sp>
      <p:pic>
        <p:nvPicPr>
          <p:cNvPr id="27650" name="Picture 2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958" y="3657601"/>
            <a:ext cx="2549844" cy="281146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9680056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190204"/>
            <a:ext cx="8938472" cy="820600"/>
          </a:xfrm>
        </p:spPr>
        <p:txBody>
          <a:bodyPr/>
          <a:lstStyle/>
          <a:p>
            <a:r>
              <a:rPr lang="en-US" dirty="0" smtClean="0"/>
              <a:t>RDBMS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026744"/>
            <a:ext cx="8938472" cy="1374056"/>
          </a:xfrm>
        </p:spPr>
        <p:txBody>
          <a:bodyPr/>
          <a:lstStyle/>
          <a:p>
            <a:r>
              <a:rPr lang="en-US" dirty="0" smtClean="0"/>
              <a:t>Relational Databases, Database Servers and RDBMS</a:t>
            </a:r>
            <a:endParaRPr lang="en-US" dirty="0"/>
          </a:p>
        </p:txBody>
      </p:sp>
      <p:pic>
        <p:nvPicPr>
          <p:cNvPr id="6148" name="Picture 4" descr="http://www.horizonum.com/Medias/Icon_Collections/View/440x330/Databa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1295400"/>
            <a:ext cx="3366977" cy="2525233"/>
          </a:xfrm>
          <a:prstGeom prst="roundRect">
            <a:avLst>
              <a:gd name="adj" fmla="val 1008"/>
            </a:avLst>
          </a:prstGeom>
          <a:noFill/>
          <a:effectLst>
            <a:softEdge rad="63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1296670"/>
            <a:ext cx="2539197" cy="252396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666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Stored procedures are written in a language extension of SQL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T-SQL </a:t>
            </a:r>
            <a:r>
              <a:rPr lang="bg-BG" dirty="0"/>
              <a:t>– </a:t>
            </a: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Microsoft SQL</a:t>
            </a:r>
            <a:r>
              <a:rPr lang="bg-BG" dirty="0"/>
              <a:t> </a:t>
            </a:r>
            <a:r>
              <a:rPr lang="en-US" dirty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PL/SQL – in</a:t>
            </a:r>
            <a:r>
              <a:rPr lang="bg-BG" dirty="0"/>
              <a:t> </a:t>
            </a:r>
            <a:r>
              <a:rPr lang="en-US" dirty="0"/>
              <a:t>Oracle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stored procedure in</a:t>
            </a:r>
            <a:r>
              <a:rPr lang="bg-BG" dirty="0"/>
              <a:t> </a:t>
            </a:r>
            <a:r>
              <a:rPr lang="en-US" dirty="0"/>
              <a:t>Oracle PL/SQL</a:t>
            </a:r>
            <a:r>
              <a:rPr lang="bg-BG" dirty="0"/>
              <a:t>: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</a:t>
            </a:r>
            <a:r>
              <a:rPr lang="en-US" smtClean="0"/>
              <a:t>Procedures (2)</a:t>
            </a:r>
            <a:endParaRPr lang="bg-BG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98614" y="4191000"/>
            <a:ext cx="108059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PROCEDURE spInsertCountry(countryName varchar2) 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Countries(Name)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VALUES(countryName);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00186484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r>
              <a:rPr lang="en-US" dirty="0"/>
              <a:t> are</a:t>
            </a:r>
            <a:r>
              <a:rPr lang="bg-BG" dirty="0"/>
              <a:t> </a:t>
            </a:r>
            <a:r>
              <a:rPr lang="en-US" dirty="0"/>
              <a:t>named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queries which are used as tables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Simplify data access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Facilitate </a:t>
            </a:r>
            <a:r>
              <a:rPr lang="en-US" dirty="0"/>
              <a:t>writing of complex SQL queries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Used also to apply security restrictions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E.g. a </a:t>
            </a:r>
            <a:r>
              <a:rPr lang="en-US" dirty="0"/>
              <a:t>certain user isn't given permissions on any of the tables</a:t>
            </a:r>
            <a:r>
              <a:rPr lang="bg-BG" dirty="0"/>
              <a:t> </a:t>
            </a:r>
            <a:r>
              <a:rPr lang="en-US" dirty="0" smtClean="0"/>
              <a:t>in the database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The user </a:t>
            </a:r>
            <a:r>
              <a:rPr lang="en-US" dirty="0"/>
              <a:t>is given permissions on </a:t>
            </a:r>
            <a:r>
              <a:rPr lang="en-US" dirty="0" smtClean="0"/>
              <a:t>few </a:t>
            </a:r>
            <a:r>
              <a:rPr lang="en-US" dirty="0"/>
              <a:t>views </a:t>
            </a:r>
            <a:r>
              <a:rPr lang="en-US" dirty="0" smtClean="0"/>
              <a:t>(subset of DB) and few stored procedures only</a:t>
            </a:r>
            <a:endParaRPr lang="bg-BG" dirty="0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646566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  <a:endParaRPr lang="bg-BG" dirty="0"/>
          </a:p>
        </p:txBody>
      </p:sp>
      <p:sp>
        <p:nvSpPr>
          <p:cNvPr id="506935" name="Text Box 55"/>
          <p:cNvSpPr txBox="1">
            <a:spLocks noChangeArrowheads="1"/>
          </p:cNvSpPr>
          <p:nvPr/>
        </p:nvSpPr>
        <p:spPr bwMode="auto">
          <a:xfrm>
            <a:off x="2821331" y="124570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</a:t>
            </a:r>
          </a:p>
        </p:txBody>
      </p:sp>
      <p:sp>
        <p:nvSpPr>
          <p:cNvPr id="506936" name="Text Box 56"/>
          <p:cNvSpPr txBox="1">
            <a:spLocks noChangeArrowheads="1"/>
          </p:cNvSpPr>
          <p:nvPr/>
        </p:nvSpPr>
        <p:spPr bwMode="auto">
          <a:xfrm>
            <a:off x="7667099" y="1289055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</a:p>
        </p:txBody>
      </p:sp>
      <p:sp>
        <p:nvSpPr>
          <p:cNvPr id="506954" name="Text Box 74"/>
          <p:cNvSpPr txBox="1">
            <a:spLocks noChangeArrowheads="1"/>
          </p:cNvSpPr>
          <p:nvPr/>
        </p:nvSpPr>
        <p:spPr bwMode="auto">
          <a:xfrm>
            <a:off x="4928973" y="4253948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52203"/>
              </p:ext>
            </p:extLst>
          </p:nvPr>
        </p:nvGraphicFramePr>
        <p:xfrm>
          <a:off x="2132012" y="1777530"/>
          <a:ext cx="348399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7"/>
                <a:gridCol w="1922145"/>
                <a:gridCol w="1091629"/>
              </a:tblGrid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Company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TownId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Mente LTD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BulkSoft Inc.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HardSoft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Sputnik Corp.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88017"/>
              </p:ext>
            </p:extLst>
          </p:nvPr>
        </p:nvGraphicFramePr>
        <p:xfrm>
          <a:off x="6780212" y="1828800"/>
          <a:ext cx="309848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7"/>
                <a:gridCol w="1335151"/>
                <a:gridCol w="1293114"/>
              </a:tblGrid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Town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CountyId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New</a:t>
                      </a:r>
                      <a:r>
                        <a:rPr lang="en-GB" sz="2200" baseline="0" noProof="1" smtClean="0"/>
                        <a:t> York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Moscow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Plovdiv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32439"/>
              </p:ext>
            </p:extLst>
          </p:nvPr>
        </p:nvGraphicFramePr>
        <p:xfrm>
          <a:off x="5027612" y="4780592"/>
          <a:ext cx="180536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7"/>
                <a:gridCol w="1335151"/>
              </a:tblGrid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/>
                        <a:t>Id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/>
                        <a:t>Country</a:t>
                      </a:r>
                      <a:endParaRPr lang="en-GB" sz="2200" dirty="0"/>
                    </a:p>
                  </a:txBody>
                  <a:tcPr/>
                </a:tc>
              </a:tr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/>
                        <a:t>1</a:t>
                      </a:r>
                      <a:endParaRPr lang="en-GB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Bulgaria</a:t>
                      </a:r>
                      <a:endParaRPr lang="en-GB" sz="2200" dirty="0"/>
                    </a:p>
                  </a:txBody>
                  <a:tcPr/>
                </a:tc>
              </a:tr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/>
                        <a:t>2</a:t>
                      </a:r>
                      <a:endParaRPr lang="en-GB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Russia</a:t>
                      </a:r>
                      <a:endParaRPr lang="en-GB" sz="2200" dirty="0"/>
                    </a:p>
                  </a:txBody>
                  <a:tcPr/>
                </a:tc>
              </a:tr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/>
                        <a:t>3</a:t>
                      </a:r>
                      <a:endParaRPr lang="en-GB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USA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56"/>
          <p:cNvSpPr>
            <a:spLocks noChangeShapeType="1"/>
          </p:cNvSpPr>
          <p:nvPr/>
        </p:nvSpPr>
        <p:spPr bwMode="auto">
          <a:xfrm flipV="1">
            <a:off x="5713413" y="2895600"/>
            <a:ext cx="990599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1" name="Line 56"/>
          <p:cNvSpPr>
            <a:spLocks noChangeShapeType="1"/>
          </p:cNvSpPr>
          <p:nvPr/>
        </p:nvSpPr>
        <p:spPr bwMode="auto">
          <a:xfrm flipH="1">
            <a:off x="6888165" y="4038600"/>
            <a:ext cx="1168849" cy="1448813"/>
          </a:xfrm>
          <a:custGeom>
            <a:avLst/>
            <a:gdLst>
              <a:gd name="connsiteX0" fmla="*/ 0 w 1035048"/>
              <a:gd name="connsiteY0" fmla="*/ 0 h 1447800"/>
              <a:gd name="connsiteX1" fmla="*/ 1035048 w 1035048"/>
              <a:gd name="connsiteY1" fmla="*/ 1447800 h 1447800"/>
              <a:gd name="connsiteX0" fmla="*/ 0 w 1035048"/>
              <a:gd name="connsiteY0" fmla="*/ 0 h 1448657"/>
              <a:gd name="connsiteX1" fmla="*/ 1035048 w 1035048"/>
              <a:gd name="connsiteY1" fmla="*/ 1447800 h 1448657"/>
              <a:gd name="connsiteX0" fmla="*/ 133801 w 1168849"/>
              <a:gd name="connsiteY0" fmla="*/ 0 h 1448813"/>
              <a:gd name="connsiteX1" fmla="*/ 1168849 w 1168849"/>
              <a:gd name="connsiteY1" fmla="*/ 1447800 h 144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8849" h="1448813">
                <a:moveTo>
                  <a:pt x="133801" y="0"/>
                </a:moveTo>
                <a:cubicBezTo>
                  <a:pt x="-24766" y="641626"/>
                  <a:pt x="-315854" y="1482035"/>
                  <a:pt x="1168849" y="1447800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866622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 (2)</a:t>
            </a:r>
            <a:endParaRPr lang="bg-BG" dirty="0"/>
          </a:p>
        </p:txBody>
      </p:sp>
      <p:sp>
        <p:nvSpPr>
          <p:cNvPr id="530507" name="Rectangle 75"/>
          <p:cNvSpPr>
            <a:spLocks noChangeArrowheads="1"/>
          </p:cNvSpPr>
          <p:nvPr/>
        </p:nvSpPr>
        <p:spPr bwMode="auto">
          <a:xfrm>
            <a:off x="1706080" y="1143000"/>
            <a:ext cx="873173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V_BGCompanies 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Companies.Id AS Id,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Companies.Company AS Company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Companies INNER JOIN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(Towns INNER JOIN Countries 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Towns.CountryId = Countries.Id)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Companies.TownId = Towns.Id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Countries.Country = "Bulgaria";</a:t>
            </a:r>
          </a:p>
        </p:txBody>
      </p:sp>
      <p:sp>
        <p:nvSpPr>
          <p:cNvPr id="530522" name="Text Box 90"/>
          <p:cNvSpPr txBox="1">
            <a:spLocks noChangeArrowheads="1"/>
          </p:cNvSpPr>
          <p:nvPr/>
        </p:nvSpPr>
        <p:spPr bwMode="auto">
          <a:xfrm>
            <a:off x="2170444" y="5705840"/>
            <a:ext cx="230543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V_BGCompanies</a:t>
            </a:r>
          </a:p>
        </p:txBody>
      </p:sp>
      <p:sp>
        <p:nvSpPr>
          <p:cNvPr id="530523" name="Line 91"/>
          <p:cNvSpPr>
            <a:spLocks noChangeShapeType="1"/>
          </p:cNvSpPr>
          <p:nvPr/>
        </p:nvSpPr>
        <p:spPr bwMode="auto">
          <a:xfrm>
            <a:off x="6073146" y="4758972"/>
            <a:ext cx="0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59361"/>
              </p:ext>
            </p:extLst>
          </p:nvPr>
        </p:nvGraphicFramePr>
        <p:xfrm>
          <a:off x="4785873" y="5216172"/>
          <a:ext cx="2574545" cy="126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18"/>
                <a:gridCol w="2078927"/>
              </a:tblGrid>
              <a:tr h="420276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Id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Company</a:t>
                      </a:r>
                      <a:endParaRPr lang="en-GB" sz="2000" noProof="1"/>
                    </a:p>
                  </a:txBody>
                  <a:tcPr/>
                </a:tc>
              </a:tr>
              <a:tr h="420276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Mente Ltd.</a:t>
                      </a:r>
                      <a:endParaRPr lang="en-GB" sz="2000" noProof="1"/>
                    </a:p>
                  </a:txBody>
                  <a:tcPr/>
                </a:tc>
              </a:tr>
              <a:tr h="420276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HardSoft Corp.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06827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Triggers </a:t>
            </a:r>
            <a:r>
              <a:rPr lang="en-US" dirty="0"/>
              <a:t>are </a:t>
            </a:r>
            <a:r>
              <a:rPr lang="en-US" dirty="0" smtClean="0"/>
              <a:t>special stored procedures that are </a:t>
            </a:r>
            <a:r>
              <a:rPr lang="en-US" dirty="0"/>
              <a:t>activate when some event occurs</a:t>
            </a:r>
            <a:r>
              <a:rPr lang="bg-BG" dirty="0"/>
              <a:t>, </a:t>
            </a:r>
            <a:r>
              <a:rPr lang="en-US" dirty="0"/>
              <a:t>for instance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inserting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changing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deleting a record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Triggers can perform additional data </a:t>
            </a:r>
            <a:r>
              <a:rPr lang="en-US" dirty="0" smtClean="0"/>
              <a:t>processing, e.g.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change the newly added data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maintain logs </a:t>
            </a:r>
            <a:r>
              <a:rPr lang="en-US" dirty="0"/>
              <a:t>and </a:t>
            </a:r>
            <a:r>
              <a:rPr lang="en-US" dirty="0" smtClean="0"/>
              <a:t>history</a:t>
            </a:r>
            <a:r>
              <a:rPr lang="bg-BG" dirty="0" smtClean="0"/>
              <a:t> </a:t>
            </a:r>
            <a:r>
              <a:rPr lang="en-US" dirty="0" smtClean="0"/>
              <a:t>on change</a:t>
            </a: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bg-BG" dirty="0"/>
          </a:p>
        </p:txBody>
      </p:sp>
      <p:pic>
        <p:nvPicPr>
          <p:cNvPr id="16386" name="Picture 2" descr="https://secure.benelliusa.com/stoegerindustries/firearms/images/largeCalloutCoachSingleTrigge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2098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22530" name="Picture 2" descr="http://www.ideastimulator.com/storage/iconV2Bevelled.jpg"/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8006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4095780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a table </a:t>
            </a:r>
            <a:r>
              <a:rPr lang="en-US" dirty="0" smtClean="0"/>
              <a:t>holding </a:t>
            </a:r>
            <a:r>
              <a:rPr lang="en-US" dirty="0"/>
              <a:t>company </a:t>
            </a:r>
            <a:r>
              <a:rPr lang="en-US" dirty="0" smtClean="0"/>
              <a:t>names</a:t>
            </a:r>
            <a:r>
              <a:rPr lang="bg-BG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trigger that appends </a:t>
            </a:r>
            <a:r>
              <a:rPr lang="en-US" dirty="0" smtClean="0"/>
              <a:t>"</a:t>
            </a:r>
            <a:r>
              <a:rPr lang="en-US" dirty="0"/>
              <a:t>Ltd." at the end of the name of a new company:</a:t>
            </a:r>
            <a:endParaRPr lang="bg-BG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2278063" y="1911630"/>
            <a:ext cx="7777163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Companies(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Id number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varchar(50) NOT NULL)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2278063" y="4267200"/>
            <a:ext cx="777716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TRIGGER trg_Companies_INSERT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BEFORE INSERT ON Company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ROW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:NEW.Name := :NEW.Name || ' Ltd.';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85992277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ACID Transactions and Isolation</a:t>
            </a:r>
            <a:endParaRPr lang="en-US" dirty="0"/>
          </a:p>
        </p:txBody>
      </p:sp>
      <p:pic>
        <p:nvPicPr>
          <p:cNvPr id="2050" name="Picture 2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44" y="2069704"/>
            <a:ext cx="2438400" cy="2438400"/>
          </a:xfrm>
          <a:prstGeom prst="roundRect">
            <a:avLst/>
          </a:prstGeom>
          <a:noFill/>
        </p:spPr>
      </p:pic>
      <p:pic>
        <p:nvPicPr>
          <p:cNvPr id="2052" name="Picture 4" descr="http://www.bwcapitalconsulting.com/images/Services_ic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70" y="1447800"/>
            <a:ext cx="2755956" cy="3107204"/>
          </a:xfrm>
          <a:prstGeom prst="roundRect">
            <a:avLst>
              <a:gd name="adj" fmla="val 4321"/>
            </a:avLst>
          </a:prstGeom>
          <a:noFill/>
        </p:spPr>
      </p:pic>
      <p:pic>
        <p:nvPicPr>
          <p:cNvPr id="2054" name="Picture 6" descr="http://developer.filemaker.com/images/screenshots/Icon_FMBooks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852" y="2260204"/>
            <a:ext cx="2057400" cy="2057400"/>
          </a:xfrm>
          <a:prstGeom prst="roundRect">
            <a:avLst>
              <a:gd name="adj" fmla="val 271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303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Transactions </a:t>
            </a:r>
            <a:r>
              <a:rPr lang="en-US" dirty="0"/>
              <a:t>are a sequence of </a:t>
            </a:r>
            <a:r>
              <a:rPr lang="en-US" dirty="0" smtClean="0"/>
              <a:t>database operations which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Either all of them execute successfully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Or none of </a:t>
            </a:r>
            <a:r>
              <a:rPr lang="en-US" dirty="0" smtClean="0"/>
              <a:t>them is executed at all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en-US" dirty="0" smtClean="0"/>
              <a:t>entire </a:t>
            </a:r>
            <a:r>
              <a:rPr lang="en-US" dirty="0"/>
              <a:t>operation </a:t>
            </a:r>
            <a:r>
              <a:rPr lang="en-US" dirty="0" smtClean="0"/>
              <a:t>should be cancelled</a:t>
            </a:r>
            <a:endParaRPr lang="bg-BG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170513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1141412" y="1473760"/>
            <a:ext cx="9898912" cy="4215282"/>
          </a:xfrm>
          <a:custGeom>
            <a:avLst/>
            <a:gdLst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177" fmla="*/ 2594345 w 8651821"/>
              <a:gd name="connsiteY177" fmla="*/ 425302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175" fmla="*/ 2721935 w 8651821"/>
              <a:gd name="connsiteY175" fmla="*/ 223284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173" fmla="*/ 2711303 w 8651821"/>
              <a:gd name="connsiteY173" fmla="*/ 233916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764466 w 8651821"/>
              <a:gd name="connsiteY2" fmla="*/ 170121 h 3793523"/>
              <a:gd name="connsiteX3" fmla="*/ 2902689 w 8651821"/>
              <a:gd name="connsiteY3" fmla="*/ 138223 h 3793523"/>
              <a:gd name="connsiteX4" fmla="*/ 3125972 w 8651821"/>
              <a:gd name="connsiteY4" fmla="*/ 116958 h 3793523"/>
              <a:gd name="connsiteX5" fmla="*/ 3221666 w 8651821"/>
              <a:gd name="connsiteY5" fmla="*/ 106326 h 3793523"/>
              <a:gd name="connsiteX6" fmla="*/ 3402419 w 8651821"/>
              <a:gd name="connsiteY6" fmla="*/ 95693 h 3793523"/>
              <a:gd name="connsiteX7" fmla="*/ 3625703 w 8651821"/>
              <a:gd name="connsiteY7" fmla="*/ 74428 h 3793523"/>
              <a:gd name="connsiteX8" fmla="*/ 3700131 w 8651821"/>
              <a:gd name="connsiteY8" fmla="*/ 63795 h 3793523"/>
              <a:gd name="connsiteX9" fmla="*/ 3923414 w 8651821"/>
              <a:gd name="connsiteY9" fmla="*/ 53163 h 3793523"/>
              <a:gd name="connsiteX10" fmla="*/ 4082903 w 8651821"/>
              <a:gd name="connsiteY10" fmla="*/ 42530 h 3793523"/>
              <a:gd name="connsiteX11" fmla="*/ 4306186 w 8651821"/>
              <a:gd name="connsiteY11" fmla="*/ 21265 h 3793523"/>
              <a:gd name="connsiteX12" fmla="*/ 4572000 w 8651821"/>
              <a:gd name="connsiteY12" fmla="*/ 0 h 3793523"/>
              <a:gd name="connsiteX13" fmla="*/ 4859079 w 8651821"/>
              <a:gd name="connsiteY13" fmla="*/ 10633 h 3793523"/>
              <a:gd name="connsiteX14" fmla="*/ 4944140 w 8651821"/>
              <a:gd name="connsiteY14" fmla="*/ 31898 h 3793523"/>
              <a:gd name="connsiteX15" fmla="*/ 5071731 w 8651821"/>
              <a:gd name="connsiteY15" fmla="*/ 42530 h 3793523"/>
              <a:gd name="connsiteX16" fmla="*/ 5295014 w 8651821"/>
              <a:gd name="connsiteY16" fmla="*/ 63795 h 3793523"/>
              <a:gd name="connsiteX17" fmla="*/ 5443870 w 8651821"/>
              <a:gd name="connsiteY17" fmla="*/ 74428 h 3793523"/>
              <a:gd name="connsiteX18" fmla="*/ 5539563 w 8651821"/>
              <a:gd name="connsiteY18" fmla="*/ 95693 h 3793523"/>
              <a:gd name="connsiteX19" fmla="*/ 5571461 w 8651821"/>
              <a:gd name="connsiteY19" fmla="*/ 106326 h 3793523"/>
              <a:gd name="connsiteX20" fmla="*/ 5635256 w 8651821"/>
              <a:gd name="connsiteY20" fmla="*/ 148856 h 3793523"/>
              <a:gd name="connsiteX21" fmla="*/ 5667154 w 8651821"/>
              <a:gd name="connsiteY21" fmla="*/ 191386 h 3793523"/>
              <a:gd name="connsiteX22" fmla="*/ 5784112 w 8651821"/>
              <a:gd name="connsiteY22" fmla="*/ 244549 h 3793523"/>
              <a:gd name="connsiteX23" fmla="*/ 5816010 w 8651821"/>
              <a:gd name="connsiteY23" fmla="*/ 265814 h 3793523"/>
              <a:gd name="connsiteX24" fmla="*/ 5890438 w 8651821"/>
              <a:gd name="connsiteY24" fmla="*/ 276447 h 3793523"/>
              <a:gd name="connsiteX25" fmla="*/ 5986131 w 8651821"/>
              <a:gd name="connsiteY25" fmla="*/ 308344 h 3793523"/>
              <a:gd name="connsiteX26" fmla="*/ 6198782 w 8651821"/>
              <a:gd name="connsiteY26" fmla="*/ 329609 h 3793523"/>
              <a:gd name="connsiteX27" fmla="*/ 6337005 w 8651821"/>
              <a:gd name="connsiteY27" fmla="*/ 350874 h 3793523"/>
              <a:gd name="connsiteX28" fmla="*/ 6432698 w 8651821"/>
              <a:gd name="connsiteY28" fmla="*/ 372140 h 3793523"/>
              <a:gd name="connsiteX29" fmla="*/ 6507126 w 8651821"/>
              <a:gd name="connsiteY29" fmla="*/ 393405 h 3793523"/>
              <a:gd name="connsiteX30" fmla="*/ 6528391 w 8651821"/>
              <a:gd name="connsiteY30" fmla="*/ 425302 h 3793523"/>
              <a:gd name="connsiteX31" fmla="*/ 6570921 w 8651821"/>
              <a:gd name="connsiteY31" fmla="*/ 435935 h 3793523"/>
              <a:gd name="connsiteX32" fmla="*/ 6645349 w 8651821"/>
              <a:gd name="connsiteY32" fmla="*/ 446568 h 3793523"/>
              <a:gd name="connsiteX33" fmla="*/ 6677247 w 8651821"/>
              <a:gd name="connsiteY33" fmla="*/ 457200 h 3793523"/>
              <a:gd name="connsiteX34" fmla="*/ 6868633 w 8651821"/>
              <a:gd name="connsiteY34" fmla="*/ 478465 h 3793523"/>
              <a:gd name="connsiteX35" fmla="*/ 6932428 w 8651821"/>
              <a:gd name="connsiteY35" fmla="*/ 489098 h 3793523"/>
              <a:gd name="connsiteX36" fmla="*/ 7091917 w 8651821"/>
              <a:gd name="connsiteY36" fmla="*/ 499730 h 3793523"/>
              <a:gd name="connsiteX37" fmla="*/ 7230140 w 8651821"/>
              <a:gd name="connsiteY37" fmla="*/ 510363 h 3793523"/>
              <a:gd name="connsiteX38" fmla="*/ 7336466 w 8651821"/>
              <a:gd name="connsiteY38" fmla="*/ 520995 h 3793523"/>
              <a:gd name="connsiteX39" fmla="*/ 7506586 w 8651821"/>
              <a:gd name="connsiteY39" fmla="*/ 531628 h 3793523"/>
              <a:gd name="connsiteX40" fmla="*/ 7581014 w 8651821"/>
              <a:gd name="connsiteY40" fmla="*/ 542261 h 3793523"/>
              <a:gd name="connsiteX41" fmla="*/ 7612912 w 8651821"/>
              <a:gd name="connsiteY41" fmla="*/ 552893 h 3793523"/>
              <a:gd name="connsiteX42" fmla="*/ 7655442 w 8651821"/>
              <a:gd name="connsiteY42" fmla="*/ 563526 h 3793523"/>
              <a:gd name="connsiteX43" fmla="*/ 7719238 w 8651821"/>
              <a:gd name="connsiteY43" fmla="*/ 584791 h 3793523"/>
              <a:gd name="connsiteX44" fmla="*/ 7814931 w 8651821"/>
              <a:gd name="connsiteY44" fmla="*/ 606056 h 3793523"/>
              <a:gd name="connsiteX45" fmla="*/ 7857461 w 8651821"/>
              <a:gd name="connsiteY45" fmla="*/ 616688 h 3793523"/>
              <a:gd name="connsiteX46" fmla="*/ 7963786 w 8651821"/>
              <a:gd name="connsiteY46" fmla="*/ 627321 h 3793523"/>
              <a:gd name="connsiteX47" fmla="*/ 7995684 w 8651821"/>
              <a:gd name="connsiteY47" fmla="*/ 637954 h 3793523"/>
              <a:gd name="connsiteX48" fmla="*/ 8197703 w 8651821"/>
              <a:gd name="connsiteY48" fmla="*/ 659219 h 3793523"/>
              <a:gd name="connsiteX49" fmla="*/ 8250866 w 8651821"/>
              <a:gd name="connsiteY49" fmla="*/ 701749 h 3793523"/>
              <a:gd name="connsiteX50" fmla="*/ 8293396 w 8651821"/>
              <a:gd name="connsiteY50" fmla="*/ 733647 h 3793523"/>
              <a:gd name="connsiteX51" fmla="*/ 8346559 w 8651821"/>
              <a:gd name="connsiteY51" fmla="*/ 818707 h 3793523"/>
              <a:gd name="connsiteX52" fmla="*/ 8367824 w 8651821"/>
              <a:gd name="connsiteY52" fmla="*/ 882502 h 3793523"/>
              <a:gd name="connsiteX53" fmla="*/ 8378456 w 8651821"/>
              <a:gd name="connsiteY53" fmla="*/ 914400 h 3793523"/>
              <a:gd name="connsiteX54" fmla="*/ 8389089 w 8651821"/>
              <a:gd name="connsiteY54" fmla="*/ 956930 h 3793523"/>
              <a:gd name="connsiteX55" fmla="*/ 8431619 w 8651821"/>
              <a:gd name="connsiteY55" fmla="*/ 1041991 h 3793523"/>
              <a:gd name="connsiteX56" fmla="*/ 8452884 w 8651821"/>
              <a:gd name="connsiteY56" fmla="*/ 1190847 h 3793523"/>
              <a:gd name="connsiteX57" fmla="*/ 8463517 w 8651821"/>
              <a:gd name="connsiteY57" fmla="*/ 1233377 h 3793523"/>
              <a:gd name="connsiteX58" fmla="*/ 8484782 w 8651821"/>
              <a:gd name="connsiteY58" fmla="*/ 1382233 h 3793523"/>
              <a:gd name="connsiteX59" fmla="*/ 8495414 w 8651821"/>
              <a:gd name="connsiteY59" fmla="*/ 1998921 h 3793523"/>
              <a:gd name="connsiteX60" fmla="*/ 8506047 w 8651821"/>
              <a:gd name="connsiteY60" fmla="*/ 2052084 h 3793523"/>
              <a:gd name="connsiteX61" fmla="*/ 8527312 w 8651821"/>
              <a:gd name="connsiteY61" fmla="*/ 2126512 h 3793523"/>
              <a:gd name="connsiteX62" fmla="*/ 8548577 w 8651821"/>
              <a:gd name="connsiteY62" fmla="*/ 2211572 h 3793523"/>
              <a:gd name="connsiteX63" fmla="*/ 8569842 w 8651821"/>
              <a:gd name="connsiteY63" fmla="*/ 2296633 h 3793523"/>
              <a:gd name="connsiteX64" fmla="*/ 8580475 w 8651821"/>
              <a:gd name="connsiteY64" fmla="*/ 2339163 h 3793523"/>
              <a:gd name="connsiteX65" fmla="*/ 8591107 w 8651821"/>
              <a:gd name="connsiteY65" fmla="*/ 2541181 h 3793523"/>
              <a:gd name="connsiteX66" fmla="*/ 8612372 w 8651821"/>
              <a:gd name="connsiteY66" fmla="*/ 2743200 h 3793523"/>
              <a:gd name="connsiteX67" fmla="*/ 8569842 w 8651821"/>
              <a:gd name="connsiteY67" fmla="*/ 2913321 h 3793523"/>
              <a:gd name="connsiteX68" fmla="*/ 8516679 w 8651821"/>
              <a:gd name="connsiteY68" fmla="*/ 2923954 h 3793523"/>
              <a:gd name="connsiteX69" fmla="*/ 8420986 w 8651821"/>
              <a:gd name="connsiteY69" fmla="*/ 2955851 h 3793523"/>
              <a:gd name="connsiteX70" fmla="*/ 8378456 w 8651821"/>
              <a:gd name="connsiteY70" fmla="*/ 2977116 h 3793523"/>
              <a:gd name="connsiteX71" fmla="*/ 8282763 w 8651821"/>
              <a:gd name="connsiteY71" fmla="*/ 2987749 h 3793523"/>
              <a:gd name="connsiteX72" fmla="*/ 8059479 w 8651821"/>
              <a:gd name="connsiteY72" fmla="*/ 2998381 h 3793523"/>
              <a:gd name="connsiteX73" fmla="*/ 7868093 w 8651821"/>
              <a:gd name="connsiteY73" fmla="*/ 3019647 h 3793523"/>
              <a:gd name="connsiteX74" fmla="*/ 7836196 w 8651821"/>
              <a:gd name="connsiteY74" fmla="*/ 3030279 h 3793523"/>
              <a:gd name="connsiteX75" fmla="*/ 7432159 w 8651821"/>
              <a:gd name="connsiteY75" fmla="*/ 3040912 h 3793523"/>
              <a:gd name="connsiteX76" fmla="*/ 7102549 w 8651821"/>
              <a:gd name="connsiteY76" fmla="*/ 3051544 h 3793523"/>
              <a:gd name="connsiteX77" fmla="*/ 6719777 w 8651821"/>
              <a:gd name="connsiteY77" fmla="*/ 3083442 h 3793523"/>
              <a:gd name="connsiteX78" fmla="*/ 6400800 w 8651821"/>
              <a:gd name="connsiteY78" fmla="*/ 3062177 h 3793523"/>
              <a:gd name="connsiteX79" fmla="*/ 6092456 w 8651821"/>
              <a:gd name="connsiteY79" fmla="*/ 3072809 h 3793523"/>
              <a:gd name="connsiteX80" fmla="*/ 5316279 w 8651821"/>
              <a:gd name="connsiteY80" fmla="*/ 3083442 h 3793523"/>
              <a:gd name="connsiteX81" fmla="*/ 5209954 w 8651821"/>
              <a:gd name="connsiteY81" fmla="*/ 3094074 h 3793523"/>
              <a:gd name="connsiteX82" fmla="*/ 5167424 w 8651821"/>
              <a:gd name="connsiteY82" fmla="*/ 3104707 h 3793523"/>
              <a:gd name="connsiteX83" fmla="*/ 5061098 w 8651821"/>
              <a:gd name="connsiteY83" fmla="*/ 3115340 h 3793523"/>
              <a:gd name="connsiteX84" fmla="*/ 4646428 w 8651821"/>
              <a:gd name="connsiteY84" fmla="*/ 3147237 h 3793523"/>
              <a:gd name="connsiteX85" fmla="*/ 4338084 w 8651821"/>
              <a:gd name="connsiteY85" fmla="*/ 3179135 h 3793523"/>
              <a:gd name="connsiteX86" fmla="*/ 4253024 w 8651821"/>
              <a:gd name="connsiteY86" fmla="*/ 3200400 h 3793523"/>
              <a:gd name="connsiteX87" fmla="*/ 4146698 w 8651821"/>
              <a:gd name="connsiteY87" fmla="*/ 3221665 h 3793523"/>
              <a:gd name="connsiteX88" fmla="*/ 4040372 w 8651821"/>
              <a:gd name="connsiteY88" fmla="*/ 3264195 h 3793523"/>
              <a:gd name="connsiteX89" fmla="*/ 3976577 w 8651821"/>
              <a:gd name="connsiteY89" fmla="*/ 3285461 h 3793523"/>
              <a:gd name="connsiteX90" fmla="*/ 3902149 w 8651821"/>
              <a:gd name="connsiteY90" fmla="*/ 3306726 h 3793523"/>
              <a:gd name="connsiteX91" fmla="*/ 3859619 w 8651821"/>
              <a:gd name="connsiteY91" fmla="*/ 3327991 h 3793523"/>
              <a:gd name="connsiteX92" fmla="*/ 3785191 w 8651821"/>
              <a:gd name="connsiteY92" fmla="*/ 3349256 h 3793523"/>
              <a:gd name="connsiteX93" fmla="*/ 3689498 w 8651821"/>
              <a:gd name="connsiteY93" fmla="*/ 3381154 h 3793523"/>
              <a:gd name="connsiteX94" fmla="*/ 3593805 w 8651821"/>
              <a:gd name="connsiteY94" fmla="*/ 3444949 h 3793523"/>
              <a:gd name="connsiteX95" fmla="*/ 3530010 w 8651821"/>
              <a:gd name="connsiteY95" fmla="*/ 3476847 h 3793523"/>
              <a:gd name="connsiteX96" fmla="*/ 3476847 w 8651821"/>
              <a:gd name="connsiteY96" fmla="*/ 3508744 h 3793523"/>
              <a:gd name="connsiteX97" fmla="*/ 3327991 w 8651821"/>
              <a:gd name="connsiteY97" fmla="*/ 3551274 h 3793523"/>
              <a:gd name="connsiteX98" fmla="*/ 3221666 w 8651821"/>
              <a:gd name="connsiteY98" fmla="*/ 3572540 h 3793523"/>
              <a:gd name="connsiteX99" fmla="*/ 3115340 w 8651821"/>
              <a:gd name="connsiteY99" fmla="*/ 3615070 h 3793523"/>
              <a:gd name="connsiteX100" fmla="*/ 2923954 w 8651821"/>
              <a:gd name="connsiteY100" fmla="*/ 3657600 h 3793523"/>
              <a:gd name="connsiteX101" fmla="*/ 2764466 w 8651821"/>
              <a:gd name="connsiteY101" fmla="*/ 3689498 h 3793523"/>
              <a:gd name="connsiteX102" fmla="*/ 2275368 w 8651821"/>
              <a:gd name="connsiteY102" fmla="*/ 3700130 h 3793523"/>
              <a:gd name="connsiteX103" fmla="*/ 1169582 w 8651821"/>
              <a:gd name="connsiteY103" fmla="*/ 3710763 h 3793523"/>
              <a:gd name="connsiteX104" fmla="*/ 1137684 w 8651821"/>
              <a:gd name="connsiteY104" fmla="*/ 3700130 h 3793523"/>
              <a:gd name="connsiteX105" fmla="*/ 1063256 w 8651821"/>
              <a:gd name="connsiteY105" fmla="*/ 3689498 h 3793523"/>
              <a:gd name="connsiteX106" fmla="*/ 1031359 w 8651821"/>
              <a:gd name="connsiteY106" fmla="*/ 3678865 h 3793523"/>
              <a:gd name="connsiteX107" fmla="*/ 1010093 w 8651821"/>
              <a:gd name="connsiteY107" fmla="*/ 3646968 h 3793523"/>
              <a:gd name="connsiteX108" fmla="*/ 978196 w 8651821"/>
              <a:gd name="connsiteY108" fmla="*/ 3615070 h 3793523"/>
              <a:gd name="connsiteX109" fmla="*/ 882503 w 8651821"/>
              <a:gd name="connsiteY109" fmla="*/ 3583172 h 3793523"/>
              <a:gd name="connsiteX110" fmla="*/ 861238 w 8651821"/>
              <a:gd name="connsiteY110" fmla="*/ 3551274 h 3793523"/>
              <a:gd name="connsiteX111" fmla="*/ 839972 w 8651821"/>
              <a:gd name="connsiteY111" fmla="*/ 3487479 h 3793523"/>
              <a:gd name="connsiteX112" fmla="*/ 808075 w 8651821"/>
              <a:gd name="connsiteY112" fmla="*/ 3466214 h 3793523"/>
              <a:gd name="connsiteX113" fmla="*/ 797442 w 8651821"/>
              <a:gd name="connsiteY113" fmla="*/ 3402419 h 3793523"/>
              <a:gd name="connsiteX114" fmla="*/ 786810 w 8651821"/>
              <a:gd name="connsiteY114" fmla="*/ 3359888 h 3793523"/>
              <a:gd name="connsiteX115" fmla="*/ 627321 w 8651821"/>
              <a:gd name="connsiteY115" fmla="*/ 3264195 h 3793523"/>
              <a:gd name="connsiteX116" fmla="*/ 595424 w 8651821"/>
              <a:gd name="connsiteY116" fmla="*/ 3242930 h 3793523"/>
              <a:gd name="connsiteX117" fmla="*/ 584791 w 8651821"/>
              <a:gd name="connsiteY117" fmla="*/ 3211033 h 3793523"/>
              <a:gd name="connsiteX118" fmla="*/ 563526 w 8651821"/>
              <a:gd name="connsiteY118" fmla="*/ 3168502 h 3793523"/>
              <a:gd name="connsiteX119" fmla="*/ 552893 w 8651821"/>
              <a:gd name="connsiteY119" fmla="*/ 3125972 h 3793523"/>
              <a:gd name="connsiteX120" fmla="*/ 520996 w 8651821"/>
              <a:gd name="connsiteY120" fmla="*/ 3104707 h 3793523"/>
              <a:gd name="connsiteX121" fmla="*/ 467833 w 8651821"/>
              <a:gd name="connsiteY121" fmla="*/ 3030279 h 3793523"/>
              <a:gd name="connsiteX122" fmla="*/ 446568 w 8651821"/>
              <a:gd name="connsiteY122" fmla="*/ 2998381 h 3793523"/>
              <a:gd name="connsiteX123" fmla="*/ 404038 w 8651821"/>
              <a:gd name="connsiteY123" fmla="*/ 2945219 h 3793523"/>
              <a:gd name="connsiteX124" fmla="*/ 393405 w 8651821"/>
              <a:gd name="connsiteY124" fmla="*/ 2913321 h 3793523"/>
              <a:gd name="connsiteX125" fmla="*/ 329610 w 8651821"/>
              <a:gd name="connsiteY125" fmla="*/ 2892056 h 3793523"/>
              <a:gd name="connsiteX126" fmla="*/ 297712 w 8651821"/>
              <a:gd name="connsiteY126" fmla="*/ 2870791 h 3793523"/>
              <a:gd name="connsiteX127" fmla="*/ 276447 w 8651821"/>
              <a:gd name="connsiteY127" fmla="*/ 2796363 h 3793523"/>
              <a:gd name="connsiteX128" fmla="*/ 233917 w 8651821"/>
              <a:gd name="connsiteY128" fmla="*/ 2721935 h 3793523"/>
              <a:gd name="connsiteX129" fmla="*/ 223284 w 8651821"/>
              <a:gd name="connsiteY129" fmla="*/ 2690037 h 3793523"/>
              <a:gd name="connsiteX130" fmla="*/ 159489 w 8651821"/>
              <a:gd name="connsiteY130" fmla="*/ 2573079 h 3793523"/>
              <a:gd name="connsiteX131" fmla="*/ 106326 w 8651821"/>
              <a:gd name="connsiteY131" fmla="*/ 2477386 h 3793523"/>
              <a:gd name="connsiteX132" fmla="*/ 85061 w 8651821"/>
              <a:gd name="connsiteY132" fmla="*/ 2392326 h 3793523"/>
              <a:gd name="connsiteX133" fmla="*/ 42531 w 8651821"/>
              <a:gd name="connsiteY133" fmla="*/ 2317898 h 3793523"/>
              <a:gd name="connsiteX134" fmla="*/ 10633 w 8651821"/>
              <a:gd name="connsiteY134" fmla="*/ 2200940 h 3793523"/>
              <a:gd name="connsiteX135" fmla="*/ 0 w 8651821"/>
              <a:gd name="connsiteY135" fmla="*/ 2105247 h 3793523"/>
              <a:gd name="connsiteX136" fmla="*/ 10633 w 8651821"/>
              <a:gd name="connsiteY136" fmla="*/ 1275907 h 3793523"/>
              <a:gd name="connsiteX137" fmla="*/ 21266 w 8651821"/>
              <a:gd name="connsiteY137" fmla="*/ 1222744 h 3793523"/>
              <a:gd name="connsiteX138" fmla="*/ 42531 w 8651821"/>
              <a:gd name="connsiteY138" fmla="*/ 1180214 h 3793523"/>
              <a:gd name="connsiteX139" fmla="*/ 74428 w 8651821"/>
              <a:gd name="connsiteY139" fmla="*/ 1063256 h 3793523"/>
              <a:gd name="connsiteX140" fmla="*/ 95693 w 8651821"/>
              <a:gd name="connsiteY140" fmla="*/ 1020726 h 3793523"/>
              <a:gd name="connsiteX141" fmla="*/ 170121 w 8651821"/>
              <a:gd name="connsiteY141" fmla="*/ 978195 h 3793523"/>
              <a:gd name="connsiteX142" fmla="*/ 191386 w 8651821"/>
              <a:gd name="connsiteY142" fmla="*/ 946298 h 3793523"/>
              <a:gd name="connsiteX143" fmla="*/ 244549 w 8651821"/>
              <a:gd name="connsiteY143" fmla="*/ 935665 h 3793523"/>
              <a:gd name="connsiteX144" fmla="*/ 318977 w 8651821"/>
              <a:gd name="connsiteY144" fmla="*/ 914400 h 3793523"/>
              <a:gd name="connsiteX145" fmla="*/ 457200 w 8651821"/>
              <a:gd name="connsiteY145" fmla="*/ 882502 h 3793523"/>
              <a:gd name="connsiteX146" fmla="*/ 520996 w 8651821"/>
              <a:gd name="connsiteY146" fmla="*/ 850605 h 3793523"/>
              <a:gd name="connsiteX147" fmla="*/ 584791 w 8651821"/>
              <a:gd name="connsiteY147" fmla="*/ 839972 h 3793523"/>
              <a:gd name="connsiteX148" fmla="*/ 669852 w 8651821"/>
              <a:gd name="connsiteY148" fmla="*/ 818707 h 3793523"/>
              <a:gd name="connsiteX149" fmla="*/ 776177 w 8651821"/>
              <a:gd name="connsiteY149" fmla="*/ 797442 h 3793523"/>
              <a:gd name="connsiteX150" fmla="*/ 903768 w 8651821"/>
              <a:gd name="connsiteY150" fmla="*/ 765544 h 3793523"/>
              <a:gd name="connsiteX151" fmla="*/ 956931 w 8651821"/>
              <a:gd name="connsiteY151" fmla="*/ 754912 h 3793523"/>
              <a:gd name="connsiteX152" fmla="*/ 1137684 w 8651821"/>
              <a:gd name="connsiteY152" fmla="*/ 733647 h 3793523"/>
              <a:gd name="connsiteX153" fmla="*/ 1190847 w 8651821"/>
              <a:gd name="connsiteY153" fmla="*/ 723014 h 3793523"/>
              <a:gd name="connsiteX154" fmla="*/ 1360968 w 8651821"/>
              <a:gd name="connsiteY154" fmla="*/ 701749 h 3793523"/>
              <a:gd name="connsiteX155" fmla="*/ 1477926 w 8651821"/>
              <a:gd name="connsiteY155" fmla="*/ 691116 h 3793523"/>
              <a:gd name="connsiteX156" fmla="*/ 1552354 w 8651821"/>
              <a:gd name="connsiteY156" fmla="*/ 680484 h 3793523"/>
              <a:gd name="connsiteX157" fmla="*/ 1711842 w 8651821"/>
              <a:gd name="connsiteY157" fmla="*/ 659219 h 3793523"/>
              <a:gd name="connsiteX158" fmla="*/ 1903228 w 8651821"/>
              <a:gd name="connsiteY158" fmla="*/ 637954 h 3793523"/>
              <a:gd name="connsiteX159" fmla="*/ 2030819 w 8651821"/>
              <a:gd name="connsiteY159" fmla="*/ 616688 h 3793523"/>
              <a:gd name="connsiteX160" fmla="*/ 2062717 w 8651821"/>
              <a:gd name="connsiteY160" fmla="*/ 595423 h 3793523"/>
              <a:gd name="connsiteX161" fmla="*/ 2126512 w 8651821"/>
              <a:gd name="connsiteY161" fmla="*/ 574158 h 3793523"/>
              <a:gd name="connsiteX162" fmla="*/ 2179675 w 8651821"/>
              <a:gd name="connsiteY162" fmla="*/ 542261 h 3793523"/>
              <a:gd name="connsiteX163" fmla="*/ 2275368 w 8651821"/>
              <a:gd name="connsiteY163" fmla="*/ 531628 h 3793523"/>
              <a:gd name="connsiteX164" fmla="*/ 2307266 w 8651821"/>
              <a:gd name="connsiteY164" fmla="*/ 510363 h 3793523"/>
              <a:gd name="connsiteX165" fmla="*/ 2381693 w 8651821"/>
              <a:gd name="connsiteY165" fmla="*/ 489098 h 3793523"/>
              <a:gd name="connsiteX166" fmla="*/ 2402959 w 8651821"/>
              <a:gd name="connsiteY166" fmla="*/ 467833 h 3793523"/>
              <a:gd name="connsiteX167" fmla="*/ 2434856 w 8651821"/>
              <a:gd name="connsiteY167" fmla="*/ 457200 h 3793523"/>
              <a:gd name="connsiteX168" fmla="*/ 2477386 w 8651821"/>
              <a:gd name="connsiteY168" fmla="*/ 393405 h 3793523"/>
              <a:gd name="connsiteX169" fmla="*/ 2519917 w 8651821"/>
              <a:gd name="connsiteY169" fmla="*/ 350874 h 3793523"/>
              <a:gd name="connsiteX170" fmla="*/ 2551814 w 8651821"/>
              <a:gd name="connsiteY170" fmla="*/ 318977 h 3793523"/>
              <a:gd name="connsiteX171" fmla="*/ 2615610 w 8651821"/>
              <a:gd name="connsiteY171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170" fmla="*/ 2615610 w 8651821"/>
              <a:gd name="connsiteY170" fmla="*/ 287079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92819 w 8651821"/>
              <a:gd name="connsiteY2" fmla="*/ 170121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64466 w 8651821"/>
              <a:gd name="connsiteY2" fmla="*/ 244549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12372"/>
              <a:gd name="connsiteY0" fmla="*/ 318977 h 3793523"/>
              <a:gd name="connsiteX1" fmla="*/ 2604977 w 8612372"/>
              <a:gd name="connsiteY1" fmla="*/ 308344 h 3793523"/>
              <a:gd name="connsiteX2" fmla="*/ 2764466 w 8612372"/>
              <a:gd name="connsiteY2" fmla="*/ 244549 h 3793523"/>
              <a:gd name="connsiteX3" fmla="*/ 3125972 w 8612372"/>
              <a:gd name="connsiteY3" fmla="*/ 116958 h 3793523"/>
              <a:gd name="connsiteX4" fmla="*/ 3221666 w 8612372"/>
              <a:gd name="connsiteY4" fmla="*/ 106326 h 3793523"/>
              <a:gd name="connsiteX5" fmla="*/ 3402419 w 8612372"/>
              <a:gd name="connsiteY5" fmla="*/ 95693 h 3793523"/>
              <a:gd name="connsiteX6" fmla="*/ 3625703 w 8612372"/>
              <a:gd name="connsiteY6" fmla="*/ 74428 h 3793523"/>
              <a:gd name="connsiteX7" fmla="*/ 3700131 w 8612372"/>
              <a:gd name="connsiteY7" fmla="*/ 63795 h 3793523"/>
              <a:gd name="connsiteX8" fmla="*/ 3923414 w 8612372"/>
              <a:gd name="connsiteY8" fmla="*/ 53163 h 3793523"/>
              <a:gd name="connsiteX9" fmla="*/ 4082903 w 8612372"/>
              <a:gd name="connsiteY9" fmla="*/ 42530 h 3793523"/>
              <a:gd name="connsiteX10" fmla="*/ 4306186 w 8612372"/>
              <a:gd name="connsiteY10" fmla="*/ 21265 h 3793523"/>
              <a:gd name="connsiteX11" fmla="*/ 4572000 w 8612372"/>
              <a:gd name="connsiteY11" fmla="*/ 0 h 3793523"/>
              <a:gd name="connsiteX12" fmla="*/ 4859079 w 8612372"/>
              <a:gd name="connsiteY12" fmla="*/ 10633 h 3793523"/>
              <a:gd name="connsiteX13" fmla="*/ 4944140 w 8612372"/>
              <a:gd name="connsiteY13" fmla="*/ 31898 h 3793523"/>
              <a:gd name="connsiteX14" fmla="*/ 5071731 w 8612372"/>
              <a:gd name="connsiteY14" fmla="*/ 42530 h 3793523"/>
              <a:gd name="connsiteX15" fmla="*/ 5295014 w 8612372"/>
              <a:gd name="connsiteY15" fmla="*/ 63795 h 3793523"/>
              <a:gd name="connsiteX16" fmla="*/ 5443870 w 8612372"/>
              <a:gd name="connsiteY16" fmla="*/ 74428 h 3793523"/>
              <a:gd name="connsiteX17" fmla="*/ 5539563 w 8612372"/>
              <a:gd name="connsiteY17" fmla="*/ 95693 h 3793523"/>
              <a:gd name="connsiteX18" fmla="*/ 5571461 w 8612372"/>
              <a:gd name="connsiteY18" fmla="*/ 106326 h 3793523"/>
              <a:gd name="connsiteX19" fmla="*/ 5635256 w 8612372"/>
              <a:gd name="connsiteY19" fmla="*/ 148856 h 3793523"/>
              <a:gd name="connsiteX20" fmla="*/ 5667154 w 8612372"/>
              <a:gd name="connsiteY20" fmla="*/ 191386 h 3793523"/>
              <a:gd name="connsiteX21" fmla="*/ 5784112 w 8612372"/>
              <a:gd name="connsiteY21" fmla="*/ 244549 h 3793523"/>
              <a:gd name="connsiteX22" fmla="*/ 5816010 w 8612372"/>
              <a:gd name="connsiteY22" fmla="*/ 265814 h 3793523"/>
              <a:gd name="connsiteX23" fmla="*/ 5890438 w 8612372"/>
              <a:gd name="connsiteY23" fmla="*/ 276447 h 3793523"/>
              <a:gd name="connsiteX24" fmla="*/ 5986131 w 8612372"/>
              <a:gd name="connsiteY24" fmla="*/ 308344 h 3793523"/>
              <a:gd name="connsiteX25" fmla="*/ 6198782 w 8612372"/>
              <a:gd name="connsiteY25" fmla="*/ 329609 h 3793523"/>
              <a:gd name="connsiteX26" fmla="*/ 6337005 w 8612372"/>
              <a:gd name="connsiteY26" fmla="*/ 350874 h 3793523"/>
              <a:gd name="connsiteX27" fmla="*/ 6432698 w 8612372"/>
              <a:gd name="connsiteY27" fmla="*/ 372140 h 3793523"/>
              <a:gd name="connsiteX28" fmla="*/ 6507126 w 8612372"/>
              <a:gd name="connsiteY28" fmla="*/ 393405 h 3793523"/>
              <a:gd name="connsiteX29" fmla="*/ 6528391 w 8612372"/>
              <a:gd name="connsiteY29" fmla="*/ 425302 h 3793523"/>
              <a:gd name="connsiteX30" fmla="*/ 6570921 w 8612372"/>
              <a:gd name="connsiteY30" fmla="*/ 435935 h 3793523"/>
              <a:gd name="connsiteX31" fmla="*/ 6645349 w 8612372"/>
              <a:gd name="connsiteY31" fmla="*/ 446568 h 3793523"/>
              <a:gd name="connsiteX32" fmla="*/ 6677247 w 8612372"/>
              <a:gd name="connsiteY32" fmla="*/ 457200 h 3793523"/>
              <a:gd name="connsiteX33" fmla="*/ 6868633 w 8612372"/>
              <a:gd name="connsiteY33" fmla="*/ 478465 h 3793523"/>
              <a:gd name="connsiteX34" fmla="*/ 6932428 w 8612372"/>
              <a:gd name="connsiteY34" fmla="*/ 489098 h 3793523"/>
              <a:gd name="connsiteX35" fmla="*/ 7091917 w 8612372"/>
              <a:gd name="connsiteY35" fmla="*/ 499730 h 3793523"/>
              <a:gd name="connsiteX36" fmla="*/ 7230140 w 8612372"/>
              <a:gd name="connsiteY36" fmla="*/ 510363 h 3793523"/>
              <a:gd name="connsiteX37" fmla="*/ 7336466 w 8612372"/>
              <a:gd name="connsiteY37" fmla="*/ 520995 h 3793523"/>
              <a:gd name="connsiteX38" fmla="*/ 7506586 w 8612372"/>
              <a:gd name="connsiteY38" fmla="*/ 531628 h 3793523"/>
              <a:gd name="connsiteX39" fmla="*/ 7581014 w 8612372"/>
              <a:gd name="connsiteY39" fmla="*/ 542261 h 3793523"/>
              <a:gd name="connsiteX40" fmla="*/ 7612912 w 8612372"/>
              <a:gd name="connsiteY40" fmla="*/ 552893 h 3793523"/>
              <a:gd name="connsiteX41" fmla="*/ 7655442 w 8612372"/>
              <a:gd name="connsiteY41" fmla="*/ 563526 h 3793523"/>
              <a:gd name="connsiteX42" fmla="*/ 7719238 w 8612372"/>
              <a:gd name="connsiteY42" fmla="*/ 584791 h 3793523"/>
              <a:gd name="connsiteX43" fmla="*/ 7814931 w 8612372"/>
              <a:gd name="connsiteY43" fmla="*/ 606056 h 3793523"/>
              <a:gd name="connsiteX44" fmla="*/ 7857461 w 8612372"/>
              <a:gd name="connsiteY44" fmla="*/ 616688 h 3793523"/>
              <a:gd name="connsiteX45" fmla="*/ 7963786 w 8612372"/>
              <a:gd name="connsiteY45" fmla="*/ 627321 h 3793523"/>
              <a:gd name="connsiteX46" fmla="*/ 7995684 w 8612372"/>
              <a:gd name="connsiteY46" fmla="*/ 637954 h 3793523"/>
              <a:gd name="connsiteX47" fmla="*/ 8197703 w 8612372"/>
              <a:gd name="connsiteY47" fmla="*/ 659219 h 3793523"/>
              <a:gd name="connsiteX48" fmla="*/ 8250866 w 8612372"/>
              <a:gd name="connsiteY48" fmla="*/ 701749 h 3793523"/>
              <a:gd name="connsiteX49" fmla="*/ 8293396 w 8612372"/>
              <a:gd name="connsiteY49" fmla="*/ 733647 h 3793523"/>
              <a:gd name="connsiteX50" fmla="*/ 8346559 w 8612372"/>
              <a:gd name="connsiteY50" fmla="*/ 818707 h 3793523"/>
              <a:gd name="connsiteX51" fmla="*/ 8367824 w 8612372"/>
              <a:gd name="connsiteY51" fmla="*/ 882502 h 3793523"/>
              <a:gd name="connsiteX52" fmla="*/ 8378456 w 8612372"/>
              <a:gd name="connsiteY52" fmla="*/ 914400 h 3793523"/>
              <a:gd name="connsiteX53" fmla="*/ 8389089 w 8612372"/>
              <a:gd name="connsiteY53" fmla="*/ 956930 h 3793523"/>
              <a:gd name="connsiteX54" fmla="*/ 8431619 w 8612372"/>
              <a:gd name="connsiteY54" fmla="*/ 1041991 h 3793523"/>
              <a:gd name="connsiteX55" fmla="*/ 8452884 w 8612372"/>
              <a:gd name="connsiteY55" fmla="*/ 1190847 h 3793523"/>
              <a:gd name="connsiteX56" fmla="*/ 8463517 w 8612372"/>
              <a:gd name="connsiteY56" fmla="*/ 1233377 h 3793523"/>
              <a:gd name="connsiteX57" fmla="*/ 8484782 w 8612372"/>
              <a:gd name="connsiteY57" fmla="*/ 1382233 h 3793523"/>
              <a:gd name="connsiteX58" fmla="*/ 8495414 w 8612372"/>
              <a:gd name="connsiteY58" fmla="*/ 1998921 h 3793523"/>
              <a:gd name="connsiteX59" fmla="*/ 8506047 w 8612372"/>
              <a:gd name="connsiteY59" fmla="*/ 2052084 h 3793523"/>
              <a:gd name="connsiteX60" fmla="*/ 8527312 w 8612372"/>
              <a:gd name="connsiteY60" fmla="*/ 2126512 h 3793523"/>
              <a:gd name="connsiteX61" fmla="*/ 8548577 w 8612372"/>
              <a:gd name="connsiteY61" fmla="*/ 2211572 h 3793523"/>
              <a:gd name="connsiteX62" fmla="*/ 8569842 w 8612372"/>
              <a:gd name="connsiteY62" fmla="*/ 2296633 h 3793523"/>
              <a:gd name="connsiteX63" fmla="*/ 8580475 w 8612372"/>
              <a:gd name="connsiteY63" fmla="*/ 2339163 h 3793523"/>
              <a:gd name="connsiteX64" fmla="*/ 8591107 w 8612372"/>
              <a:gd name="connsiteY64" fmla="*/ 2541181 h 3793523"/>
              <a:gd name="connsiteX65" fmla="*/ 8612372 w 8612372"/>
              <a:gd name="connsiteY65" fmla="*/ 2743200 h 3793523"/>
              <a:gd name="connsiteX66" fmla="*/ 8516679 w 8612372"/>
              <a:gd name="connsiteY66" fmla="*/ 2923954 h 3793523"/>
              <a:gd name="connsiteX67" fmla="*/ 8420986 w 8612372"/>
              <a:gd name="connsiteY67" fmla="*/ 2955851 h 3793523"/>
              <a:gd name="connsiteX68" fmla="*/ 8378456 w 8612372"/>
              <a:gd name="connsiteY68" fmla="*/ 2977116 h 3793523"/>
              <a:gd name="connsiteX69" fmla="*/ 8282763 w 8612372"/>
              <a:gd name="connsiteY69" fmla="*/ 2987749 h 3793523"/>
              <a:gd name="connsiteX70" fmla="*/ 8059479 w 8612372"/>
              <a:gd name="connsiteY70" fmla="*/ 2998381 h 3793523"/>
              <a:gd name="connsiteX71" fmla="*/ 7868093 w 8612372"/>
              <a:gd name="connsiteY71" fmla="*/ 3019647 h 3793523"/>
              <a:gd name="connsiteX72" fmla="*/ 7836196 w 8612372"/>
              <a:gd name="connsiteY72" fmla="*/ 3030279 h 3793523"/>
              <a:gd name="connsiteX73" fmla="*/ 7432159 w 8612372"/>
              <a:gd name="connsiteY73" fmla="*/ 3040912 h 3793523"/>
              <a:gd name="connsiteX74" fmla="*/ 7102549 w 8612372"/>
              <a:gd name="connsiteY74" fmla="*/ 3051544 h 3793523"/>
              <a:gd name="connsiteX75" fmla="*/ 6719777 w 8612372"/>
              <a:gd name="connsiteY75" fmla="*/ 3083442 h 3793523"/>
              <a:gd name="connsiteX76" fmla="*/ 6400800 w 8612372"/>
              <a:gd name="connsiteY76" fmla="*/ 3062177 h 3793523"/>
              <a:gd name="connsiteX77" fmla="*/ 6092456 w 8612372"/>
              <a:gd name="connsiteY77" fmla="*/ 3072809 h 3793523"/>
              <a:gd name="connsiteX78" fmla="*/ 5316279 w 8612372"/>
              <a:gd name="connsiteY78" fmla="*/ 3083442 h 3793523"/>
              <a:gd name="connsiteX79" fmla="*/ 5209954 w 8612372"/>
              <a:gd name="connsiteY79" fmla="*/ 3094074 h 3793523"/>
              <a:gd name="connsiteX80" fmla="*/ 5167424 w 8612372"/>
              <a:gd name="connsiteY80" fmla="*/ 3104707 h 3793523"/>
              <a:gd name="connsiteX81" fmla="*/ 5061098 w 8612372"/>
              <a:gd name="connsiteY81" fmla="*/ 3115340 h 3793523"/>
              <a:gd name="connsiteX82" fmla="*/ 4646428 w 8612372"/>
              <a:gd name="connsiteY82" fmla="*/ 3147237 h 3793523"/>
              <a:gd name="connsiteX83" fmla="*/ 4338084 w 8612372"/>
              <a:gd name="connsiteY83" fmla="*/ 3179135 h 3793523"/>
              <a:gd name="connsiteX84" fmla="*/ 4253024 w 8612372"/>
              <a:gd name="connsiteY84" fmla="*/ 3200400 h 3793523"/>
              <a:gd name="connsiteX85" fmla="*/ 4146698 w 8612372"/>
              <a:gd name="connsiteY85" fmla="*/ 3221665 h 3793523"/>
              <a:gd name="connsiteX86" fmla="*/ 4040372 w 8612372"/>
              <a:gd name="connsiteY86" fmla="*/ 3264195 h 3793523"/>
              <a:gd name="connsiteX87" fmla="*/ 3976577 w 8612372"/>
              <a:gd name="connsiteY87" fmla="*/ 3285461 h 3793523"/>
              <a:gd name="connsiteX88" fmla="*/ 3902149 w 8612372"/>
              <a:gd name="connsiteY88" fmla="*/ 3306726 h 3793523"/>
              <a:gd name="connsiteX89" fmla="*/ 3859619 w 8612372"/>
              <a:gd name="connsiteY89" fmla="*/ 3327991 h 3793523"/>
              <a:gd name="connsiteX90" fmla="*/ 3785191 w 8612372"/>
              <a:gd name="connsiteY90" fmla="*/ 3349256 h 3793523"/>
              <a:gd name="connsiteX91" fmla="*/ 3689498 w 8612372"/>
              <a:gd name="connsiteY91" fmla="*/ 3381154 h 3793523"/>
              <a:gd name="connsiteX92" fmla="*/ 3593805 w 8612372"/>
              <a:gd name="connsiteY92" fmla="*/ 3444949 h 3793523"/>
              <a:gd name="connsiteX93" fmla="*/ 3530010 w 8612372"/>
              <a:gd name="connsiteY93" fmla="*/ 3476847 h 3793523"/>
              <a:gd name="connsiteX94" fmla="*/ 3476847 w 8612372"/>
              <a:gd name="connsiteY94" fmla="*/ 3508744 h 3793523"/>
              <a:gd name="connsiteX95" fmla="*/ 3327991 w 8612372"/>
              <a:gd name="connsiteY95" fmla="*/ 3551274 h 3793523"/>
              <a:gd name="connsiteX96" fmla="*/ 3221666 w 8612372"/>
              <a:gd name="connsiteY96" fmla="*/ 3572540 h 3793523"/>
              <a:gd name="connsiteX97" fmla="*/ 3115340 w 8612372"/>
              <a:gd name="connsiteY97" fmla="*/ 3615070 h 3793523"/>
              <a:gd name="connsiteX98" fmla="*/ 2923954 w 8612372"/>
              <a:gd name="connsiteY98" fmla="*/ 3657600 h 3793523"/>
              <a:gd name="connsiteX99" fmla="*/ 2764466 w 8612372"/>
              <a:gd name="connsiteY99" fmla="*/ 3689498 h 3793523"/>
              <a:gd name="connsiteX100" fmla="*/ 2275368 w 8612372"/>
              <a:gd name="connsiteY100" fmla="*/ 3700130 h 3793523"/>
              <a:gd name="connsiteX101" fmla="*/ 1169582 w 8612372"/>
              <a:gd name="connsiteY101" fmla="*/ 3710763 h 3793523"/>
              <a:gd name="connsiteX102" fmla="*/ 1137684 w 8612372"/>
              <a:gd name="connsiteY102" fmla="*/ 3700130 h 3793523"/>
              <a:gd name="connsiteX103" fmla="*/ 1063256 w 8612372"/>
              <a:gd name="connsiteY103" fmla="*/ 3689498 h 3793523"/>
              <a:gd name="connsiteX104" fmla="*/ 1031359 w 8612372"/>
              <a:gd name="connsiteY104" fmla="*/ 3678865 h 3793523"/>
              <a:gd name="connsiteX105" fmla="*/ 1010093 w 8612372"/>
              <a:gd name="connsiteY105" fmla="*/ 3646968 h 3793523"/>
              <a:gd name="connsiteX106" fmla="*/ 978196 w 8612372"/>
              <a:gd name="connsiteY106" fmla="*/ 3615070 h 3793523"/>
              <a:gd name="connsiteX107" fmla="*/ 882503 w 8612372"/>
              <a:gd name="connsiteY107" fmla="*/ 3583172 h 3793523"/>
              <a:gd name="connsiteX108" fmla="*/ 861238 w 8612372"/>
              <a:gd name="connsiteY108" fmla="*/ 3551274 h 3793523"/>
              <a:gd name="connsiteX109" fmla="*/ 839972 w 8612372"/>
              <a:gd name="connsiteY109" fmla="*/ 3487479 h 3793523"/>
              <a:gd name="connsiteX110" fmla="*/ 808075 w 8612372"/>
              <a:gd name="connsiteY110" fmla="*/ 3466214 h 3793523"/>
              <a:gd name="connsiteX111" fmla="*/ 797442 w 8612372"/>
              <a:gd name="connsiteY111" fmla="*/ 3402419 h 3793523"/>
              <a:gd name="connsiteX112" fmla="*/ 786810 w 8612372"/>
              <a:gd name="connsiteY112" fmla="*/ 3359888 h 3793523"/>
              <a:gd name="connsiteX113" fmla="*/ 627321 w 8612372"/>
              <a:gd name="connsiteY113" fmla="*/ 3264195 h 3793523"/>
              <a:gd name="connsiteX114" fmla="*/ 595424 w 8612372"/>
              <a:gd name="connsiteY114" fmla="*/ 3242930 h 3793523"/>
              <a:gd name="connsiteX115" fmla="*/ 584791 w 8612372"/>
              <a:gd name="connsiteY115" fmla="*/ 3211033 h 3793523"/>
              <a:gd name="connsiteX116" fmla="*/ 563526 w 8612372"/>
              <a:gd name="connsiteY116" fmla="*/ 3168502 h 3793523"/>
              <a:gd name="connsiteX117" fmla="*/ 552893 w 8612372"/>
              <a:gd name="connsiteY117" fmla="*/ 3125972 h 3793523"/>
              <a:gd name="connsiteX118" fmla="*/ 520996 w 8612372"/>
              <a:gd name="connsiteY118" fmla="*/ 3104707 h 3793523"/>
              <a:gd name="connsiteX119" fmla="*/ 467833 w 8612372"/>
              <a:gd name="connsiteY119" fmla="*/ 3030279 h 3793523"/>
              <a:gd name="connsiteX120" fmla="*/ 446568 w 8612372"/>
              <a:gd name="connsiteY120" fmla="*/ 2998381 h 3793523"/>
              <a:gd name="connsiteX121" fmla="*/ 404038 w 8612372"/>
              <a:gd name="connsiteY121" fmla="*/ 2945219 h 3793523"/>
              <a:gd name="connsiteX122" fmla="*/ 393405 w 8612372"/>
              <a:gd name="connsiteY122" fmla="*/ 2913321 h 3793523"/>
              <a:gd name="connsiteX123" fmla="*/ 329610 w 8612372"/>
              <a:gd name="connsiteY123" fmla="*/ 2892056 h 3793523"/>
              <a:gd name="connsiteX124" fmla="*/ 297712 w 8612372"/>
              <a:gd name="connsiteY124" fmla="*/ 2870791 h 3793523"/>
              <a:gd name="connsiteX125" fmla="*/ 276447 w 8612372"/>
              <a:gd name="connsiteY125" fmla="*/ 2796363 h 3793523"/>
              <a:gd name="connsiteX126" fmla="*/ 233917 w 8612372"/>
              <a:gd name="connsiteY126" fmla="*/ 2721935 h 3793523"/>
              <a:gd name="connsiteX127" fmla="*/ 223284 w 8612372"/>
              <a:gd name="connsiteY127" fmla="*/ 2690037 h 3793523"/>
              <a:gd name="connsiteX128" fmla="*/ 159489 w 8612372"/>
              <a:gd name="connsiteY128" fmla="*/ 2573079 h 3793523"/>
              <a:gd name="connsiteX129" fmla="*/ 106326 w 8612372"/>
              <a:gd name="connsiteY129" fmla="*/ 2477386 h 3793523"/>
              <a:gd name="connsiteX130" fmla="*/ 85061 w 8612372"/>
              <a:gd name="connsiteY130" fmla="*/ 2392326 h 3793523"/>
              <a:gd name="connsiteX131" fmla="*/ 42531 w 8612372"/>
              <a:gd name="connsiteY131" fmla="*/ 2317898 h 3793523"/>
              <a:gd name="connsiteX132" fmla="*/ 10633 w 8612372"/>
              <a:gd name="connsiteY132" fmla="*/ 2200940 h 3793523"/>
              <a:gd name="connsiteX133" fmla="*/ 0 w 8612372"/>
              <a:gd name="connsiteY133" fmla="*/ 2105247 h 3793523"/>
              <a:gd name="connsiteX134" fmla="*/ 10633 w 8612372"/>
              <a:gd name="connsiteY134" fmla="*/ 1275907 h 3793523"/>
              <a:gd name="connsiteX135" fmla="*/ 21266 w 8612372"/>
              <a:gd name="connsiteY135" fmla="*/ 1222744 h 3793523"/>
              <a:gd name="connsiteX136" fmla="*/ 42531 w 8612372"/>
              <a:gd name="connsiteY136" fmla="*/ 1180214 h 3793523"/>
              <a:gd name="connsiteX137" fmla="*/ 74428 w 8612372"/>
              <a:gd name="connsiteY137" fmla="*/ 1063256 h 3793523"/>
              <a:gd name="connsiteX138" fmla="*/ 95693 w 8612372"/>
              <a:gd name="connsiteY138" fmla="*/ 1020726 h 3793523"/>
              <a:gd name="connsiteX139" fmla="*/ 170121 w 8612372"/>
              <a:gd name="connsiteY139" fmla="*/ 978195 h 3793523"/>
              <a:gd name="connsiteX140" fmla="*/ 191386 w 8612372"/>
              <a:gd name="connsiteY140" fmla="*/ 946298 h 3793523"/>
              <a:gd name="connsiteX141" fmla="*/ 244549 w 8612372"/>
              <a:gd name="connsiteY141" fmla="*/ 935665 h 3793523"/>
              <a:gd name="connsiteX142" fmla="*/ 318977 w 8612372"/>
              <a:gd name="connsiteY142" fmla="*/ 914400 h 3793523"/>
              <a:gd name="connsiteX143" fmla="*/ 457200 w 8612372"/>
              <a:gd name="connsiteY143" fmla="*/ 882502 h 3793523"/>
              <a:gd name="connsiteX144" fmla="*/ 520996 w 8612372"/>
              <a:gd name="connsiteY144" fmla="*/ 850605 h 3793523"/>
              <a:gd name="connsiteX145" fmla="*/ 584791 w 8612372"/>
              <a:gd name="connsiteY145" fmla="*/ 839972 h 3793523"/>
              <a:gd name="connsiteX146" fmla="*/ 669852 w 8612372"/>
              <a:gd name="connsiteY146" fmla="*/ 818707 h 3793523"/>
              <a:gd name="connsiteX147" fmla="*/ 776177 w 8612372"/>
              <a:gd name="connsiteY147" fmla="*/ 797442 h 3793523"/>
              <a:gd name="connsiteX148" fmla="*/ 903768 w 8612372"/>
              <a:gd name="connsiteY148" fmla="*/ 765544 h 3793523"/>
              <a:gd name="connsiteX149" fmla="*/ 956931 w 8612372"/>
              <a:gd name="connsiteY149" fmla="*/ 754912 h 3793523"/>
              <a:gd name="connsiteX150" fmla="*/ 1137684 w 8612372"/>
              <a:gd name="connsiteY150" fmla="*/ 733647 h 3793523"/>
              <a:gd name="connsiteX151" fmla="*/ 1190847 w 8612372"/>
              <a:gd name="connsiteY151" fmla="*/ 723014 h 3793523"/>
              <a:gd name="connsiteX152" fmla="*/ 1360968 w 8612372"/>
              <a:gd name="connsiteY152" fmla="*/ 701749 h 3793523"/>
              <a:gd name="connsiteX153" fmla="*/ 1477926 w 8612372"/>
              <a:gd name="connsiteY153" fmla="*/ 691116 h 3793523"/>
              <a:gd name="connsiteX154" fmla="*/ 1552354 w 8612372"/>
              <a:gd name="connsiteY154" fmla="*/ 680484 h 3793523"/>
              <a:gd name="connsiteX155" fmla="*/ 1711842 w 8612372"/>
              <a:gd name="connsiteY155" fmla="*/ 659219 h 3793523"/>
              <a:gd name="connsiteX156" fmla="*/ 1903228 w 8612372"/>
              <a:gd name="connsiteY156" fmla="*/ 637954 h 3793523"/>
              <a:gd name="connsiteX157" fmla="*/ 2030819 w 8612372"/>
              <a:gd name="connsiteY157" fmla="*/ 616688 h 3793523"/>
              <a:gd name="connsiteX158" fmla="*/ 2062717 w 8612372"/>
              <a:gd name="connsiteY158" fmla="*/ 595423 h 3793523"/>
              <a:gd name="connsiteX159" fmla="*/ 2126512 w 8612372"/>
              <a:gd name="connsiteY159" fmla="*/ 574158 h 3793523"/>
              <a:gd name="connsiteX160" fmla="*/ 2179675 w 8612372"/>
              <a:gd name="connsiteY160" fmla="*/ 542261 h 3793523"/>
              <a:gd name="connsiteX161" fmla="*/ 2275368 w 8612372"/>
              <a:gd name="connsiteY161" fmla="*/ 531628 h 3793523"/>
              <a:gd name="connsiteX162" fmla="*/ 2307266 w 8612372"/>
              <a:gd name="connsiteY162" fmla="*/ 510363 h 3793523"/>
              <a:gd name="connsiteX163" fmla="*/ 2381693 w 8612372"/>
              <a:gd name="connsiteY163" fmla="*/ 489098 h 3793523"/>
              <a:gd name="connsiteX164" fmla="*/ 2402959 w 8612372"/>
              <a:gd name="connsiteY164" fmla="*/ 467833 h 3793523"/>
              <a:gd name="connsiteX165" fmla="*/ 2434856 w 8612372"/>
              <a:gd name="connsiteY165" fmla="*/ 457200 h 3793523"/>
              <a:gd name="connsiteX166" fmla="*/ 2477386 w 8612372"/>
              <a:gd name="connsiteY166" fmla="*/ 393405 h 3793523"/>
              <a:gd name="connsiteX167" fmla="*/ 2519917 w 8612372"/>
              <a:gd name="connsiteY167" fmla="*/ 350874 h 3793523"/>
              <a:gd name="connsiteX168" fmla="*/ 2551814 w 8612372"/>
              <a:gd name="connsiteY168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16679 w 8591107"/>
              <a:gd name="connsiteY65" fmla="*/ 2923954 h 3793523"/>
              <a:gd name="connsiteX66" fmla="*/ 8420986 w 8591107"/>
              <a:gd name="connsiteY66" fmla="*/ 2955851 h 3793523"/>
              <a:gd name="connsiteX67" fmla="*/ 8378456 w 8591107"/>
              <a:gd name="connsiteY67" fmla="*/ 2977116 h 3793523"/>
              <a:gd name="connsiteX68" fmla="*/ 8282763 w 8591107"/>
              <a:gd name="connsiteY68" fmla="*/ 2987749 h 3793523"/>
              <a:gd name="connsiteX69" fmla="*/ 8059479 w 8591107"/>
              <a:gd name="connsiteY69" fmla="*/ 2998381 h 3793523"/>
              <a:gd name="connsiteX70" fmla="*/ 7868093 w 8591107"/>
              <a:gd name="connsiteY70" fmla="*/ 3019647 h 3793523"/>
              <a:gd name="connsiteX71" fmla="*/ 7836196 w 8591107"/>
              <a:gd name="connsiteY71" fmla="*/ 3030279 h 3793523"/>
              <a:gd name="connsiteX72" fmla="*/ 7432159 w 8591107"/>
              <a:gd name="connsiteY72" fmla="*/ 3040912 h 3793523"/>
              <a:gd name="connsiteX73" fmla="*/ 7102549 w 8591107"/>
              <a:gd name="connsiteY73" fmla="*/ 3051544 h 3793523"/>
              <a:gd name="connsiteX74" fmla="*/ 6719777 w 8591107"/>
              <a:gd name="connsiteY74" fmla="*/ 3083442 h 3793523"/>
              <a:gd name="connsiteX75" fmla="*/ 6400800 w 8591107"/>
              <a:gd name="connsiteY75" fmla="*/ 3062177 h 3793523"/>
              <a:gd name="connsiteX76" fmla="*/ 6092456 w 8591107"/>
              <a:gd name="connsiteY76" fmla="*/ 3072809 h 3793523"/>
              <a:gd name="connsiteX77" fmla="*/ 5316279 w 8591107"/>
              <a:gd name="connsiteY77" fmla="*/ 3083442 h 3793523"/>
              <a:gd name="connsiteX78" fmla="*/ 5209954 w 8591107"/>
              <a:gd name="connsiteY78" fmla="*/ 3094074 h 3793523"/>
              <a:gd name="connsiteX79" fmla="*/ 5167424 w 8591107"/>
              <a:gd name="connsiteY79" fmla="*/ 3104707 h 3793523"/>
              <a:gd name="connsiteX80" fmla="*/ 5061098 w 8591107"/>
              <a:gd name="connsiteY80" fmla="*/ 3115340 h 3793523"/>
              <a:gd name="connsiteX81" fmla="*/ 4646428 w 8591107"/>
              <a:gd name="connsiteY81" fmla="*/ 3147237 h 3793523"/>
              <a:gd name="connsiteX82" fmla="*/ 4338084 w 8591107"/>
              <a:gd name="connsiteY82" fmla="*/ 3179135 h 3793523"/>
              <a:gd name="connsiteX83" fmla="*/ 4253024 w 8591107"/>
              <a:gd name="connsiteY83" fmla="*/ 3200400 h 3793523"/>
              <a:gd name="connsiteX84" fmla="*/ 4146698 w 8591107"/>
              <a:gd name="connsiteY84" fmla="*/ 3221665 h 3793523"/>
              <a:gd name="connsiteX85" fmla="*/ 4040372 w 8591107"/>
              <a:gd name="connsiteY85" fmla="*/ 3264195 h 3793523"/>
              <a:gd name="connsiteX86" fmla="*/ 3976577 w 8591107"/>
              <a:gd name="connsiteY86" fmla="*/ 3285461 h 3793523"/>
              <a:gd name="connsiteX87" fmla="*/ 3902149 w 8591107"/>
              <a:gd name="connsiteY87" fmla="*/ 3306726 h 3793523"/>
              <a:gd name="connsiteX88" fmla="*/ 3859619 w 8591107"/>
              <a:gd name="connsiteY88" fmla="*/ 3327991 h 3793523"/>
              <a:gd name="connsiteX89" fmla="*/ 3785191 w 8591107"/>
              <a:gd name="connsiteY89" fmla="*/ 3349256 h 3793523"/>
              <a:gd name="connsiteX90" fmla="*/ 3689498 w 8591107"/>
              <a:gd name="connsiteY90" fmla="*/ 3381154 h 3793523"/>
              <a:gd name="connsiteX91" fmla="*/ 3593805 w 8591107"/>
              <a:gd name="connsiteY91" fmla="*/ 3444949 h 3793523"/>
              <a:gd name="connsiteX92" fmla="*/ 3530010 w 8591107"/>
              <a:gd name="connsiteY92" fmla="*/ 3476847 h 3793523"/>
              <a:gd name="connsiteX93" fmla="*/ 3476847 w 8591107"/>
              <a:gd name="connsiteY93" fmla="*/ 3508744 h 3793523"/>
              <a:gd name="connsiteX94" fmla="*/ 3327991 w 8591107"/>
              <a:gd name="connsiteY94" fmla="*/ 3551274 h 3793523"/>
              <a:gd name="connsiteX95" fmla="*/ 3221666 w 8591107"/>
              <a:gd name="connsiteY95" fmla="*/ 3572540 h 3793523"/>
              <a:gd name="connsiteX96" fmla="*/ 3115340 w 8591107"/>
              <a:gd name="connsiteY96" fmla="*/ 3615070 h 3793523"/>
              <a:gd name="connsiteX97" fmla="*/ 2923954 w 8591107"/>
              <a:gd name="connsiteY97" fmla="*/ 3657600 h 3793523"/>
              <a:gd name="connsiteX98" fmla="*/ 2764466 w 8591107"/>
              <a:gd name="connsiteY98" fmla="*/ 3689498 h 3793523"/>
              <a:gd name="connsiteX99" fmla="*/ 2275368 w 8591107"/>
              <a:gd name="connsiteY99" fmla="*/ 3700130 h 3793523"/>
              <a:gd name="connsiteX100" fmla="*/ 1169582 w 8591107"/>
              <a:gd name="connsiteY100" fmla="*/ 3710763 h 3793523"/>
              <a:gd name="connsiteX101" fmla="*/ 1137684 w 8591107"/>
              <a:gd name="connsiteY101" fmla="*/ 3700130 h 3793523"/>
              <a:gd name="connsiteX102" fmla="*/ 1063256 w 8591107"/>
              <a:gd name="connsiteY102" fmla="*/ 3689498 h 3793523"/>
              <a:gd name="connsiteX103" fmla="*/ 1031359 w 8591107"/>
              <a:gd name="connsiteY103" fmla="*/ 3678865 h 3793523"/>
              <a:gd name="connsiteX104" fmla="*/ 1010093 w 8591107"/>
              <a:gd name="connsiteY104" fmla="*/ 3646968 h 3793523"/>
              <a:gd name="connsiteX105" fmla="*/ 978196 w 8591107"/>
              <a:gd name="connsiteY105" fmla="*/ 3615070 h 3793523"/>
              <a:gd name="connsiteX106" fmla="*/ 882503 w 8591107"/>
              <a:gd name="connsiteY106" fmla="*/ 3583172 h 3793523"/>
              <a:gd name="connsiteX107" fmla="*/ 861238 w 8591107"/>
              <a:gd name="connsiteY107" fmla="*/ 3551274 h 3793523"/>
              <a:gd name="connsiteX108" fmla="*/ 839972 w 8591107"/>
              <a:gd name="connsiteY108" fmla="*/ 3487479 h 3793523"/>
              <a:gd name="connsiteX109" fmla="*/ 808075 w 8591107"/>
              <a:gd name="connsiteY109" fmla="*/ 3466214 h 3793523"/>
              <a:gd name="connsiteX110" fmla="*/ 797442 w 8591107"/>
              <a:gd name="connsiteY110" fmla="*/ 3402419 h 3793523"/>
              <a:gd name="connsiteX111" fmla="*/ 786810 w 8591107"/>
              <a:gd name="connsiteY111" fmla="*/ 3359888 h 3793523"/>
              <a:gd name="connsiteX112" fmla="*/ 627321 w 8591107"/>
              <a:gd name="connsiteY112" fmla="*/ 3264195 h 3793523"/>
              <a:gd name="connsiteX113" fmla="*/ 595424 w 8591107"/>
              <a:gd name="connsiteY113" fmla="*/ 3242930 h 3793523"/>
              <a:gd name="connsiteX114" fmla="*/ 584791 w 8591107"/>
              <a:gd name="connsiteY114" fmla="*/ 3211033 h 3793523"/>
              <a:gd name="connsiteX115" fmla="*/ 563526 w 8591107"/>
              <a:gd name="connsiteY115" fmla="*/ 3168502 h 3793523"/>
              <a:gd name="connsiteX116" fmla="*/ 552893 w 8591107"/>
              <a:gd name="connsiteY116" fmla="*/ 3125972 h 3793523"/>
              <a:gd name="connsiteX117" fmla="*/ 520996 w 8591107"/>
              <a:gd name="connsiteY117" fmla="*/ 3104707 h 3793523"/>
              <a:gd name="connsiteX118" fmla="*/ 467833 w 8591107"/>
              <a:gd name="connsiteY118" fmla="*/ 3030279 h 3793523"/>
              <a:gd name="connsiteX119" fmla="*/ 446568 w 8591107"/>
              <a:gd name="connsiteY119" fmla="*/ 2998381 h 3793523"/>
              <a:gd name="connsiteX120" fmla="*/ 404038 w 8591107"/>
              <a:gd name="connsiteY120" fmla="*/ 2945219 h 3793523"/>
              <a:gd name="connsiteX121" fmla="*/ 393405 w 8591107"/>
              <a:gd name="connsiteY121" fmla="*/ 2913321 h 3793523"/>
              <a:gd name="connsiteX122" fmla="*/ 329610 w 8591107"/>
              <a:gd name="connsiteY122" fmla="*/ 2892056 h 3793523"/>
              <a:gd name="connsiteX123" fmla="*/ 297712 w 8591107"/>
              <a:gd name="connsiteY123" fmla="*/ 2870791 h 3793523"/>
              <a:gd name="connsiteX124" fmla="*/ 276447 w 8591107"/>
              <a:gd name="connsiteY124" fmla="*/ 2796363 h 3793523"/>
              <a:gd name="connsiteX125" fmla="*/ 233917 w 8591107"/>
              <a:gd name="connsiteY125" fmla="*/ 2721935 h 3793523"/>
              <a:gd name="connsiteX126" fmla="*/ 223284 w 8591107"/>
              <a:gd name="connsiteY126" fmla="*/ 2690037 h 3793523"/>
              <a:gd name="connsiteX127" fmla="*/ 159489 w 8591107"/>
              <a:gd name="connsiteY127" fmla="*/ 2573079 h 3793523"/>
              <a:gd name="connsiteX128" fmla="*/ 106326 w 8591107"/>
              <a:gd name="connsiteY128" fmla="*/ 2477386 h 3793523"/>
              <a:gd name="connsiteX129" fmla="*/ 85061 w 8591107"/>
              <a:gd name="connsiteY129" fmla="*/ 2392326 h 3793523"/>
              <a:gd name="connsiteX130" fmla="*/ 42531 w 8591107"/>
              <a:gd name="connsiteY130" fmla="*/ 2317898 h 3793523"/>
              <a:gd name="connsiteX131" fmla="*/ 10633 w 8591107"/>
              <a:gd name="connsiteY131" fmla="*/ 2200940 h 3793523"/>
              <a:gd name="connsiteX132" fmla="*/ 0 w 8591107"/>
              <a:gd name="connsiteY132" fmla="*/ 2105247 h 3793523"/>
              <a:gd name="connsiteX133" fmla="*/ 10633 w 8591107"/>
              <a:gd name="connsiteY133" fmla="*/ 1275907 h 3793523"/>
              <a:gd name="connsiteX134" fmla="*/ 21266 w 8591107"/>
              <a:gd name="connsiteY134" fmla="*/ 1222744 h 3793523"/>
              <a:gd name="connsiteX135" fmla="*/ 42531 w 8591107"/>
              <a:gd name="connsiteY135" fmla="*/ 1180214 h 3793523"/>
              <a:gd name="connsiteX136" fmla="*/ 74428 w 8591107"/>
              <a:gd name="connsiteY136" fmla="*/ 1063256 h 3793523"/>
              <a:gd name="connsiteX137" fmla="*/ 95693 w 8591107"/>
              <a:gd name="connsiteY137" fmla="*/ 1020726 h 3793523"/>
              <a:gd name="connsiteX138" fmla="*/ 170121 w 8591107"/>
              <a:gd name="connsiteY138" fmla="*/ 978195 h 3793523"/>
              <a:gd name="connsiteX139" fmla="*/ 191386 w 8591107"/>
              <a:gd name="connsiteY139" fmla="*/ 946298 h 3793523"/>
              <a:gd name="connsiteX140" fmla="*/ 244549 w 8591107"/>
              <a:gd name="connsiteY140" fmla="*/ 935665 h 3793523"/>
              <a:gd name="connsiteX141" fmla="*/ 318977 w 8591107"/>
              <a:gd name="connsiteY141" fmla="*/ 914400 h 3793523"/>
              <a:gd name="connsiteX142" fmla="*/ 457200 w 8591107"/>
              <a:gd name="connsiteY142" fmla="*/ 882502 h 3793523"/>
              <a:gd name="connsiteX143" fmla="*/ 520996 w 8591107"/>
              <a:gd name="connsiteY143" fmla="*/ 850605 h 3793523"/>
              <a:gd name="connsiteX144" fmla="*/ 584791 w 8591107"/>
              <a:gd name="connsiteY144" fmla="*/ 839972 h 3793523"/>
              <a:gd name="connsiteX145" fmla="*/ 669852 w 8591107"/>
              <a:gd name="connsiteY145" fmla="*/ 818707 h 3793523"/>
              <a:gd name="connsiteX146" fmla="*/ 776177 w 8591107"/>
              <a:gd name="connsiteY146" fmla="*/ 797442 h 3793523"/>
              <a:gd name="connsiteX147" fmla="*/ 903768 w 8591107"/>
              <a:gd name="connsiteY147" fmla="*/ 765544 h 3793523"/>
              <a:gd name="connsiteX148" fmla="*/ 956931 w 8591107"/>
              <a:gd name="connsiteY148" fmla="*/ 754912 h 3793523"/>
              <a:gd name="connsiteX149" fmla="*/ 1137684 w 8591107"/>
              <a:gd name="connsiteY149" fmla="*/ 733647 h 3793523"/>
              <a:gd name="connsiteX150" fmla="*/ 1190847 w 8591107"/>
              <a:gd name="connsiteY150" fmla="*/ 723014 h 3793523"/>
              <a:gd name="connsiteX151" fmla="*/ 1360968 w 8591107"/>
              <a:gd name="connsiteY151" fmla="*/ 701749 h 3793523"/>
              <a:gd name="connsiteX152" fmla="*/ 1477926 w 8591107"/>
              <a:gd name="connsiteY152" fmla="*/ 691116 h 3793523"/>
              <a:gd name="connsiteX153" fmla="*/ 1552354 w 8591107"/>
              <a:gd name="connsiteY153" fmla="*/ 680484 h 3793523"/>
              <a:gd name="connsiteX154" fmla="*/ 1711842 w 8591107"/>
              <a:gd name="connsiteY154" fmla="*/ 659219 h 3793523"/>
              <a:gd name="connsiteX155" fmla="*/ 1903228 w 8591107"/>
              <a:gd name="connsiteY155" fmla="*/ 637954 h 3793523"/>
              <a:gd name="connsiteX156" fmla="*/ 2030819 w 8591107"/>
              <a:gd name="connsiteY156" fmla="*/ 616688 h 3793523"/>
              <a:gd name="connsiteX157" fmla="*/ 2062717 w 8591107"/>
              <a:gd name="connsiteY157" fmla="*/ 595423 h 3793523"/>
              <a:gd name="connsiteX158" fmla="*/ 2126512 w 8591107"/>
              <a:gd name="connsiteY158" fmla="*/ 574158 h 3793523"/>
              <a:gd name="connsiteX159" fmla="*/ 2179675 w 8591107"/>
              <a:gd name="connsiteY159" fmla="*/ 542261 h 3793523"/>
              <a:gd name="connsiteX160" fmla="*/ 2275368 w 8591107"/>
              <a:gd name="connsiteY160" fmla="*/ 531628 h 3793523"/>
              <a:gd name="connsiteX161" fmla="*/ 2307266 w 8591107"/>
              <a:gd name="connsiteY161" fmla="*/ 510363 h 3793523"/>
              <a:gd name="connsiteX162" fmla="*/ 2381693 w 8591107"/>
              <a:gd name="connsiteY162" fmla="*/ 489098 h 3793523"/>
              <a:gd name="connsiteX163" fmla="*/ 2402959 w 8591107"/>
              <a:gd name="connsiteY163" fmla="*/ 467833 h 3793523"/>
              <a:gd name="connsiteX164" fmla="*/ 2434856 w 8591107"/>
              <a:gd name="connsiteY164" fmla="*/ 457200 h 3793523"/>
              <a:gd name="connsiteX165" fmla="*/ 2477386 w 8591107"/>
              <a:gd name="connsiteY165" fmla="*/ 393405 h 3793523"/>
              <a:gd name="connsiteX166" fmla="*/ 2519917 w 8591107"/>
              <a:gd name="connsiteY166" fmla="*/ 350874 h 3793523"/>
              <a:gd name="connsiteX167" fmla="*/ 2551814 w 8591107"/>
              <a:gd name="connsiteY167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78456 w 8591107"/>
              <a:gd name="connsiteY66" fmla="*/ 2977116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059479 w 8591107"/>
              <a:gd name="connsiteY67" fmla="*/ 2998381 h 3793523"/>
              <a:gd name="connsiteX68" fmla="*/ 7868093 w 8591107"/>
              <a:gd name="connsiteY68" fmla="*/ 3019647 h 3793523"/>
              <a:gd name="connsiteX69" fmla="*/ 7836196 w 8591107"/>
              <a:gd name="connsiteY69" fmla="*/ 3030279 h 3793523"/>
              <a:gd name="connsiteX70" fmla="*/ 7432159 w 8591107"/>
              <a:gd name="connsiteY70" fmla="*/ 3040912 h 3793523"/>
              <a:gd name="connsiteX71" fmla="*/ 7102549 w 8591107"/>
              <a:gd name="connsiteY71" fmla="*/ 3051544 h 3793523"/>
              <a:gd name="connsiteX72" fmla="*/ 6719777 w 8591107"/>
              <a:gd name="connsiteY72" fmla="*/ 3083442 h 3793523"/>
              <a:gd name="connsiteX73" fmla="*/ 6400800 w 8591107"/>
              <a:gd name="connsiteY73" fmla="*/ 3062177 h 3793523"/>
              <a:gd name="connsiteX74" fmla="*/ 6092456 w 8591107"/>
              <a:gd name="connsiteY74" fmla="*/ 3072809 h 3793523"/>
              <a:gd name="connsiteX75" fmla="*/ 5316279 w 8591107"/>
              <a:gd name="connsiteY75" fmla="*/ 3083442 h 3793523"/>
              <a:gd name="connsiteX76" fmla="*/ 5209954 w 8591107"/>
              <a:gd name="connsiteY76" fmla="*/ 3094074 h 3793523"/>
              <a:gd name="connsiteX77" fmla="*/ 5167424 w 8591107"/>
              <a:gd name="connsiteY77" fmla="*/ 3104707 h 3793523"/>
              <a:gd name="connsiteX78" fmla="*/ 5061098 w 8591107"/>
              <a:gd name="connsiteY78" fmla="*/ 3115340 h 3793523"/>
              <a:gd name="connsiteX79" fmla="*/ 4646428 w 8591107"/>
              <a:gd name="connsiteY79" fmla="*/ 3147237 h 3793523"/>
              <a:gd name="connsiteX80" fmla="*/ 4338084 w 8591107"/>
              <a:gd name="connsiteY80" fmla="*/ 3179135 h 3793523"/>
              <a:gd name="connsiteX81" fmla="*/ 4253024 w 8591107"/>
              <a:gd name="connsiteY81" fmla="*/ 3200400 h 3793523"/>
              <a:gd name="connsiteX82" fmla="*/ 4146698 w 8591107"/>
              <a:gd name="connsiteY82" fmla="*/ 3221665 h 3793523"/>
              <a:gd name="connsiteX83" fmla="*/ 4040372 w 8591107"/>
              <a:gd name="connsiteY83" fmla="*/ 3264195 h 3793523"/>
              <a:gd name="connsiteX84" fmla="*/ 3976577 w 8591107"/>
              <a:gd name="connsiteY84" fmla="*/ 3285461 h 3793523"/>
              <a:gd name="connsiteX85" fmla="*/ 3902149 w 8591107"/>
              <a:gd name="connsiteY85" fmla="*/ 3306726 h 3793523"/>
              <a:gd name="connsiteX86" fmla="*/ 3859619 w 8591107"/>
              <a:gd name="connsiteY86" fmla="*/ 3327991 h 3793523"/>
              <a:gd name="connsiteX87" fmla="*/ 3785191 w 8591107"/>
              <a:gd name="connsiteY87" fmla="*/ 3349256 h 3793523"/>
              <a:gd name="connsiteX88" fmla="*/ 3689498 w 8591107"/>
              <a:gd name="connsiteY88" fmla="*/ 3381154 h 3793523"/>
              <a:gd name="connsiteX89" fmla="*/ 3593805 w 8591107"/>
              <a:gd name="connsiteY89" fmla="*/ 3444949 h 3793523"/>
              <a:gd name="connsiteX90" fmla="*/ 3530010 w 8591107"/>
              <a:gd name="connsiteY90" fmla="*/ 3476847 h 3793523"/>
              <a:gd name="connsiteX91" fmla="*/ 3476847 w 8591107"/>
              <a:gd name="connsiteY91" fmla="*/ 3508744 h 3793523"/>
              <a:gd name="connsiteX92" fmla="*/ 3327991 w 8591107"/>
              <a:gd name="connsiteY92" fmla="*/ 3551274 h 3793523"/>
              <a:gd name="connsiteX93" fmla="*/ 3221666 w 8591107"/>
              <a:gd name="connsiteY93" fmla="*/ 3572540 h 3793523"/>
              <a:gd name="connsiteX94" fmla="*/ 3115340 w 8591107"/>
              <a:gd name="connsiteY94" fmla="*/ 3615070 h 3793523"/>
              <a:gd name="connsiteX95" fmla="*/ 2923954 w 8591107"/>
              <a:gd name="connsiteY95" fmla="*/ 3657600 h 3793523"/>
              <a:gd name="connsiteX96" fmla="*/ 2764466 w 8591107"/>
              <a:gd name="connsiteY96" fmla="*/ 3689498 h 3793523"/>
              <a:gd name="connsiteX97" fmla="*/ 2275368 w 8591107"/>
              <a:gd name="connsiteY97" fmla="*/ 3700130 h 3793523"/>
              <a:gd name="connsiteX98" fmla="*/ 1169582 w 8591107"/>
              <a:gd name="connsiteY98" fmla="*/ 3710763 h 3793523"/>
              <a:gd name="connsiteX99" fmla="*/ 1137684 w 8591107"/>
              <a:gd name="connsiteY99" fmla="*/ 3700130 h 3793523"/>
              <a:gd name="connsiteX100" fmla="*/ 1063256 w 8591107"/>
              <a:gd name="connsiteY100" fmla="*/ 3689498 h 3793523"/>
              <a:gd name="connsiteX101" fmla="*/ 1031359 w 8591107"/>
              <a:gd name="connsiteY101" fmla="*/ 3678865 h 3793523"/>
              <a:gd name="connsiteX102" fmla="*/ 1010093 w 8591107"/>
              <a:gd name="connsiteY102" fmla="*/ 3646968 h 3793523"/>
              <a:gd name="connsiteX103" fmla="*/ 978196 w 8591107"/>
              <a:gd name="connsiteY103" fmla="*/ 3615070 h 3793523"/>
              <a:gd name="connsiteX104" fmla="*/ 882503 w 8591107"/>
              <a:gd name="connsiteY104" fmla="*/ 3583172 h 3793523"/>
              <a:gd name="connsiteX105" fmla="*/ 861238 w 8591107"/>
              <a:gd name="connsiteY105" fmla="*/ 3551274 h 3793523"/>
              <a:gd name="connsiteX106" fmla="*/ 839972 w 8591107"/>
              <a:gd name="connsiteY106" fmla="*/ 3487479 h 3793523"/>
              <a:gd name="connsiteX107" fmla="*/ 808075 w 8591107"/>
              <a:gd name="connsiteY107" fmla="*/ 3466214 h 3793523"/>
              <a:gd name="connsiteX108" fmla="*/ 797442 w 8591107"/>
              <a:gd name="connsiteY108" fmla="*/ 3402419 h 3793523"/>
              <a:gd name="connsiteX109" fmla="*/ 786810 w 8591107"/>
              <a:gd name="connsiteY109" fmla="*/ 3359888 h 3793523"/>
              <a:gd name="connsiteX110" fmla="*/ 627321 w 8591107"/>
              <a:gd name="connsiteY110" fmla="*/ 3264195 h 3793523"/>
              <a:gd name="connsiteX111" fmla="*/ 595424 w 8591107"/>
              <a:gd name="connsiteY111" fmla="*/ 3242930 h 3793523"/>
              <a:gd name="connsiteX112" fmla="*/ 584791 w 8591107"/>
              <a:gd name="connsiteY112" fmla="*/ 3211033 h 3793523"/>
              <a:gd name="connsiteX113" fmla="*/ 563526 w 8591107"/>
              <a:gd name="connsiteY113" fmla="*/ 3168502 h 3793523"/>
              <a:gd name="connsiteX114" fmla="*/ 552893 w 8591107"/>
              <a:gd name="connsiteY114" fmla="*/ 3125972 h 3793523"/>
              <a:gd name="connsiteX115" fmla="*/ 520996 w 8591107"/>
              <a:gd name="connsiteY115" fmla="*/ 3104707 h 3793523"/>
              <a:gd name="connsiteX116" fmla="*/ 467833 w 8591107"/>
              <a:gd name="connsiteY116" fmla="*/ 3030279 h 3793523"/>
              <a:gd name="connsiteX117" fmla="*/ 446568 w 8591107"/>
              <a:gd name="connsiteY117" fmla="*/ 2998381 h 3793523"/>
              <a:gd name="connsiteX118" fmla="*/ 404038 w 8591107"/>
              <a:gd name="connsiteY118" fmla="*/ 2945219 h 3793523"/>
              <a:gd name="connsiteX119" fmla="*/ 393405 w 8591107"/>
              <a:gd name="connsiteY119" fmla="*/ 2913321 h 3793523"/>
              <a:gd name="connsiteX120" fmla="*/ 329610 w 8591107"/>
              <a:gd name="connsiteY120" fmla="*/ 2892056 h 3793523"/>
              <a:gd name="connsiteX121" fmla="*/ 297712 w 8591107"/>
              <a:gd name="connsiteY121" fmla="*/ 2870791 h 3793523"/>
              <a:gd name="connsiteX122" fmla="*/ 276447 w 8591107"/>
              <a:gd name="connsiteY122" fmla="*/ 2796363 h 3793523"/>
              <a:gd name="connsiteX123" fmla="*/ 233917 w 8591107"/>
              <a:gd name="connsiteY123" fmla="*/ 2721935 h 3793523"/>
              <a:gd name="connsiteX124" fmla="*/ 223284 w 8591107"/>
              <a:gd name="connsiteY124" fmla="*/ 2690037 h 3793523"/>
              <a:gd name="connsiteX125" fmla="*/ 159489 w 8591107"/>
              <a:gd name="connsiteY125" fmla="*/ 2573079 h 3793523"/>
              <a:gd name="connsiteX126" fmla="*/ 106326 w 8591107"/>
              <a:gd name="connsiteY126" fmla="*/ 2477386 h 3793523"/>
              <a:gd name="connsiteX127" fmla="*/ 85061 w 8591107"/>
              <a:gd name="connsiteY127" fmla="*/ 2392326 h 3793523"/>
              <a:gd name="connsiteX128" fmla="*/ 42531 w 8591107"/>
              <a:gd name="connsiteY128" fmla="*/ 2317898 h 3793523"/>
              <a:gd name="connsiteX129" fmla="*/ 10633 w 8591107"/>
              <a:gd name="connsiteY129" fmla="*/ 2200940 h 3793523"/>
              <a:gd name="connsiteX130" fmla="*/ 0 w 8591107"/>
              <a:gd name="connsiteY130" fmla="*/ 2105247 h 3793523"/>
              <a:gd name="connsiteX131" fmla="*/ 10633 w 8591107"/>
              <a:gd name="connsiteY131" fmla="*/ 1275907 h 3793523"/>
              <a:gd name="connsiteX132" fmla="*/ 21266 w 8591107"/>
              <a:gd name="connsiteY132" fmla="*/ 1222744 h 3793523"/>
              <a:gd name="connsiteX133" fmla="*/ 42531 w 8591107"/>
              <a:gd name="connsiteY133" fmla="*/ 1180214 h 3793523"/>
              <a:gd name="connsiteX134" fmla="*/ 74428 w 8591107"/>
              <a:gd name="connsiteY134" fmla="*/ 1063256 h 3793523"/>
              <a:gd name="connsiteX135" fmla="*/ 95693 w 8591107"/>
              <a:gd name="connsiteY135" fmla="*/ 1020726 h 3793523"/>
              <a:gd name="connsiteX136" fmla="*/ 170121 w 8591107"/>
              <a:gd name="connsiteY136" fmla="*/ 978195 h 3793523"/>
              <a:gd name="connsiteX137" fmla="*/ 191386 w 8591107"/>
              <a:gd name="connsiteY137" fmla="*/ 946298 h 3793523"/>
              <a:gd name="connsiteX138" fmla="*/ 244549 w 8591107"/>
              <a:gd name="connsiteY138" fmla="*/ 935665 h 3793523"/>
              <a:gd name="connsiteX139" fmla="*/ 318977 w 8591107"/>
              <a:gd name="connsiteY139" fmla="*/ 914400 h 3793523"/>
              <a:gd name="connsiteX140" fmla="*/ 457200 w 8591107"/>
              <a:gd name="connsiteY140" fmla="*/ 882502 h 3793523"/>
              <a:gd name="connsiteX141" fmla="*/ 520996 w 8591107"/>
              <a:gd name="connsiteY141" fmla="*/ 850605 h 3793523"/>
              <a:gd name="connsiteX142" fmla="*/ 584791 w 8591107"/>
              <a:gd name="connsiteY142" fmla="*/ 839972 h 3793523"/>
              <a:gd name="connsiteX143" fmla="*/ 669852 w 8591107"/>
              <a:gd name="connsiteY143" fmla="*/ 818707 h 3793523"/>
              <a:gd name="connsiteX144" fmla="*/ 776177 w 8591107"/>
              <a:gd name="connsiteY144" fmla="*/ 797442 h 3793523"/>
              <a:gd name="connsiteX145" fmla="*/ 903768 w 8591107"/>
              <a:gd name="connsiteY145" fmla="*/ 765544 h 3793523"/>
              <a:gd name="connsiteX146" fmla="*/ 956931 w 8591107"/>
              <a:gd name="connsiteY146" fmla="*/ 754912 h 3793523"/>
              <a:gd name="connsiteX147" fmla="*/ 1137684 w 8591107"/>
              <a:gd name="connsiteY147" fmla="*/ 733647 h 3793523"/>
              <a:gd name="connsiteX148" fmla="*/ 1190847 w 8591107"/>
              <a:gd name="connsiteY148" fmla="*/ 723014 h 3793523"/>
              <a:gd name="connsiteX149" fmla="*/ 1360968 w 8591107"/>
              <a:gd name="connsiteY149" fmla="*/ 701749 h 3793523"/>
              <a:gd name="connsiteX150" fmla="*/ 1477926 w 8591107"/>
              <a:gd name="connsiteY150" fmla="*/ 691116 h 3793523"/>
              <a:gd name="connsiteX151" fmla="*/ 1552354 w 8591107"/>
              <a:gd name="connsiteY151" fmla="*/ 680484 h 3793523"/>
              <a:gd name="connsiteX152" fmla="*/ 1711842 w 8591107"/>
              <a:gd name="connsiteY152" fmla="*/ 659219 h 3793523"/>
              <a:gd name="connsiteX153" fmla="*/ 1903228 w 8591107"/>
              <a:gd name="connsiteY153" fmla="*/ 637954 h 3793523"/>
              <a:gd name="connsiteX154" fmla="*/ 2030819 w 8591107"/>
              <a:gd name="connsiteY154" fmla="*/ 616688 h 3793523"/>
              <a:gd name="connsiteX155" fmla="*/ 2062717 w 8591107"/>
              <a:gd name="connsiteY155" fmla="*/ 595423 h 3793523"/>
              <a:gd name="connsiteX156" fmla="*/ 2126512 w 8591107"/>
              <a:gd name="connsiteY156" fmla="*/ 574158 h 3793523"/>
              <a:gd name="connsiteX157" fmla="*/ 2179675 w 8591107"/>
              <a:gd name="connsiteY157" fmla="*/ 542261 h 3793523"/>
              <a:gd name="connsiteX158" fmla="*/ 2275368 w 8591107"/>
              <a:gd name="connsiteY158" fmla="*/ 531628 h 3793523"/>
              <a:gd name="connsiteX159" fmla="*/ 2307266 w 8591107"/>
              <a:gd name="connsiteY159" fmla="*/ 510363 h 3793523"/>
              <a:gd name="connsiteX160" fmla="*/ 2381693 w 8591107"/>
              <a:gd name="connsiteY160" fmla="*/ 489098 h 3793523"/>
              <a:gd name="connsiteX161" fmla="*/ 2402959 w 8591107"/>
              <a:gd name="connsiteY161" fmla="*/ 467833 h 3793523"/>
              <a:gd name="connsiteX162" fmla="*/ 2434856 w 8591107"/>
              <a:gd name="connsiteY162" fmla="*/ 457200 h 3793523"/>
              <a:gd name="connsiteX163" fmla="*/ 2477386 w 8591107"/>
              <a:gd name="connsiteY163" fmla="*/ 393405 h 3793523"/>
              <a:gd name="connsiteX164" fmla="*/ 2519917 w 8591107"/>
              <a:gd name="connsiteY164" fmla="*/ 350874 h 3793523"/>
              <a:gd name="connsiteX165" fmla="*/ 2551814 w 8591107"/>
              <a:gd name="connsiteY165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93396 w 8591107"/>
              <a:gd name="connsiteY48" fmla="*/ 733647 h 3793523"/>
              <a:gd name="connsiteX49" fmla="*/ 8346559 w 8591107"/>
              <a:gd name="connsiteY49" fmla="*/ 818707 h 3793523"/>
              <a:gd name="connsiteX50" fmla="*/ 8367824 w 8591107"/>
              <a:gd name="connsiteY50" fmla="*/ 882502 h 3793523"/>
              <a:gd name="connsiteX51" fmla="*/ 8378456 w 8591107"/>
              <a:gd name="connsiteY51" fmla="*/ 914400 h 3793523"/>
              <a:gd name="connsiteX52" fmla="*/ 8389089 w 8591107"/>
              <a:gd name="connsiteY52" fmla="*/ 956930 h 3793523"/>
              <a:gd name="connsiteX53" fmla="*/ 8431619 w 8591107"/>
              <a:gd name="connsiteY53" fmla="*/ 1041991 h 3793523"/>
              <a:gd name="connsiteX54" fmla="*/ 8452884 w 8591107"/>
              <a:gd name="connsiteY54" fmla="*/ 1190847 h 3793523"/>
              <a:gd name="connsiteX55" fmla="*/ 8463517 w 8591107"/>
              <a:gd name="connsiteY55" fmla="*/ 1233377 h 3793523"/>
              <a:gd name="connsiteX56" fmla="*/ 8484782 w 8591107"/>
              <a:gd name="connsiteY56" fmla="*/ 1382233 h 3793523"/>
              <a:gd name="connsiteX57" fmla="*/ 8495414 w 8591107"/>
              <a:gd name="connsiteY57" fmla="*/ 1998921 h 3793523"/>
              <a:gd name="connsiteX58" fmla="*/ 8506047 w 8591107"/>
              <a:gd name="connsiteY58" fmla="*/ 2052084 h 3793523"/>
              <a:gd name="connsiteX59" fmla="*/ 8527312 w 8591107"/>
              <a:gd name="connsiteY59" fmla="*/ 2126512 h 3793523"/>
              <a:gd name="connsiteX60" fmla="*/ 8548577 w 8591107"/>
              <a:gd name="connsiteY60" fmla="*/ 2211572 h 3793523"/>
              <a:gd name="connsiteX61" fmla="*/ 8569842 w 8591107"/>
              <a:gd name="connsiteY61" fmla="*/ 2296633 h 3793523"/>
              <a:gd name="connsiteX62" fmla="*/ 8580475 w 8591107"/>
              <a:gd name="connsiteY62" fmla="*/ 2339163 h 3793523"/>
              <a:gd name="connsiteX63" fmla="*/ 8591107 w 8591107"/>
              <a:gd name="connsiteY63" fmla="*/ 2541181 h 3793523"/>
              <a:gd name="connsiteX64" fmla="*/ 8506046 w 8591107"/>
              <a:gd name="connsiteY64" fmla="*/ 2817628 h 3793523"/>
              <a:gd name="connsiteX65" fmla="*/ 8355420 w 8591107"/>
              <a:gd name="connsiteY65" fmla="*/ 2913321 h 3793523"/>
              <a:gd name="connsiteX66" fmla="*/ 8059479 w 8591107"/>
              <a:gd name="connsiteY66" fmla="*/ 2998381 h 3793523"/>
              <a:gd name="connsiteX67" fmla="*/ 7868093 w 8591107"/>
              <a:gd name="connsiteY67" fmla="*/ 3019647 h 3793523"/>
              <a:gd name="connsiteX68" fmla="*/ 7836196 w 8591107"/>
              <a:gd name="connsiteY68" fmla="*/ 3030279 h 3793523"/>
              <a:gd name="connsiteX69" fmla="*/ 7432159 w 8591107"/>
              <a:gd name="connsiteY69" fmla="*/ 3040912 h 3793523"/>
              <a:gd name="connsiteX70" fmla="*/ 7102549 w 8591107"/>
              <a:gd name="connsiteY70" fmla="*/ 3051544 h 3793523"/>
              <a:gd name="connsiteX71" fmla="*/ 6719777 w 8591107"/>
              <a:gd name="connsiteY71" fmla="*/ 3083442 h 3793523"/>
              <a:gd name="connsiteX72" fmla="*/ 6400800 w 8591107"/>
              <a:gd name="connsiteY72" fmla="*/ 3062177 h 3793523"/>
              <a:gd name="connsiteX73" fmla="*/ 6092456 w 8591107"/>
              <a:gd name="connsiteY73" fmla="*/ 3072809 h 3793523"/>
              <a:gd name="connsiteX74" fmla="*/ 5316279 w 8591107"/>
              <a:gd name="connsiteY74" fmla="*/ 3083442 h 3793523"/>
              <a:gd name="connsiteX75" fmla="*/ 5209954 w 8591107"/>
              <a:gd name="connsiteY75" fmla="*/ 3094074 h 3793523"/>
              <a:gd name="connsiteX76" fmla="*/ 5167424 w 8591107"/>
              <a:gd name="connsiteY76" fmla="*/ 3104707 h 3793523"/>
              <a:gd name="connsiteX77" fmla="*/ 5061098 w 8591107"/>
              <a:gd name="connsiteY77" fmla="*/ 3115340 h 3793523"/>
              <a:gd name="connsiteX78" fmla="*/ 4646428 w 8591107"/>
              <a:gd name="connsiteY78" fmla="*/ 3147237 h 3793523"/>
              <a:gd name="connsiteX79" fmla="*/ 4338084 w 8591107"/>
              <a:gd name="connsiteY79" fmla="*/ 3179135 h 3793523"/>
              <a:gd name="connsiteX80" fmla="*/ 4253024 w 8591107"/>
              <a:gd name="connsiteY80" fmla="*/ 3200400 h 3793523"/>
              <a:gd name="connsiteX81" fmla="*/ 4146698 w 8591107"/>
              <a:gd name="connsiteY81" fmla="*/ 3221665 h 3793523"/>
              <a:gd name="connsiteX82" fmla="*/ 4040372 w 8591107"/>
              <a:gd name="connsiteY82" fmla="*/ 3264195 h 3793523"/>
              <a:gd name="connsiteX83" fmla="*/ 3976577 w 8591107"/>
              <a:gd name="connsiteY83" fmla="*/ 3285461 h 3793523"/>
              <a:gd name="connsiteX84" fmla="*/ 3902149 w 8591107"/>
              <a:gd name="connsiteY84" fmla="*/ 3306726 h 3793523"/>
              <a:gd name="connsiteX85" fmla="*/ 3859619 w 8591107"/>
              <a:gd name="connsiteY85" fmla="*/ 3327991 h 3793523"/>
              <a:gd name="connsiteX86" fmla="*/ 3785191 w 8591107"/>
              <a:gd name="connsiteY86" fmla="*/ 3349256 h 3793523"/>
              <a:gd name="connsiteX87" fmla="*/ 3689498 w 8591107"/>
              <a:gd name="connsiteY87" fmla="*/ 3381154 h 3793523"/>
              <a:gd name="connsiteX88" fmla="*/ 3593805 w 8591107"/>
              <a:gd name="connsiteY88" fmla="*/ 3444949 h 3793523"/>
              <a:gd name="connsiteX89" fmla="*/ 3530010 w 8591107"/>
              <a:gd name="connsiteY89" fmla="*/ 3476847 h 3793523"/>
              <a:gd name="connsiteX90" fmla="*/ 3476847 w 8591107"/>
              <a:gd name="connsiteY90" fmla="*/ 3508744 h 3793523"/>
              <a:gd name="connsiteX91" fmla="*/ 3327991 w 8591107"/>
              <a:gd name="connsiteY91" fmla="*/ 3551274 h 3793523"/>
              <a:gd name="connsiteX92" fmla="*/ 3221666 w 8591107"/>
              <a:gd name="connsiteY92" fmla="*/ 3572540 h 3793523"/>
              <a:gd name="connsiteX93" fmla="*/ 3115340 w 8591107"/>
              <a:gd name="connsiteY93" fmla="*/ 3615070 h 3793523"/>
              <a:gd name="connsiteX94" fmla="*/ 2923954 w 8591107"/>
              <a:gd name="connsiteY94" fmla="*/ 3657600 h 3793523"/>
              <a:gd name="connsiteX95" fmla="*/ 2764466 w 8591107"/>
              <a:gd name="connsiteY95" fmla="*/ 3689498 h 3793523"/>
              <a:gd name="connsiteX96" fmla="*/ 2275368 w 8591107"/>
              <a:gd name="connsiteY96" fmla="*/ 3700130 h 3793523"/>
              <a:gd name="connsiteX97" fmla="*/ 1169582 w 8591107"/>
              <a:gd name="connsiteY97" fmla="*/ 3710763 h 3793523"/>
              <a:gd name="connsiteX98" fmla="*/ 1137684 w 8591107"/>
              <a:gd name="connsiteY98" fmla="*/ 3700130 h 3793523"/>
              <a:gd name="connsiteX99" fmla="*/ 1063256 w 8591107"/>
              <a:gd name="connsiteY99" fmla="*/ 3689498 h 3793523"/>
              <a:gd name="connsiteX100" fmla="*/ 1031359 w 8591107"/>
              <a:gd name="connsiteY100" fmla="*/ 3678865 h 3793523"/>
              <a:gd name="connsiteX101" fmla="*/ 1010093 w 8591107"/>
              <a:gd name="connsiteY101" fmla="*/ 3646968 h 3793523"/>
              <a:gd name="connsiteX102" fmla="*/ 978196 w 8591107"/>
              <a:gd name="connsiteY102" fmla="*/ 3615070 h 3793523"/>
              <a:gd name="connsiteX103" fmla="*/ 882503 w 8591107"/>
              <a:gd name="connsiteY103" fmla="*/ 3583172 h 3793523"/>
              <a:gd name="connsiteX104" fmla="*/ 861238 w 8591107"/>
              <a:gd name="connsiteY104" fmla="*/ 3551274 h 3793523"/>
              <a:gd name="connsiteX105" fmla="*/ 839972 w 8591107"/>
              <a:gd name="connsiteY105" fmla="*/ 3487479 h 3793523"/>
              <a:gd name="connsiteX106" fmla="*/ 808075 w 8591107"/>
              <a:gd name="connsiteY106" fmla="*/ 3466214 h 3793523"/>
              <a:gd name="connsiteX107" fmla="*/ 797442 w 8591107"/>
              <a:gd name="connsiteY107" fmla="*/ 3402419 h 3793523"/>
              <a:gd name="connsiteX108" fmla="*/ 786810 w 8591107"/>
              <a:gd name="connsiteY108" fmla="*/ 3359888 h 3793523"/>
              <a:gd name="connsiteX109" fmla="*/ 627321 w 8591107"/>
              <a:gd name="connsiteY109" fmla="*/ 3264195 h 3793523"/>
              <a:gd name="connsiteX110" fmla="*/ 595424 w 8591107"/>
              <a:gd name="connsiteY110" fmla="*/ 3242930 h 3793523"/>
              <a:gd name="connsiteX111" fmla="*/ 584791 w 8591107"/>
              <a:gd name="connsiteY111" fmla="*/ 3211033 h 3793523"/>
              <a:gd name="connsiteX112" fmla="*/ 563526 w 8591107"/>
              <a:gd name="connsiteY112" fmla="*/ 3168502 h 3793523"/>
              <a:gd name="connsiteX113" fmla="*/ 552893 w 8591107"/>
              <a:gd name="connsiteY113" fmla="*/ 3125972 h 3793523"/>
              <a:gd name="connsiteX114" fmla="*/ 520996 w 8591107"/>
              <a:gd name="connsiteY114" fmla="*/ 3104707 h 3793523"/>
              <a:gd name="connsiteX115" fmla="*/ 467833 w 8591107"/>
              <a:gd name="connsiteY115" fmla="*/ 3030279 h 3793523"/>
              <a:gd name="connsiteX116" fmla="*/ 446568 w 8591107"/>
              <a:gd name="connsiteY116" fmla="*/ 2998381 h 3793523"/>
              <a:gd name="connsiteX117" fmla="*/ 404038 w 8591107"/>
              <a:gd name="connsiteY117" fmla="*/ 2945219 h 3793523"/>
              <a:gd name="connsiteX118" fmla="*/ 393405 w 8591107"/>
              <a:gd name="connsiteY118" fmla="*/ 2913321 h 3793523"/>
              <a:gd name="connsiteX119" fmla="*/ 329610 w 8591107"/>
              <a:gd name="connsiteY119" fmla="*/ 2892056 h 3793523"/>
              <a:gd name="connsiteX120" fmla="*/ 297712 w 8591107"/>
              <a:gd name="connsiteY120" fmla="*/ 2870791 h 3793523"/>
              <a:gd name="connsiteX121" fmla="*/ 276447 w 8591107"/>
              <a:gd name="connsiteY121" fmla="*/ 2796363 h 3793523"/>
              <a:gd name="connsiteX122" fmla="*/ 233917 w 8591107"/>
              <a:gd name="connsiteY122" fmla="*/ 2721935 h 3793523"/>
              <a:gd name="connsiteX123" fmla="*/ 223284 w 8591107"/>
              <a:gd name="connsiteY123" fmla="*/ 2690037 h 3793523"/>
              <a:gd name="connsiteX124" fmla="*/ 159489 w 8591107"/>
              <a:gd name="connsiteY124" fmla="*/ 2573079 h 3793523"/>
              <a:gd name="connsiteX125" fmla="*/ 106326 w 8591107"/>
              <a:gd name="connsiteY125" fmla="*/ 2477386 h 3793523"/>
              <a:gd name="connsiteX126" fmla="*/ 85061 w 8591107"/>
              <a:gd name="connsiteY126" fmla="*/ 2392326 h 3793523"/>
              <a:gd name="connsiteX127" fmla="*/ 42531 w 8591107"/>
              <a:gd name="connsiteY127" fmla="*/ 2317898 h 3793523"/>
              <a:gd name="connsiteX128" fmla="*/ 10633 w 8591107"/>
              <a:gd name="connsiteY128" fmla="*/ 2200940 h 3793523"/>
              <a:gd name="connsiteX129" fmla="*/ 0 w 8591107"/>
              <a:gd name="connsiteY129" fmla="*/ 2105247 h 3793523"/>
              <a:gd name="connsiteX130" fmla="*/ 10633 w 8591107"/>
              <a:gd name="connsiteY130" fmla="*/ 1275907 h 3793523"/>
              <a:gd name="connsiteX131" fmla="*/ 21266 w 8591107"/>
              <a:gd name="connsiteY131" fmla="*/ 1222744 h 3793523"/>
              <a:gd name="connsiteX132" fmla="*/ 42531 w 8591107"/>
              <a:gd name="connsiteY132" fmla="*/ 1180214 h 3793523"/>
              <a:gd name="connsiteX133" fmla="*/ 74428 w 8591107"/>
              <a:gd name="connsiteY133" fmla="*/ 1063256 h 3793523"/>
              <a:gd name="connsiteX134" fmla="*/ 95693 w 8591107"/>
              <a:gd name="connsiteY134" fmla="*/ 1020726 h 3793523"/>
              <a:gd name="connsiteX135" fmla="*/ 170121 w 8591107"/>
              <a:gd name="connsiteY135" fmla="*/ 978195 h 3793523"/>
              <a:gd name="connsiteX136" fmla="*/ 191386 w 8591107"/>
              <a:gd name="connsiteY136" fmla="*/ 946298 h 3793523"/>
              <a:gd name="connsiteX137" fmla="*/ 244549 w 8591107"/>
              <a:gd name="connsiteY137" fmla="*/ 935665 h 3793523"/>
              <a:gd name="connsiteX138" fmla="*/ 318977 w 8591107"/>
              <a:gd name="connsiteY138" fmla="*/ 914400 h 3793523"/>
              <a:gd name="connsiteX139" fmla="*/ 457200 w 8591107"/>
              <a:gd name="connsiteY139" fmla="*/ 882502 h 3793523"/>
              <a:gd name="connsiteX140" fmla="*/ 520996 w 8591107"/>
              <a:gd name="connsiteY140" fmla="*/ 850605 h 3793523"/>
              <a:gd name="connsiteX141" fmla="*/ 584791 w 8591107"/>
              <a:gd name="connsiteY141" fmla="*/ 839972 h 3793523"/>
              <a:gd name="connsiteX142" fmla="*/ 669852 w 8591107"/>
              <a:gd name="connsiteY142" fmla="*/ 818707 h 3793523"/>
              <a:gd name="connsiteX143" fmla="*/ 776177 w 8591107"/>
              <a:gd name="connsiteY143" fmla="*/ 797442 h 3793523"/>
              <a:gd name="connsiteX144" fmla="*/ 903768 w 8591107"/>
              <a:gd name="connsiteY144" fmla="*/ 765544 h 3793523"/>
              <a:gd name="connsiteX145" fmla="*/ 956931 w 8591107"/>
              <a:gd name="connsiteY145" fmla="*/ 754912 h 3793523"/>
              <a:gd name="connsiteX146" fmla="*/ 1137684 w 8591107"/>
              <a:gd name="connsiteY146" fmla="*/ 733647 h 3793523"/>
              <a:gd name="connsiteX147" fmla="*/ 1190847 w 8591107"/>
              <a:gd name="connsiteY147" fmla="*/ 723014 h 3793523"/>
              <a:gd name="connsiteX148" fmla="*/ 1360968 w 8591107"/>
              <a:gd name="connsiteY148" fmla="*/ 701749 h 3793523"/>
              <a:gd name="connsiteX149" fmla="*/ 1477926 w 8591107"/>
              <a:gd name="connsiteY149" fmla="*/ 691116 h 3793523"/>
              <a:gd name="connsiteX150" fmla="*/ 1552354 w 8591107"/>
              <a:gd name="connsiteY150" fmla="*/ 680484 h 3793523"/>
              <a:gd name="connsiteX151" fmla="*/ 1711842 w 8591107"/>
              <a:gd name="connsiteY151" fmla="*/ 659219 h 3793523"/>
              <a:gd name="connsiteX152" fmla="*/ 1903228 w 8591107"/>
              <a:gd name="connsiteY152" fmla="*/ 637954 h 3793523"/>
              <a:gd name="connsiteX153" fmla="*/ 2030819 w 8591107"/>
              <a:gd name="connsiteY153" fmla="*/ 616688 h 3793523"/>
              <a:gd name="connsiteX154" fmla="*/ 2062717 w 8591107"/>
              <a:gd name="connsiteY154" fmla="*/ 595423 h 3793523"/>
              <a:gd name="connsiteX155" fmla="*/ 2126512 w 8591107"/>
              <a:gd name="connsiteY155" fmla="*/ 574158 h 3793523"/>
              <a:gd name="connsiteX156" fmla="*/ 2179675 w 8591107"/>
              <a:gd name="connsiteY156" fmla="*/ 542261 h 3793523"/>
              <a:gd name="connsiteX157" fmla="*/ 2275368 w 8591107"/>
              <a:gd name="connsiteY157" fmla="*/ 531628 h 3793523"/>
              <a:gd name="connsiteX158" fmla="*/ 2307266 w 8591107"/>
              <a:gd name="connsiteY158" fmla="*/ 510363 h 3793523"/>
              <a:gd name="connsiteX159" fmla="*/ 2381693 w 8591107"/>
              <a:gd name="connsiteY159" fmla="*/ 489098 h 3793523"/>
              <a:gd name="connsiteX160" fmla="*/ 2402959 w 8591107"/>
              <a:gd name="connsiteY160" fmla="*/ 467833 h 3793523"/>
              <a:gd name="connsiteX161" fmla="*/ 2434856 w 8591107"/>
              <a:gd name="connsiteY161" fmla="*/ 457200 h 3793523"/>
              <a:gd name="connsiteX162" fmla="*/ 2477386 w 8591107"/>
              <a:gd name="connsiteY162" fmla="*/ 393405 h 3793523"/>
              <a:gd name="connsiteX163" fmla="*/ 2519917 w 8591107"/>
              <a:gd name="connsiteY163" fmla="*/ 350874 h 3793523"/>
              <a:gd name="connsiteX164" fmla="*/ 2551814 w 8591107"/>
              <a:gd name="connsiteY164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93396 w 8591107"/>
              <a:gd name="connsiteY47" fmla="*/ 733647 h 3793523"/>
              <a:gd name="connsiteX48" fmla="*/ 8346559 w 8591107"/>
              <a:gd name="connsiteY48" fmla="*/ 818707 h 3793523"/>
              <a:gd name="connsiteX49" fmla="*/ 8367824 w 8591107"/>
              <a:gd name="connsiteY49" fmla="*/ 882502 h 3793523"/>
              <a:gd name="connsiteX50" fmla="*/ 8378456 w 8591107"/>
              <a:gd name="connsiteY50" fmla="*/ 914400 h 3793523"/>
              <a:gd name="connsiteX51" fmla="*/ 8389089 w 8591107"/>
              <a:gd name="connsiteY51" fmla="*/ 956930 h 3793523"/>
              <a:gd name="connsiteX52" fmla="*/ 8431619 w 8591107"/>
              <a:gd name="connsiteY52" fmla="*/ 1041991 h 3793523"/>
              <a:gd name="connsiteX53" fmla="*/ 8452884 w 8591107"/>
              <a:gd name="connsiteY53" fmla="*/ 1190847 h 3793523"/>
              <a:gd name="connsiteX54" fmla="*/ 8463517 w 8591107"/>
              <a:gd name="connsiteY54" fmla="*/ 1233377 h 3793523"/>
              <a:gd name="connsiteX55" fmla="*/ 8484782 w 8591107"/>
              <a:gd name="connsiteY55" fmla="*/ 1382233 h 3793523"/>
              <a:gd name="connsiteX56" fmla="*/ 8495414 w 8591107"/>
              <a:gd name="connsiteY56" fmla="*/ 1998921 h 3793523"/>
              <a:gd name="connsiteX57" fmla="*/ 8506047 w 8591107"/>
              <a:gd name="connsiteY57" fmla="*/ 2052084 h 3793523"/>
              <a:gd name="connsiteX58" fmla="*/ 8527312 w 8591107"/>
              <a:gd name="connsiteY58" fmla="*/ 2126512 h 3793523"/>
              <a:gd name="connsiteX59" fmla="*/ 8548577 w 8591107"/>
              <a:gd name="connsiteY59" fmla="*/ 2211572 h 3793523"/>
              <a:gd name="connsiteX60" fmla="*/ 8569842 w 8591107"/>
              <a:gd name="connsiteY60" fmla="*/ 2296633 h 3793523"/>
              <a:gd name="connsiteX61" fmla="*/ 8580475 w 8591107"/>
              <a:gd name="connsiteY61" fmla="*/ 2339163 h 3793523"/>
              <a:gd name="connsiteX62" fmla="*/ 8591107 w 8591107"/>
              <a:gd name="connsiteY62" fmla="*/ 2541181 h 3793523"/>
              <a:gd name="connsiteX63" fmla="*/ 8506046 w 8591107"/>
              <a:gd name="connsiteY63" fmla="*/ 2817628 h 3793523"/>
              <a:gd name="connsiteX64" fmla="*/ 8355420 w 8591107"/>
              <a:gd name="connsiteY64" fmla="*/ 2913321 h 3793523"/>
              <a:gd name="connsiteX65" fmla="*/ 8059479 w 8591107"/>
              <a:gd name="connsiteY65" fmla="*/ 2998381 h 3793523"/>
              <a:gd name="connsiteX66" fmla="*/ 7868093 w 8591107"/>
              <a:gd name="connsiteY66" fmla="*/ 3019647 h 3793523"/>
              <a:gd name="connsiteX67" fmla="*/ 7836196 w 8591107"/>
              <a:gd name="connsiteY67" fmla="*/ 3030279 h 3793523"/>
              <a:gd name="connsiteX68" fmla="*/ 7432159 w 8591107"/>
              <a:gd name="connsiteY68" fmla="*/ 3040912 h 3793523"/>
              <a:gd name="connsiteX69" fmla="*/ 7102549 w 8591107"/>
              <a:gd name="connsiteY69" fmla="*/ 3051544 h 3793523"/>
              <a:gd name="connsiteX70" fmla="*/ 6719777 w 8591107"/>
              <a:gd name="connsiteY70" fmla="*/ 3083442 h 3793523"/>
              <a:gd name="connsiteX71" fmla="*/ 6400800 w 8591107"/>
              <a:gd name="connsiteY71" fmla="*/ 3062177 h 3793523"/>
              <a:gd name="connsiteX72" fmla="*/ 6092456 w 8591107"/>
              <a:gd name="connsiteY72" fmla="*/ 3072809 h 3793523"/>
              <a:gd name="connsiteX73" fmla="*/ 5316279 w 8591107"/>
              <a:gd name="connsiteY73" fmla="*/ 3083442 h 3793523"/>
              <a:gd name="connsiteX74" fmla="*/ 5209954 w 8591107"/>
              <a:gd name="connsiteY74" fmla="*/ 3094074 h 3793523"/>
              <a:gd name="connsiteX75" fmla="*/ 5167424 w 8591107"/>
              <a:gd name="connsiteY75" fmla="*/ 3104707 h 3793523"/>
              <a:gd name="connsiteX76" fmla="*/ 5061098 w 8591107"/>
              <a:gd name="connsiteY76" fmla="*/ 3115340 h 3793523"/>
              <a:gd name="connsiteX77" fmla="*/ 4646428 w 8591107"/>
              <a:gd name="connsiteY77" fmla="*/ 3147237 h 3793523"/>
              <a:gd name="connsiteX78" fmla="*/ 4338084 w 8591107"/>
              <a:gd name="connsiteY78" fmla="*/ 3179135 h 3793523"/>
              <a:gd name="connsiteX79" fmla="*/ 4253024 w 8591107"/>
              <a:gd name="connsiteY79" fmla="*/ 3200400 h 3793523"/>
              <a:gd name="connsiteX80" fmla="*/ 4146698 w 8591107"/>
              <a:gd name="connsiteY80" fmla="*/ 3221665 h 3793523"/>
              <a:gd name="connsiteX81" fmla="*/ 4040372 w 8591107"/>
              <a:gd name="connsiteY81" fmla="*/ 3264195 h 3793523"/>
              <a:gd name="connsiteX82" fmla="*/ 3976577 w 8591107"/>
              <a:gd name="connsiteY82" fmla="*/ 3285461 h 3793523"/>
              <a:gd name="connsiteX83" fmla="*/ 3902149 w 8591107"/>
              <a:gd name="connsiteY83" fmla="*/ 3306726 h 3793523"/>
              <a:gd name="connsiteX84" fmla="*/ 3859619 w 8591107"/>
              <a:gd name="connsiteY84" fmla="*/ 3327991 h 3793523"/>
              <a:gd name="connsiteX85" fmla="*/ 3785191 w 8591107"/>
              <a:gd name="connsiteY85" fmla="*/ 3349256 h 3793523"/>
              <a:gd name="connsiteX86" fmla="*/ 3689498 w 8591107"/>
              <a:gd name="connsiteY86" fmla="*/ 3381154 h 3793523"/>
              <a:gd name="connsiteX87" fmla="*/ 3593805 w 8591107"/>
              <a:gd name="connsiteY87" fmla="*/ 3444949 h 3793523"/>
              <a:gd name="connsiteX88" fmla="*/ 3530010 w 8591107"/>
              <a:gd name="connsiteY88" fmla="*/ 3476847 h 3793523"/>
              <a:gd name="connsiteX89" fmla="*/ 3476847 w 8591107"/>
              <a:gd name="connsiteY89" fmla="*/ 3508744 h 3793523"/>
              <a:gd name="connsiteX90" fmla="*/ 3327991 w 8591107"/>
              <a:gd name="connsiteY90" fmla="*/ 3551274 h 3793523"/>
              <a:gd name="connsiteX91" fmla="*/ 3221666 w 8591107"/>
              <a:gd name="connsiteY91" fmla="*/ 3572540 h 3793523"/>
              <a:gd name="connsiteX92" fmla="*/ 3115340 w 8591107"/>
              <a:gd name="connsiteY92" fmla="*/ 3615070 h 3793523"/>
              <a:gd name="connsiteX93" fmla="*/ 2923954 w 8591107"/>
              <a:gd name="connsiteY93" fmla="*/ 3657600 h 3793523"/>
              <a:gd name="connsiteX94" fmla="*/ 2764466 w 8591107"/>
              <a:gd name="connsiteY94" fmla="*/ 3689498 h 3793523"/>
              <a:gd name="connsiteX95" fmla="*/ 2275368 w 8591107"/>
              <a:gd name="connsiteY95" fmla="*/ 3700130 h 3793523"/>
              <a:gd name="connsiteX96" fmla="*/ 1169582 w 8591107"/>
              <a:gd name="connsiteY96" fmla="*/ 3710763 h 3793523"/>
              <a:gd name="connsiteX97" fmla="*/ 1137684 w 8591107"/>
              <a:gd name="connsiteY97" fmla="*/ 3700130 h 3793523"/>
              <a:gd name="connsiteX98" fmla="*/ 1063256 w 8591107"/>
              <a:gd name="connsiteY98" fmla="*/ 3689498 h 3793523"/>
              <a:gd name="connsiteX99" fmla="*/ 1031359 w 8591107"/>
              <a:gd name="connsiteY99" fmla="*/ 3678865 h 3793523"/>
              <a:gd name="connsiteX100" fmla="*/ 1010093 w 8591107"/>
              <a:gd name="connsiteY100" fmla="*/ 3646968 h 3793523"/>
              <a:gd name="connsiteX101" fmla="*/ 978196 w 8591107"/>
              <a:gd name="connsiteY101" fmla="*/ 3615070 h 3793523"/>
              <a:gd name="connsiteX102" fmla="*/ 882503 w 8591107"/>
              <a:gd name="connsiteY102" fmla="*/ 3583172 h 3793523"/>
              <a:gd name="connsiteX103" fmla="*/ 861238 w 8591107"/>
              <a:gd name="connsiteY103" fmla="*/ 3551274 h 3793523"/>
              <a:gd name="connsiteX104" fmla="*/ 839972 w 8591107"/>
              <a:gd name="connsiteY104" fmla="*/ 3487479 h 3793523"/>
              <a:gd name="connsiteX105" fmla="*/ 808075 w 8591107"/>
              <a:gd name="connsiteY105" fmla="*/ 3466214 h 3793523"/>
              <a:gd name="connsiteX106" fmla="*/ 797442 w 8591107"/>
              <a:gd name="connsiteY106" fmla="*/ 3402419 h 3793523"/>
              <a:gd name="connsiteX107" fmla="*/ 786810 w 8591107"/>
              <a:gd name="connsiteY107" fmla="*/ 3359888 h 3793523"/>
              <a:gd name="connsiteX108" fmla="*/ 627321 w 8591107"/>
              <a:gd name="connsiteY108" fmla="*/ 3264195 h 3793523"/>
              <a:gd name="connsiteX109" fmla="*/ 595424 w 8591107"/>
              <a:gd name="connsiteY109" fmla="*/ 3242930 h 3793523"/>
              <a:gd name="connsiteX110" fmla="*/ 584791 w 8591107"/>
              <a:gd name="connsiteY110" fmla="*/ 3211033 h 3793523"/>
              <a:gd name="connsiteX111" fmla="*/ 563526 w 8591107"/>
              <a:gd name="connsiteY111" fmla="*/ 3168502 h 3793523"/>
              <a:gd name="connsiteX112" fmla="*/ 552893 w 8591107"/>
              <a:gd name="connsiteY112" fmla="*/ 3125972 h 3793523"/>
              <a:gd name="connsiteX113" fmla="*/ 520996 w 8591107"/>
              <a:gd name="connsiteY113" fmla="*/ 3104707 h 3793523"/>
              <a:gd name="connsiteX114" fmla="*/ 467833 w 8591107"/>
              <a:gd name="connsiteY114" fmla="*/ 3030279 h 3793523"/>
              <a:gd name="connsiteX115" fmla="*/ 446568 w 8591107"/>
              <a:gd name="connsiteY115" fmla="*/ 2998381 h 3793523"/>
              <a:gd name="connsiteX116" fmla="*/ 404038 w 8591107"/>
              <a:gd name="connsiteY116" fmla="*/ 2945219 h 3793523"/>
              <a:gd name="connsiteX117" fmla="*/ 393405 w 8591107"/>
              <a:gd name="connsiteY117" fmla="*/ 2913321 h 3793523"/>
              <a:gd name="connsiteX118" fmla="*/ 329610 w 8591107"/>
              <a:gd name="connsiteY118" fmla="*/ 2892056 h 3793523"/>
              <a:gd name="connsiteX119" fmla="*/ 297712 w 8591107"/>
              <a:gd name="connsiteY119" fmla="*/ 2870791 h 3793523"/>
              <a:gd name="connsiteX120" fmla="*/ 276447 w 8591107"/>
              <a:gd name="connsiteY120" fmla="*/ 2796363 h 3793523"/>
              <a:gd name="connsiteX121" fmla="*/ 233917 w 8591107"/>
              <a:gd name="connsiteY121" fmla="*/ 2721935 h 3793523"/>
              <a:gd name="connsiteX122" fmla="*/ 223284 w 8591107"/>
              <a:gd name="connsiteY122" fmla="*/ 2690037 h 3793523"/>
              <a:gd name="connsiteX123" fmla="*/ 159489 w 8591107"/>
              <a:gd name="connsiteY123" fmla="*/ 2573079 h 3793523"/>
              <a:gd name="connsiteX124" fmla="*/ 106326 w 8591107"/>
              <a:gd name="connsiteY124" fmla="*/ 2477386 h 3793523"/>
              <a:gd name="connsiteX125" fmla="*/ 85061 w 8591107"/>
              <a:gd name="connsiteY125" fmla="*/ 2392326 h 3793523"/>
              <a:gd name="connsiteX126" fmla="*/ 42531 w 8591107"/>
              <a:gd name="connsiteY126" fmla="*/ 2317898 h 3793523"/>
              <a:gd name="connsiteX127" fmla="*/ 10633 w 8591107"/>
              <a:gd name="connsiteY127" fmla="*/ 2200940 h 3793523"/>
              <a:gd name="connsiteX128" fmla="*/ 0 w 8591107"/>
              <a:gd name="connsiteY128" fmla="*/ 2105247 h 3793523"/>
              <a:gd name="connsiteX129" fmla="*/ 10633 w 8591107"/>
              <a:gd name="connsiteY129" fmla="*/ 1275907 h 3793523"/>
              <a:gd name="connsiteX130" fmla="*/ 21266 w 8591107"/>
              <a:gd name="connsiteY130" fmla="*/ 1222744 h 3793523"/>
              <a:gd name="connsiteX131" fmla="*/ 42531 w 8591107"/>
              <a:gd name="connsiteY131" fmla="*/ 1180214 h 3793523"/>
              <a:gd name="connsiteX132" fmla="*/ 74428 w 8591107"/>
              <a:gd name="connsiteY132" fmla="*/ 1063256 h 3793523"/>
              <a:gd name="connsiteX133" fmla="*/ 95693 w 8591107"/>
              <a:gd name="connsiteY133" fmla="*/ 1020726 h 3793523"/>
              <a:gd name="connsiteX134" fmla="*/ 170121 w 8591107"/>
              <a:gd name="connsiteY134" fmla="*/ 978195 h 3793523"/>
              <a:gd name="connsiteX135" fmla="*/ 191386 w 8591107"/>
              <a:gd name="connsiteY135" fmla="*/ 946298 h 3793523"/>
              <a:gd name="connsiteX136" fmla="*/ 244549 w 8591107"/>
              <a:gd name="connsiteY136" fmla="*/ 935665 h 3793523"/>
              <a:gd name="connsiteX137" fmla="*/ 318977 w 8591107"/>
              <a:gd name="connsiteY137" fmla="*/ 914400 h 3793523"/>
              <a:gd name="connsiteX138" fmla="*/ 457200 w 8591107"/>
              <a:gd name="connsiteY138" fmla="*/ 882502 h 3793523"/>
              <a:gd name="connsiteX139" fmla="*/ 520996 w 8591107"/>
              <a:gd name="connsiteY139" fmla="*/ 850605 h 3793523"/>
              <a:gd name="connsiteX140" fmla="*/ 584791 w 8591107"/>
              <a:gd name="connsiteY140" fmla="*/ 839972 h 3793523"/>
              <a:gd name="connsiteX141" fmla="*/ 669852 w 8591107"/>
              <a:gd name="connsiteY141" fmla="*/ 818707 h 3793523"/>
              <a:gd name="connsiteX142" fmla="*/ 776177 w 8591107"/>
              <a:gd name="connsiteY142" fmla="*/ 797442 h 3793523"/>
              <a:gd name="connsiteX143" fmla="*/ 903768 w 8591107"/>
              <a:gd name="connsiteY143" fmla="*/ 765544 h 3793523"/>
              <a:gd name="connsiteX144" fmla="*/ 956931 w 8591107"/>
              <a:gd name="connsiteY144" fmla="*/ 754912 h 3793523"/>
              <a:gd name="connsiteX145" fmla="*/ 1137684 w 8591107"/>
              <a:gd name="connsiteY145" fmla="*/ 733647 h 3793523"/>
              <a:gd name="connsiteX146" fmla="*/ 1190847 w 8591107"/>
              <a:gd name="connsiteY146" fmla="*/ 723014 h 3793523"/>
              <a:gd name="connsiteX147" fmla="*/ 1360968 w 8591107"/>
              <a:gd name="connsiteY147" fmla="*/ 701749 h 3793523"/>
              <a:gd name="connsiteX148" fmla="*/ 1477926 w 8591107"/>
              <a:gd name="connsiteY148" fmla="*/ 691116 h 3793523"/>
              <a:gd name="connsiteX149" fmla="*/ 1552354 w 8591107"/>
              <a:gd name="connsiteY149" fmla="*/ 680484 h 3793523"/>
              <a:gd name="connsiteX150" fmla="*/ 1711842 w 8591107"/>
              <a:gd name="connsiteY150" fmla="*/ 659219 h 3793523"/>
              <a:gd name="connsiteX151" fmla="*/ 1903228 w 8591107"/>
              <a:gd name="connsiteY151" fmla="*/ 637954 h 3793523"/>
              <a:gd name="connsiteX152" fmla="*/ 2030819 w 8591107"/>
              <a:gd name="connsiteY152" fmla="*/ 616688 h 3793523"/>
              <a:gd name="connsiteX153" fmla="*/ 2062717 w 8591107"/>
              <a:gd name="connsiteY153" fmla="*/ 595423 h 3793523"/>
              <a:gd name="connsiteX154" fmla="*/ 2126512 w 8591107"/>
              <a:gd name="connsiteY154" fmla="*/ 574158 h 3793523"/>
              <a:gd name="connsiteX155" fmla="*/ 2179675 w 8591107"/>
              <a:gd name="connsiteY155" fmla="*/ 542261 h 3793523"/>
              <a:gd name="connsiteX156" fmla="*/ 2275368 w 8591107"/>
              <a:gd name="connsiteY156" fmla="*/ 531628 h 3793523"/>
              <a:gd name="connsiteX157" fmla="*/ 2307266 w 8591107"/>
              <a:gd name="connsiteY157" fmla="*/ 510363 h 3793523"/>
              <a:gd name="connsiteX158" fmla="*/ 2381693 w 8591107"/>
              <a:gd name="connsiteY158" fmla="*/ 489098 h 3793523"/>
              <a:gd name="connsiteX159" fmla="*/ 2402959 w 8591107"/>
              <a:gd name="connsiteY159" fmla="*/ 467833 h 3793523"/>
              <a:gd name="connsiteX160" fmla="*/ 2434856 w 8591107"/>
              <a:gd name="connsiteY160" fmla="*/ 457200 h 3793523"/>
              <a:gd name="connsiteX161" fmla="*/ 2477386 w 8591107"/>
              <a:gd name="connsiteY161" fmla="*/ 393405 h 3793523"/>
              <a:gd name="connsiteX162" fmla="*/ 2519917 w 8591107"/>
              <a:gd name="connsiteY162" fmla="*/ 350874 h 3793523"/>
              <a:gd name="connsiteX163" fmla="*/ 2551814 w 8591107"/>
              <a:gd name="connsiteY163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46559 w 8591107"/>
              <a:gd name="connsiteY47" fmla="*/ 818707 h 3793523"/>
              <a:gd name="connsiteX48" fmla="*/ 8367824 w 8591107"/>
              <a:gd name="connsiteY48" fmla="*/ 882502 h 3793523"/>
              <a:gd name="connsiteX49" fmla="*/ 8378456 w 8591107"/>
              <a:gd name="connsiteY49" fmla="*/ 914400 h 3793523"/>
              <a:gd name="connsiteX50" fmla="*/ 8389089 w 8591107"/>
              <a:gd name="connsiteY50" fmla="*/ 956930 h 3793523"/>
              <a:gd name="connsiteX51" fmla="*/ 8431619 w 8591107"/>
              <a:gd name="connsiteY51" fmla="*/ 1041991 h 3793523"/>
              <a:gd name="connsiteX52" fmla="*/ 8452884 w 8591107"/>
              <a:gd name="connsiteY52" fmla="*/ 1190847 h 3793523"/>
              <a:gd name="connsiteX53" fmla="*/ 8463517 w 8591107"/>
              <a:gd name="connsiteY53" fmla="*/ 1233377 h 3793523"/>
              <a:gd name="connsiteX54" fmla="*/ 8484782 w 8591107"/>
              <a:gd name="connsiteY54" fmla="*/ 1382233 h 3793523"/>
              <a:gd name="connsiteX55" fmla="*/ 8495414 w 8591107"/>
              <a:gd name="connsiteY55" fmla="*/ 1998921 h 3793523"/>
              <a:gd name="connsiteX56" fmla="*/ 8506047 w 8591107"/>
              <a:gd name="connsiteY56" fmla="*/ 2052084 h 3793523"/>
              <a:gd name="connsiteX57" fmla="*/ 8527312 w 8591107"/>
              <a:gd name="connsiteY57" fmla="*/ 2126512 h 3793523"/>
              <a:gd name="connsiteX58" fmla="*/ 8548577 w 8591107"/>
              <a:gd name="connsiteY58" fmla="*/ 2211572 h 3793523"/>
              <a:gd name="connsiteX59" fmla="*/ 8569842 w 8591107"/>
              <a:gd name="connsiteY59" fmla="*/ 2296633 h 3793523"/>
              <a:gd name="connsiteX60" fmla="*/ 8580475 w 8591107"/>
              <a:gd name="connsiteY60" fmla="*/ 2339163 h 3793523"/>
              <a:gd name="connsiteX61" fmla="*/ 8591107 w 8591107"/>
              <a:gd name="connsiteY61" fmla="*/ 2541181 h 3793523"/>
              <a:gd name="connsiteX62" fmla="*/ 8506046 w 8591107"/>
              <a:gd name="connsiteY62" fmla="*/ 2817628 h 3793523"/>
              <a:gd name="connsiteX63" fmla="*/ 8355420 w 8591107"/>
              <a:gd name="connsiteY63" fmla="*/ 2913321 h 3793523"/>
              <a:gd name="connsiteX64" fmla="*/ 8059479 w 8591107"/>
              <a:gd name="connsiteY64" fmla="*/ 2998381 h 3793523"/>
              <a:gd name="connsiteX65" fmla="*/ 7868093 w 8591107"/>
              <a:gd name="connsiteY65" fmla="*/ 3019647 h 3793523"/>
              <a:gd name="connsiteX66" fmla="*/ 7836196 w 8591107"/>
              <a:gd name="connsiteY66" fmla="*/ 3030279 h 3793523"/>
              <a:gd name="connsiteX67" fmla="*/ 7432159 w 8591107"/>
              <a:gd name="connsiteY67" fmla="*/ 3040912 h 3793523"/>
              <a:gd name="connsiteX68" fmla="*/ 7102549 w 8591107"/>
              <a:gd name="connsiteY68" fmla="*/ 3051544 h 3793523"/>
              <a:gd name="connsiteX69" fmla="*/ 6719777 w 8591107"/>
              <a:gd name="connsiteY69" fmla="*/ 3083442 h 3793523"/>
              <a:gd name="connsiteX70" fmla="*/ 6400800 w 8591107"/>
              <a:gd name="connsiteY70" fmla="*/ 3062177 h 3793523"/>
              <a:gd name="connsiteX71" fmla="*/ 6092456 w 8591107"/>
              <a:gd name="connsiteY71" fmla="*/ 3072809 h 3793523"/>
              <a:gd name="connsiteX72" fmla="*/ 5316279 w 8591107"/>
              <a:gd name="connsiteY72" fmla="*/ 3083442 h 3793523"/>
              <a:gd name="connsiteX73" fmla="*/ 5209954 w 8591107"/>
              <a:gd name="connsiteY73" fmla="*/ 3094074 h 3793523"/>
              <a:gd name="connsiteX74" fmla="*/ 5167424 w 8591107"/>
              <a:gd name="connsiteY74" fmla="*/ 3104707 h 3793523"/>
              <a:gd name="connsiteX75" fmla="*/ 5061098 w 8591107"/>
              <a:gd name="connsiteY75" fmla="*/ 3115340 h 3793523"/>
              <a:gd name="connsiteX76" fmla="*/ 4646428 w 8591107"/>
              <a:gd name="connsiteY76" fmla="*/ 3147237 h 3793523"/>
              <a:gd name="connsiteX77" fmla="*/ 4338084 w 8591107"/>
              <a:gd name="connsiteY77" fmla="*/ 3179135 h 3793523"/>
              <a:gd name="connsiteX78" fmla="*/ 4253024 w 8591107"/>
              <a:gd name="connsiteY78" fmla="*/ 3200400 h 3793523"/>
              <a:gd name="connsiteX79" fmla="*/ 4146698 w 8591107"/>
              <a:gd name="connsiteY79" fmla="*/ 3221665 h 3793523"/>
              <a:gd name="connsiteX80" fmla="*/ 4040372 w 8591107"/>
              <a:gd name="connsiteY80" fmla="*/ 3264195 h 3793523"/>
              <a:gd name="connsiteX81" fmla="*/ 3976577 w 8591107"/>
              <a:gd name="connsiteY81" fmla="*/ 3285461 h 3793523"/>
              <a:gd name="connsiteX82" fmla="*/ 3902149 w 8591107"/>
              <a:gd name="connsiteY82" fmla="*/ 3306726 h 3793523"/>
              <a:gd name="connsiteX83" fmla="*/ 3859619 w 8591107"/>
              <a:gd name="connsiteY83" fmla="*/ 3327991 h 3793523"/>
              <a:gd name="connsiteX84" fmla="*/ 3785191 w 8591107"/>
              <a:gd name="connsiteY84" fmla="*/ 3349256 h 3793523"/>
              <a:gd name="connsiteX85" fmla="*/ 3689498 w 8591107"/>
              <a:gd name="connsiteY85" fmla="*/ 3381154 h 3793523"/>
              <a:gd name="connsiteX86" fmla="*/ 3593805 w 8591107"/>
              <a:gd name="connsiteY86" fmla="*/ 3444949 h 3793523"/>
              <a:gd name="connsiteX87" fmla="*/ 3530010 w 8591107"/>
              <a:gd name="connsiteY87" fmla="*/ 3476847 h 3793523"/>
              <a:gd name="connsiteX88" fmla="*/ 3476847 w 8591107"/>
              <a:gd name="connsiteY88" fmla="*/ 3508744 h 3793523"/>
              <a:gd name="connsiteX89" fmla="*/ 3327991 w 8591107"/>
              <a:gd name="connsiteY89" fmla="*/ 3551274 h 3793523"/>
              <a:gd name="connsiteX90" fmla="*/ 3221666 w 8591107"/>
              <a:gd name="connsiteY90" fmla="*/ 3572540 h 3793523"/>
              <a:gd name="connsiteX91" fmla="*/ 3115340 w 8591107"/>
              <a:gd name="connsiteY91" fmla="*/ 3615070 h 3793523"/>
              <a:gd name="connsiteX92" fmla="*/ 2923954 w 8591107"/>
              <a:gd name="connsiteY92" fmla="*/ 3657600 h 3793523"/>
              <a:gd name="connsiteX93" fmla="*/ 2764466 w 8591107"/>
              <a:gd name="connsiteY93" fmla="*/ 3689498 h 3793523"/>
              <a:gd name="connsiteX94" fmla="*/ 2275368 w 8591107"/>
              <a:gd name="connsiteY94" fmla="*/ 3700130 h 3793523"/>
              <a:gd name="connsiteX95" fmla="*/ 1169582 w 8591107"/>
              <a:gd name="connsiteY95" fmla="*/ 3710763 h 3793523"/>
              <a:gd name="connsiteX96" fmla="*/ 1137684 w 8591107"/>
              <a:gd name="connsiteY96" fmla="*/ 3700130 h 3793523"/>
              <a:gd name="connsiteX97" fmla="*/ 1063256 w 8591107"/>
              <a:gd name="connsiteY97" fmla="*/ 3689498 h 3793523"/>
              <a:gd name="connsiteX98" fmla="*/ 1031359 w 8591107"/>
              <a:gd name="connsiteY98" fmla="*/ 3678865 h 3793523"/>
              <a:gd name="connsiteX99" fmla="*/ 1010093 w 8591107"/>
              <a:gd name="connsiteY99" fmla="*/ 3646968 h 3793523"/>
              <a:gd name="connsiteX100" fmla="*/ 978196 w 8591107"/>
              <a:gd name="connsiteY100" fmla="*/ 3615070 h 3793523"/>
              <a:gd name="connsiteX101" fmla="*/ 882503 w 8591107"/>
              <a:gd name="connsiteY101" fmla="*/ 3583172 h 3793523"/>
              <a:gd name="connsiteX102" fmla="*/ 861238 w 8591107"/>
              <a:gd name="connsiteY102" fmla="*/ 3551274 h 3793523"/>
              <a:gd name="connsiteX103" fmla="*/ 839972 w 8591107"/>
              <a:gd name="connsiteY103" fmla="*/ 3487479 h 3793523"/>
              <a:gd name="connsiteX104" fmla="*/ 808075 w 8591107"/>
              <a:gd name="connsiteY104" fmla="*/ 3466214 h 3793523"/>
              <a:gd name="connsiteX105" fmla="*/ 797442 w 8591107"/>
              <a:gd name="connsiteY105" fmla="*/ 3402419 h 3793523"/>
              <a:gd name="connsiteX106" fmla="*/ 786810 w 8591107"/>
              <a:gd name="connsiteY106" fmla="*/ 3359888 h 3793523"/>
              <a:gd name="connsiteX107" fmla="*/ 627321 w 8591107"/>
              <a:gd name="connsiteY107" fmla="*/ 3264195 h 3793523"/>
              <a:gd name="connsiteX108" fmla="*/ 595424 w 8591107"/>
              <a:gd name="connsiteY108" fmla="*/ 3242930 h 3793523"/>
              <a:gd name="connsiteX109" fmla="*/ 584791 w 8591107"/>
              <a:gd name="connsiteY109" fmla="*/ 3211033 h 3793523"/>
              <a:gd name="connsiteX110" fmla="*/ 563526 w 8591107"/>
              <a:gd name="connsiteY110" fmla="*/ 3168502 h 3793523"/>
              <a:gd name="connsiteX111" fmla="*/ 552893 w 8591107"/>
              <a:gd name="connsiteY111" fmla="*/ 3125972 h 3793523"/>
              <a:gd name="connsiteX112" fmla="*/ 520996 w 8591107"/>
              <a:gd name="connsiteY112" fmla="*/ 3104707 h 3793523"/>
              <a:gd name="connsiteX113" fmla="*/ 467833 w 8591107"/>
              <a:gd name="connsiteY113" fmla="*/ 3030279 h 3793523"/>
              <a:gd name="connsiteX114" fmla="*/ 446568 w 8591107"/>
              <a:gd name="connsiteY114" fmla="*/ 2998381 h 3793523"/>
              <a:gd name="connsiteX115" fmla="*/ 404038 w 8591107"/>
              <a:gd name="connsiteY115" fmla="*/ 2945219 h 3793523"/>
              <a:gd name="connsiteX116" fmla="*/ 393405 w 8591107"/>
              <a:gd name="connsiteY116" fmla="*/ 2913321 h 3793523"/>
              <a:gd name="connsiteX117" fmla="*/ 329610 w 8591107"/>
              <a:gd name="connsiteY117" fmla="*/ 2892056 h 3793523"/>
              <a:gd name="connsiteX118" fmla="*/ 297712 w 8591107"/>
              <a:gd name="connsiteY118" fmla="*/ 2870791 h 3793523"/>
              <a:gd name="connsiteX119" fmla="*/ 276447 w 8591107"/>
              <a:gd name="connsiteY119" fmla="*/ 2796363 h 3793523"/>
              <a:gd name="connsiteX120" fmla="*/ 233917 w 8591107"/>
              <a:gd name="connsiteY120" fmla="*/ 2721935 h 3793523"/>
              <a:gd name="connsiteX121" fmla="*/ 223284 w 8591107"/>
              <a:gd name="connsiteY121" fmla="*/ 2690037 h 3793523"/>
              <a:gd name="connsiteX122" fmla="*/ 159489 w 8591107"/>
              <a:gd name="connsiteY122" fmla="*/ 2573079 h 3793523"/>
              <a:gd name="connsiteX123" fmla="*/ 106326 w 8591107"/>
              <a:gd name="connsiteY123" fmla="*/ 2477386 h 3793523"/>
              <a:gd name="connsiteX124" fmla="*/ 85061 w 8591107"/>
              <a:gd name="connsiteY124" fmla="*/ 2392326 h 3793523"/>
              <a:gd name="connsiteX125" fmla="*/ 42531 w 8591107"/>
              <a:gd name="connsiteY125" fmla="*/ 2317898 h 3793523"/>
              <a:gd name="connsiteX126" fmla="*/ 10633 w 8591107"/>
              <a:gd name="connsiteY126" fmla="*/ 2200940 h 3793523"/>
              <a:gd name="connsiteX127" fmla="*/ 0 w 8591107"/>
              <a:gd name="connsiteY127" fmla="*/ 2105247 h 3793523"/>
              <a:gd name="connsiteX128" fmla="*/ 10633 w 8591107"/>
              <a:gd name="connsiteY128" fmla="*/ 1275907 h 3793523"/>
              <a:gd name="connsiteX129" fmla="*/ 21266 w 8591107"/>
              <a:gd name="connsiteY129" fmla="*/ 1222744 h 3793523"/>
              <a:gd name="connsiteX130" fmla="*/ 42531 w 8591107"/>
              <a:gd name="connsiteY130" fmla="*/ 1180214 h 3793523"/>
              <a:gd name="connsiteX131" fmla="*/ 74428 w 8591107"/>
              <a:gd name="connsiteY131" fmla="*/ 1063256 h 3793523"/>
              <a:gd name="connsiteX132" fmla="*/ 95693 w 8591107"/>
              <a:gd name="connsiteY132" fmla="*/ 1020726 h 3793523"/>
              <a:gd name="connsiteX133" fmla="*/ 170121 w 8591107"/>
              <a:gd name="connsiteY133" fmla="*/ 978195 h 3793523"/>
              <a:gd name="connsiteX134" fmla="*/ 191386 w 8591107"/>
              <a:gd name="connsiteY134" fmla="*/ 946298 h 3793523"/>
              <a:gd name="connsiteX135" fmla="*/ 244549 w 8591107"/>
              <a:gd name="connsiteY135" fmla="*/ 935665 h 3793523"/>
              <a:gd name="connsiteX136" fmla="*/ 318977 w 8591107"/>
              <a:gd name="connsiteY136" fmla="*/ 914400 h 3793523"/>
              <a:gd name="connsiteX137" fmla="*/ 457200 w 8591107"/>
              <a:gd name="connsiteY137" fmla="*/ 882502 h 3793523"/>
              <a:gd name="connsiteX138" fmla="*/ 520996 w 8591107"/>
              <a:gd name="connsiteY138" fmla="*/ 850605 h 3793523"/>
              <a:gd name="connsiteX139" fmla="*/ 584791 w 8591107"/>
              <a:gd name="connsiteY139" fmla="*/ 839972 h 3793523"/>
              <a:gd name="connsiteX140" fmla="*/ 669852 w 8591107"/>
              <a:gd name="connsiteY140" fmla="*/ 818707 h 3793523"/>
              <a:gd name="connsiteX141" fmla="*/ 776177 w 8591107"/>
              <a:gd name="connsiteY141" fmla="*/ 797442 h 3793523"/>
              <a:gd name="connsiteX142" fmla="*/ 903768 w 8591107"/>
              <a:gd name="connsiteY142" fmla="*/ 765544 h 3793523"/>
              <a:gd name="connsiteX143" fmla="*/ 956931 w 8591107"/>
              <a:gd name="connsiteY143" fmla="*/ 754912 h 3793523"/>
              <a:gd name="connsiteX144" fmla="*/ 1137684 w 8591107"/>
              <a:gd name="connsiteY144" fmla="*/ 733647 h 3793523"/>
              <a:gd name="connsiteX145" fmla="*/ 1190847 w 8591107"/>
              <a:gd name="connsiteY145" fmla="*/ 723014 h 3793523"/>
              <a:gd name="connsiteX146" fmla="*/ 1360968 w 8591107"/>
              <a:gd name="connsiteY146" fmla="*/ 701749 h 3793523"/>
              <a:gd name="connsiteX147" fmla="*/ 1477926 w 8591107"/>
              <a:gd name="connsiteY147" fmla="*/ 691116 h 3793523"/>
              <a:gd name="connsiteX148" fmla="*/ 1552354 w 8591107"/>
              <a:gd name="connsiteY148" fmla="*/ 680484 h 3793523"/>
              <a:gd name="connsiteX149" fmla="*/ 1711842 w 8591107"/>
              <a:gd name="connsiteY149" fmla="*/ 659219 h 3793523"/>
              <a:gd name="connsiteX150" fmla="*/ 1903228 w 8591107"/>
              <a:gd name="connsiteY150" fmla="*/ 637954 h 3793523"/>
              <a:gd name="connsiteX151" fmla="*/ 2030819 w 8591107"/>
              <a:gd name="connsiteY151" fmla="*/ 616688 h 3793523"/>
              <a:gd name="connsiteX152" fmla="*/ 2062717 w 8591107"/>
              <a:gd name="connsiteY152" fmla="*/ 595423 h 3793523"/>
              <a:gd name="connsiteX153" fmla="*/ 2126512 w 8591107"/>
              <a:gd name="connsiteY153" fmla="*/ 574158 h 3793523"/>
              <a:gd name="connsiteX154" fmla="*/ 2179675 w 8591107"/>
              <a:gd name="connsiteY154" fmla="*/ 542261 h 3793523"/>
              <a:gd name="connsiteX155" fmla="*/ 2275368 w 8591107"/>
              <a:gd name="connsiteY155" fmla="*/ 531628 h 3793523"/>
              <a:gd name="connsiteX156" fmla="*/ 2307266 w 8591107"/>
              <a:gd name="connsiteY156" fmla="*/ 510363 h 3793523"/>
              <a:gd name="connsiteX157" fmla="*/ 2381693 w 8591107"/>
              <a:gd name="connsiteY157" fmla="*/ 489098 h 3793523"/>
              <a:gd name="connsiteX158" fmla="*/ 2402959 w 8591107"/>
              <a:gd name="connsiteY158" fmla="*/ 467833 h 3793523"/>
              <a:gd name="connsiteX159" fmla="*/ 2434856 w 8591107"/>
              <a:gd name="connsiteY159" fmla="*/ 457200 h 3793523"/>
              <a:gd name="connsiteX160" fmla="*/ 2477386 w 8591107"/>
              <a:gd name="connsiteY160" fmla="*/ 393405 h 3793523"/>
              <a:gd name="connsiteX161" fmla="*/ 2519917 w 8591107"/>
              <a:gd name="connsiteY161" fmla="*/ 350874 h 3793523"/>
              <a:gd name="connsiteX162" fmla="*/ 2551814 w 8591107"/>
              <a:gd name="connsiteY162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67824 w 8591107"/>
              <a:gd name="connsiteY47" fmla="*/ 882502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10108 w 8591107"/>
              <a:gd name="connsiteY47" fmla="*/ 781493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79220 w 8591107"/>
              <a:gd name="connsiteY47" fmla="*/ 756684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591107" h="3793523">
                <a:moveTo>
                  <a:pt x="2551814" y="318977"/>
                </a:moveTo>
                <a:cubicBezTo>
                  <a:pt x="2565991" y="311889"/>
                  <a:pt x="2546498" y="338470"/>
                  <a:pt x="2604977" y="308344"/>
                </a:cubicBezTo>
                <a:cubicBezTo>
                  <a:pt x="2652823" y="283535"/>
                  <a:pt x="2677634" y="276447"/>
                  <a:pt x="2764466" y="244549"/>
                </a:cubicBezTo>
                <a:lnTo>
                  <a:pt x="3125972" y="116958"/>
                </a:lnTo>
                <a:cubicBezTo>
                  <a:pt x="3157870" y="113414"/>
                  <a:pt x="3189666" y="108788"/>
                  <a:pt x="3221666" y="106326"/>
                </a:cubicBezTo>
                <a:cubicBezTo>
                  <a:pt x="3281843" y="101697"/>
                  <a:pt x="3342168" y="99237"/>
                  <a:pt x="3402419" y="95693"/>
                </a:cubicBezTo>
                <a:cubicBezTo>
                  <a:pt x="3628530" y="67430"/>
                  <a:pt x="3305034" y="106496"/>
                  <a:pt x="3625703" y="74428"/>
                </a:cubicBezTo>
                <a:cubicBezTo>
                  <a:pt x="3650640" y="71934"/>
                  <a:pt x="3675133" y="65581"/>
                  <a:pt x="3700131" y="63795"/>
                </a:cubicBezTo>
                <a:cubicBezTo>
                  <a:pt x="3774454" y="58486"/>
                  <a:pt x="3849017" y="57296"/>
                  <a:pt x="3923414" y="53163"/>
                </a:cubicBezTo>
                <a:cubicBezTo>
                  <a:pt x="3976613" y="50208"/>
                  <a:pt x="4029806" y="46955"/>
                  <a:pt x="4082903" y="42530"/>
                </a:cubicBezTo>
                <a:cubicBezTo>
                  <a:pt x="4157409" y="36321"/>
                  <a:pt x="4231567" y="25928"/>
                  <a:pt x="4306186" y="21265"/>
                </a:cubicBezTo>
                <a:cubicBezTo>
                  <a:pt x="4508338" y="8631"/>
                  <a:pt x="4419837" y="16908"/>
                  <a:pt x="4572000" y="0"/>
                </a:cubicBezTo>
                <a:cubicBezTo>
                  <a:pt x="4667693" y="3544"/>
                  <a:pt x="4763507" y="4660"/>
                  <a:pt x="4859079" y="10633"/>
                </a:cubicBezTo>
                <a:cubicBezTo>
                  <a:pt x="5022002" y="20816"/>
                  <a:pt x="4833843" y="17192"/>
                  <a:pt x="4944140" y="31898"/>
                </a:cubicBezTo>
                <a:cubicBezTo>
                  <a:pt x="4986443" y="37538"/>
                  <a:pt x="5029201" y="38986"/>
                  <a:pt x="5071731" y="42530"/>
                </a:cubicBezTo>
                <a:cubicBezTo>
                  <a:pt x="5174266" y="68165"/>
                  <a:pt x="5093676" y="50805"/>
                  <a:pt x="5295014" y="63795"/>
                </a:cubicBezTo>
                <a:lnTo>
                  <a:pt x="5443870" y="74428"/>
                </a:lnTo>
                <a:cubicBezTo>
                  <a:pt x="5480400" y="81734"/>
                  <a:pt x="5504536" y="85685"/>
                  <a:pt x="5539563" y="95693"/>
                </a:cubicBezTo>
                <a:cubicBezTo>
                  <a:pt x="5550340" y="98772"/>
                  <a:pt x="5560828" y="102782"/>
                  <a:pt x="5571461" y="106326"/>
                </a:cubicBezTo>
                <a:cubicBezTo>
                  <a:pt x="5629215" y="192955"/>
                  <a:pt x="5547872" y="86439"/>
                  <a:pt x="5635256" y="148856"/>
                </a:cubicBezTo>
                <a:cubicBezTo>
                  <a:pt x="5649676" y="159156"/>
                  <a:pt x="5652822" y="180963"/>
                  <a:pt x="5667154" y="191386"/>
                </a:cubicBezTo>
                <a:cubicBezTo>
                  <a:pt x="5795685" y="284862"/>
                  <a:pt x="5710316" y="207651"/>
                  <a:pt x="5784112" y="244549"/>
                </a:cubicBezTo>
                <a:cubicBezTo>
                  <a:pt x="5795542" y="250264"/>
                  <a:pt x="5803770" y="262142"/>
                  <a:pt x="5816010" y="265814"/>
                </a:cubicBezTo>
                <a:cubicBezTo>
                  <a:pt x="5840014" y="273015"/>
                  <a:pt x="5865629" y="272903"/>
                  <a:pt x="5890438" y="276447"/>
                </a:cubicBezTo>
                <a:cubicBezTo>
                  <a:pt x="5922336" y="287079"/>
                  <a:pt x="5952675" y="304998"/>
                  <a:pt x="5986131" y="308344"/>
                </a:cubicBezTo>
                <a:lnTo>
                  <a:pt x="6198782" y="329609"/>
                </a:lnTo>
                <a:cubicBezTo>
                  <a:pt x="6320676" y="353989"/>
                  <a:pt x="6169642" y="325126"/>
                  <a:pt x="6337005" y="350874"/>
                </a:cubicBezTo>
                <a:cubicBezTo>
                  <a:pt x="6360761" y="354529"/>
                  <a:pt x="6408001" y="365084"/>
                  <a:pt x="6432698" y="372140"/>
                </a:cubicBezTo>
                <a:cubicBezTo>
                  <a:pt x="6539473" y="402647"/>
                  <a:pt x="6374171" y="360165"/>
                  <a:pt x="6507126" y="393405"/>
                </a:cubicBezTo>
                <a:cubicBezTo>
                  <a:pt x="6514214" y="404037"/>
                  <a:pt x="6517759" y="418214"/>
                  <a:pt x="6528391" y="425302"/>
                </a:cubicBezTo>
                <a:cubicBezTo>
                  <a:pt x="6540550" y="433408"/>
                  <a:pt x="6556544" y="433321"/>
                  <a:pt x="6570921" y="435935"/>
                </a:cubicBezTo>
                <a:cubicBezTo>
                  <a:pt x="6595578" y="440418"/>
                  <a:pt x="6620540" y="443024"/>
                  <a:pt x="6645349" y="446568"/>
                </a:cubicBezTo>
                <a:cubicBezTo>
                  <a:pt x="6655982" y="450112"/>
                  <a:pt x="6666257" y="455002"/>
                  <a:pt x="6677247" y="457200"/>
                </a:cubicBezTo>
                <a:cubicBezTo>
                  <a:pt x="6741406" y="470032"/>
                  <a:pt x="6803291" y="470778"/>
                  <a:pt x="6868633" y="478465"/>
                </a:cubicBezTo>
                <a:cubicBezTo>
                  <a:pt x="6890044" y="480984"/>
                  <a:pt x="6910967" y="487054"/>
                  <a:pt x="6932428" y="489098"/>
                </a:cubicBezTo>
                <a:cubicBezTo>
                  <a:pt x="6985469" y="494149"/>
                  <a:pt x="7038771" y="495934"/>
                  <a:pt x="7091917" y="499730"/>
                </a:cubicBezTo>
                <a:lnTo>
                  <a:pt x="7230140" y="510363"/>
                </a:lnTo>
                <a:cubicBezTo>
                  <a:pt x="7265625" y="513449"/>
                  <a:pt x="7300952" y="518263"/>
                  <a:pt x="7336466" y="520995"/>
                </a:cubicBezTo>
                <a:cubicBezTo>
                  <a:pt x="7393116" y="525353"/>
                  <a:pt x="7449879" y="528084"/>
                  <a:pt x="7506586" y="531628"/>
                </a:cubicBezTo>
                <a:cubicBezTo>
                  <a:pt x="7531395" y="535172"/>
                  <a:pt x="7556439" y="537346"/>
                  <a:pt x="7581014" y="542261"/>
                </a:cubicBezTo>
                <a:cubicBezTo>
                  <a:pt x="7592004" y="544459"/>
                  <a:pt x="7602135" y="549814"/>
                  <a:pt x="7612912" y="552893"/>
                </a:cubicBezTo>
                <a:cubicBezTo>
                  <a:pt x="7626963" y="556907"/>
                  <a:pt x="7641445" y="559327"/>
                  <a:pt x="7655442" y="563526"/>
                </a:cubicBezTo>
                <a:cubicBezTo>
                  <a:pt x="7676912" y="569967"/>
                  <a:pt x="7697492" y="579355"/>
                  <a:pt x="7719238" y="584791"/>
                </a:cubicBezTo>
                <a:cubicBezTo>
                  <a:pt x="7822959" y="610720"/>
                  <a:pt x="7693446" y="579059"/>
                  <a:pt x="7814931" y="606056"/>
                </a:cubicBezTo>
                <a:cubicBezTo>
                  <a:pt x="7829196" y="609226"/>
                  <a:pt x="7842995" y="614621"/>
                  <a:pt x="7857461" y="616688"/>
                </a:cubicBezTo>
                <a:cubicBezTo>
                  <a:pt x="7892721" y="621725"/>
                  <a:pt x="7928344" y="623777"/>
                  <a:pt x="7963786" y="627321"/>
                </a:cubicBezTo>
                <a:cubicBezTo>
                  <a:pt x="7974419" y="630865"/>
                  <a:pt x="7984811" y="635236"/>
                  <a:pt x="7995684" y="637954"/>
                </a:cubicBezTo>
                <a:cubicBezTo>
                  <a:pt x="8063024" y="680484"/>
                  <a:pt x="8215425" y="710610"/>
                  <a:pt x="8279220" y="756684"/>
                </a:cubicBezTo>
                <a:cubicBezTo>
                  <a:pt x="8282764" y="767317"/>
                  <a:pt x="8375738" y="903527"/>
                  <a:pt x="8378456" y="914400"/>
                </a:cubicBezTo>
                <a:cubicBezTo>
                  <a:pt x="8382000" y="928577"/>
                  <a:pt x="8383469" y="943441"/>
                  <a:pt x="8389089" y="956930"/>
                </a:cubicBezTo>
                <a:cubicBezTo>
                  <a:pt x="8401281" y="986192"/>
                  <a:pt x="8431619" y="1041991"/>
                  <a:pt x="8431619" y="1041991"/>
                </a:cubicBezTo>
                <a:cubicBezTo>
                  <a:pt x="8438150" y="1094240"/>
                  <a:pt x="8442667" y="1139761"/>
                  <a:pt x="8452884" y="1190847"/>
                </a:cubicBezTo>
                <a:cubicBezTo>
                  <a:pt x="8455750" y="1205176"/>
                  <a:pt x="8460651" y="1219048"/>
                  <a:pt x="8463517" y="1233377"/>
                </a:cubicBezTo>
                <a:cubicBezTo>
                  <a:pt x="8473735" y="1284465"/>
                  <a:pt x="8478250" y="1329981"/>
                  <a:pt x="8484782" y="1382233"/>
                </a:cubicBezTo>
                <a:cubicBezTo>
                  <a:pt x="8488326" y="1587796"/>
                  <a:pt x="8488891" y="1793431"/>
                  <a:pt x="8495414" y="1998921"/>
                </a:cubicBezTo>
                <a:cubicBezTo>
                  <a:pt x="8495987" y="2016984"/>
                  <a:pt x="8502127" y="2034442"/>
                  <a:pt x="8506047" y="2052084"/>
                </a:cubicBezTo>
                <a:cubicBezTo>
                  <a:pt x="8527301" y="2147728"/>
                  <a:pt x="8505996" y="2048353"/>
                  <a:pt x="8527312" y="2126512"/>
                </a:cubicBezTo>
                <a:cubicBezTo>
                  <a:pt x="8535002" y="2154708"/>
                  <a:pt x="8541489" y="2183219"/>
                  <a:pt x="8548577" y="2211572"/>
                </a:cubicBezTo>
                <a:lnTo>
                  <a:pt x="8569842" y="2296633"/>
                </a:lnTo>
                <a:lnTo>
                  <a:pt x="8580475" y="2339163"/>
                </a:lnTo>
                <a:cubicBezTo>
                  <a:pt x="8584019" y="2406502"/>
                  <a:pt x="8587028" y="2473872"/>
                  <a:pt x="8591107" y="2541181"/>
                </a:cubicBezTo>
                <a:cubicBezTo>
                  <a:pt x="8564526" y="2643962"/>
                  <a:pt x="8541488" y="2744972"/>
                  <a:pt x="8506046" y="2817628"/>
                </a:cubicBezTo>
                <a:cubicBezTo>
                  <a:pt x="8491009" y="2822640"/>
                  <a:pt x="8370864" y="2909757"/>
                  <a:pt x="8355420" y="2913321"/>
                </a:cubicBezTo>
                <a:cubicBezTo>
                  <a:pt x="8280992" y="2943446"/>
                  <a:pt x="8140700" y="2980660"/>
                  <a:pt x="8059479" y="2998381"/>
                </a:cubicBezTo>
                <a:cubicBezTo>
                  <a:pt x="7921845" y="3025909"/>
                  <a:pt x="8124467" y="2987600"/>
                  <a:pt x="7868093" y="3019647"/>
                </a:cubicBezTo>
                <a:cubicBezTo>
                  <a:pt x="7856972" y="3021037"/>
                  <a:pt x="7847390" y="3029733"/>
                  <a:pt x="7836196" y="3030279"/>
                </a:cubicBezTo>
                <a:cubicBezTo>
                  <a:pt x="7701630" y="3036843"/>
                  <a:pt x="7566828" y="3037009"/>
                  <a:pt x="7432159" y="3040912"/>
                </a:cubicBezTo>
                <a:lnTo>
                  <a:pt x="7102549" y="3051544"/>
                </a:lnTo>
                <a:cubicBezTo>
                  <a:pt x="6776336" y="3074845"/>
                  <a:pt x="6903560" y="3060468"/>
                  <a:pt x="6719777" y="3083442"/>
                </a:cubicBezTo>
                <a:lnTo>
                  <a:pt x="6400800" y="3062177"/>
                </a:lnTo>
                <a:cubicBezTo>
                  <a:pt x="6297958" y="3062177"/>
                  <a:pt x="6195279" y="3070793"/>
                  <a:pt x="6092456" y="3072809"/>
                </a:cubicBezTo>
                <a:lnTo>
                  <a:pt x="5316279" y="3083442"/>
                </a:lnTo>
                <a:cubicBezTo>
                  <a:pt x="5280837" y="3086986"/>
                  <a:pt x="5245214" y="3089037"/>
                  <a:pt x="5209954" y="3094074"/>
                </a:cubicBezTo>
                <a:cubicBezTo>
                  <a:pt x="5195488" y="3096141"/>
                  <a:pt x="5181890" y="3102640"/>
                  <a:pt x="5167424" y="3104707"/>
                </a:cubicBezTo>
                <a:cubicBezTo>
                  <a:pt x="5132163" y="3109744"/>
                  <a:pt x="5096599" y="3112442"/>
                  <a:pt x="5061098" y="3115340"/>
                </a:cubicBezTo>
                <a:cubicBezTo>
                  <a:pt x="4922926" y="3126619"/>
                  <a:pt x="4783666" y="3127632"/>
                  <a:pt x="4646428" y="3147237"/>
                </a:cubicBezTo>
                <a:cubicBezTo>
                  <a:pt x="4444827" y="3176037"/>
                  <a:pt x="4547583" y="3165168"/>
                  <a:pt x="4338084" y="3179135"/>
                </a:cubicBezTo>
                <a:cubicBezTo>
                  <a:pt x="4309731" y="3186223"/>
                  <a:pt x="4281554" y="3194060"/>
                  <a:pt x="4253024" y="3200400"/>
                </a:cubicBezTo>
                <a:cubicBezTo>
                  <a:pt x="4217741" y="3208241"/>
                  <a:pt x="4181318" y="3211279"/>
                  <a:pt x="4146698" y="3221665"/>
                </a:cubicBezTo>
                <a:cubicBezTo>
                  <a:pt x="4110136" y="3232634"/>
                  <a:pt x="4076114" y="3250792"/>
                  <a:pt x="4040372" y="3264195"/>
                </a:cubicBezTo>
                <a:cubicBezTo>
                  <a:pt x="4019384" y="3272066"/>
                  <a:pt x="3998130" y="3279303"/>
                  <a:pt x="3976577" y="3285461"/>
                </a:cubicBezTo>
                <a:cubicBezTo>
                  <a:pt x="3951768" y="3292549"/>
                  <a:pt x="3926398" y="3297908"/>
                  <a:pt x="3902149" y="3306726"/>
                </a:cubicBezTo>
                <a:cubicBezTo>
                  <a:pt x="3887253" y="3312143"/>
                  <a:pt x="3874515" y="3322574"/>
                  <a:pt x="3859619" y="3327991"/>
                </a:cubicBezTo>
                <a:cubicBezTo>
                  <a:pt x="3835370" y="3336809"/>
                  <a:pt x="3809440" y="3340438"/>
                  <a:pt x="3785191" y="3349256"/>
                </a:cubicBezTo>
                <a:cubicBezTo>
                  <a:pt x="3677582" y="3388386"/>
                  <a:pt x="3813975" y="3356258"/>
                  <a:pt x="3689498" y="3381154"/>
                </a:cubicBezTo>
                <a:cubicBezTo>
                  <a:pt x="3646067" y="3413727"/>
                  <a:pt x="3643934" y="3417606"/>
                  <a:pt x="3593805" y="3444949"/>
                </a:cubicBezTo>
                <a:cubicBezTo>
                  <a:pt x="3572933" y="3456334"/>
                  <a:pt x="3550882" y="3465462"/>
                  <a:pt x="3530010" y="3476847"/>
                </a:cubicBezTo>
                <a:cubicBezTo>
                  <a:pt x="3511867" y="3486743"/>
                  <a:pt x="3496035" y="3501069"/>
                  <a:pt x="3476847" y="3508744"/>
                </a:cubicBezTo>
                <a:cubicBezTo>
                  <a:pt x="3459489" y="3515687"/>
                  <a:pt x="3365757" y="3543181"/>
                  <a:pt x="3327991" y="3551274"/>
                </a:cubicBezTo>
                <a:cubicBezTo>
                  <a:pt x="3292650" y="3558847"/>
                  <a:pt x="3256285" y="3562154"/>
                  <a:pt x="3221666" y="3572540"/>
                </a:cubicBezTo>
                <a:cubicBezTo>
                  <a:pt x="3185104" y="3583509"/>
                  <a:pt x="3151715" y="3603496"/>
                  <a:pt x="3115340" y="3615070"/>
                </a:cubicBezTo>
                <a:cubicBezTo>
                  <a:pt x="2964519" y="3663059"/>
                  <a:pt x="3032131" y="3634420"/>
                  <a:pt x="2923954" y="3657600"/>
                </a:cubicBezTo>
                <a:cubicBezTo>
                  <a:pt x="2864232" y="3670397"/>
                  <a:pt x="2825250" y="3687204"/>
                  <a:pt x="2764466" y="3689498"/>
                </a:cubicBezTo>
                <a:cubicBezTo>
                  <a:pt x="2601511" y="3695647"/>
                  <a:pt x="2438401" y="3696586"/>
                  <a:pt x="2275368" y="3700130"/>
                </a:cubicBezTo>
                <a:cubicBezTo>
                  <a:pt x="1855098" y="3793523"/>
                  <a:pt x="2169877" y="3731177"/>
                  <a:pt x="1169582" y="3710763"/>
                </a:cubicBezTo>
                <a:cubicBezTo>
                  <a:pt x="1158376" y="3710534"/>
                  <a:pt x="1148674" y="3702328"/>
                  <a:pt x="1137684" y="3700130"/>
                </a:cubicBezTo>
                <a:cubicBezTo>
                  <a:pt x="1113109" y="3695215"/>
                  <a:pt x="1088065" y="3693042"/>
                  <a:pt x="1063256" y="3689498"/>
                </a:cubicBezTo>
                <a:cubicBezTo>
                  <a:pt x="1052624" y="3685954"/>
                  <a:pt x="1040111" y="3685866"/>
                  <a:pt x="1031359" y="3678865"/>
                </a:cubicBezTo>
                <a:cubicBezTo>
                  <a:pt x="1021380" y="3670882"/>
                  <a:pt x="1018274" y="3656785"/>
                  <a:pt x="1010093" y="3646968"/>
                </a:cubicBezTo>
                <a:cubicBezTo>
                  <a:pt x="1000467" y="3635417"/>
                  <a:pt x="989747" y="3624696"/>
                  <a:pt x="978196" y="3615070"/>
                </a:cubicBezTo>
                <a:cubicBezTo>
                  <a:pt x="940821" y="3583924"/>
                  <a:pt x="937882" y="3592402"/>
                  <a:pt x="882503" y="3583172"/>
                </a:cubicBezTo>
                <a:cubicBezTo>
                  <a:pt x="875415" y="3572539"/>
                  <a:pt x="866428" y="3562951"/>
                  <a:pt x="861238" y="3551274"/>
                </a:cubicBezTo>
                <a:cubicBezTo>
                  <a:pt x="852134" y="3530791"/>
                  <a:pt x="851852" y="3506487"/>
                  <a:pt x="839972" y="3487479"/>
                </a:cubicBezTo>
                <a:cubicBezTo>
                  <a:pt x="833199" y="3476643"/>
                  <a:pt x="818707" y="3473302"/>
                  <a:pt x="808075" y="3466214"/>
                </a:cubicBezTo>
                <a:cubicBezTo>
                  <a:pt x="804531" y="3444949"/>
                  <a:pt x="801670" y="3423559"/>
                  <a:pt x="797442" y="3402419"/>
                </a:cubicBezTo>
                <a:cubicBezTo>
                  <a:pt x="794576" y="3388090"/>
                  <a:pt x="797582" y="3369763"/>
                  <a:pt x="786810" y="3359888"/>
                </a:cubicBezTo>
                <a:cubicBezTo>
                  <a:pt x="711718" y="3291054"/>
                  <a:pt x="692236" y="3301290"/>
                  <a:pt x="627321" y="3264195"/>
                </a:cubicBezTo>
                <a:cubicBezTo>
                  <a:pt x="616226" y="3257855"/>
                  <a:pt x="606056" y="3250018"/>
                  <a:pt x="595424" y="3242930"/>
                </a:cubicBezTo>
                <a:cubicBezTo>
                  <a:pt x="591880" y="3232298"/>
                  <a:pt x="589206" y="3221334"/>
                  <a:pt x="584791" y="3211033"/>
                </a:cubicBezTo>
                <a:cubicBezTo>
                  <a:pt x="578547" y="3196464"/>
                  <a:pt x="569091" y="3183343"/>
                  <a:pt x="563526" y="3168502"/>
                </a:cubicBezTo>
                <a:cubicBezTo>
                  <a:pt x="558395" y="3154819"/>
                  <a:pt x="560999" y="3138131"/>
                  <a:pt x="552893" y="3125972"/>
                </a:cubicBezTo>
                <a:cubicBezTo>
                  <a:pt x="545805" y="3115340"/>
                  <a:pt x="531628" y="3111795"/>
                  <a:pt x="520996" y="3104707"/>
                </a:cubicBezTo>
                <a:cubicBezTo>
                  <a:pt x="470881" y="3029533"/>
                  <a:pt x="533775" y="3122597"/>
                  <a:pt x="467833" y="3030279"/>
                </a:cubicBezTo>
                <a:cubicBezTo>
                  <a:pt x="460405" y="3019880"/>
                  <a:pt x="452283" y="3009811"/>
                  <a:pt x="446568" y="2998381"/>
                </a:cubicBezTo>
                <a:cubicBezTo>
                  <a:pt x="420890" y="2947025"/>
                  <a:pt x="457807" y="2981066"/>
                  <a:pt x="404038" y="2945219"/>
                </a:cubicBezTo>
                <a:cubicBezTo>
                  <a:pt x="400494" y="2934586"/>
                  <a:pt x="402525" y="2919835"/>
                  <a:pt x="393405" y="2913321"/>
                </a:cubicBezTo>
                <a:cubicBezTo>
                  <a:pt x="375165" y="2900292"/>
                  <a:pt x="350093" y="2901160"/>
                  <a:pt x="329610" y="2892056"/>
                </a:cubicBezTo>
                <a:cubicBezTo>
                  <a:pt x="317933" y="2886866"/>
                  <a:pt x="308345" y="2877879"/>
                  <a:pt x="297712" y="2870791"/>
                </a:cubicBezTo>
                <a:cubicBezTo>
                  <a:pt x="292318" y="2849217"/>
                  <a:pt x="285597" y="2817712"/>
                  <a:pt x="276447" y="2796363"/>
                </a:cubicBezTo>
                <a:cubicBezTo>
                  <a:pt x="220538" y="2665905"/>
                  <a:pt x="287298" y="2828697"/>
                  <a:pt x="233917" y="2721935"/>
                </a:cubicBezTo>
                <a:cubicBezTo>
                  <a:pt x="228905" y="2711910"/>
                  <a:pt x="227836" y="2700279"/>
                  <a:pt x="223284" y="2690037"/>
                </a:cubicBezTo>
                <a:cubicBezTo>
                  <a:pt x="155584" y="2537715"/>
                  <a:pt x="226704" y="2707512"/>
                  <a:pt x="159489" y="2573079"/>
                </a:cubicBezTo>
                <a:cubicBezTo>
                  <a:pt x="110760" y="2475620"/>
                  <a:pt x="169064" y="2561036"/>
                  <a:pt x="106326" y="2477386"/>
                </a:cubicBezTo>
                <a:cubicBezTo>
                  <a:pt x="102283" y="2457169"/>
                  <a:pt x="95958" y="2414120"/>
                  <a:pt x="85061" y="2392326"/>
                </a:cubicBezTo>
                <a:cubicBezTo>
                  <a:pt x="46700" y="2315602"/>
                  <a:pt x="79811" y="2411099"/>
                  <a:pt x="42531" y="2317898"/>
                </a:cubicBezTo>
                <a:cubicBezTo>
                  <a:pt x="26835" y="2278658"/>
                  <a:pt x="16565" y="2242463"/>
                  <a:pt x="10633" y="2200940"/>
                </a:cubicBezTo>
                <a:cubicBezTo>
                  <a:pt x="6094" y="2169169"/>
                  <a:pt x="3544" y="2137145"/>
                  <a:pt x="0" y="2105247"/>
                </a:cubicBezTo>
                <a:cubicBezTo>
                  <a:pt x="3544" y="1828800"/>
                  <a:pt x="3973" y="1552296"/>
                  <a:pt x="10633" y="1275907"/>
                </a:cubicBezTo>
                <a:cubicBezTo>
                  <a:pt x="11068" y="1257840"/>
                  <a:pt x="15551" y="1239889"/>
                  <a:pt x="21266" y="1222744"/>
                </a:cubicBezTo>
                <a:cubicBezTo>
                  <a:pt x="26278" y="1207707"/>
                  <a:pt x="35443" y="1194391"/>
                  <a:pt x="42531" y="1180214"/>
                </a:cubicBezTo>
                <a:cubicBezTo>
                  <a:pt x="45780" y="1167218"/>
                  <a:pt x="62506" y="1091075"/>
                  <a:pt x="74428" y="1063256"/>
                </a:cubicBezTo>
                <a:cubicBezTo>
                  <a:pt x="80672" y="1048688"/>
                  <a:pt x="85546" y="1032902"/>
                  <a:pt x="95693" y="1020726"/>
                </a:cubicBezTo>
                <a:cubicBezTo>
                  <a:pt x="106426" y="1007846"/>
                  <a:pt x="158771" y="983870"/>
                  <a:pt x="170121" y="978195"/>
                </a:cubicBezTo>
                <a:cubicBezTo>
                  <a:pt x="177209" y="967563"/>
                  <a:pt x="180291" y="952638"/>
                  <a:pt x="191386" y="946298"/>
                </a:cubicBezTo>
                <a:cubicBezTo>
                  <a:pt x="207077" y="937332"/>
                  <a:pt x="227017" y="940048"/>
                  <a:pt x="244549" y="935665"/>
                </a:cubicBezTo>
                <a:cubicBezTo>
                  <a:pt x="269581" y="929407"/>
                  <a:pt x="294084" y="921189"/>
                  <a:pt x="318977" y="914400"/>
                </a:cubicBezTo>
                <a:cubicBezTo>
                  <a:pt x="359785" y="903271"/>
                  <a:pt x="421978" y="890329"/>
                  <a:pt x="457200" y="882502"/>
                </a:cubicBezTo>
                <a:cubicBezTo>
                  <a:pt x="478465" y="871870"/>
                  <a:pt x="498441" y="858123"/>
                  <a:pt x="520996" y="850605"/>
                </a:cubicBezTo>
                <a:cubicBezTo>
                  <a:pt x="541448" y="843788"/>
                  <a:pt x="563711" y="844489"/>
                  <a:pt x="584791" y="839972"/>
                </a:cubicBezTo>
                <a:cubicBezTo>
                  <a:pt x="613369" y="833848"/>
                  <a:pt x="641193" y="824439"/>
                  <a:pt x="669852" y="818707"/>
                </a:cubicBezTo>
                <a:lnTo>
                  <a:pt x="776177" y="797442"/>
                </a:lnTo>
                <a:cubicBezTo>
                  <a:pt x="859859" y="763970"/>
                  <a:pt x="800926" y="782684"/>
                  <a:pt x="903768" y="765544"/>
                </a:cubicBezTo>
                <a:cubicBezTo>
                  <a:pt x="921594" y="762573"/>
                  <a:pt x="939105" y="757883"/>
                  <a:pt x="956931" y="754912"/>
                </a:cubicBezTo>
                <a:cubicBezTo>
                  <a:pt x="1027459" y="743157"/>
                  <a:pt x="1062080" y="741207"/>
                  <a:pt x="1137684" y="733647"/>
                </a:cubicBezTo>
                <a:cubicBezTo>
                  <a:pt x="1155405" y="730103"/>
                  <a:pt x="1173021" y="725985"/>
                  <a:pt x="1190847" y="723014"/>
                </a:cubicBezTo>
                <a:cubicBezTo>
                  <a:pt x="1243434" y="714249"/>
                  <a:pt x="1309024" y="706943"/>
                  <a:pt x="1360968" y="701749"/>
                </a:cubicBezTo>
                <a:cubicBezTo>
                  <a:pt x="1399921" y="697854"/>
                  <a:pt x="1439019" y="695439"/>
                  <a:pt x="1477926" y="691116"/>
                </a:cubicBezTo>
                <a:cubicBezTo>
                  <a:pt x="1502834" y="688348"/>
                  <a:pt x="1527545" y="684028"/>
                  <a:pt x="1552354" y="680484"/>
                </a:cubicBezTo>
                <a:cubicBezTo>
                  <a:pt x="1627342" y="655487"/>
                  <a:pt x="1563171" y="674086"/>
                  <a:pt x="1711842" y="659219"/>
                </a:cubicBezTo>
                <a:cubicBezTo>
                  <a:pt x="1775711" y="652832"/>
                  <a:pt x="1839913" y="648507"/>
                  <a:pt x="1903228" y="637954"/>
                </a:cubicBezTo>
                <a:lnTo>
                  <a:pt x="2030819" y="616688"/>
                </a:lnTo>
                <a:cubicBezTo>
                  <a:pt x="2041452" y="609600"/>
                  <a:pt x="2051040" y="600613"/>
                  <a:pt x="2062717" y="595423"/>
                </a:cubicBezTo>
                <a:cubicBezTo>
                  <a:pt x="2083200" y="586319"/>
                  <a:pt x="2107291" y="585690"/>
                  <a:pt x="2126512" y="574158"/>
                </a:cubicBezTo>
                <a:cubicBezTo>
                  <a:pt x="2144233" y="563526"/>
                  <a:pt x="2159804" y="547938"/>
                  <a:pt x="2179675" y="542261"/>
                </a:cubicBezTo>
                <a:cubicBezTo>
                  <a:pt x="2210534" y="533444"/>
                  <a:pt x="2243470" y="535172"/>
                  <a:pt x="2275368" y="531628"/>
                </a:cubicBezTo>
                <a:cubicBezTo>
                  <a:pt x="2286001" y="524540"/>
                  <a:pt x="2295836" y="516078"/>
                  <a:pt x="2307266" y="510363"/>
                </a:cubicBezTo>
                <a:cubicBezTo>
                  <a:pt x="2322524" y="502734"/>
                  <a:pt x="2368060" y="492506"/>
                  <a:pt x="2381693" y="489098"/>
                </a:cubicBezTo>
                <a:cubicBezTo>
                  <a:pt x="2388782" y="482010"/>
                  <a:pt x="2394363" y="472991"/>
                  <a:pt x="2402959" y="467833"/>
                </a:cubicBezTo>
                <a:cubicBezTo>
                  <a:pt x="2412569" y="462067"/>
                  <a:pt x="2426931" y="465125"/>
                  <a:pt x="2434856" y="457200"/>
                </a:cubicBezTo>
                <a:cubicBezTo>
                  <a:pt x="2452928" y="439128"/>
                  <a:pt x="2459314" y="411477"/>
                  <a:pt x="2477386" y="393405"/>
                </a:cubicBezTo>
                <a:lnTo>
                  <a:pt x="2519917" y="350874"/>
                </a:lnTo>
                <a:cubicBezTo>
                  <a:pt x="2530549" y="340242"/>
                  <a:pt x="2537549" y="323732"/>
                  <a:pt x="2551814" y="318977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3507569" y="4377665"/>
            <a:ext cx="126130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6828116" y="3119736"/>
            <a:ext cx="119616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cxnSp>
        <p:nvCxnSpPr>
          <p:cNvPr id="526340" name="AutoShape 4"/>
          <p:cNvCxnSpPr>
            <a:cxnSpLocks noChangeShapeType="1"/>
          </p:cNvCxnSpPr>
          <p:nvPr/>
        </p:nvCxnSpPr>
        <p:spPr bwMode="auto">
          <a:xfrm>
            <a:off x="3732991" y="3635388"/>
            <a:ext cx="1042987" cy="3857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526341" name="AutoShape 5"/>
          <p:cNvCxnSpPr>
            <a:cxnSpLocks noChangeShapeType="1"/>
          </p:cNvCxnSpPr>
          <p:nvPr/>
        </p:nvCxnSpPr>
        <p:spPr bwMode="auto">
          <a:xfrm>
            <a:off x="6818941" y="3637656"/>
            <a:ext cx="1244450" cy="1588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526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Transactions Lifecycle</a:t>
            </a:r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4897798" y="2495550"/>
            <a:ext cx="805161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4880993" y="2021037"/>
            <a:ext cx="82618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</p:txBody>
      </p:sp>
      <p:sp>
        <p:nvSpPr>
          <p:cNvPr id="526345" name="Freeform 9"/>
          <p:cNvSpPr>
            <a:spLocks/>
          </p:cNvSpPr>
          <p:nvPr/>
        </p:nvSpPr>
        <p:spPr bwMode="auto">
          <a:xfrm>
            <a:off x="5865812" y="2495550"/>
            <a:ext cx="809327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5812261" y="2031670"/>
            <a:ext cx="9236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7" name="Freeform 11"/>
          <p:cNvSpPr>
            <a:spLocks/>
          </p:cNvSpPr>
          <p:nvPr/>
        </p:nvSpPr>
        <p:spPr bwMode="auto">
          <a:xfrm>
            <a:off x="2894013" y="4317969"/>
            <a:ext cx="2509805" cy="568325"/>
          </a:xfrm>
          <a:custGeom>
            <a:avLst/>
            <a:gdLst/>
            <a:ahLst/>
            <a:cxnLst>
              <a:cxn ang="0">
                <a:pos x="1616" y="6"/>
              </a:cxn>
              <a:cxn ang="0">
                <a:pos x="1525" y="154"/>
              </a:cxn>
              <a:cxn ang="0">
                <a:pos x="1216" y="308"/>
              </a:cxn>
              <a:cxn ang="0">
                <a:pos x="754" y="351"/>
              </a:cxn>
              <a:cxn ang="0">
                <a:pos x="202" y="268"/>
              </a:cxn>
              <a:cxn ang="0">
                <a:pos x="0" y="0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3732212" y="3141002"/>
            <a:ext cx="10251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blackWhite">
          <a:xfrm>
            <a:off x="2221541" y="2971800"/>
            <a:ext cx="1479551" cy="1327174"/>
          </a:xfrm>
          <a:prstGeom prst="roundRect">
            <a:avLst>
              <a:gd name="adj" fmla="val 3087"/>
            </a:avLst>
          </a:prstGeom>
          <a:solidFill>
            <a:srgbClr val="DA8200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 starting state</a:t>
            </a:r>
          </a:p>
        </p:txBody>
      </p:sp>
      <p:sp>
        <p:nvSpPr>
          <p:cNvPr id="526350" name="Text Box 14"/>
          <p:cNvSpPr txBox="1">
            <a:spLocks noChangeArrowheads="1"/>
          </p:cNvSpPr>
          <p:nvPr/>
        </p:nvSpPr>
        <p:spPr bwMode="blackWhite">
          <a:xfrm>
            <a:off x="8075612" y="2966708"/>
            <a:ext cx="1905000" cy="1302227"/>
          </a:xfrm>
          <a:prstGeom prst="roundRect">
            <a:avLst>
              <a:gd name="adj" fmla="val 2510"/>
            </a:avLst>
          </a:prstGeom>
          <a:solidFill>
            <a:srgbClr val="38883C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 state</a:t>
            </a:r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blackWhite">
          <a:xfrm>
            <a:off x="4799013" y="2966707"/>
            <a:ext cx="1998663" cy="1327174"/>
          </a:xfrm>
          <a:prstGeom prst="roundRect">
            <a:avLst>
              <a:gd name="adj" fmla="val 5490"/>
            </a:avLst>
          </a:prstGeom>
          <a:solidFill>
            <a:srgbClr val="0055D2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reads and writes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Transactions</a:t>
            </a:r>
            <a:r>
              <a:rPr lang="en-US" dirty="0"/>
              <a:t> guarantee the consistency and the </a:t>
            </a:r>
            <a:r>
              <a:rPr lang="en-US" dirty="0" smtClean="0"/>
              <a:t>integrity of </a:t>
            </a:r>
            <a:r>
              <a:rPr lang="en-US" dirty="0"/>
              <a:t>the database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/>
              <a:t>All changes in a transaction are temporary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Changes become final 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COMMIT </a:t>
            </a:r>
            <a:r>
              <a:rPr lang="en-US" dirty="0"/>
              <a:t>is </a:t>
            </a:r>
            <a:r>
              <a:rPr lang="en-US" dirty="0" smtClean="0"/>
              <a:t>successfully executed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At any time all changes </a:t>
            </a:r>
            <a:r>
              <a:rPr lang="en-US" dirty="0" smtClean="0"/>
              <a:t>done in the transaction can </a:t>
            </a:r>
            <a:r>
              <a:rPr lang="en-US" dirty="0"/>
              <a:t>be canceled </a:t>
            </a:r>
            <a:r>
              <a:rPr lang="en-US" dirty="0" smtClean="0"/>
              <a:t>by executing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ROLLBACK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All </a:t>
            </a:r>
            <a:r>
              <a:rPr lang="en-US" dirty="0" smtClean="0"/>
              <a:t>operations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Either </a:t>
            </a:r>
            <a:r>
              <a:rPr lang="en-US" dirty="0"/>
              <a:t>all of them </a:t>
            </a:r>
            <a:r>
              <a:rPr lang="en-US" dirty="0" smtClean="0"/>
              <a:t>pass or </a:t>
            </a:r>
            <a:r>
              <a:rPr lang="en-US" dirty="0"/>
              <a:t>none of them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4580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http://www.buzzle.com/img/articleImages/4344-8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600200"/>
            <a:ext cx="2914650" cy="2131858"/>
          </a:xfrm>
          <a:prstGeom prst="roundRect">
            <a:avLst>
              <a:gd name="adj" fmla="val 43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Database models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Hierarchical </a:t>
            </a:r>
            <a:r>
              <a:rPr lang="bg-BG" dirty="0"/>
              <a:t> (</a:t>
            </a:r>
            <a:r>
              <a:rPr lang="en-US" dirty="0"/>
              <a:t>tree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Network / graph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Relational</a:t>
            </a:r>
            <a:r>
              <a:rPr lang="bg-BG" dirty="0"/>
              <a:t> (</a:t>
            </a:r>
            <a:r>
              <a:rPr lang="en-US" dirty="0" smtClean="0"/>
              <a:t>tables</a:t>
            </a:r>
            <a:r>
              <a:rPr lang="bg-BG" dirty="0" smtClean="0"/>
              <a:t>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Object-oriented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 </a:t>
            </a:r>
            <a:r>
              <a:rPr lang="en-US" dirty="0"/>
              <a:t>a bunch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tables</a:t>
            </a:r>
            <a:r>
              <a:rPr lang="en-US" dirty="0"/>
              <a:t> together with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</a:t>
            </a:r>
            <a:r>
              <a:rPr lang="en-US" dirty="0"/>
              <a:t>between them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Rely on</a:t>
            </a:r>
            <a:r>
              <a:rPr lang="bg-BG" dirty="0" smtClean="0"/>
              <a:t> </a:t>
            </a:r>
            <a:r>
              <a:rPr lang="en-US" dirty="0"/>
              <a:t>a strong mathematical foundation: </a:t>
            </a:r>
            <a:r>
              <a:rPr lang="en-US" dirty="0" smtClean="0"/>
              <a:t>the relational </a:t>
            </a:r>
            <a:r>
              <a:rPr lang="en-US" dirty="0"/>
              <a:t>algebra</a:t>
            </a:r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Databases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818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556366"/>
            <a:ext cx="7924800" cy="8206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5529366"/>
            <a:ext cx="7924800" cy="719034"/>
          </a:xfrm>
        </p:spPr>
        <p:txBody>
          <a:bodyPr/>
          <a:lstStyle/>
          <a:p>
            <a:r>
              <a:rPr lang="en-US" dirty="0" smtClean="0"/>
              <a:t>Non-Relational Database Systems</a:t>
            </a:r>
            <a:endParaRPr lang="en-US" dirty="0"/>
          </a:p>
        </p:txBody>
      </p:sp>
      <p:pic>
        <p:nvPicPr>
          <p:cNvPr id="2050" name="Picture 2" descr="http://www.dataversity.net/wp-content/uploads/2012/05/n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338366"/>
            <a:ext cx="7162800" cy="2811400"/>
          </a:xfrm>
          <a:prstGeom prst="roundRect">
            <a:avLst>
              <a:gd name="adj" fmla="val 1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2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 </a:t>
            </a:r>
            <a:r>
              <a:rPr lang="en-US" dirty="0" smtClean="0"/>
              <a:t>(e.g. </a:t>
            </a:r>
            <a:r>
              <a:rPr lang="en-US" noProof="1" smtClean="0">
                <a:hlinkClick r:id="rId2"/>
              </a:rPr>
              <a:t>MongoDB</a:t>
            </a:r>
            <a:r>
              <a:rPr lang="en-US" noProof="1" smtClean="0"/>
              <a:t>, </a:t>
            </a:r>
            <a:r>
              <a:rPr lang="en-US" noProof="1" smtClean="0">
                <a:hlinkClick r:id="rId3"/>
              </a:rPr>
              <a:t>CouchDB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Set of documents, e.g. JSON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Key-value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 </a:t>
            </a:r>
            <a:r>
              <a:rPr lang="en-US" dirty="0" smtClean="0"/>
              <a:t>(e.g. </a:t>
            </a:r>
            <a:r>
              <a:rPr lang="en-US" noProof="1" smtClean="0">
                <a:hlinkClick r:id="rId4"/>
              </a:rPr>
              <a:t>Redis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Set of key-value pairs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Wide-column model </a:t>
            </a:r>
            <a:r>
              <a:rPr lang="en-US" dirty="0" smtClean="0"/>
              <a:t>(e.g. </a:t>
            </a:r>
            <a:r>
              <a:rPr lang="en-US" dirty="0" smtClean="0">
                <a:hlinkClick r:id="rId5"/>
              </a:rPr>
              <a:t>Cassandra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Key-value model with schema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model </a:t>
            </a:r>
            <a:r>
              <a:rPr lang="en-US" dirty="0"/>
              <a:t>(e.g. </a:t>
            </a:r>
            <a:r>
              <a:rPr lang="en-US" noProof="1" smtClean="0">
                <a:hlinkClick r:id="rId6"/>
              </a:rPr>
              <a:t>Caché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OOP-style objects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54540" y="3886199"/>
            <a:ext cx="1684007" cy="2451239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1836" y="1295400"/>
            <a:ext cx="1798976" cy="2255555"/>
          </a:xfrm>
          <a:prstGeom prst="rect">
            <a:avLst/>
          </a:prstGeom>
        </p:spPr>
      </p:pic>
      <p:pic>
        <p:nvPicPr>
          <p:cNvPr id="1026" name="Picture 2" descr="http://1.bp.blogspot.com/-NhP-r7kTpIw/UBfkiMj_1lI/AAAAAAAAAJ0/CV1gFLfNLW0/s1600/Types%2Bof%2BNoSQL%2B-%2Bkey%2Bvalue%2Bstor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01" y="2309012"/>
            <a:ext cx="1878311" cy="1643523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ervice-architecture.static-barryandassociates.com/images/object-oriented_databases/query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121" y="4564034"/>
            <a:ext cx="2150691" cy="1545943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NoSQL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(non-relational)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 smtClean="0"/>
              <a:t> model (non-relational)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Still support CRUD </a:t>
            </a:r>
            <a:r>
              <a:rPr lang="en-US" dirty="0" smtClean="0"/>
              <a:t>operations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472" y="2438400"/>
            <a:ext cx="2743879" cy="25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Relational vs. NoSQL Databases</a:t>
            </a:r>
          </a:p>
        </p:txBody>
      </p:sp>
      <p:pic>
        <p:nvPicPr>
          <p:cNvPr id="4098" name="Picture 2" descr="http://unysolutions.com/images/databasedesig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4212" y="1046940"/>
            <a:ext cx="1905000" cy="1073960"/>
          </a:xfrm>
          <a:prstGeom prst="roundRect">
            <a:avLst>
              <a:gd name="adj" fmla="val 720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4648200"/>
            <a:ext cx="2881927" cy="83820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3826663" y="47498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96012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59932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>
                  <a:solidFill>
                    <a:schemeClr val="bg1"/>
                  </a:solidFill>
                </a:rPr>
                <a:t>Svetlin Nakov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>
                  <a:solidFill>
                    <a:schemeClr val="bg1"/>
                  </a:solidFill>
                </a:rPr>
                <a:t>male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Street: </a:t>
              </a:r>
              <a:r>
                <a:rPr lang="en-US" sz="1800" b="1" noProof="1" smtClean="0">
                  <a:solidFill>
                    <a:schemeClr val="bg1"/>
                  </a:solidFill>
                </a:rPr>
                <a:t>Tintyava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15-17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- 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1113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>
                  <a:solidFill>
                    <a:schemeClr val="bg1"/>
                  </a:solidFill>
                </a:rPr>
                <a:t>nakov@abv.bg</a:t>
              </a:r>
              <a:endParaRPr lang="bg-BG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>
                  <a:solidFill>
                    <a:schemeClr val="bg1"/>
                  </a:solidFill>
                </a:rPr>
                <a:t>www.nakov.com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67662" y="914401"/>
            <a:ext cx="241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3378" y="914401"/>
            <a:ext cx="2373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stCxn id="11" idx="2"/>
            <a:endCxn id="13" idx="0"/>
          </p:cNvCxnSpPr>
          <p:nvPr/>
        </p:nvCxnSpPr>
        <p:spPr>
          <a:xfrm>
            <a:off x="3832859" y="35306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26663" y="557149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118359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Svetlin Nakov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www.nakov.com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132012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35576"/>
              </p:ext>
            </p:extLst>
          </p:nvPr>
        </p:nvGraphicFramePr>
        <p:xfrm>
          <a:off x="2118359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Tintyava</a:t>
                      </a:r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15-17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1113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132012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799839" y="346704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08575" y="36232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1671" y="46901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*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94759" y="48424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86023" y="55155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94759" y="566166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730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Redis</a:t>
            </a:r>
          </a:p>
          <a:p>
            <a:pPr lvl="1"/>
            <a:r>
              <a:rPr lang="en-US" dirty="0" smtClean="0"/>
              <a:t>Ultra-fast in-memory data structures server</a:t>
            </a:r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/>
              <a:t>Mature and </a:t>
            </a:r>
            <a:r>
              <a:rPr lang="en-US" dirty="0" smtClean="0"/>
              <a:t>powerful JSON-document database</a:t>
            </a:r>
          </a:p>
          <a:p>
            <a:r>
              <a:rPr lang="en-US" dirty="0" smtClean="0"/>
              <a:t>CouchDB</a:t>
            </a:r>
          </a:p>
          <a:p>
            <a:pPr lvl="1"/>
            <a:r>
              <a:rPr lang="en-US" dirty="0"/>
              <a:t>JSON-based </a:t>
            </a:r>
            <a:r>
              <a:rPr lang="en-US" dirty="0" smtClean="0"/>
              <a:t>document database with REST API</a:t>
            </a:r>
            <a:endParaRPr lang="bg-BG" dirty="0" smtClean="0"/>
          </a:p>
          <a:p>
            <a:r>
              <a:rPr lang="en-US" dirty="0" smtClean="0"/>
              <a:t>Cassandra</a:t>
            </a:r>
          </a:p>
          <a:p>
            <a:pPr lvl="1"/>
            <a:r>
              <a:rPr lang="en-US" dirty="0" smtClean="0"/>
              <a:t>Distributed wide-column database</a:t>
            </a:r>
          </a:p>
          <a:p>
            <a:r>
              <a:rPr lang="en-US" dirty="0" smtClean="0"/>
              <a:t>DB Ranking: </a:t>
            </a:r>
            <a:r>
              <a:rPr lang="en-US" sz="3000" dirty="0">
                <a:hlinkClick r:id="rId2"/>
              </a:rPr>
              <a:t>http://db-engines.com/en/ranking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 Systems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06" y="1066800"/>
            <a:ext cx="1389006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://cdn.inteist.com/wp-content/uploads/2010/12/16056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2" y="2325552"/>
            <a:ext cx="1600200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</p:spPr>
      </p:pic>
      <p:pic>
        <p:nvPicPr>
          <p:cNvPr id="6148" name="Picture 4" descr="http://kaatz-media.com/wp-content/uploads/couchd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0" y="3638734"/>
            <a:ext cx="1939632" cy="533399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  <a:alpha val="40000"/>
              </a:schemeClr>
            </a:solidFill>
          </a:ln>
        </p:spPr>
      </p:pic>
      <p:pic>
        <p:nvPicPr>
          <p:cNvPr id="6152" name="Picture 8" descr="http://blog.milford.io/wp-content/uploads/2010/06/apache-cassandr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4747592"/>
            <a:ext cx="2222501" cy="532475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48786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is relational database?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 of RDBMS?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E/R data model?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is primary key?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relationships do you know?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is constraint?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is transaction?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NoSQL database?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Examples?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/ Questions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9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69" y="1239025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Relational Database Management Systems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RDBMS</a:t>
            </a:r>
            <a:r>
              <a:rPr lang="en-US" dirty="0" smtClean="0"/>
              <a:t>) manage data stored in tables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RDBMS</a:t>
            </a:r>
            <a:r>
              <a:rPr lang="en-US" dirty="0" smtClean="0"/>
              <a:t> systems typically implement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</a:t>
            </a:r>
            <a:r>
              <a:rPr lang="bg-BG" dirty="0" smtClean="0"/>
              <a:t> </a:t>
            </a:r>
            <a:r>
              <a:rPr lang="bg-BG" dirty="0"/>
              <a:t>/ </a:t>
            </a:r>
            <a:r>
              <a:rPr lang="en-US" dirty="0"/>
              <a:t>altering</a:t>
            </a:r>
            <a:r>
              <a:rPr lang="bg-BG" dirty="0"/>
              <a:t> / </a:t>
            </a:r>
            <a:r>
              <a:rPr lang="en-US" dirty="0"/>
              <a:t>deleting tables </a:t>
            </a:r>
            <a:r>
              <a:rPr lang="en-US" dirty="0" smtClean="0"/>
              <a:t>and 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r>
              <a:rPr lang="en-US" dirty="0" smtClean="0"/>
              <a:t>(database schema)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Adding</a:t>
            </a:r>
            <a:r>
              <a:rPr lang="bg-BG" dirty="0"/>
              <a:t>, </a:t>
            </a:r>
            <a:r>
              <a:rPr lang="en-US" dirty="0"/>
              <a:t>changing</a:t>
            </a:r>
            <a:r>
              <a:rPr lang="bg-BG" dirty="0"/>
              <a:t>, </a:t>
            </a:r>
            <a:r>
              <a:rPr lang="en-US" dirty="0"/>
              <a:t>deleting</a:t>
            </a:r>
            <a:r>
              <a:rPr lang="bg-BG" dirty="0"/>
              <a:t>, </a:t>
            </a:r>
            <a:r>
              <a:rPr lang="en-US" dirty="0"/>
              <a:t>searching and retrieving of data </a:t>
            </a:r>
            <a:r>
              <a:rPr lang="en-US" dirty="0" err="1" smtClean="0"/>
              <a:t>ows</a:t>
            </a:r>
            <a:r>
              <a:rPr lang="en-US" dirty="0" smtClean="0"/>
              <a:t> stored in the </a:t>
            </a:r>
            <a:r>
              <a:rPr lang="en-US" dirty="0"/>
              <a:t>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 for the SQL language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Transaction management </a:t>
            </a:r>
            <a:r>
              <a:rPr lang="bg-BG" dirty="0"/>
              <a:t>(</a:t>
            </a:r>
            <a:r>
              <a:rPr lang="en-US" dirty="0"/>
              <a:t>optional</a:t>
            </a:r>
            <a:r>
              <a:rPr lang="bg-BG" dirty="0"/>
              <a:t>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 Management </a:t>
            </a:r>
            <a:r>
              <a:rPr lang="en-US" dirty="0" smtClean="0"/>
              <a:t>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89577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RDBMS </a:t>
            </a:r>
            <a:r>
              <a:rPr lang="en-US" dirty="0"/>
              <a:t>systems are also known as:</a:t>
            </a:r>
            <a:endParaRPr lang="bg-BG" dirty="0"/>
          </a:p>
          <a:p>
            <a:pPr lvl="1"/>
            <a:r>
              <a:rPr lang="en-US" dirty="0"/>
              <a:t>Database management servers</a:t>
            </a:r>
            <a:endParaRPr lang="bg-BG" dirty="0"/>
          </a:p>
          <a:p>
            <a:pPr lvl="1"/>
            <a:r>
              <a:rPr lang="en-US" dirty="0" smtClean="0"/>
              <a:t>Or just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database servers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Popular RDBMS </a:t>
            </a:r>
            <a:r>
              <a:rPr lang="en-US" dirty="0"/>
              <a:t>servers</a:t>
            </a:r>
            <a:r>
              <a:rPr lang="bg-BG" dirty="0"/>
              <a:t>:</a:t>
            </a:r>
          </a:p>
          <a:p>
            <a:pPr lvl="1"/>
            <a:r>
              <a:rPr lang="en-US" noProof="1" smtClean="0"/>
              <a:t>Microsoft SQL Server</a:t>
            </a:r>
          </a:p>
          <a:p>
            <a:pPr lvl="1"/>
            <a:r>
              <a:rPr lang="en-US" noProof="1" smtClean="0"/>
              <a:t>Oracle Database</a:t>
            </a:r>
          </a:p>
          <a:p>
            <a:pPr lvl="1"/>
            <a:r>
              <a:rPr lang="en-US" noProof="1"/>
              <a:t>MySQL</a:t>
            </a:r>
          </a:p>
          <a:p>
            <a:pPr lvl="1"/>
            <a:r>
              <a:rPr lang="en-US" noProof="1" smtClean="0"/>
              <a:t>PostgreSQL</a:t>
            </a:r>
          </a:p>
          <a:p>
            <a:pPr lvl="1"/>
            <a:r>
              <a:rPr lang="en-US" noProof="1" smtClean="0"/>
              <a:t>SQLite</a:t>
            </a:r>
            <a:endParaRPr lang="en-US" noProof="1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Systems</a:t>
            </a:r>
            <a:endParaRPr lang="bg-BG" dirty="0"/>
          </a:p>
        </p:txBody>
      </p:sp>
      <p:pic>
        <p:nvPicPr>
          <p:cNvPr id="50178" name="Picture 2" descr="http://farm3.static.flickr.com/2369/2084311380_0906fd827d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1600200"/>
            <a:ext cx="2276476" cy="1686460"/>
          </a:xfrm>
          <a:prstGeom prst="roundRect">
            <a:avLst>
              <a:gd name="adj" fmla="val 56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961128"/>
            <a:ext cx="2268138" cy="2085880"/>
          </a:xfrm>
          <a:prstGeom prst="roundRect">
            <a:avLst>
              <a:gd name="adj" fmla="val 77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553417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Tables and Relationships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859684" y="5678768"/>
            <a:ext cx="10111528" cy="688256"/>
          </a:xfrm>
        </p:spPr>
        <p:txBody>
          <a:bodyPr/>
          <a:lstStyle/>
          <a:p>
            <a:r>
              <a:rPr lang="en-US" dirty="0" smtClean="0"/>
              <a:t>Database Tables, Relationships, Multiplicity</a:t>
            </a:r>
            <a:endParaRPr lang="en-US" dirty="0"/>
          </a:p>
        </p:txBody>
      </p:sp>
      <p:pic>
        <p:nvPicPr>
          <p:cNvPr id="5124" name="Picture 4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24" y="1447800"/>
            <a:ext cx="3708248" cy="3033210"/>
          </a:xfrm>
          <a:prstGeom prst="roundRect">
            <a:avLst>
              <a:gd name="adj" fmla="val 196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505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consist of data</a:t>
            </a:r>
            <a:r>
              <a:rPr lang="bg-BG" dirty="0"/>
              <a:t>, </a:t>
            </a:r>
            <a:r>
              <a:rPr lang="en-US" dirty="0"/>
              <a:t>arranged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 example</a:t>
            </a:r>
            <a:r>
              <a:rPr lang="bg-BG" dirty="0"/>
              <a:t> (</a:t>
            </a:r>
            <a:r>
              <a:rPr lang="en-US" dirty="0"/>
              <a:t>table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>
              <a:lnSpc>
                <a:spcPct val="110000"/>
              </a:lnSpc>
            </a:pPr>
            <a:endParaRPr lang="en-GB" dirty="0" smtClean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 smtClean="0"/>
          </a:p>
          <a:p>
            <a:pPr>
              <a:lnSpc>
                <a:spcPct val="110000"/>
              </a:lnSpc>
            </a:pPr>
            <a:r>
              <a:rPr lang="en-US" dirty="0"/>
              <a:t>All rows have the</a:t>
            </a:r>
            <a:r>
              <a:rPr lang="bg-BG" dirty="0"/>
              <a:t> </a:t>
            </a:r>
            <a:r>
              <a:rPr lang="en-US" dirty="0"/>
              <a:t>same structure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Columns have name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number</a:t>
            </a:r>
            <a:r>
              <a:rPr lang="bg-BG" dirty="0"/>
              <a:t>, </a:t>
            </a:r>
            <a:r>
              <a:rPr lang="en-US" dirty="0"/>
              <a:t>string</a:t>
            </a:r>
            <a:r>
              <a:rPr lang="bg-BG" dirty="0"/>
              <a:t>, </a:t>
            </a:r>
            <a:r>
              <a:rPr lang="en-US" dirty="0"/>
              <a:t>date, image, </a:t>
            </a:r>
            <a:r>
              <a:rPr lang="en-US" dirty="0" smtClean="0"/>
              <a:t>…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50094"/>
              </p:ext>
            </p:extLst>
          </p:nvPr>
        </p:nvGraphicFramePr>
        <p:xfrm>
          <a:off x="2132012" y="2667000"/>
          <a:ext cx="81258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362200"/>
                <a:gridCol w="2590800"/>
                <a:gridCol w="2487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Id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First Name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Last Name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Employer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Svetlin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Nakov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SoftUni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Hristo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Tenchev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XS Software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Vladimir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Georgiev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SoftUni</a:t>
                      </a:r>
                      <a:endParaRPr lang="en-GB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1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2949</Words>
  <Application>Microsoft Office PowerPoint</Application>
  <PresentationFormat>Custom</PresentationFormat>
  <Paragraphs>867</Paragraphs>
  <Slides>59</Slides>
  <Notes>14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Wingdings</vt:lpstr>
      <vt:lpstr>Wingdings 2</vt:lpstr>
      <vt:lpstr>SoftUni 16x9</vt:lpstr>
      <vt:lpstr>Database Systems</vt:lpstr>
      <vt:lpstr>Table of Contents</vt:lpstr>
      <vt:lpstr>Table of Contents (2)</vt:lpstr>
      <vt:lpstr>RDBMS Systems</vt:lpstr>
      <vt:lpstr>Relational Databases</vt:lpstr>
      <vt:lpstr>Relational Database Management System</vt:lpstr>
      <vt:lpstr>RDBMS Systems</vt:lpstr>
      <vt:lpstr>Tables and Relationships</vt:lpstr>
      <vt:lpstr>Tables</vt:lpstr>
      <vt:lpstr>Table Schema</vt:lpstr>
      <vt:lpstr>Primary Key</vt:lpstr>
      <vt:lpstr>Relationships </vt:lpstr>
      <vt:lpstr>Relationships (2)</vt:lpstr>
      <vt:lpstr>Relationships' Multiplicity – One-To-Many</vt:lpstr>
      <vt:lpstr>Relationships' Multiplicity – Many-To-Many</vt:lpstr>
      <vt:lpstr>Relationships' Multiplicity – One-To-One</vt:lpstr>
      <vt:lpstr>Representing Hierarchical Data</vt:lpstr>
      <vt:lpstr>Self-Relationships</vt:lpstr>
      <vt:lpstr>E/R Diagrams</vt:lpstr>
      <vt:lpstr>Relational Schema</vt:lpstr>
      <vt:lpstr>E/R Diagrams – Examples</vt:lpstr>
      <vt:lpstr>E/R Diagrams – Examples (2)</vt:lpstr>
      <vt:lpstr>E/R Diagrams – Examples (3)</vt:lpstr>
      <vt:lpstr>E/R Diagrams – Examples (4)</vt:lpstr>
      <vt:lpstr>Tools for E/R Design</vt:lpstr>
      <vt:lpstr>DB Normalization</vt:lpstr>
      <vt:lpstr>Normalization</vt:lpstr>
      <vt:lpstr>Normalization (2)</vt:lpstr>
      <vt:lpstr>Normalization (3)</vt:lpstr>
      <vt:lpstr>Normalization (4)</vt:lpstr>
      <vt:lpstr>Normalization (5)</vt:lpstr>
      <vt:lpstr>Normalization (6)</vt:lpstr>
      <vt:lpstr>Other Database Objects</vt:lpstr>
      <vt:lpstr>Integrity Constraints</vt:lpstr>
      <vt:lpstr>Integrity Constraints (2)</vt:lpstr>
      <vt:lpstr>Indices</vt:lpstr>
      <vt:lpstr>The SQL Language</vt:lpstr>
      <vt:lpstr>The SQL Language (2)</vt:lpstr>
      <vt:lpstr>Stored Procedures</vt:lpstr>
      <vt:lpstr>Stored Procedures (2)</vt:lpstr>
      <vt:lpstr>Views</vt:lpstr>
      <vt:lpstr>Views – Example</vt:lpstr>
      <vt:lpstr>Views – Example (2)</vt:lpstr>
      <vt:lpstr>Triggers</vt:lpstr>
      <vt:lpstr>Triggers – Example</vt:lpstr>
      <vt:lpstr>Transactions</vt:lpstr>
      <vt:lpstr>Transactions</vt:lpstr>
      <vt:lpstr>DB Transactions Lifecycle</vt:lpstr>
      <vt:lpstr>Transactions Behavior</vt:lpstr>
      <vt:lpstr>NoSQL Databases</vt:lpstr>
      <vt:lpstr>Non-Relational Data Models</vt:lpstr>
      <vt:lpstr>What is NoSQL Database?</vt:lpstr>
      <vt:lpstr>Relational vs. NoSQL Databases</vt:lpstr>
      <vt:lpstr>Relational vs. NoSQL Models</vt:lpstr>
      <vt:lpstr>NoSQL Database Systems</vt:lpstr>
      <vt:lpstr>Summary / Questions</vt:lpstr>
      <vt:lpstr>Databases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- Overview</dc:title>
  <dc:subject>Software Development Course</dc:subject>
  <dc:creator/>
  <cp:keywords>Databases, SQL, programming, SoftUni, Software University, programming, software development, software engineering, course, database systems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2015-02-02T22:13:38Z</dcterms:modified>
  <cp:category>Databases, SQL, programming, SoftUni, Software University, programming, software development, software engineering, course, database systems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