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74" r:id="rId3"/>
    <p:sldId id="458" r:id="rId4"/>
    <p:sldId id="459" r:id="rId5"/>
    <p:sldId id="460" r:id="rId6"/>
    <p:sldId id="461" r:id="rId7"/>
    <p:sldId id="463" r:id="rId8"/>
    <p:sldId id="464" r:id="rId9"/>
    <p:sldId id="462" r:id="rId10"/>
    <p:sldId id="465" r:id="rId11"/>
    <p:sldId id="466" r:id="rId12"/>
    <p:sldId id="457" r:id="rId13"/>
    <p:sldId id="424" r:id="rId14"/>
    <p:sldId id="419" r:id="rId15"/>
    <p:sldId id="420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7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04-02-2015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04-02-2015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04-02-2015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04-02-2015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1296361/how-to-create-id-with-auto-increment-on-orac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4.png"/><Relationship Id="rId3" Type="http://schemas.openxmlformats.org/officeDocument/2006/relationships/hyperlink" Target="https://softuni.bg/courses/databases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jpeg"/><Relationship Id="rId15" Type="http://schemas.openxmlformats.org/officeDocument/2006/relationships/image" Target="../media/image25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softwaregroup-bg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://www.oracle.com/technetwork/database/database-technologies/express-edition/downloads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://en.wikipedia.org/wiki/Transparent_Network_Substr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8080/ape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65612" y="914400"/>
            <a:ext cx="7153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18402" y="2148097"/>
            <a:ext cx="8177152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Oracle Database XE, APEX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Oracle SQL Developer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Picture 2" descr="database, storag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4199446"/>
            <a:ext cx="1867556" cy="186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2" descr="http://fahmisatrio.com/wp-content/uploads/2014/06/oracle_database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4002575"/>
            <a:ext cx="3877141" cy="2184122"/>
          </a:xfrm>
          <a:prstGeom prst="roundRect">
            <a:avLst>
              <a:gd name="adj" fmla="val 3133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Oracle database has some specifics</a:t>
            </a:r>
          </a:p>
          <a:p>
            <a:pPr lvl="1"/>
            <a:r>
              <a:rPr lang="en-US" dirty="0" smtClean="0"/>
              <a:t>One database, many users</a:t>
            </a:r>
          </a:p>
          <a:p>
            <a:pPr lvl="2"/>
            <a:r>
              <a:rPr lang="en-US" dirty="0" smtClean="0"/>
              <a:t>Each user has its own schema (tables and other DB objects)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UPEPRCASE</a:t>
            </a:r>
            <a:r>
              <a:rPr lang="en-US" dirty="0" smtClean="0"/>
              <a:t> for all identifiers</a:t>
            </a:r>
          </a:p>
          <a:p>
            <a:pPr lvl="2"/>
            <a:r>
              <a:rPr lang="en-US" dirty="0" smtClean="0"/>
              <a:t>Otherwise you should use the quoted syntax,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 Table"</a:t>
            </a:r>
          </a:p>
          <a:p>
            <a:pPr lvl="1"/>
            <a:r>
              <a:rPr lang="en-US" dirty="0" smtClean="0"/>
              <a:t>No auto-increment columns</a:t>
            </a:r>
          </a:p>
          <a:p>
            <a:pPr lvl="2"/>
            <a:r>
              <a:rPr lang="en-US" dirty="0" smtClean="0"/>
              <a:t>Use a </a:t>
            </a:r>
            <a:r>
              <a:rPr lang="en-US" dirty="0" smtClean="0">
                <a:hlinkClick r:id="rId2"/>
              </a:rPr>
              <a:t>SEQUENCE + TRIGGER for auto-increment</a:t>
            </a:r>
            <a:endParaRPr lang="en-US" dirty="0" smtClean="0"/>
          </a:p>
          <a:p>
            <a:pPr lvl="1"/>
            <a:r>
              <a:rPr lang="en-US" dirty="0" smtClean="0"/>
              <a:t>In Oracle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is the same 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 smtClean="0"/>
              <a:t> (empty string)</a:t>
            </a:r>
          </a:p>
          <a:p>
            <a:pPr lvl="2"/>
            <a:r>
              <a:rPr lang="en-US" dirty="0" smtClean="0"/>
              <a:t>This causes many problems!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Beware: Oracle has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19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What is Oracle famous with?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Does it have a free version?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What is Oracle APEX?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What is Oracle SQL Developer?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How do we create a new user?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1668817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575026" y="4315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  <p:pic>
        <p:nvPicPr>
          <p:cNvPr id="9" name="Picture 2" descr="db, stat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086" y="838200"/>
            <a:ext cx="1381726" cy="136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smtClean="0"/>
              <a:t>Oracle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Oracle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dirty="0"/>
          </a:p>
        </p:txBody>
      </p:sp>
      <p:pic>
        <p:nvPicPr>
          <p:cNvPr id="2050" name="Picture 2" descr="http://i1-news.softpedia-static.com/images/news2/Oracle-s-Critical-Patch-Update-Fixes-169-Security-Bugs-470719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720825"/>
            <a:ext cx="8938472" cy="277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49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Oracle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Database</a:t>
            </a:r>
          </a:p>
          <a:p>
            <a:pPr lvl="1"/>
            <a:r>
              <a:rPr lang="en-US" dirty="0" smtClean="0"/>
              <a:t>World's leader in enterprise database systems</a:t>
            </a:r>
          </a:p>
          <a:p>
            <a:pPr lvl="1"/>
            <a:r>
              <a:rPr lang="en-US" dirty="0" smtClean="0"/>
              <a:t>Powers big organizations, e.g. the financial sector</a:t>
            </a:r>
            <a:endParaRPr lang="en-US" dirty="0" smtClean="0"/>
          </a:p>
          <a:p>
            <a:pPr lvl="1"/>
            <a:r>
              <a:rPr lang="en-US" dirty="0"/>
              <a:t>Designed for very large databases (</a:t>
            </a:r>
            <a:r>
              <a:rPr lang="en-US" noProof="1"/>
              <a:t>exabytes</a:t>
            </a:r>
            <a:r>
              <a:rPr lang="en-US" dirty="0"/>
              <a:t> of data)</a:t>
            </a:r>
          </a:p>
          <a:p>
            <a:pPr lvl="1"/>
            <a:r>
              <a:rPr lang="en-US" dirty="0" smtClean="0"/>
              <a:t>Supports everything from the DB world</a:t>
            </a:r>
            <a:endParaRPr lang="en-US" dirty="0" smtClean="0"/>
          </a:p>
          <a:p>
            <a:pPr lvl="2"/>
            <a:r>
              <a:rPr lang="en-US" dirty="0" smtClean="0"/>
              <a:t>Transactions, stored </a:t>
            </a:r>
            <a:r>
              <a:rPr lang="en-US" dirty="0" smtClean="0"/>
              <a:t>procedures, </a:t>
            </a:r>
            <a:r>
              <a:rPr lang="en-US" dirty="0" smtClean="0"/>
              <a:t>big data, cloud, …</a:t>
            </a:r>
            <a:endParaRPr lang="en-US" dirty="0" smtClean="0"/>
          </a:p>
          <a:p>
            <a:r>
              <a:rPr lang="en-US" sz="3500" dirty="0" smtClean="0"/>
              <a:t>Very expensive, for big players only</a:t>
            </a:r>
            <a:endParaRPr lang="en-US" sz="3500" dirty="0" smtClean="0"/>
          </a:p>
          <a:p>
            <a:pPr lvl="1"/>
            <a:r>
              <a:rPr lang="en-US" dirty="0" smtClean="0"/>
              <a:t>Has a free version (Expression Edition – XE)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Oracle Database?</a:t>
            </a:r>
            <a:endParaRPr lang="bg-BG" dirty="0"/>
          </a:p>
        </p:txBody>
      </p:sp>
      <p:pic>
        <p:nvPicPr>
          <p:cNvPr id="6" name="Picture 2" descr="database, storag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126" y="4419600"/>
            <a:ext cx="1867556" cy="186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hmisatrio.com/wp-content/uploads/2014/06/oracle_databas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396" y="1524474"/>
            <a:ext cx="2077016" cy="1170052"/>
          </a:xfrm>
          <a:prstGeom prst="roundRect">
            <a:avLst>
              <a:gd name="adj" fmla="val 1943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3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Oracle </a:t>
            </a:r>
            <a:r>
              <a:rPr lang="en-US" dirty="0" smtClean="0"/>
              <a:t>Database</a:t>
            </a:r>
            <a:r>
              <a:rPr lang="fr-FR" dirty="0" smtClean="0"/>
              <a:t> </a:t>
            </a:r>
            <a:r>
              <a:rPr lang="fr-FR" dirty="0"/>
              <a:t>Express </a:t>
            </a:r>
            <a:r>
              <a:rPr lang="fr-FR" dirty="0"/>
              <a:t>Edition (XE</a:t>
            </a:r>
            <a:r>
              <a:rPr lang="fr-FR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Free, limited version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 CPU, 1 GB RAM, 11 GB storage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Installing Oracle Database XE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Download </a:t>
            </a:r>
            <a:r>
              <a:rPr lang="en-US" dirty="0" smtClean="0">
                <a:hlinkClick r:id="rId2"/>
              </a:rPr>
              <a:t>Oracle </a:t>
            </a:r>
            <a:r>
              <a:rPr lang="en-US" dirty="0" smtClean="0">
                <a:hlinkClick r:id="rId2"/>
              </a:rPr>
              <a:t>Database XE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Windows or Linux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Install it in a folder without spaces,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C:\Progra~1\Oracle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Remember the admin password (for the users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dirty="0" smtClean="0"/>
              <a:t>)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Database Express Edition (XE)</a:t>
            </a:r>
            <a:endParaRPr lang="en-US" dirty="0"/>
          </a:p>
        </p:txBody>
      </p:sp>
      <p:pic>
        <p:nvPicPr>
          <p:cNvPr id="4098" name="Picture 2" descr="https://docs.oracle.com/cd/E17781_01/install.112/e18803/img/welcom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1600200"/>
            <a:ext cx="3989185" cy="304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65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Oracle XE services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OracleServiceXE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Oracle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database engine </a:t>
            </a:r>
            <a:r>
              <a:rPr lang="en-US" dirty="0" smtClean="0"/>
              <a:t>for the </a:t>
            </a:r>
            <a:r>
              <a:rPr lang="en-US" dirty="0"/>
              <a:t>"XE" </a:t>
            </a:r>
            <a:r>
              <a:rPr lang="en-US" dirty="0" smtClean="0"/>
              <a:t>instance (SID)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core of the Oracle database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OracleXETNSListener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Connects Oracle database with client applications (</a:t>
            </a:r>
            <a:r>
              <a:rPr lang="en-US" dirty="0" smtClean="0">
                <a:hlinkClick r:id="rId2"/>
              </a:rPr>
              <a:t>TNS service</a:t>
            </a:r>
            <a:r>
              <a:rPr lang="en-US" dirty="0" smtClean="0"/>
              <a:t>)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Listens on TCP port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1521</a:t>
            </a:r>
            <a:r>
              <a:rPr lang="en-US" dirty="0" smtClean="0"/>
              <a:t> (TNS listener)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Holds the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Application Express</a:t>
            </a:r>
            <a:r>
              <a:rPr lang="en-US" dirty="0" smtClean="0"/>
              <a:t>" DB administration interface (APEX)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Listens on TCP port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8080</a:t>
            </a:r>
            <a:r>
              <a:rPr lang="en-US" dirty="0" smtClean="0"/>
              <a:t> –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Database XE Services and 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4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/>
              <a:t>Oracle Application Express (APEX</a:t>
            </a:r>
            <a:r>
              <a:rPr lang="en-US" dirty="0" smtClean="0"/>
              <a:t>) –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localhost:8080/apex</a:t>
            </a:r>
            <a:endParaRPr lang="en-US" dirty="0"/>
          </a:p>
          <a:p>
            <a:pPr lvl="1"/>
            <a:r>
              <a:rPr lang="en-US" dirty="0" smtClean="0"/>
              <a:t>Web-based application for SQL developers &amp; administration tool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Oracle Application Express (APEX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36" y="2671330"/>
            <a:ext cx="7775576" cy="37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SQL Developer is database GUI client tool for managing Oracle databases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SQL Developer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2514600"/>
            <a:ext cx="73533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11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Oracle we have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 database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multiple users</a:t>
            </a:r>
          </a:p>
          <a:p>
            <a:pPr lvl="1"/>
            <a:r>
              <a:rPr lang="en-US" dirty="0" smtClean="0"/>
              <a:t>Unlike many databases in MS SQL Server and MySQL</a:t>
            </a:r>
          </a:p>
          <a:p>
            <a:pPr lvl="1"/>
            <a:r>
              <a:rPr lang="en-US" dirty="0" smtClean="0"/>
              <a:t>"User (schema) in Oracle" == "Database" in MSSQL and MySQL</a:t>
            </a:r>
          </a:p>
          <a:p>
            <a:r>
              <a:rPr lang="en-US" dirty="0" smtClean="0"/>
              <a:t>Creating a new user (schema) and give typical privileges: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User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1" y="4038600"/>
            <a:ext cx="1094400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</a:t>
            </a:r>
            <a:r>
              <a:rPr lang="en-US" b="1" spc="-3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 </a:t>
            </a:r>
            <a:r>
              <a:rPr lang="en-US" b="1" spc="-3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maria </a:t>
            </a:r>
            <a:r>
              <a:rPr lang="en-US" b="1" spc="-3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IDENTIFIED BY "</a:t>
            </a:r>
            <a:r>
              <a:rPr lang="en-US" b="1" spc="-3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p@ssw0rd123</a:t>
            </a:r>
            <a:r>
              <a:rPr lang="en-US" b="1" spc="-3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spc="-3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 CREATE SESSION, CREATE TABLE, CREATE VIEW, CREATE PROCEDURE TO maria;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spc="-3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pc="-3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 UNLIMITED TABLESPACE TO maria;</a:t>
            </a:r>
          </a:p>
        </p:txBody>
      </p:sp>
    </p:spTree>
    <p:extLst>
      <p:ext uri="{BB962C8B-B14F-4D97-AF65-F5344CB8AC3E}">
        <p14:creationId xmlns:p14="http://schemas.microsoft.com/office/powerpoint/2010/main" val="4076392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User in SQL Developer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600200"/>
            <a:ext cx="5734050" cy="468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162" y="1141182"/>
            <a:ext cx="5734050" cy="468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612" y="2861297"/>
            <a:ext cx="4191000" cy="34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2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593</Words>
  <Application>Microsoft Office PowerPoint</Application>
  <PresentationFormat>Custom</PresentationFormat>
  <Paragraphs>105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Introduction to Oracle</vt:lpstr>
      <vt:lpstr>Oracle Database</vt:lpstr>
      <vt:lpstr>What is Oracle Database?</vt:lpstr>
      <vt:lpstr>Oracle Database Express Edition (XE)</vt:lpstr>
      <vt:lpstr>Oracle Database XE Services and Ports</vt:lpstr>
      <vt:lpstr>Oracle Application Express (APEX)</vt:lpstr>
      <vt:lpstr>Oracle SQL Developer</vt:lpstr>
      <vt:lpstr>Creating a New User</vt:lpstr>
      <vt:lpstr>Creating a New User in SQL Developer</vt:lpstr>
      <vt:lpstr>Beware: Oracle has Specifics</vt:lpstr>
      <vt:lpstr>Summary</vt:lpstr>
      <vt:lpstr>Introduction to Oracle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Oracle</dc:title>
  <dc:subject>Software Development Course</dc:subject>
  <dc:creator/>
  <cp:keywords>Databases, SQL, programming, SoftUni, Software University, programming, software development, software engineering, course, Oracle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2015-02-04T18:10:29Z</dcterms:modified>
  <cp:category>Databases, SQL, programming, SoftUni, Software University, programming, software development, software engineering, course, Oracle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