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274" r:id="rId3"/>
    <p:sldId id="276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7" r:id="rId40"/>
    <p:sldId id="494" r:id="rId41"/>
    <p:sldId id="495" r:id="rId42"/>
    <p:sldId id="496" r:id="rId43"/>
    <p:sldId id="457" r:id="rId44"/>
    <p:sldId id="424" r:id="rId45"/>
    <p:sldId id="419" r:id="rId46"/>
    <p:sldId id="420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74" d="100"/>
          <a:sy n="74" d="100"/>
        </p:scale>
        <p:origin x="174" y="1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06-Feb-15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06-Feb-15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06-Feb-15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30.gif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jpe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8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66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63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65.png"/><Relationship Id="rId5" Type="http://schemas.openxmlformats.org/officeDocument/2006/relationships/image" Target="../media/image62.jpeg"/><Relationship Id="rId15" Type="http://schemas.openxmlformats.org/officeDocument/2006/relationships/image" Target="../media/image67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64.png"/><Relationship Id="rId14" Type="http://schemas.openxmlformats.org/officeDocument/2006/relationships/hyperlink" Target="http://www.softwaregroup-bg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1122428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285999"/>
            <a:ext cx="7306141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Creating E/R Diagrams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2" descr="http://www.filebuzz.com/software_screenshot/full/27769-database_icon_library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5472" y="4682167"/>
            <a:ext cx="1843881" cy="1688042"/>
          </a:xfrm>
          <a:prstGeom prst="roundRect">
            <a:avLst>
              <a:gd name="adj" fmla="val 3536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27" y="3706645"/>
            <a:ext cx="3363639" cy="2663564"/>
          </a:xfrm>
          <a:prstGeom prst="rect">
            <a:avLst/>
          </a:prstGeom>
        </p:spPr>
      </p:pic>
      <p:pic>
        <p:nvPicPr>
          <p:cNvPr id="19" name="Picture 2" descr="database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55" y="4156490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atabase, storage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51" y="3345783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20</a:t>
            </a:r>
            <a:r>
              <a:rPr lang="bg-BG" dirty="0" smtClean="0"/>
              <a:t>12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2341722" y="1997995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6633158" y="958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628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Numeric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(1-bit),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noProof="1"/>
              <a:t> </a:t>
            </a:r>
            <a:r>
              <a:rPr lang="en-US" noProof="1" smtClean="0"/>
              <a:t>(32-bit),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for money (precise) operations</a:t>
            </a:r>
            <a:endParaRPr lang="en-US" noProof="1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fixed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variable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Unicode </a:t>
            </a:r>
            <a:r>
              <a:rPr lang="en-US" dirty="0" smtClean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 / ntext</a:t>
            </a:r>
            <a:r>
              <a:rPr lang="en-US" noProof="1" smtClean="0"/>
              <a:t> – text data block (unlimited size)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data</a:t>
            </a:r>
            <a:endParaRPr lang="bg-BG" dirty="0" smtClean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 smtClean="0"/>
              <a:t> – </a:t>
            </a:r>
            <a:r>
              <a:rPr lang="en-US" dirty="0" smtClean="0"/>
              <a:t>a sequence of bits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– a binary block up to</a:t>
            </a:r>
            <a:r>
              <a:rPr lang="bg-BG" dirty="0" smtClean="0"/>
              <a:t> </a:t>
            </a:r>
            <a:r>
              <a:rPr lang="en-US" dirty="0" smtClean="0"/>
              <a:t>1 GB</a:t>
            </a:r>
            <a:endParaRPr lang="bg-BG" dirty="0" smtClean="0"/>
          </a:p>
          <a:p>
            <a:r>
              <a:rPr lang="en-US" dirty="0" smtClean="0"/>
              <a:t>Date and time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date and time starting from</a:t>
            </a:r>
            <a:r>
              <a:rPr lang="bg-BG" dirty="0" smtClean="0"/>
              <a:t> </a:t>
            </a:r>
            <a:r>
              <a:rPr lang="en-US" dirty="0" smtClean="0"/>
              <a:t>1.1.17</a:t>
            </a:r>
            <a:r>
              <a:rPr lang="bg-BG" dirty="0" smtClean="0"/>
              <a:t>5</a:t>
            </a:r>
            <a:r>
              <a:rPr lang="en-US" dirty="0" smtClean="0"/>
              <a:t>3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31.12. 9999</a:t>
            </a:r>
            <a:r>
              <a:rPr lang="en-US" dirty="0" smtClean="0"/>
              <a:t>, a precision of</a:t>
            </a:r>
            <a:r>
              <a:rPr lang="bg-BG" dirty="0" smtClean="0"/>
              <a:t> 1/300 </a:t>
            </a:r>
            <a:r>
              <a:rPr lang="en-US" dirty="0" smtClean="0"/>
              <a:t>sec</a:t>
            </a:r>
            <a:r>
              <a:rPr lang="bg-BG" dirty="0" smtClean="0"/>
              <a:t>.</a:t>
            </a:r>
            <a:endParaRPr lang="en-US" dirty="0" smtClean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 smtClean="0"/>
              <a:t> – date and time (1-minute precision)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3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types</a:t>
            </a:r>
            <a:endParaRPr lang="bg-BG" dirty="0" smtClean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 smtClean="0"/>
              <a:t> </a:t>
            </a:r>
            <a:r>
              <a:rPr lang="en-US" dirty="0" smtClean="0"/>
              <a:t>– automatically generated number whenever a change is made to the data row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dirty="0" smtClean="0"/>
              <a:t> – GUID identifier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xml</a:t>
            </a:r>
            <a:r>
              <a:rPr lang="en-US" dirty="0" smtClean="0"/>
              <a:t> – data in XML format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(3)</a:t>
            </a:r>
            <a:endParaRPr lang="en-US" dirty="0"/>
          </a:p>
        </p:txBody>
      </p:sp>
      <p:pic>
        <p:nvPicPr>
          <p:cNvPr id="4098" name="Picture 2" descr="C:\downloads\Space Art HD Wallpapers\96 Space Art HD Wallpapers 1920x1080\Space.Art.Wallpaper.1920x1080_0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2012" y="4343400"/>
            <a:ext cx="7924800" cy="2133600"/>
          </a:xfrm>
          <a:prstGeom prst="roundRect">
            <a:avLst>
              <a:gd name="adj" fmla="val 31022"/>
            </a:avLst>
          </a:prstGeom>
          <a:noFill/>
          <a:effectLst>
            <a:softEdge rad="317500"/>
          </a:effectLst>
        </p:spPr>
      </p:pic>
      <p:pic>
        <p:nvPicPr>
          <p:cNvPr id="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2741612" y="4495800"/>
            <a:ext cx="2167468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1Right"/>
            <a:lightRig rig="threePt" dir="t"/>
          </a:scene3d>
          <a:sp3d>
            <a:bevelT/>
          </a:sp3d>
        </p:spPr>
      </p:pic>
      <p:pic>
        <p:nvPicPr>
          <p:cNvPr id="8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7195080" y="4495800"/>
            <a:ext cx="2099732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2Left"/>
            <a:lightRig rig="threePt" dir="t"/>
          </a:scene3d>
          <a:sp3d>
            <a:bevelT/>
          </a:sp3d>
        </p:spPr>
      </p:pic>
      <p:pic>
        <p:nvPicPr>
          <p:cNvPr id="33793" name="Picture 1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51075">
            <a:off x="4775529" y="4689141"/>
            <a:ext cx="2574728" cy="1213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49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types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All types in</a:t>
            </a:r>
            <a:r>
              <a:rPr lang="bg-BG" dirty="0" smtClean="0"/>
              <a:t> </a:t>
            </a:r>
            <a:r>
              <a:rPr lang="en-US" dirty="0" smtClean="0"/>
              <a:t>SQL Server may or may </a:t>
            </a:r>
            <a:r>
              <a:rPr lang="en-US" dirty="0" smtClean="0"/>
              <a:t>not </a:t>
            </a:r>
            <a:r>
              <a:rPr lang="en-US" dirty="0" smtClean="0"/>
              <a:t>allow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values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 the primary key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increased values when a new row is inserted </a:t>
            </a:r>
            <a:r>
              <a:rPr lang="bg-BG" dirty="0" smtClean="0"/>
              <a:t>(</a:t>
            </a:r>
            <a:r>
              <a:rPr lang="en-US" dirty="0" smtClean="0"/>
              <a:t>auto-increment values)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in combination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(4)</a:t>
            </a:r>
            <a:endParaRPr lang="en-US" dirty="0"/>
          </a:p>
        </p:txBody>
      </p:sp>
      <p:pic>
        <p:nvPicPr>
          <p:cNvPr id="32770" name="Picture 2" descr="http://www.claritykit.com/web/Portals/0/images/icon_checkbox-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3012" y="5103815"/>
            <a:ext cx="1181100" cy="1181100"/>
          </a:xfrm>
          <a:prstGeom prst="roundRect">
            <a:avLst>
              <a:gd name="adj" fmla="val 6232"/>
            </a:avLst>
          </a:prstGeom>
          <a:noFill/>
        </p:spPr>
      </p:pic>
      <p:pic>
        <p:nvPicPr>
          <p:cNvPr id="32772" name="Picture 4" descr="http://www.iconshock.com/img_jpg/REALVISTA/database/jpg/128/primary_key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3012" y="2795253"/>
            <a:ext cx="1182757" cy="1182757"/>
          </a:xfrm>
          <a:prstGeom prst="roundRect">
            <a:avLst>
              <a:gd name="adj" fmla="val 623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233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655406"/>
            <a:ext cx="8229600" cy="2316394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79612" y="3048000"/>
            <a:ext cx="8229600" cy="3766022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Database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5122" name="Picture 2" descr="C:\downloads\Space Art HD Wallpapers\96 Space Art HD Wallpapers 1920x1080\Space.Art.Wallpaper.1920x1080_095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>
            <a:off x="2284412" y="4000500"/>
            <a:ext cx="7620000" cy="2400300"/>
          </a:xfrm>
          <a:prstGeom prst="roundRect">
            <a:avLst>
              <a:gd name="adj" fmla="val 28261"/>
            </a:avLst>
          </a:prstGeom>
          <a:noFill/>
          <a:effectLst>
            <a:softEdge rad="317500"/>
          </a:effectLst>
        </p:spPr>
      </p:pic>
      <p:pic>
        <p:nvPicPr>
          <p:cNvPr id="31746" name="Picture 2" descr="http://theappslab.com/wp-content/uploads/2009/12/Free-Database-Ad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7723">
            <a:off x="2137738" y="3987176"/>
            <a:ext cx="1980130" cy="1980130"/>
          </a:xfrm>
          <a:prstGeom prst="rect">
            <a:avLst/>
          </a:prstGeom>
          <a:noFill/>
        </p:spPr>
      </p:pic>
      <p:pic>
        <p:nvPicPr>
          <p:cNvPr id="31748" name="Picture 4" descr="http://www.artistsvalley.com/images/icons/Database%20Application%20Icons/Table%20Entry%20Sort%20Ascending/256x256/Table%20Entry%20Sort%20Ascend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64293">
            <a:off x="8209343" y="4115180"/>
            <a:ext cx="1621674" cy="1621674"/>
          </a:xfrm>
          <a:prstGeom prst="roundRect">
            <a:avLst>
              <a:gd name="adj" fmla="val 6550"/>
            </a:avLst>
          </a:prstGeom>
          <a:noFill/>
        </p:spPr>
      </p:pic>
      <p:pic>
        <p:nvPicPr>
          <p:cNvPr id="31750" name="Picture 6" descr="http://www.coxfarms.com/assets/2007PicnicTableIcon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3804" y="4762500"/>
            <a:ext cx="2852208" cy="1714500"/>
          </a:xfrm>
          <a:prstGeom prst="rect">
            <a:avLst/>
          </a:prstGeom>
          <a:noFill/>
        </p:spPr>
      </p:pic>
      <p:pic>
        <p:nvPicPr>
          <p:cNvPr id="9" name="Picture 8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463791">
            <a:off x="5564445" y="3921061"/>
            <a:ext cx="1742557" cy="1349077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isometricTopUp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41578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starting</a:t>
            </a:r>
            <a:r>
              <a:rPr lang="bg-BG" dirty="0" smtClean="0"/>
              <a:t> </a:t>
            </a:r>
            <a:r>
              <a:rPr lang="en-US" dirty="0" smtClean="0"/>
              <a:t>SSMS a window pops up</a:t>
            </a:r>
            <a:endParaRPr lang="bg-BG" dirty="0" smtClean="0"/>
          </a:p>
          <a:p>
            <a:r>
              <a:rPr lang="en-US" dirty="0" smtClean="0"/>
              <a:t>Usually it is enough to just click the "Connect" button without changing anything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1721" y="3207846"/>
            <a:ext cx="4402206" cy="3317156"/>
          </a:xfrm>
          <a:prstGeom prst="roundRect">
            <a:avLst>
              <a:gd name="adj" fmla="val 21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495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 smtClean="0"/>
              <a:t>is the main tool</a:t>
            </a:r>
            <a:r>
              <a:rPr lang="bg-BG" dirty="0" smtClean="0"/>
              <a:t> </a:t>
            </a:r>
            <a:r>
              <a:rPr lang="en-US" dirty="0" smtClean="0"/>
              <a:t>to use when working with the database</a:t>
            </a:r>
            <a:r>
              <a:rPr lang="bg-BG" dirty="0" smtClean="0"/>
              <a:t> </a:t>
            </a:r>
            <a:r>
              <a:rPr lang="en-US" dirty="0" smtClean="0"/>
              <a:t>and its objects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Enables us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To create a new database</a:t>
            </a:r>
            <a:endParaRPr lang="bg-BG" dirty="0" smtClean="0"/>
          </a:p>
          <a:p>
            <a:pPr lvl="1"/>
            <a:r>
              <a:rPr lang="en-US" dirty="0" smtClean="0"/>
              <a:t>To create objects in the database</a:t>
            </a:r>
            <a:r>
              <a:rPr lang="bg-BG" dirty="0" smtClean="0"/>
              <a:t> (</a:t>
            </a:r>
            <a:r>
              <a:rPr lang="en-US" dirty="0" smtClean="0"/>
              <a:t>tables</a:t>
            </a:r>
            <a:r>
              <a:rPr lang="bg-BG" dirty="0" smtClean="0"/>
              <a:t>, </a:t>
            </a:r>
            <a:r>
              <a:rPr lang="en-US" dirty="0" smtClean="0"/>
              <a:t>stored procedures</a:t>
            </a:r>
            <a:r>
              <a:rPr lang="bg-BG" dirty="0" smtClean="0"/>
              <a:t>, </a:t>
            </a:r>
            <a:r>
              <a:rPr lang="en-US" dirty="0" smtClean="0"/>
              <a:t>relationships and others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To change the properties of objects</a:t>
            </a:r>
            <a:endParaRPr lang="bg-BG" dirty="0" smtClean="0"/>
          </a:p>
          <a:p>
            <a:pPr lvl="1"/>
            <a:r>
              <a:rPr lang="en-US" dirty="0" smtClean="0"/>
              <a:t>To enter records into the 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en-US" dirty="0" smtClean="0"/>
              <a:t>Object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</a:t>
            </a:r>
            <a:r>
              <a:rPr lang="bg-BG" sz="3200" dirty="0"/>
              <a:t> </a:t>
            </a:r>
            <a:r>
              <a:rPr lang="en-US" sz="3200" dirty="0"/>
              <a:t>Object Explorer we go to the "Databases"</a:t>
            </a:r>
            <a:r>
              <a:rPr lang="bg-BG" sz="3200" dirty="0"/>
              <a:t> </a:t>
            </a:r>
            <a:r>
              <a:rPr lang="en-US" sz="3200" dirty="0"/>
              <a:t>and choose</a:t>
            </a:r>
            <a:r>
              <a:rPr lang="bg-BG" sz="3200" dirty="0"/>
              <a:t> "</a:t>
            </a:r>
            <a:r>
              <a:rPr lang="en-US" sz="3200" dirty="0"/>
              <a:t>New Database…</a:t>
            </a:r>
            <a:r>
              <a:rPr lang="bg-BG" sz="3200" dirty="0"/>
              <a:t>"</a:t>
            </a:r>
            <a:r>
              <a:rPr lang="en-US" sz="3200" dirty="0"/>
              <a:t> from the context menu</a:t>
            </a:r>
            <a:endParaRPr lang="bg-BG" sz="32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smtClean="0"/>
              <a:t>New Database</a:t>
            </a:r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1740" y="2362200"/>
            <a:ext cx="6938818" cy="3987800"/>
          </a:xfrm>
          <a:prstGeom prst="roundRect">
            <a:avLst>
              <a:gd name="adj" fmla="val 1285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3935204" y="4114800"/>
            <a:ext cx="1625809" cy="318606"/>
          </a:xfrm>
          <a:custGeom>
            <a:avLst/>
            <a:gdLst>
              <a:gd name="connsiteX0" fmla="*/ 1364079 w 1364079"/>
              <a:gd name="connsiteY0" fmla="*/ 82158 h 380886"/>
              <a:gd name="connsiteX1" fmla="*/ 1354139 w 1364079"/>
              <a:gd name="connsiteY1" fmla="*/ 52341 h 380886"/>
              <a:gd name="connsiteX2" fmla="*/ 1324322 w 1364079"/>
              <a:gd name="connsiteY2" fmla="*/ 32463 h 380886"/>
              <a:gd name="connsiteX3" fmla="*/ 1055966 w 1364079"/>
              <a:gd name="connsiteY3" fmla="*/ 2645 h 380886"/>
              <a:gd name="connsiteX4" fmla="*/ 469557 w 1364079"/>
              <a:gd name="connsiteY4" fmla="*/ 12584 h 380886"/>
              <a:gd name="connsiteX5" fmla="*/ 399983 w 1364079"/>
              <a:gd name="connsiteY5" fmla="*/ 22523 h 380886"/>
              <a:gd name="connsiteX6" fmla="*/ 300592 w 1364079"/>
              <a:gd name="connsiteY6" fmla="*/ 32463 h 380886"/>
              <a:gd name="connsiteX7" fmla="*/ 121687 w 1364079"/>
              <a:gd name="connsiteY7" fmla="*/ 42402 h 380886"/>
              <a:gd name="connsiteX8" fmla="*/ 91870 w 1364079"/>
              <a:gd name="connsiteY8" fmla="*/ 52341 h 380886"/>
              <a:gd name="connsiteX9" fmla="*/ 32235 w 1364079"/>
              <a:gd name="connsiteY9" fmla="*/ 82158 h 380886"/>
              <a:gd name="connsiteX10" fmla="*/ 22296 w 1364079"/>
              <a:gd name="connsiteY10" fmla="*/ 121915 h 380886"/>
              <a:gd name="connsiteX11" fmla="*/ 2418 w 1364079"/>
              <a:gd name="connsiteY11" fmla="*/ 151732 h 380886"/>
              <a:gd name="connsiteX12" fmla="*/ 12357 w 1364079"/>
              <a:gd name="connsiteY12" fmla="*/ 231245 h 380886"/>
              <a:gd name="connsiteX13" fmla="*/ 111748 w 1364079"/>
              <a:gd name="connsiteY13" fmla="*/ 310758 h 380886"/>
              <a:gd name="connsiteX14" fmla="*/ 310531 w 1364079"/>
              <a:gd name="connsiteY14" fmla="*/ 340576 h 380886"/>
              <a:gd name="connsiteX15" fmla="*/ 370166 w 1364079"/>
              <a:gd name="connsiteY15" fmla="*/ 350515 h 380886"/>
              <a:gd name="connsiteX16" fmla="*/ 509313 w 1364079"/>
              <a:gd name="connsiteY16" fmla="*/ 380332 h 380886"/>
              <a:gd name="connsiteX17" fmla="*/ 1055966 w 1364079"/>
              <a:gd name="connsiteY17" fmla="*/ 350515 h 380886"/>
              <a:gd name="connsiteX18" fmla="*/ 1105661 w 1364079"/>
              <a:gd name="connsiteY18" fmla="*/ 320697 h 380886"/>
              <a:gd name="connsiteX19" fmla="*/ 1165296 w 1364079"/>
              <a:gd name="connsiteY19" fmla="*/ 300819 h 380886"/>
              <a:gd name="connsiteX20" fmla="*/ 1195113 w 1364079"/>
              <a:gd name="connsiteY20" fmla="*/ 290880 h 380886"/>
              <a:gd name="connsiteX21" fmla="*/ 1224931 w 1364079"/>
              <a:gd name="connsiteY21" fmla="*/ 280941 h 380886"/>
              <a:gd name="connsiteX22" fmla="*/ 1254748 w 1364079"/>
              <a:gd name="connsiteY22" fmla="*/ 271002 h 380886"/>
              <a:gd name="connsiteX23" fmla="*/ 1274626 w 1364079"/>
              <a:gd name="connsiteY23" fmla="*/ 241184 h 380886"/>
              <a:gd name="connsiteX24" fmla="*/ 1254748 w 1364079"/>
              <a:gd name="connsiteY24" fmla="*/ 131854 h 380886"/>
              <a:gd name="connsiteX25" fmla="*/ 1224931 w 1364079"/>
              <a:gd name="connsiteY25" fmla="*/ 111976 h 380886"/>
              <a:gd name="connsiteX26" fmla="*/ 1185174 w 1364079"/>
              <a:gd name="connsiteY26" fmla="*/ 82158 h 380886"/>
              <a:gd name="connsiteX27" fmla="*/ 1036087 w 1364079"/>
              <a:gd name="connsiteY27" fmla="*/ 62280 h 380886"/>
              <a:gd name="connsiteX28" fmla="*/ 668339 w 1364079"/>
              <a:gd name="connsiteY28" fmla="*/ 72219 h 380886"/>
              <a:gd name="connsiteX29" fmla="*/ 618644 w 1364079"/>
              <a:gd name="connsiteY29" fmla="*/ 82158 h 380886"/>
              <a:gd name="connsiteX30" fmla="*/ 588826 w 1364079"/>
              <a:gd name="connsiteY30" fmla="*/ 92097 h 3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64079" h="380886">
                <a:moveTo>
                  <a:pt x="1364079" y="82158"/>
                </a:moveTo>
                <a:cubicBezTo>
                  <a:pt x="1360766" y="72219"/>
                  <a:pt x="1360684" y="60522"/>
                  <a:pt x="1354139" y="52341"/>
                </a:cubicBezTo>
                <a:cubicBezTo>
                  <a:pt x="1346677" y="43013"/>
                  <a:pt x="1335548" y="36545"/>
                  <a:pt x="1324322" y="32463"/>
                </a:cubicBezTo>
                <a:cubicBezTo>
                  <a:pt x="1235051" y="0"/>
                  <a:pt x="1153511" y="7779"/>
                  <a:pt x="1055966" y="2645"/>
                </a:cubicBezTo>
                <a:lnTo>
                  <a:pt x="469557" y="12584"/>
                </a:lnTo>
                <a:cubicBezTo>
                  <a:pt x="446141" y="13294"/>
                  <a:pt x="423249" y="19786"/>
                  <a:pt x="399983" y="22523"/>
                </a:cubicBezTo>
                <a:cubicBezTo>
                  <a:pt x="366915" y="26413"/>
                  <a:pt x="333803" y="30091"/>
                  <a:pt x="300592" y="32463"/>
                </a:cubicBezTo>
                <a:cubicBezTo>
                  <a:pt x="241017" y="36719"/>
                  <a:pt x="181322" y="39089"/>
                  <a:pt x="121687" y="42402"/>
                </a:cubicBezTo>
                <a:cubicBezTo>
                  <a:pt x="111748" y="45715"/>
                  <a:pt x="101241" y="47656"/>
                  <a:pt x="91870" y="52341"/>
                </a:cubicBezTo>
                <a:cubicBezTo>
                  <a:pt x="14801" y="90875"/>
                  <a:pt x="107180" y="57176"/>
                  <a:pt x="32235" y="82158"/>
                </a:cubicBezTo>
                <a:cubicBezTo>
                  <a:pt x="28922" y="95410"/>
                  <a:pt x="27677" y="109359"/>
                  <a:pt x="22296" y="121915"/>
                </a:cubicBezTo>
                <a:cubicBezTo>
                  <a:pt x="17591" y="132894"/>
                  <a:pt x="3499" y="139836"/>
                  <a:pt x="2418" y="151732"/>
                </a:cubicBezTo>
                <a:cubicBezTo>
                  <a:pt x="0" y="178333"/>
                  <a:pt x="1061" y="207040"/>
                  <a:pt x="12357" y="231245"/>
                </a:cubicBezTo>
                <a:cubicBezTo>
                  <a:pt x="48793" y="309323"/>
                  <a:pt x="56709" y="294246"/>
                  <a:pt x="111748" y="310758"/>
                </a:cubicBezTo>
                <a:cubicBezTo>
                  <a:pt x="230629" y="346423"/>
                  <a:pt x="116903" y="326746"/>
                  <a:pt x="310531" y="340576"/>
                </a:cubicBezTo>
                <a:cubicBezTo>
                  <a:pt x="330409" y="343889"/>
                  <a:pt x="350405" y="346563"/>
                  <a:pt x="370166" y="350515"/>
                </a:cubicBezTo>
                <a:cubicBezTo>
                  <a:pt x="416680" y="359818"/>
                  <a:pt x="509313" y="380332"/>
                  <a:pt x="509313" y="380332"/>
                </a:cubicBezTo>
                <a:cubicBezTo>
                  <a:pt x="587463" y="378275"/>
                  <a:pt x="922333" y="380886"/>
                  <a:pt x="1055966" y="350515"/>
                </a:cubicBezTo>
                <a:cubicBezTo>
                  <a:pt x="1074804" y="346234"/>
                  <a:pt x="1088074" y="328691"/>
                  <a:pt x="1105661" y="320697"/>
                </a:cubicBezTo>
                <a:cubicBezTo>
                  <a:pt x="1124736" y="312026"/>
                  <a:pt x="1145418" y="307445"/>
                  <a:pt x="1165296" y="300819"/>
                </a:cubicBezTo>
                <a:lnTo>
                  <a:pt x="1195113" y="290880"/>
                </a:lnTo>
                <a:lnTo>
                  <a:pt x="1224931" y="280941"/>
                </a:lnTo>
                <a:lnTo>
                  <a:pt x="1254748" y="271002"/>
                </a:lnTo>
                <a:cubicBezTo>
                  <a:pt x="1261374" y="261063"/>
                  <a:pt x="1274626" y="253129"/>
                  <a:pt x="1274626" y="241184"/>
                </a:cubicBezTo>
                <a:cubicBezTo>
                  <a:pt x="1274626" y="204143"/>
                  <a:pt x="1268045" y="166426"/>
                  <a:pt x="1254748" y="131854"/>
                </a:cubicBezTo>
                <a:cubicBezTo>
                  <a:pt x="1250460" y="120705"/>
                  <a:pt x="1234651" y="118919"/>
                  <a:pt x="1224931" y="111976"/>
                </a:cubicBezTo>
                <a:cubicBezTo>
                  <a:pt x="1211451" y="102347"/>
                  <a:pt x="1200742" y="87819"/>
                  <a:pt x="1185174" y="82158"/>
                </a:cubicBezTo>
                <a:cubicBezTo>
                  <a:pt x="1177989" y="79545"/>
                  <a:pt x="1037562" y="62464"/>
                  <a:pt x="1036087" y="62280"/>
                </a:cubicBezTo>
                <a:cubicBezTo>
                  <a:pt x="913504" y="65593"/>
                  <a:pt x="790828" y="66386"/>
                  <a:pt x="668339" y="72219"/>
                </a:cubicBezTo>
                <a:cubicBezTo>
                  <a:pt x="651465" y="73023"/>
                  <a:pt x="635033" y="78061"/>
                  <a:pt x="618644" y="82158"/>
                </a:cubicBezTo>
                <a:cubicBezTo>
                  <a:pt x="608480" y="84699"/>
                  <a:pt x="588826" y="92097"/>
                  <a:pt x="588826" y="92097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the</a:t>
            </a:r>
            <a:r>
              <a:rPr lang="bg-BG" sz="3200" dirty="0"/>
              <a:t> </a:t>
            </a:r>
            <a:r>
              <a:rPr lang="en-US" sz="3200" dirty="0"/>
              <a:t>"New Database" window enter the name of the new database and click [OK]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Database (2)</a:t>
            </a:r>
            <a:endParaRPr lang="en-US" dirty="0"/>
          </a:p>
        </p:txBody>
      </p:sp>
      <p:pic>
        <p:nvPicPr>
          <p:cNvPr id="26628" name="Picture 4" descr="C:\Trash\new-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6740" y="2412552"/>
            <a:ext cx="5717072" cy="4140648"/>
          </a:xfrm>
          <a:prstGeom prst="roundRect">
            <a:avLst>
              <a:gd name="adj" fmla="val 178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2599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– Principles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Databases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Tables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Defining a Primary Key and Identity Columns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Relationships between the Tables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One-to-many, Many-to-many, One-to-one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88" y="11914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0" y="396948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4091">
            <a:off x="6843129" y="2634895"/>
            <a:ext cx="1233671" cy="1360247"/>
          </a:xfrm>
          <a:prstGeom prst="rect">
            <a:avLst/>
          </a:prstGeom>
          <a:noFill/>
        </p:spPr>
      </p:pic>
      <p:pic>
        <p:nvPicPr>
          <p:cNvPr id="25604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442296">
            <a:off x="3894078" y="-747043"/>
            <a:ext cx="3509496" cy="512467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E/R Diagrams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941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the</a:t>
            </a:r>
            <a:r>
              <a:rPr lang="bg-BG" sz="3200" dirty="0"/>
              <a:t> "</a:t>
            </a:r>
            <a:r>
              <a:rPr lang="en-US" sz="3200" dirty="0"/>
              <a:t>Database Diagrams</a:t>
            </a:r>
            <a:r>
              <a:rPr lang="bg-BG" sz="3200" dirty="0"/>
              <a:t>"</a:t>
            </a:r>
            <a:r>
              <a:rPr lang="en-US" sz="3200" dirty="0"/>
              <a:t> menu choose the</a:t>
            </a:r>
            <a:r>
              <a:rPr lang="bg-BG" sz="3200" dirty="0"/>
              <a:t> "</a:t>
            </a:r>
            <a:r>
              <a:rPr lang="en-US" sz="3200" dirty="0"/>
              <a:t>New Database Diagram</a:t>
            </a:r>
            <a:r>
              <a:rPr lang="bg-BG" sz="3200" dirty="0"/>
              <a:t>"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bg-BG" sz="3200" dirty="0"/>
          </a:p>
          <a:p>
            <a:r>
              <a:rPr lang="en-US" sz="3200" dirty="0"/>
              <a:t>We can choose from the existing tables</a:t>
            </a:r>
            <a:r>
              <a:rPr lang="bg-BG" sz="3200" dirty="0"/>
              <a:t>, </a:t>
            </a:r>
            <a:r>
              <a:rPr lang="en-US" sz="3200" dirty="0"/>
              <a:t>which we want to add to the diagram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E/R diagram</a:t>
            </a:r>
            <a:endParaRPr lang="en-US" dirty="0"/>
          </a:p>
        </p:txBody>
      </p:sp>
      <p:pic>
        <p:nvPicPr>
          <p:cNvPr id="6" name="Picture 4" descr="New-diagra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69183" y="2517914"/>
            <a:ext cx="4503229" cy="250659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37516" y="2514600"/>
            <a:ext cx="3219296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30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2924">
            <a:off x="2360613" y="2312305"/>
            <a:ext cx="4848225" cy="1466850"/>
          </a:xfrm>
          <a:prstGeom prst="roundRect">
            <a:avLst>
              <a:gd name="adj" fmla="val 3116"/>
            </a:avLst>
          </a:prstGeom>
          <a:noFill/>
          <a:ln w="9525">
            <a:noFill/>
            <a:miter lim="800000"/>
            <a:headEnd/>
            <a:tailEnd/>
          </a:ln>
          <a:scene3d>
            <a:camera prst="perspectiveHeroicExtreme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23554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68421">
            <a:off x="7606083" y="1476067"/>
            <a:ext cx="2362200" cy="2362200"/>
          </a:xfrm>
          <a:prstGeom prst="roundRect">
            <a:avLst>
              <a:gd name="adj" fmla="val 6406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23555" name="Picture 3" descr="C:\Trash\DB-barr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00609" flipH="1">
            <a:off x="6098116" y="2601780"/>
            <a:ext cx="1938907" cy="1584099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205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database doesn't show immediately in</a:t>
            </a:r>
            <a:r>
              <a:rPr lang="bg-BG" dirty="0" smtClean="0"/>
              <a:t> </a:t>
            </a:r>
            <a:r>
              <a:rPr lang="en-US" dirty="0" smtClean="0"/>
              <a:t>Object Explorer perform</a:t>
            </a:r>
            <a:r>
              <a:rPr lang="bg-BG" dirty="0" smtClean="0"/>
              <a:t> </a:t>
            </a:r>
            <a:r>
              <a:rPr lang="en-US" dirty="0" smtClean="0"/>
              <a:t>"Refresh"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en-US" dirty="0" smtClean="0"/>
              <a:t>Creating new table: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2012" y="3124200"/>
            <a:ext cx="416458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62" y="3124200"/>
            <a:ext cx="321945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4854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table name  and define the table columns (name </a:t>
            </a:r>
            <a:r>
              <a:rPr lang="en-US" smtClean="0"/>
              <a:t>and type):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(2)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2150914" y="3981450"/>
            <a:ext cx="782969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93900" y="2362201"/>
            <a:ext cx="2195512" cy="1379101"/>
          </a:xfrm>
          <a:prstGeom prst="wedgeRoundRectCallout">
            <a:avLst>
              <a:gd name="adj1" fmla="val -188"/>
              <a:gd name="adj2" fmla="val 146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Enter the name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570413" y="2362201"/>
            <a:ext cx="2651125" cy="1379101"/>
          </a:xfrm>
          <a:prstGeom prst="wedgeRoundRectCallout">
            <a:avLst>
              <a:gd name="adj1" fmla="val 8794"/>
              <a:gd name="adj2" fmla="val 1468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Choose the data type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7618413" y="2362201"/>
            <a:ext cx="2593975" cy="1379101"/>
          </a:xfrm>
          <a:prstGeom prst="wedgeRoundRectCallout">
            <a:avLst>
              <a:gd name="adj1" fmla="val 4771"/>
              <a:gd name="adj2" fmla="val 1437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Choose whether NULLs are allowed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Defining a primary key</a:t>
            </a:r>
            <a:r>
              <a:rPr lang="bg-BG" dirty="0" smtClean="0"/>
              <a:t> </a:t>
            </a:r>
          </a:p>
          <a:p>
            <a:pPr>
              <a:spcBef>
                <a:spcPct val="45000"/>
              </a:spcBef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(3)</a:t>
            </a:r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4966" y="2819400"/>
            <a:ext cx="5001846" cy="3483428"/>
          </a:xfrm>
          <a:prstGeom prst="roundRect">
            <a:avLst>
              <a:gd name="adj" fmla="val 689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979612" y="1828801"/>
            <a:ext cx="3733800" cy="1379101"/>
          </a:xfrm>
          <a:prstGeom prst="wedgeRoundRectCallout">
            <a:avLst>
              <a:gd name="adj1" fmla="val 34824"/>
              <a:gd name="adj2" fmla="val 70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Right click on the column start and select "Set Primary Key"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an</a:t>
            </a:r>
            <a:r>
              <a:rPr lang="bg-BG" dirty="0" smtClean="0"/>
              <a:t> </a:t>
            </a:r>
            <a:r>
              <a:rPr lang="en-US" dirty="0" smtClean="0"/>
              <a:t>identity columns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en-US" dirty="0" smtClean="0"/>
              <a:t> means that the values in a certain column</a:t>
            </a:r>
            <a:r>
              <a:rPr lang="bg-BG" dirty="0" smtClean="0"/>
              <a:t> </a:t>
            </a:r>
            <a:r>
              <a:rPr lang="en-US" dirty="0" smtClean="0"/>
              <a:t>are auto generated</a:t>
            </a:r>
            <a:r>
              <a:rPr lang="bg-BG" dirty="0" smtClean="0"/>
              <a:t> </a:t>
            </a:r>
            <a:r>
              <a:rPr lang="en-US" dirty="0" smtClean="0"/>
              <a:t>(for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 smtClean="0"/>
              <a:t>columns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These values cannot be assigned manually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 Seed </a:t>
            </a:r>
            <a:r>
              <a:rPr lang="en-US" dirty="0" smtClean="0"/>
              <a:t>– the starting number from which the values in the column begin to increase</a:t>
            </a:r>
            <a:r>
              <a:rPr lang="bg-BG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Increment </a:t>
            </a:r>
            <a:r>
              <a:rPr lang="en-US" dirty="0" smtClean="0"/>
              <a:t>– by how much each consecutive value is increased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an</a:t>
            </a:r>
            <a:r>
              <a:rPr lang="bg-BG" dirty="0" smtClean="0"/>
              <a:t> </a:t>
            </a:r>
            <a:r>
              <a:rPr lang="en-US" dirty="0" smtClean="0"/>
              <a:t>identity</a:t>
            </a:r>
            <a:r>
              <a:rPr lang="bg-BG" dirty="0" smtClean="0"/>
              <a:t> </a:t>
            </a:r>
            <a:r>
              <a:rPr lang="en-US" dirty="0" smtClean="0"/>
              <a:t>through the</a:t>
            </a:r>
            <a:r>
              <a:rPr lang="bg-BG" dirty="0" smtClean="0"/>
              <a:t> </a:t>
            </a:r>
            <a:r>
              <a:rPr lang="en-US" dirty="0" smtClean="0"/>
              <a:t>"Column Properties" window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(5)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87299" y="2428876"/>
            <a:ext cx="5616575" cy="3895725"/>
          </a:xfrm>
          <a:prstGeom prst="roundRect">
            <a:avLst>
              <a:gd name="adj" fmla="val 1359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347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It is a good practice to</a:t>
            </a:r>
            <a:r>
              <a:rPr lang="bg-BG" sz="3000" dirty="0"/>
              <a:t> </a:t>
            </a:r>
            <a:r>
              <a:rPr lang="en-US" sz="3000" dirty="0"/>
              <a:t>set the name of the table at the time it is created</a:t>
            </a:r>
          </a:p>
          <a:p>
            <a:pPr lvl="1"/>
            <a:r>
              <a:rPr lang="en-US" sz="2600" dirty="0"/>
              <a:t>Use the</a:t>
            </a:r>
            <a:r>
              <a:rPr lang="bg-BG" sz="2600" dirty="0"/>
              <a:t> </a:t>
            </a:r>
            <a:r>
              <a:rPr lang="en-US" sz="2600" dirty="0"/>
              <a:t>"Properties" window</a:t>
            </a:r>
          </a:p>
          <a:p>
            <a:pPr lvl="1"/>
            <a:r>
              <a:rPr lang="en-US" sz="2800" dirty="0"/>
              <a:t>If it's not visible use</a:t>
            </a:r>
            <a:r>
              <a:rPr lang="bg-BG" sz="2800" dirty="0"/>
              <a:t> </a:t>
            </a:r>
            <a:r>
              <a:rPr lang="en-US" sz="2800" dirty="0"/>
              <a:t>"View"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/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/>
              <a:t>"</a:t>
            </a:r>
            <a:r>
              <a:rPr lang="en-US" sz="2800" dirty="0"/>
              <a:t>Properties Window" or press [F4]</a:t>
            </a: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(6)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18412" y="2102011"/>
            <a:ext cx="3200400" cy="4298789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523412" y="1797211"/>
            <a:ext cx="1219200" cy="953453"/>
          </a:xfrm>
          <a:prstGeom prst="wedgeRoundRectCallout">
            <a:avLst>
              <a:gd name="adj1" fmla="val -9800"/>
              <a:gd name="adj2" fmla="val 1150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Tablename</a:t>
            </a:r>
          </a:p>
        </p:txBody>
      </p:sp>
      <p:sp>
        <p:nvSpPr>
          <p:cNvPr id="9" name="Freeform 8"/>
          <p:cNvSpPr/>
          <p:nvPr/>
        </p:nvSpPr>
        <p:spPr>
          <a:xfrm>
            <a:off x="9469865" y="3168811"/>
            <a:ext cx="891748" cy="351183"/>
          </a:xfrm>
          <a:custGeom>
            <a:avLst/>
            <a:gdLst>
              <a:gd name="connsiteX0" fmla="*/ 765851 w 765851"/>
              <a:gd name="connsiteY0" fmla="*/ 104669 h 313391"/>
              <a:gd name="connsiteX1" fmla="*/ 736034 w 765851"/>
              <a:gd name="connsiteY1" fmla="*/ 84791 h 313391"/>
              <a:gd name="connsiteX2" fmla="*/ 70112 w 765851"/>
              <a:gd name="connsiteY2" fmla="*/ 74851 h 313391"/>
              <a:gd name="connsiteX3" fmla="*/ 40295 w 765851"/>
              <a:gd name="connsiteY3" fmla="*/ 84791 h 313391"/>
              <a:gd name="connsiteX4" fmla="*/ 10477 w 765851"/>
              <a:gd name="connsiteY4" fmla="*/ 144425 h 313391"/>
              <a:gd name="connsiteX5" fmla="*/ 538 w 765851"/>
              <a:gd name="connsiteY5" fmla="*/ 174243 h 313391"/>
              <a:gd name="connsiteX6" fmla="*/ 10477 w 765851"/>
              <a:gd name="connsiteY6" fmla="*/ 243817 h 313391"/>
              <a:gd name="connsiteX7" fmla="*/ 40295 w 765851"/>
              <a:gd name="connsiteY7" fmla="*/ 253756 h 313391"/>
              <a:gd name="connsiteX8" fmla="*/ 109869 w 765851"/>
              <a:gd name="connsiteY8" fmla="*/ 293512 h 313391"/>
              <a:gd name="connsiteX9" fmla="*/ 209260 w 765851"/>
              <a:gd name="connsiteY9" fmla="*/ 313391 h 313391"/>
              <a:gd name="connsiteX10" fmla="*/ 686338 w 765851"/>
              <a:gd name="connsiteY10" fmla="*/ 303451 h 313391"/>
              <a:gd name="connsiteX11" fmla="*/ 716156 w 765851"/>
              <a:gd name="connsiteY11" fmla="*/ 293512 h 313391"/>
              <a:gd name="connsiteX12" fmla="*/ 736034 w 765851"/>
              <a:gd name="connsiteY12" fmla="*/ 233878 h 313391"/>
              <a:gd name="connsiteX13" fmla="*/ 726095 w 765851"/>
              <a:gd name="connsiteY13" fmla="*/ 164304 h 313391"/>
              <a:gd name="connsiteX14" fmla="*/ 696277 w 765851"/>
              <a:gd name="connsiteY14" fmla="*/ 144425 h 313391"/>
              <a:gd name="connsiteX15" fmla="*/ 537251 w 765851"/>
              <a:gd name="connsiteY15" fmla="*/ 134486 h 313391"/>
              <a:gd name="connsiteX16" fmla="*/ 229138 w 765851"/>
              <a:gd name="connsiteY16" fmla="*/ 104669 h 313391"/>
              <a:gd name="connsiteX17" fmla="*/ 139686 w 765851"/>
              <a:gd name="connsiteY17" fmla="*/ 74851 h 313391"/>
              <a:gd name="connsiteX18" fmla="*/ 109869 w 765851"/>
              <a:gd name="connsiteY18" fmla="*/ 64912 h 313391"/>
              <a:gd name="connsiteX19" fmla="*/ 50234 w 765851"/>
              <a:gd name="connsiteY19" fmla="*/ 45034 h 3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5851" h="313391">
                <a:moveTo>
                  <a:pt x="765851" y="104669"/>
                </a:moveTo>
                <a:cubicBezTo>
                  <a:pt x="755912" y="98043"/>
                  <a:pt x="746950" y="89642"/>
                  <a:pt x="736034" y="84791"/>
                </a:cubicBezTo>
                <a:cubicBezTo>
                  <a:pt x="545256" y="0"/>
                  <a:pt x="112723" y="74152"/>
                  <a:pt x="70112" y="74851"/>
                </a:cubicBezTo>
                <a:cubicBezTo>
                  <a:pt x="60173" y="78164"/>
                  <a:pt x="49279" y="79401"/>
                  <a:pt x="40295" y="84791"/>
                </a:cubicBezTo>
                <a:cubicBezTo>
                  <a:pt x="13386" y="100937"/>
                  <a:pt x="18856" y="115098"/>
                  <a:pt x="10477" y="144425"/>
                </a:cubicBezTo>
                <a:cubicBezTo>
                  <a:pt x="7599" y="154499"/>
                  <a:pt x="3851" y="164304"/>
                  <a:pt x="538" y="174243"/>
                </a:cubicBezTo>
                <a:cubicBezTo>
                  <a:pt x="3851" y="197434"/>
                  <a:pt x="0" y="222864"/>
                  <a:pt x="10477" y="243817"/>
                </a:cubicBezTo>
                <a:cubicBezTo>
                  <a:pt x="15162" y="253188"/>
                  <a:pt x="30924" y="249071"/>
                  <a:pt x="40295" y="253756"/>
                </a:cubicBezTo>
                <a:cubicBezTo>
                  <a:pt x="97973" y="282595"/>
                  <a:pt x="40161" y="267372"/>
                  <a:pt x="109869" y="293512"/>
                </a:cubicBezTo>
                <a:cubicBezTo>
                  <a:pt x="133590" y="302407"/>
                  <a:pt x="188652" y="309956"/>
                  <a:pt x="209260" y="313391"/>
                </a:cubicBezTo>
                <a:lnTo>
                  <a:pt x="686338" y="303451"/>
                </a:lnTo>
                <a:cubicBezTo>
                  <a:pt x="696807" y="303040"/>
                  <a:pt x="710066" y="302037"/>
                  <a:pt x="716156" y="293512"/>
                </a:cubicBezTo>
                <a:cubicBezTo>
                  <a:pt x="728335" y="276462"/>
                  <a:pt x="736034" y="233878"/>
                  <a:pt x="736034" y="233878"/>
                </a:cubicBezTo>
                <a:cubicBezTo>
                  <a:pt x="732721" y="210687"/>
                  <a:pt x="735610" y="185712"/>
                  <a:pt x="726095" y="164304"/>
                </a:cubicBezTo>
                <a:cubicBezTo>
                  <a:pt x="721243" y="153388"/>
                  <a:pt x="708076" y="146288"/>
                  <a:pt x="696277" y="144425"/>
                </a:cubicBezTo>
                <a:cubicBezTo>
                  <a:pt x="643815" y="136141"/>
                  <a:pt x="590260" y="137799"/>
                  <a:pt x="537251" y="134486"/>
                </a:cubicBezTo>
                <a:cubicBezTo>
                  <a:pt x="355805" y="104245"/>
                  <a:pt x="458231" y="116726"/>
                  <a:pt x="229138" y="104669"/>
                </a:cubicBezTo>
                <a:lnTo>
                  <a:pt x="139686" y="74851"/>
                </a:lnTo>
                <a:cubicBezTo>
                  <a:pt x="129747" y="71538"/>
                  <a:pt x="118586" y="70723"/>
                  <a:pt x="109869" y="64912"/>
                </a:cubicBezTo>
                <a:cubicBezTo>
                  <a:pt x="71781" y="39521"/>
                  <a:pt x="91996" y="45034"/>
                  <a:pt x="50234" y="45034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2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When closing the window for the table</a:t>
            </a:r>
            <a:r>
              <a:rPr lang="bg-BG" sz="3000" dirty="0"/>
              <a:t>, </a:t>
            </a:r>
            <a:r>
              <a:rPr lang="en-US" sz="3000" dirty="0"/>
              <a:t>SSMS asks whether to save the table</a:t>
            </a:r>
            <a:endParaRPr lang="bg-BG" sz="3000" dirty="0"/>
          </a:p>
          <a:p>
            <a:pPr lvl="1"/>
            <a:r>
              <a:rPr lang="en-US" sz="2800" dirty="0"/>
              <a:t>You can do it manually by choosing</a:t>
            </a:r>
            <a:r>
              <a:rPr lang="bg-BG" sz="2800" dirty="0"/>
              <a:t> </a:t>
            </a:r>
            <a:r>
              <a:rPr lang="en-US" sz="2800" dirty="0"/>
              <a:t>“Save Table” from the</a:t>
            </a:r>
            <a:r>
              <a:rPr lang="bg-BG" sz="2800" dirty="0"/>
              <a:t> </a:t>
            </a:r>
            <a:r>
              <a:rPr lang="en-US" sz="2800" dirty="0"/>
              <a:t>“File” menu or by pressing</a:t>
            </a:r>
            <a:r>
              <a:rPr lang="bg-BG" sz="2800" dirty="0"/>
              <a:t> </a:t>
            </a:r>
            <a:r>
              <a:rPr lang="en-US" sz="2800" dirty="0"/>
              <a:t>Ctrl + S</a:t>
            </a: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(7)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808480" y="3124200"/>
            <a:ext cx="4568688" cy="32785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07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</a:t>
            </a:r>
            <a:r>
              <a:rPr lang="bg-BG" dirty="0" smtClean="0"/>
              <a:t>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Fundamental</a:t>
            </a:r>
            <a:r>
              <a:rPr lang="bg-BG" dirty="0" smtClean="0"/>
              <a:t> </a:t>
            </a:r>
            <a:r>
              <a:rPr lang="en-US" dirty="0" smtClean="0"/>
              <a:t>Concepts</a:t>
            </a:r>
          </a:p>
        </p:txBody>
      </p:sp>
      <p:pic>
        <p:nvPicPr>
          <p:cNvPr id="4403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44039" name="Picture 7" descr="C:\Trash\zeroes-on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999412" y="1577408"/>
            <a:ext cx="1362075" cy="1362075"/>
          </a:xfrm>
          <a:prstGeom prst="rect">
            <a:avLst/>
          </a:prstGeom>
          <a:noFill/>
        </p:spPr>
      </p:pic>
      <p:pic>
        <p:nvPicPr>
          <p:cNvPr id="44040" name="Picture 8" descr="C:\Trash\data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852790">
            <a:off x="1949804" y="1284627"/>
            <a:ext cx="2681298" cy="2962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47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Relationships between Tables</a:t>
            </a:r>
            <a:endParaRPr lang="en-US" noProof="1" smtClean="0"/>
          </a:p>
        </p:txBody>
      </p:sp>
      <p:pic>
        <p:nvPicPr>
          <p:cNvPr id="15362" name="Picture 2" descr="http://www.allfacebook.com/images/pro-relationsh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6012" y="1600201"/>
            <a:ext cx="3848100" cy="2295525"/>
          </a:xfrm>
          <a:prstGeom prst="roundRect">
            <a:avLst>
              <a:gd name="adj" fmla="val 8783"/>
            </a:avLst>
          </a:prstGeom>
          <a:noFill/>
        </p:spPr>
      </p:pic>
      <p:pic>
        <p:nvPicPr>
          <p:cNvPr id="15364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6812" y="2286000"/>
            <a:ext cx="2057400" cy="1752600"/>
          </a:xfrm>
          <a:prstGeom prst="rect">
            <a:avLst/>
          </a:prstGeom>
          <a:noFill/>
        </p:spPr>
      </p:pic>
      <p:pic>
        <p:nvPicPr>
          <p:cNvPr id="7" name="Picture 6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6669088" y="1371600"/>
            <a:ext cx="2854325" cy="22098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7290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one-to-many</a:t>
            </a:r>
            <a:r>
              <a:rPr lang="bg-BG" dirty="0" smtClean="0"/>
              <a:t> </a:t>
            </a:r>
            <a:r>
              <a:rPr lang="en-US" dirty="0" smtClean="0"/>
              <a:t>relationship drag the foreign key column onto the other table</a:t>
            </a:r>
          </a:p>
          <a:p>
            <a:pPr lvl="1"/>
            <a:r>
              <a:rPr lang="en-US" dirty="0" smtClean="0"/>
              <a:t>Drag from the child table to the</a:t>
            </a:r>
            <a:r>
              <a:rPr lang="bg-BG" dirty="0" smtClean="0"/>
              <a:t> </a:t>
            </a:r>
            <a:r>
              <a:rPr lang="en-US" dirty="0" smtClean="0"/>
              <a:t>parent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Relationships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6618" y="3022947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3650" y="4559118"/>
            <a:ext cx="4822962" cy="2146482"/>
          </a:xfrm>
          <a:prstGeom prst="roundRect">
            <a:avLst>
              <a:gd name="adj" fmla="val 2926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75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Self-relationship can be created by dragging a foreign key onto the same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en-US" dirty="0"/>
          </a:p>
        </p:txBody>
      </p:sp>
      <p:pic>
        <p:nvPicPr>
          <p:cNvPr id="6" name="Picture 4" descr="Self-relationship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3601" y="2362200"/>
            <a:ext cx="7896225" cy="4019550"/>
          </a:xfrm>
          <a:prstGeom prst="roundRect">
            <a:avLst>
              <a:gd name="adj" fmla="val 1178"/>
            </a:avLst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437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Naming Conventions</a:t>
            </a:r>
            <a:endParaRPr lang="en-US" noProof="1" smtClean="0"/>
          </a:p>
        </p:txBody>
      </p:sp>
      <p:pic>
        <p:nvPicPr>
          <p:cNvPr id="36866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00846">
            <a:off x="4709446" y="1948446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1268" name="Picture 4" descr="http://www.iconarchive.com/icons/deleket/sleek-xp-basic/256/Document-Writ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85811">
            <a:off x="7120530" y="908334"/>
            <a:ext cx="2408948" cy="24089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11269" name="Picture 5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5098497" y="2248666"/>
            <a:ext cx="2590916" cy="1220851"/>
          </a:xfrm>
          <a:prstGeom prst="rect">
            <a:avLst/>
          </a:prstGeom>
          <a:noFill/>
        </p:spPr>
      </p:pic>
      <p:pic>
        <p:nvPicPr>
          <p:cNvPr id="6" name="Picture 5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 rot="314823">
            <a:off x="2602308" y="1039859"/>
            <a:ext cx="2854325" cy="2413539"/>
          </a:xfrm>
          <a:prstGeom prst="roundRect">
            <a:avLst>
              <a:gd name="adj" fmla="val 362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4279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Pascal Case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</a:t>
            </a:r>
            <a:r>
              <a:rPr lang="en-US" dirty="0" smtClean="0"/>
              <a:t>plural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 smtClean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PhotoAlbums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singular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Pascal Case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Avoid reserved words</a:t>
            </a:r>
            <a:r>
              <a:rPr lang="bg-BG" dirty="0" smtClean="0"/>
              <a:t> (</a:t>
            </a:r>
            <a:r>
              <a:rPr lang="en-US" dirty="0" smtClean="0"/>
              <a:t>e.g</a:t>
            </a:r>
            <a:r>
              <a:rPr lang="bg-BG" dirty="0" smtClean="0"/>
              <a:t>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Price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Primary key</a:t>
            </a:r>
          </a:p>
          <a:p>
            <a:pPr lvl="1"/>
            <a:r>
              <a:rPr lang="en-US" noProof="1" smtClean="0"/>
              <a:t>Use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name_of_the_table</a:t>
            </a:r>
            <a:r>
              <a:rPr lang="en-US" noProof="1" smtClean="0"/>
              <a:t> +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table the PK column should be be called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UserId</a:t>
            </a:r>
          </a:p>
          <a:p>
            <a:r>
              <a:rPr lang="en-US" noProof="1" smtClean="0"/>
              <a:t>Foreign key</a:t>
            </a:r>
          </a:p>
          <a:p>
            <a:pPr lvl="1"/>
            <a:r>
              <a:rPr lang="en-US" noProof="1" smtClean="0"/>
              <a:t>Use the name of the referenced table +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foreign key column that references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Groups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table should be named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GroupId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5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Relationship names (constraints)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 English, Pascal Case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FK_</a:t>
            </a:r>
            <a:r>
              <a:rPr lang="en-US" dirty="0" smtClean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table1</a:t>
            </a:r>
            <a:r>
              <a:rPr lang="bg-BG" dirty="0" smtClean="0"/>
              <a:t> + </a:t>
            </a: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table2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FK_Users_Groups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Index names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IX_</a:t>
            </a:r>
            <a:r>
              <a:rPr lang="en-US" dirty="0" smtClean="0">
                <a:latin typeface="Courier New" pitchFamily="49" charset="0"/>
              </a:rPr>
              <a:t>"</a:t>
            </a:r>
            <a:r>
              <a:rPr lang="en-US" dirty="0" smtClean="0"/>
              <a:t>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  <a:endParaRPr lang="bg-BG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IX_Users_UserName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1" smtClean="0"/>
              <a:t>Unique key constraints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UK_</a:t>
            </a:r>
            <a:r>
              <a:rPr lang="en-US" noProof="1" smtClean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For instance: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UK_Users_UserName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Views names</a:t>
            </a:r>
          </a:p>
          <a:p>
            <a:pPr lvl="1">
              <a:lnSpc>
                <a:spcPct val="9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V_BGCompanies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Stored procedures names</a:t>
            </a:r>
          </a:p>
          <a:p>
            <a:pPr lvl="1">
              <a:lnSpc>
                <a:spcPct val="9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 </a:t>
            </a:r>
            <a:r>
              <a:rPr lang="en-US" noProof="1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usp_InsertCustomer(@name)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en-US" dirty="0"/>
              <a:t>Database Modeling with</a:t>
            </a:r>
            <a:r>
              <a:rPr lang="bg-BG" dirty="0"/>
              <a:t> </a:t>
            </a:r>
            <a:r>
              <a:rPr lang="en-US" dirty="0"/>
              <a:t>SQL Server Management Studio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478666" y="1222672"/>
            <a:ext cx="3911406" cy="2607602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5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51272" y="855758"/>
            <a:ext cx="3855786" cy="280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http://dryicons.com/files/previews/simplistica_preview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946">
            <a:off x="7995199" y="897106"/>
            <a:ext cx="1618287" cy="1705219"/>
          </a:xfrm>
          <a:prstGeom prst="roundRect">
            <a:avLst>
              <a:gd name="adj" fmla="val 816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114300" dist="63500" sx="110000" sy="11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000963">
            <a:off x="2505595" y="288518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isometricOffAxis2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66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402484" y="5754968"/>
            <a:ext cx="11025928" cy="688256"/>
          </a:xfrm>
        </p:spPr>
        <p:txBody>
          <a:bodyPr/>
          <a:lstStyle/>
          <a:p>
            <a:r>
              <a:rPr lang="en-US" dirty="0" smtClean="0"/>
              <a:t>Creating E/R Diagrams with MySQL Workbench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8813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8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columns in the</a:t>
            </a:r>
            <a:r>
              <a:rPr lang="bg-BG" dirty="0" smtClean="0"/>
              <a:t> </a:t>
            </a:r>
            <a:r>
              <a:rPr lang="en-US" dirty="0" smtClean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for each</a:t>
            </a:r>
            <a:r>
              <a:rPr lang="bg-BG" dirty="0" smtClean="0"/>
              <a:t> </a:t>
            </a:r>
            <a:r>
              <a:rPr lang="en-US" dirty="0" smtClean="0"/>
              <a:t>entity table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and modeling of relationships</a:t>
            </a:r>
            <a:endParaRPr lang="bg-BG" dirty="0" smtClean="0"/>
          </a:p>
          <a:p>
            <a:pPr marL="1163638" lvl="2" indent="-514350">
              <a:lnSpc>
                <a:spcPct val="100000"/>
              </a:lnSpc>
            </a:pPr>
            <a:r>
              <a:rPr lang="en-US" dirty="0" smtClean="0"/>
              <a:t>Multiplicity of relationships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Filling test data in the tables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</a:t>
            </a:r>
            <a:r>
              <a:rPr lang="bg-BG" dirty="0" smtClean="0"/>
              <a:t> </a:t>
            </a:r>
            <a:r>
              <a:rPr lang="en-US" dirty="0" smtClean="0"/>
              <a:t>Database</a:t>
            </a:r>
            <a:r>
              <a:rPr lang="bg-BG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en-US" dirty="0" smtClean="0"/>
              <a:t>Workbench supports database schema design (E/R diagrams)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reverse engineer</a:t>
            </a:r>
            <a:r>
              <a:rPr lang="en-US" dirty="0" smtClean="0"/>
              <a:t> an existing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forward engineer</a:t>
            </a:r>
            <a:r>
              <a:rPr lang="en-US" dirty="0" smtClean="0"/>
              <a:t> the diagram into SQL script / existing / new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synchronize schema changes </a:t>
            </a:r>
            <a:r>
              <a:rPr lang="en-US" dirty="0" smtClean="0"/>
              <a:t>with existing database</a:t>
            </a:r>
          </a:p>
          <a:p>
            <a:pPr lvl="1"/>
            <a:r>
              <a:rPr lang="en-US" dirty="0"/>
              <a:t>User-unfriendly UI but  better than nothing</a:t>
            </a:r>
          </a:p>
          <a:p>
            <a:pPr lvl="2"/>
            <a:r>
              <a:rPr lang="en-US" dirty="0" smtClean="0"/>
              <a:t>Edit tables, relationships, indices, triggers,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E/R Diagrams in MySQL Workbench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84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59078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8813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Modeling – Principles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Types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Creating Databases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Creating Tables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Defining a Primary Key and Identity Columns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Creating Relationships between the Tables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/>
              <a:t>One-to-many, Many-to-many, One-to-one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Naming Conventions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Modeling in MySQL </a:t>
            </a:r>
            <a:r>
              <a:rPr lang="en-US" sz="3200" dirty="0" smtClean="0"/>
              <a:t>Workbench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9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69" y="1239025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Entity tables represent objects from the real world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Most often they are nouns in the specification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Entities</a:t>
            </a:r>
            <a:r>
              <a:rPr lang="bg-BG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</a:t>
            </a:r>
            <a:r>
              <a:rPr lang="bg-BG" dirty="0" smtClean="0"/>
              <a:t>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3141504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0090" y="3580632"/>
            <a:ext cx="12755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56612" y="3584090"/>
            <a:ext cx="1086678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12735" y="3928646"/>
            <a:ext cx="81169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2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890928">
            <a:off x="9668198" y="4063680"/>
            <a:ext cx="1524000" cy="1524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in the tables are characteristics of the entities</a:t>
            </a:r>
            <a:endParaRPr lang="bg-BG" dirty="0" smtClean="0"/>
          </a:p>
          <a:p>
            <a:pPr lvl="1"/>
            <a:r>
              <a:rPr lang="en-US" dirty="0" smtClean="0"/>
              <a:t>They have name and type</a:t>
            </a:r>
            <a:endParaRPr lang="bg-BG" dirty="0" smtClean="0"/>
          </a:p>
          <a:p>
            <a:r>
              <a:rPr lang="en-US" dirty="0" smtClean="0"/>
              <a:t>For example students have</a:t>
            </a:r>
            <a:r>
              <a:rPr lang="bg-BG" dirty="0" smtClean="0"/>
              <a:t>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bg-BG" dirty="0" smtClean="0"/>
              <a:t> (</a:t>
            </a:r>
            <a:r>
              <a:rPr lang="en-US" dirty="0" smtClean="0"/>
              <a:t>text</a:t>
            </a:r>
            <a:r>
              <a:rPr lang="bg-BG" dirty="0" smtClean="0"/>
              <a:t>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Faculty number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(</a:t>
            </a:r>
            <a:r>
              <a:rPr lang="en-US" dirty="0" smtClean="0"/>
              <a:t>number</a:t>
            </a:r>
            <a:r>
              <a:rPr lang="bg-BG" dirty="0" smtClean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Photo</a:t>
            </a:r>
            <a:r>
              <a:rPr lang="bg-BG" dirty="0" smtClean="0"/>
              <a:t> (</a:t>
            </a:r>
            <a:r>
              <a:rPr lang="en-US" dirty="0" smtClean="0"/>
              <a:t>binary block</a:t>
            </a:r>
            <a:r>
              <a:rPr lang="bg-BG" dirty="0" smtClean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Date of enlistment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(</a:t>
            </a:r>
            <a:r>
              <a:rPr lang="en-US" dirty="0" smtClean="0"/>
              <a:t>date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Columns</a:t>
            </a:r>
            <a:endParaRPr lang="en-US" dirty="0"/>
          </a:p>
        </p:txBody>
      </p:sp>
      <p:pic>
        <p:nvPicPr>
          <p:cNvPr id="40963" name="Picture 3" descr="C:\Trash\db-diagra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7041189">
            <a:off x="6930389" y="2742656"/>
            <a:ext cx="4706594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02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Columns are clarifications for the entities in the text of the specification</a:t>
            </a:r>
            <a:r>
              <a:rPr lang="bg-BG" dirty="0" smtClean="0"/>
              <a:t>, </a:t>
            </a: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Students have the following characteristics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</a:t>
            </a:r>
            <a:r>
              <a:rPr lang="bg-BG" dirty="0" smtClean="0"/>
              <a:t>, </a:t>
            </a:r>
            <a:r>
              <a:rPr lang="en-US" dirty="0" smtClean="0"/>
              <a:t>faculty number</a:t>
            </a:r>
            <a:r>
              <a:rPr lang="bg-BG" dirty="0" smtClean="0"/>
              <a:t>, </a:t>
            </a:r>
            <a:r>
              <a:rPr lang="en-US" dirty="0" smtClean="0"/>
              <a:t>photo</a:t>
            </a:r>
            <a:r>
              <a:rPr lang="bg-BG" dirty="0" smtClean="0"/>
              <a:t>, </a:t>
            </a:r>
            <a:r>
              <a:rPr lang="en-US" dirty="0" smtClean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the Columns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455704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0908" y="3943260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5734" y="3943260"/>
            <a:ext cx="209715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5290" y="3939948"/>
            <a:ext cx="8183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66891" y="3936011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Don't use an existing column</a:t>
            </a:r>
            <a:r>
              <a:rPr lang="bg-BG" dirty="0" smtClean="0"/>
              <a:t> (</a:t>
            </a:r>
            <a:r>
              <a:rPr lang="en-US" dirty="0" smtClean="0"/>
              <a:t>for example</a:t>
            </a:r>
            <a:r>
              <a:rPr lang="bg-BG" dirty="0" smtClean="0"/>
              <a:t> </a:t>
            </a:r>
            <a:r>
              <a:rPr lang="en-US" dirty="0" smtClean="0"/>
              <a:t>SSN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declared as a</a:t>
            </a:r>
            <a:r>
              <a:rPr lang="bg-BG" dirty="0" smtClean="0"/>
              <a:t> </a:t>
            </a:r>
            <a:r>
              <a:rPr lang="en-US" dirty="0" smtClean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Use</a:t>
            </a:r>
            <a:r>
              <a:rPr lang="bg-BG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implement auto-increment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Primary Key</a:t>
            </a:r>
            <a:r>
              <a:rPr lang="bg-BG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Relationships are dependencies between the entities</a:t>
            </a:r>
            <a:r>
              <a:rPr lang="bg-BG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bg-BG" dirty="0" smtClean="0"/>
          </a:p>
          <a:p>
            <a:pPr lvl="1">
              <a:spcBef>
                <a:spcPts val="3000"/>
              </a:spcBef>
            </a:pPr>
            <a:r>
              <a:rPr lang="bg-BG" dirty="0" smtClean="0"/>
              <a:t>"</a:t>
            </a:r>
            <a:r>
              <a:rPr lang="en-US" dirty="0" smtClean="0"/>
              <a:t>Students are trained in courses</a:t>
            </a:r>
            <a:r>
              <a:rPr lang="bg-BG" dirty="0" smtClean="0"/>
              <a:t>"</a:t>
            </a:r>
            <a:r>
              <a:rPr lang="en-US" dirty="0" smtClean="0"/>
              <a:t> – many-to-many relationship</a:t>
            </a:r>
          </a:p>
          <a:p>
            <a:pPr lvl="1"/>
            <a:r>
              <a:rPr lang="bg-BG" dirty="0" smtClean="0"/>
              <a:t>"</a:t>
            </a:r>
            <a:r>
              <a:rPr lang="en-US" dirty="0" smtClean="0"/>
              <a:t>Courses are held in towns</a:t>
            </a:r>
            <a:r>
              <a:rPr lang="bg-BG" dirty="0" smtClean="0"/>
              <a:t>" – </a:t>
            </a:r>
            <a:r>
              <a:rPr lang="en-US" dirty="0" smtClean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Relationships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057400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90090" y="2484783"/>
            <a:ext cx="122582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26396" y="2484783"/>
            <a:ext cx="21037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49987" y="2484783"/>
            <a:ext cx="11131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11797" y="2839278"/>
            <a:ext cx="108667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54796" y="2839278"/>
            <a:ext cx="163001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02796" y="2839278"/>
            <a:ext cx="85145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1720</Words>
  <Application>Microsoft Office PowerPoint</Application>
  <PresentationFormat>Custom</PresentationFormat>
  <Paragraphs>296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Data Modeling</vt:lpstr>
      <vt:lpstr>Table of Contents</vt:lpstr>
      <vt:lpstr>Relational Data Modeling</vt:lpstr>
      <vt:lpstr>Steps in Database Design</vt:lpstr>
      <vt:lpstr>Identification of Entities</vt:lpstr>
      <vt:lpstr>Identification of Columns</vt:lpstr>
      <vt:lpstr>Identification of the Columns</vt:lpstr>
      <vt:lpstr>How to Choose a Primary Key?</vt:lpstr>
      <vt:lpstr>Identification of Relationships</vt:lpstr>
      <vt:lpstr>Data Types in SQL Server 2012</vt:lpstr>
      <vt:lpstr>Data Types in SQL Server</vt:lpstr>
      <vt:lpstr>Data Types in SQL Server (2)</vt:lpstr>
      <vt:lpstr>Data Types in SQL Server (3)</vt:lpstr>
      <vt:lpstr>Data Types in SQL Server (4)</vt:lpstr>
      <vt:lpstr>Database Modeling with SQL Server Management Studio</vt:lpstr>
      <vt:lpstr>Connecting to SQL Server</vt:lpstr>
      <vt:lpstr>Working with Object Explorer</vt:lpstr>
      <vt:lpstr>Creating a New Database</vt:lpstr>
      <vt:lpstr>Creating a New Database (2)</vt:lpstr>
      <vt:lpstr>Database Modeling with SQL Server Management Studio</vt:lpstr>
      <vt:lpstr>Creating an E/R diagram</vt:lpstr>
      <vt:lpstr>Database Modeling with SQL Server Management Studio</vt:lpstr>
      <vt:lpstr>Creating Tables</vt:lpstr>
      <vt:lpstr>Creating Tables (2)</vt:lpstr>
      <vt:lpstr>Creating Tables (3)</vt:lpstr>
      <vt:lpstr>Creating Tables (4)</vt:lpstr>
      <vt:lpstr>Creating Tables (5)</vt:lpstr>
      <vt:lpstr>Creating Tables (6)</vt:lpstr>
      <vt:lpstr>Creating Tables (7)</vt:lpstr>
      <vt:lpstr>Database Modeling with SQL Server Management Studio</vt:lpstr>
      <vt:lpstr>Creating Relationships</vt:lpstr>
      <vt:lpstr>Self-Relationships</vt:lpstr>
      <vt:lpstr>Database Modeling with SQL Server Management Studio</vt:lpstr>
      <vt:lpstr>Naming Conventions</vt:lpstr>
      <vt:lpstr>Naming Conventions (2)</vt:lpstr>
      <vt:lpstr>Naming Conventions (3)</vt:lpstr>
      <vt:lpstr>Naming Conventions (4)</vt:lpstr>
      <vt:lpstr>Database Modeling with SQL Server Management Studio</vt:lpstr>
      <vt:lpstr>Data Modeling in MySQL</vt:lpstr>
      <vt:lpstr>E/R Diagrams in MySQL Workbench</vt:lpstr>
      <vt:lpstr>Data Modeling in MySQL</vt:lpstr>
      <vt:lpstr>Summary</vt:lpstr>
      <vt:lpstr>Databases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 and ER Diagrams</dc:title>
  <dc:subject>Software Development Course</dc:subject>
  <dc:creator/>
  <cp:keywords>Databases, SQL, programming, SoftUni, Software University, programming, software development, software engineering, course, data modeling, ER Diagrams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2015-02-06T21:06:35Z</dcterms:modified>
  <cp:category>Databases, SQL, programming, SoftUni, Software University, programming, software development, software engineering, course, data modeling, ER Diagrams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