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58" r:id="rId5"/>
    <p:sldId id="459" r:id="rId6"/>
    <p:sldId id="488" r:id="rId7"/>
    <p:sldId id="489" r:id="rId8"/>
    <p:sldId id="490" r:id="rId9"/>
    <p:sldId id="491" r:id="rId10"/>
    <p:sldId id="462" r:id="rId11"/>
    <p:sldId id="461" r:id="rId12"/>
    <p:sldId id="463" r:id="rId13"/>
    <p:sldId id="476" r:id="rId14"/>
    <p:sldId id="477" r:id="rId15"/>
    <p:sldId id="472" r:id="rId16"/>
    <p:sldId id="479" r:id="rId17"/>
    <p:sldId id="483" r:id="rId18"/>
    <p:sldId id="478" r:id="rId19"/>
    <p:sldId id="482" r:id="rId20"/>
    <p:sldId id="480" r:id="rId21"/>
    <p:sldId id="481" r:id="rId22"/>
    <p:sldId id="484" r:id="rId23"/>
    <p:sldId id="475" r:id="rId24"/>
    <p:sldId id="485" r:id="rId25"/>
    <p:sldId id="486" r:id="rId26"/>
    <p:sldId id="487" r:id="rId27"/>
    <p:sldId id="457" r:id="rId28"/>
    <p:sldId id="424" r:id="rId29"/>
    <p:sldId id="419" r:id="rId30"/>
    <p:sldId id="42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23-Feb-2015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23-Feb-2015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A7EA-3664-49FE-B0F0-25537597E3EA}" type="datetime1">
              <a:rPr lang="en-US" smtClean="0"/>
              <a:t>23-Feb-2015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1623-BBB3-4AB7-910A-25A1390DA602}" type="datetime1">
              <a:rPr lang="en-US" smtClean="0"/>
              <a:t>23-Feb-2015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77971"/>
            <a:ext cx="7306141" cy="14272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MongoDB:</a:t>
            </a:r>
            <a:br>
              <a:rPr lang="en-US" dirty="0" smtClean="0"/>
            </a:br>
            <a:r>
              <a:rPr lang="en-US" dirty="0" smtClean="0"/>
              <a:t>Data Model, Client Tools, Queries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1" y="3661660"/>
            <a:ext cx="7972851" cy="2657619"/>
          </a:xfrm>
          <a:prstGeom prst="rect">
            <a:avLst/>
          </a:prstGeom>
        </p:spPr>
      </p:pic>
      <p:pic>
        <p:nvPicPr>
          <p:cNvPr id="14" name="Picture 13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How to start </a:t>
            </a:r>
            <a:r>
              <a:rPr lang="en-US" dirty="0" smtClean="0"/>
              <a:t>MongoDB?</a:t>
            </a:r>
            <a:endParaRPr lang="en-US" dirty="0" smtClean="0"/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Go to installation folder and run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>
                <a:latin typeface="+mj-lt"/>
                <a:cs typeface="Consolas" panose="020B0609020204030204" pitchFamily="49" charset="0"/>
              </a:rPr>
              <a:t>Paths need some configuration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You should specify databases path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or </a:t>
            </a:r>
            <a:r>
              <a:rPr lang="en-US" sz="3000" dirty="0">
                <a:cs typeface="Consolas" panose="020B0609020204030204" pitchFamily="49" charset="0"/>
              </a:rPr>
              <a:t>use default </a:t>
            </a:r>
            <a:r>
              <a:rPr lang="en-US" sz="3000" dirty="0" smtClean="0">
                <a:cs typeface="Consolas" panose="020B0609020204030204" pitchFamily="49" charset="0"/>
              </a:rPr>
              <a:t>path and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create folder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C:\data\db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2" indent="0">
              <a:buClr>
                <a:srgbClr val="F2B254"/>
              </a:buClr>
              <a:buSzPct val="100000"/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Installation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51812" y="3943290"/>
            <a:ext cx="358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 cd C:\</a:t>
            </a:r>
            <a:r>
              <a:rPr lang="en-US" dirty="0" smtClean="0">
                <a:solidFill>
                  <a:srgbClr val="FBEEDC"/>
                </a:solidFill>
              </a:rPr>
              <a:t>MongoDb\bin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80212" y="5308222"/>
            <a:ext cx="4953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 mongod ––</a:t>
            </a:r>
            <a:r>
              <a:rPr lang="en-US" dirty="0" smtClean="0">
                <a:solidFill>
                  <a:srgbClr val="FBEEDC"/>
                </a:solidFill>
              </a:rPr>
              <a:t>dbpath</a:t>
            </a:r>
            <a:r>
              <a:rPr lang="en-US" dirty="0">
                <a:solidFill>
                  <a:srgbClr val="FBEEDC"/>
                </a:solidFill>
              </a:rPr>
              <a:t> </a:t>
            </a:r>
            <a:r>
              <a:rPr lang="en-US" dirty="0" smtClean="0">
                <a:solidFill>
                  <a:srgbClr val="FBEEDC"/>
                </a:solidFill>
              </a:rPr>
              <a:t>D:\mongodb\data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409112" y="5904045"/>
            <a:ext cx="2324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$ </a:t>
            </a:r>
            <a:r>
              <a:rPr lang="en-US" dirty="0" smtClean="0">
                <a:solidFill>
                  <a:srgbClr val="FBEEDC"/>
                </a:solidFill>
              </a:rPr>
              <a:t>mongod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Installing </a:t>
            </a:r>
            <a:r>
              <a:rPr lang="en-GB" dirty="0" smtClean="0"/>
              <a:t>MongoDB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68" y="2475566"/>
            <a:ext cx="2211388" cy="2211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12" y="1066800"/>
            <a:ext cx="4226300" cy="14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 to a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Select a database</a:t>
            </a:r>
            <a:endParaRPr lang="en-GB" dirty="0"/>
          </a:p>
          <a:p>
            <a:r>
              <a:rPr lang="en-GB" dirty="0" smtClean="0"/>
              <a:t>Show database name</a:t>
            </a:r>
          </a:p>
          <a:p>
            <a:r>
              <a:rPr lang="en-GB" dirty="0" smtClean="0"/>
              <a:t>Show all databases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</a:t>
            </a:r>
            <a:r>
              <a:rPr lang="en-GB" dirty="0" smtClean="0"/>
              <a:t>MongoDB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833277" y="1228838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mongo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38582" y="1944754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use &lt;database name&gt;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33277" y="2660670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33277" y="3376586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show dbs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create user in </a:t>
            </a:r>
            <a:r>
              <a:rPr lang="en-GB" dirty="0" smtClean="0"/>
              <a:t>database?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Database user roles: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dbAdmin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dbOwner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userAdminAnyDatabase</a:t>
            </a:r>
          </a:p>
          <a:p>
            <a:r>
              <a:rPr lang="en-GB" dirty="0" smtClean="0"/>
              <a:t>Login: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921778" y="1816357"/>
            <a:ext cx="6342092" cy="212365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use softuni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db.createUser({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"user": "vgeorgiev",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"pwd": "slojnaParola123",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"roles": ["readWrite", "dbAdmin"]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0612" y="6075147"/>
            <a:ext cx="6342092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db.auth("vgeorgiev", "slojnaParola123")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302" y="1447800"/>
            <a:ext cx="2286521" cy="33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GB" dirty="0" smtClean="0"/>
              <a:t>MongoDB </a:t>
            </a:r>
            <a:r>
              <a:rPr lang="en-GB" dirty="0" smtClean="0"/>
              <a:t>Queries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64" y="1407832"/>
            <a:ext cx="3545168" cy="35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query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Same </a:t>
            </a:r>
            <a:r>
              <a:rPr lang="en-GB" dirty="0" smtClean="0"/>
              <a:t>as (in SQL):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 smtClean="0"/>
              <a:t>Queries </a:t>
            </a:r>
            <a:r>
              <a:rPr lang="en-GB" dirty="0" smtClean="0"/>
              <a:t>– </a:t>
            </a:r>
            <a:r>
              <a:rPr lang="en-GB" dirty="0" smtClean="0"/>
              <a:t>Read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84212" y="2222338"/>
            <a:ext cx="10823576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db.courses.find({ level: { $gt: 2 }}, { name: true }).limit(5);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 rot="16200000">
            <a:off x="1974798" y="2358603"/>
            <a:ext cx="304800" cy="9906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41398" y="29981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collection</a:t>
            </a:r>
            <a:endParaRPr lang="en-GB" sz="22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4981865" y="1386302"/>
            <a:ext cx="304800" cy="293520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95364" y="2998113"/>
            <a:ext cx="87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filters</a:t>
            </a:r>
            <a:endParaRPr lang="en-GB" sz="22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857718" y="1802467"/>
            <a:ext cx="304800" cy="212060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313612" y="2998113"/>
            <a:ext cx="1392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projection</a:t>
            </a:r>
            <a:endParaRPr lang="en-GB" sz="22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9843071" y="2268027"/>
            <a:ext cx="304800" cy="118948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070420" y="2998113"/>
            <a:ext cx="197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cursor modifier</a:t>
            </a:r>
            <a:endParaRPr lang="en-GB" sz="2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9036" y="4758567"/>
            <a:ext cx="4727576" cy="144655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</a:t>
            </a:r>
            <a:b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courses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level &gt;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 5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Operators:</a:t>
            </a:r>
          </a:p>
          <a:p>
            <a:pPr lvl="1"/>
            <a:r>
              <a:rPr lang="en-GB" dirty="0"/>
              <a:t>Comparison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$gte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$lt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lte</a:t>
            </a:r>
            <a:endParaRPr lang="en-GB" dirty="0"/>
          </a:p>
          <a:p>
            <a:pPr lvl="1"/>
            <a:r>
              <a:rPr lang="en-GB" dirty="0"/>
              <a:t>Logical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$nor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$not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$or</a:t>
            </a:r>
          </a:p>
          <a:p>
            <a:pPr lvl="1"/>
            <a:r>
              <a:rPr lang="en-GB" dirty="0"/>
              <a:t>Element </a:t>
            </a:r>
            <a:r>
              <a:rPr lang="en-GB" dirty="0" smtClean="0"/>
              <a:t>–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$type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Read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81036" y="2683988"/>
            <a:ext cx="10823576" cy="110799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db.courses.find({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$or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[{ level: {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} }, { level: {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 } }]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1036" y="1372849"/>
            <a:ext cx="10823576" cy="110799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db.courses.find({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"Databases"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query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Same </a:t>
            </a:r>
            <a:r>
              <a:rPr lang="en-GB" dirty="0" smtClean="0"/>
              <a:t>as (in SQL):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Insert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60412" y="2209800"/>
            <a:ext cx="10591800" cy="1785104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db.courses.insert({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description: "Databases description",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level: 3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412" y="5511463"/>
            <a:ext cx="10591800" cy="769441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courses (name, description, level)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 ("Databases",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"Databases description", 3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Inserting bulk data in </a:t>
            </a:r>
            <a:r>
              <a:rPr lang="en-GB" dirty="0" smtClean="0"/>
              <a:t>MongoDB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Bulk Insert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57236" y="2514600"/>
            <a:ext cx="10671176" cy="2092881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bulk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db.courses.initializeUnorderedBulkOp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bulk.insert( {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"ASP.NET MVC", level: 3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bulk.insert( { item: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"Web Development", level: 3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bulk.insert( { item: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"SPA Applications", level: 2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bulk.execute();</a:t>
            </a:r>
          </a:p>
        </p:txBody>
      </p:sp>
    </p:spTree>
    <p:extLst>
      <p:ext uri="{BB962C8B-B14F-4D97-AF65-F5344CB8AC3E}">
        <p14:creationId xmlns:p14="http://schemas.microsoft.com/office/powerpoint/2010/main" val="17452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query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Same as (in SQL):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Update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60412" y="1905000"/>
            <a:ext cx="10668000" cy="1785104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db.courses.update(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name: { $et: "Databases" }},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$set: { description: "Concepts, MSSQL, MySQL, Oracle"}},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multi: true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412" y="4800600"/>
            <a:ext cx="10668000" cy="110799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courses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description = "Concepts, MSSQL, MySQL, Oracle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name = "Databases"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MongoDB </a:t>
            </a:r>
            <a:r>
              <a:rPr lang="en-GB" dirty="0" smtClean="0"/>
              <a:t>Overview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Installation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Structure and documents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Hosting locally </a:t>
            </a:r>
            <a:r>
              <a:rPr lang="en-GB" dirty="0" smtClean="0"/>
              <a:t>MongoDB</a:t>
            </a:r>
            <a:endParaRPr lang="en-GB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Console CLI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RoboMongo, MongoVUE, UMongo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Executing queries on </a:t>
            </a:r>
            <a:r>
              <a:rPr lang="en-GB" dirty="0" smtClean="0"/>
              <a:t>MongoDB </a:t>
            </a:r>
            <a:r>
              <a:rPr lang="en-GB" dirty="0" smtClean="0"/>
              <a:t>data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676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14" y="4108978"/>
            <a:ext cx="2139422" cy="21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query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Same </a:t>
            </a:r>
            <a:r>
              <a:rPr lang="en-GB" dirty="0" smtClean="0"/>
              <a:t>as (in SQL):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</a:t>
            </a:r>
            <a:r>
              <a:rPr lang="en-GB" dirty="0"/>
              <a:t>Delete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0412" y="2133600"/>
            <a:ext cx="10668000" cy="492443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db.courses.remove({ name: "Databases" });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412" y="4640759"/>
            <a:ext cx="10668000" cy="892552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courses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name = "Databases"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</a:t>
            </a:r>
            <a:r>
              <a:rPr lang="en-GB" dirty="0"/>
              <a:t> </a:t>
            </a:r>
            <a:r>
              <a:rPr lang="en-GB" dirty="0" smtClean="0"/>
              <a:t>is operation </a:t>
            </a:r>
            <a:r>
              <a:rPr lang="en-GB" dirty="0"/>
              <a:t>that process data records and return computed </a:t>
            </a:r>
            <a:r>
              <a:rPr lang="en-GB" dirty="0" smtClean="0"/>
              <a:t>results</a:t>
            </a:r>
          </a:p>
          <a:p>
            <a:endParaRPr lang="en-GB" dirty="0"/>
          </a:p>
          <a:p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dirty="0" smtClean="0"/>
              <a:t>Result: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/>
              <a:t>Queries </a:t>
            </a:r>
            <a:r>
              <a:rPr lang="en-GB" dirty="0" smtClean="0"/>
              <a:t>– Aggregation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19236" y="2486561"/>
            <a:ext cx="10947176" cy="1323439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db.courses.aggregate([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$match: { isActive: true } 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$group: { level: "$level", students: { $sum: "$studentsCount" }}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9236" y="4736319"/>
            <a:ext cx="10947176" cy="1631216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level: 1, students: 460 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level: 2, students: 350 },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level: 3, students: 200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6212" y="4850296"/>
            <a:ext cx="8938472" cy="820600"/>
          </a:xfrm>
        </p:spPr>
        <p:txBody>
          <a:bodyPr/>
          <a:lstStyle/>
          <a:p>
            <a:r>
              <a:rPr lang="en-GB" dirty="0" smtClean="0"/>
              <a:t>MongoDB </a:t>
            </a:r>
            <a:r>
              <a:rPr lang="en-GB" dirty="0" smtClean="0"/>
              <a:t>Queries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64" y="1143000"/>
            <a:ext cx="3545168" cy="35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4884" y="4191000"/>
            <a:ext cx="10721128" cy="820600"/>
          </a:xfrm>
        </p:spPr>
        <p:txBody>
          <a:bodyPr/>
          <a:lstStyle/>
          <a:p>
            <a:r>
              <a:rPr lang="en-GB" dirty="0" smtClean="0"/>
              <a:t>MongoDB </a:t>
            </a:r>
            <a:r>
              <a:rPr lang="en-GB" dirty="0" smtClean="0"/>
              <a:t>Management Tools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54884" y="5069168"/>
            <a:ext cx="10721128" cy="1365365"/>
          </a:xfrm>
        </p:spPr>
        <p:txBody>
          <a:bodyPr/>
          <a:lstStyle/>
          <a:p>
            <a:r>
              <a:rPr lang="en-GB" dirty="0" smtClean="0"/>
              <a:t>Tools </a:t>
            </a:r>
            <a:r>
              <a:rPr lang="en-GB" smtClean="0"/>
              <a:t>for MongoDB Administration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Query Execution and Data Browsing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40" y="730874"/>
            <a:ext cx="2542738" cy="2542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34" y="955166"/>
            <a:ext cx="4647020" cy="30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MongoDB is an open-source DB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there are many available viewers</a:t>
            </a:r>
          </a:p>
          <a:p>
            <a:pPr>
              <a:lnSpc>
                <a:spcPct val="100000"/>
              </a:lnSpc>
            </a:pPr>
            <a:r>
              <a:rPr lang="en-US" dirty="0"/>
              <a:t>Some, but not all are: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MongoDB CLI</a:t>
            </a:r>
          </a:p>
          <a:p>
            <a:pPr lvl="2">
              <a:lnSpc>
                <a:spcPct val="100000"/>
              </a:lnSpc>
            </a:pPr>
            <a:r>
              <a:rPr lang="en-US" sz="3100" dirty="0"/>
              <a:t>Comes with installation of MongoDB</a:t>
            </a:r>
          </a:p>
          <a:p>
            <a:pPr lvl="2">
              <a:lnSpc>
                <a:spcPct val="100000"/>
              </a:lnSpc>
            </a:pPr>
            <a:r>
              <a:rPr lang="en-US" sz="3100" dirty="0"/>
              <a:t>Execute queries inside the CMD/Terminal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MongoVUE</a:t>
            </a:r>
            <a:r>
              <a:rPr lang="en-US" dirty="0"/>
              <a:t> &amp;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UMongo </a:t>
            </a:r>
            <a:r>
              <a:rPr lang="en-US" dirty="0" smtClean="0"/>
              <a:t>&amp;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Robomongo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sz="3100" dirty="0" smtClean="0"/>
              <a:t>Provide </a:t>
            </a:r>
            <a:r>
              <a:rPr lang="en-US" sz="3100" dirty="0"/>
              <a:t>UI to view, edit are remove DB </a:t>
            </a:r>
            <a:r>
              <a:rPr lang="en-US" sz="3100" dirty="0" smtClean="0"/>
              <a:t>documents</a:t>
            </a:r>
          </a:p>
          <a:p>
            <a:pPr lvl="2">
              <a:lnSpc>
                <a:spcPct val="100000"/>
              </a:lnSpc>
            </a:pPr>
            <a:r>
              <a:rPr lang="en-US" sz="3100" dirty="0" smtClean="0"/>
              <a:t>Execute queries inside the tool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 smtClean="0"/>
              <a:t>Management Tools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MongoDB </a:t>
            </a:r>
            <a:r>
              <a:rPr lang="en-GB" dirty="0" smtClean="0"/>
              <a:t>Management Tools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40" y="1420982"/>
            <a:ext cx="2542738" cy="2542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34" y="1645274"/>
            <a:ext cx="4647020" cy="30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 smtClean="0"/>
              <a:t>MongoDB </a:t>
            </a:r>
            <a:r>
              <a:rPr lang="en-GB" dirty="0"/>
              <a:t>Overview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Installation</a:t>
            </a:r>
          </a:p>
          <a:p>
            <a:pPr marL="749246" lvl="1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Structure and documents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Hosting locally </a:t>
            </a:r>
            <a:r>
              <a:rPr lang="en-GB" dirty="0" smtClean="0"/>
              <a:t>MongoDB</a:t>
            </a:r>
            <a:endParaRPr lang="en-GB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Console CLI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RoboMongo, MongoVUE, UMongo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GB" dirty="0"/>
              <a:t>Executing queries on </a:t>
            </a:r>
            <a:r>
              <a:rPr lang="en-GB" dirty="0" smtClean="0"/>
              <a:t>MongoDB </a:t>
            </a:r>
            <a:r>
              <a:rPr lang="en-GB" dirty="0"/>
              <a:t>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MongoDB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48" y="1371600"/>
            <a:ext cx="35052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2058">
            <a:off x="6411601" y="1462358"/>
            <a:ext cx="3810266" cy="19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r>
              <a:rPr lang="en-US" dirty="0" smtClean="0"/>
              <a:t> is an open-source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document store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The leading NoSQL database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JSON-style objects with dynamic </a:t>
            </a:r>
            <a:r>
              <a:rPr lang="en-US" dirty="0" smtClean="0"/>
              <a:t>schemas</a:t>
            </a:r>
          </a:p>
          <a:p>
            <a:r>
              <a:rPr lang="en-US" dirty="0" smtClean="0"/>
              <a:t>Support many features: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GB" dirty="0"/>
              <a:t>Rich, document-based </a:t>
            </a:r>
            <a:r>
              <a:rPr lang="en-GB" dirty="0" smtClean="0"/>
              <a:t>queries (</a:t>
            </a:r>
            <a:r>
              <a:rPr lang="en-US" dirty="0" smtClean="0"/>
              <a:t>CRUD operations)</a:t>
            </a:r>
          </a:p>
          <a:p>
            <a:pPr lvl="1"/>
            <a:r>
              <a:rPr lang="en-GB" dirty="0"/>
              <a:t>Flexible aggregation and data </a:t>
            </a:r>
            <a:r>
              <a:rPr lang="en-GB" dirty="0" smtClean="0"/>
              <a:t>processing</a:t>
            </a:r>
          </a:p>
          <a:p>
            <a:pPr lvl="1"/>
            <a:r>
              <a:rPr lang="en-GB" dirty="0"/>
              <a:t>Store files of any size without complicating your </a:t>
            </a:r>
            <a:r>
              <a:rPr lang="en-GB" dirty="0" smtClean="0"/>
              <a:t>stack</a:t>
            </a:r>
          </a:p>
          <a:p>
            <a:pPr lvl="1"/>
            <a:r>
              <a:rPr lang="en-US" dirty="0"/>
              <a:t>Fast </a:t>
            </a:r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906512"/>
            <a:ext cx="8938472" cy="820600"/>
          </a:xfrm>
        </p:spPr>
        <p:txBody>
          <a:bodyPr/>
          <a:lstStyle/>
          <a:p>
            <a:r>
              <a:rPr lang="en-US" dirty="0" smtClean="0"/>
              <a:t>MongoDB </a:t>
            </a: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783484" y="5734984"/>
            <a:ext cx="10263928" cy="719034"/>
          </a:xfrm>
        </p:spPr>
        <p:txBody>
          <a:bodyPr/>
          <a:lstStyle/>
          <a:p>
            <a:r>
              <a:rPr lang="en-US" dirty="0" smtClean="0"/>
              <a:t>How is the </a:t>
            </a:r>
            <a:r>
              <a:rPr lang="en-US" dirty="0" smtClean="0"/>
              <a:t>Data Structured in </a:t>
            </a:r>
            <a:r>
              <a:rPr lang="en-US" dirty="0" smtClean="0"/>
              <a:t>MongoDB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94023" y="533400"/>
            <a:ext cx="5155448" cy="4171016"/>
            <a:chOff x="3394023" y="629584"/>
            <a:chExt cx="5155448" cy="41710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023" y="629584"/>
              <a:ext cx="5155448" cy="402481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012" y="2329570"/>
              <a:ext cx="2471030" cy="247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</a:t>
            </a: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MongoDB instance can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database can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collection can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1329373"/>
            <a:ext cx="2086250" cy="1657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1270137" y="3079069"/>
            <a:ext cx="9396275" cy="3550331"/>
            <a:chOff x="684212" y="3079069"/>
            <a:chExt cx="9396275" cy="3550331"/>
          </a:xfrm>
        </p:grpSpPr>
        <p:sp>
          <p:nvSpPr>
            <p:cNvPr id="7" name="Rounded Rectangle 6"/>
            <p:cNvSpPr/>
            <p:nvPr/>
          </p:nvSpPr>
          <p:spPr>
            <a:xfrm>
              <a:off x="684212" y="3079069"/>
              <a:ext cx="9396275" cy="3550331"/>
            </a:xfrm>
            <a:prstGeom prst="roundRect">
              <a:avLst>
                <a:gd name="adj" fmla="val 2164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MongoDB Instance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04262" y="3754509"/>
              <a:ext cx="5854608" cy="2706214"/>
            </a:xfrm>
            <a:prstGeom prst="roundRect">
              <a:avLst>
                <a:gd name="adj" fmla="val 1577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9282" y="3754510"/>
              <a:ext cx="2278930" cy="699861"/>
            </a:xfrm>
            <a:prstGeom prst="roundRect">
              <a:avLst>
                <a:gd name="adj" fmla="val 3982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51012" y="4222807"/>
              <a:ext cx="1835720" cy="2078119"/>
            </a:xfrm>
            <a:prstGeom prst="roundRect">
              <a:avLst>
                <a:gd name="adj" fmla="val 4078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86101" y="4675911"/>
              <a:ext cx="1605926" cy="46681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Document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86101" y="5208896"/>
              <a:ext cx="1605926" cy="46681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Document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49280" y="4755549"/>
              <a:ext cx="2278930" cy="699861"/>
            </a:xfrm>
            <a:prstGeom prst="roundRect">
              <a:avLst>
                <a:gd name="adj" fmla="val 5251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49280" y="5760862"/>
              <a:ext cx="2278930" cy="699861"/>
            </a:xfrm>
            <a:prstGeom prst="roundRect">
              <a:avLst>
                <a:gd name="adj" fmla="val 7788"/>
              </a:avLst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Database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020" y="4418122"/>
              <a:ext cx="148489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4812" y="4418122"/>
              <a:ext cx="155693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020" y="5010513"/>
              <a:ext cx="148489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4812" y="5010513"/>
              <a:ext cx="155693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020" y="5602904"/>
              <a:ext cx="148489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84812" y="5602904"/>
              <a:ext cx="1556934" cy="4930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Collection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86101" y="5759973"/>
              <a:ext cx="1605926" cy="46681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Document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Documents in MongoDB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are JSON objects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70012" y="1742814"/>
            <a:ext cx="4571277" cy="5123736"/>
            <a:chOff x="431799" y="1523999"/>
            <a:chExt cx="4274475" cy="5598791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799" y="1523999"/>
              <a:ext cx="4274475" cy="559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96722" y="1607264"/>
              <a:ext cx="3376344" cy="521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sz="1800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  -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  -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  -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- Exam: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Teamwork: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6149498" y="3733800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389812" y="1721108"/>
            <a:ext cx="4038600" cy="4832092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"DB Performance"    </a:t>
            </a:r>
            <a:endParaRPr lang="en-US" sz="2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]</a:t>
            </a:r>
            <a:r>
              <a:rPr lang="bg-BG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documents many types of values</a:t>
            </a:r>
          </a:p>
          <a:p>
            <a:pPr lvl="1"/>
            <a:r>
              <a:rPr lang="en-US" dirty="0" smtClean="0"/>
              <a:t>Numbers, Booleans </a:t>
            </a:r>
          </a:p>
          <a:p>
            <a:pPr lvl="1"/>
            <a:r>
              <a:rPr lang="en-US" dirty="0"/>
              <a:t>Strings, </a:t>
            </a:r>
            <a:r>
              <a:rPr lang="en-US" dirty="0" smtClean="0"/>
              <a:t>Object Ids</a:t>
            </a:r>
          </a:p>
          <a:p>
            <a:pPr lvl="1"/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Also know as nested documents</a:t>
            </a:r>
          </a:p>
          <a:p>
            <a:pPr lvl="1"/>
            <a:r>
              <a:rPr lang="en-US" dirty="0" smtClean="0"/>
              <a:t>Arrays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78704" y="2133600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17, 3.14, true/false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8704" y="2795482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"Svetlin Nakov"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78704" y="3457364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2014-09-01T14:58:48.126Z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78704" y="4118394"/>
            <a:ext cx="4021108" cy="144655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"username": "nakov",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"accessLevel":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78704" y="5795087"/>
            <a:ext cx="4021108" cy="430887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['bananas', 'oranges']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MongoDB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68" y="2743200"/>
            <a:ext cx="2211388" cy="221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12" y="914400"/>
            <a:ext cx="5597900" cy="18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1192</Words>
  <Application>Microsoft Office PowerPoint</Application>
  <PresentationFormat>Custom</PresentationFormat>
  <Paragraphs>296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MongoDB</vt:lpstr>
      <vt:lpstr>Table of Contents</vt:lpstr>
      <vt:lpstr>MongoDB Overview</vt:lpstr>
      <vt:lpstr>MongoDB</vt:lpstr>
      <vt:lpstr>MongoDB Data Model</vt:lpstr>
      <vt:lpstr>MongoDB Data Model</vt:lpstr>
      <vt:lpstr>MongoDB Documents</vt:lpstr>
      <vt:lpstr>MongoDB Documents (2)</vt:lpstr>
      <vt:lpstr>MongoDB Installation</vt:lpstr>
      <vt:lpstr>MongoDB Installation</vt:lpstr>
      <vt:lpstr>Installing MongoDB</vt:lpstr>
      <vt:lpstr>How to use MongoDB</vt:lpstr>
      <vt:lpstr>Authentication</vt:lpstr>
      <vt:lpstr>MongoDB Queries</vt:lpstr>
      <vt:lpstr>MongoDB Queries – Read</vt:lpstr>
      <vt:lpstr>MongoDB Queries – Read (2)</vt:lpstr>
      <vt:lpstr>MongoDB Queries – Insert</vt:lpstr>
      <vt:lpstr>MongoDB Queries – Bulk Insert</vt:lpstr>
      <vt:lpstr>MongoDB Queries – Update</vt:lpstr>
      <vt:lpstr>MongoDB Queries – Delete</vt:lpstr>
      <vt:lpstr>MongoDB Queries – Aggregation</vt:lpstr>
      <vt:lpstr>MongoDB Queries</vt:lpstr>
      <vt:lpstr>MongoDB Management Tools</vt:lpstr>
      <vt:lpstr>MongoDB Management Tools</vt:lpstr>
      <vt:lpstr>MongoDB Management Tools</vt:lpstr>
      <vt:lpstr>Summary</vt:lpstr>
      <vt:lpstr>MongoDB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subject>Software Development Course</dc:subject>
  <dc:creator/>
  <cp:keywords>Databases, NoSQL, programming, SoftUni, Software University, programming, software development, software engineering, course, database,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2015-02-23T13:26:57Z</dcterms:modified>
  <cp:category>Databases, NoSQL, programming, SoftUni, Software University, programming, software development, software engineering, course, MongoDb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