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92" r:id="rId5"/>
    <p:sldId id="493" r:id="rId6"/>
    <p:sldId id="502" r:id="rId7"/>
    <p:sldId id="494" r:id="rId8"/>
    <p:sldId id="504" r:id="rId9"/>
    <p:sldId id="495" r:id="rId10"/>
    <p:sldId id="503" r:id="rId11"/>
    <p:sldId id="497" r:id="rId12"/>
    <p:sldId id="505" r:id="rId13"/>
    <p:sldId id="498" r:id="rId14"/>
    <p:sldId id="500" r:id="rId15"/>
    <p:sldId id="506" r:id="rId16"/>
    <p:sldId id="507" r:id="rId17"/>
    <p:sldId id="508" r:id="rId18"/>
    <p:sldId id="509" r:id="rId19"/>
    <p:sldId id="501" r:id="rId20"/>
    <p:sldId id="457" r:id="rId21"/>
    <p:sldId id="424" r:id="rId22"/>
    <p:sldId id="419" r:id="rId23"/>
    <p:sldId id="42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A7EA-3664-49FE-B0F0-25537597E3EA}" type="datetime1">
              <a:rPr lang="en-US" smtClean="0"/>
              <a:t>23-Feb-2015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1623-BBB3-4AB7-910A-25A1390DA602}" type="datetime1">
              <a:rPr lang="en-US" smtClean="0"/>
              <a:t>23-Feb-2015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y.redi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commands#sorted_s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commands#pubsu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.serverfault.com/2011/02/11/stack-exchanges-architecture-in-bullet-poi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" TargetMode="External"/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ocolatey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noProof="1" smtClean="0"/>
              <a:t>Redis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1981200"/>
            <a:ext cx="7306141" cy="1427229"/>
          </a:xfrm>
        </p:spPr>
        <p:txBody>
          <a:bodyPr>
            <a:normAutofit/>
          </a:bodyPr>
          <a:lstStyle/>
          <a:p>
            <a:r>
              <a:rPr lang="en-US" noProof="1" smtClean="0"/>
              <a:t>Redis</a:t>
            </a:r>
            <a:r>
              <a:rPr lang="en-US" dirty="0" smtClean="0"/>
              <a:t> Key-Value Database:</a:t>
            </a:r>
          </a:p>
          <a:p>
            <a:r>
              <a:rPr lang="en-US" dirty="0" smtClean="0"/>
              <a:t>Practical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12" y="3733800"/>
            <a:ext cx="7229941" cy="2437795"/>
          </a:xfrm>
          <a:prstGeom prst="roundRect">
            <a:avLst>
              <a:gd name="adj" fmla="val 2317"/>
            </a:avLst>
          </a:prstGeom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works as interpreter of commands: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Redis: Commands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0412" y="2133600"/>
            <a:ext cx="3512705" cy="4001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name "Nakov"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"Nakov"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 name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(nil)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3116" y="2145726"/>
            <a:ext cx="6883166" cy="44836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Play with the command-line client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redis-cli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play with </a:t>
            </a:r>
            <a:r>
              <a:rPr lang="en-US" dirty="0"/>
              <a:t>Redis online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try.redis.io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Commands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[value]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Assigns a string value in a key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MGET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value by key / keys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 smtClean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DECR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Increments / decrements a key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length of a string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42012" y="1282148"/>
            <a:ext cx="2590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"hi"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name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name abc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"name"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"abc"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Name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802603" y="1291709"/>
            <a:ext cx="2854409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1234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 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1235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"12345"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MGET a name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"1235"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 "asdda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STRLEN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4</a:t>
            </a:r>
          </a:p>
        </p:txBody>
      </p:sp>
    </p:spTree>
    <p:extLst>
      <p:ext uri="{BB962C8B-B14F-4D97-AF65-F5344CB8AC3E}">
        <p14:creationId xmlns:p14="http://schemas.microsoft.com/office/powerpoint/2010/main" val="10252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Checks whether a key exists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type of a key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Deletes a </a:t>
            </a:r>
            <a:r>
              <a:rPr lang="en-US" sz="3000" dirty="0" smtClean="0"/>
              <a:t>key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Deletes a </a:t>
            </a:r>
            <a:r>
              <a:rPr lang="en-US" sz="3000" dirty="0" smtClean="0"/>
              <a:t>key after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3000" dirty="0" smtClean="0"/>
              <a:t> seconds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8212" y="1524001"/>
            <a:ext cx="2590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count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31203" y="1524000"/>
            <a:ext cx="247340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1234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"1234"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EXPIRE a 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smtClean="0"/>
              <a:t>with Hashes (Hash Tables)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HSET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[field]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[value]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Assigns a value for given field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HKEYS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fields (keys) is in a hash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HGET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[field]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a value by fields from a hash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HDEL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[field]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Deletes </a:t>
            </a:r>
            <a:r>
              <a:rPr lang="en-US" sz="3000" dirty="0"/>
              <a:t>a </a:t>
            </a:r>
            <a:r>
              <a:rPr lang="en-US" sz="3000" dirty="0" smtClean="0"/>
              <a:t>fields from </a:t>
            </a:r>
            <a:r>
              <a:rPr lang="en-US" sz="3000" dirty="0"/>
              <a:t>a </a:t>
            </a:r>
            <a:r>
              <a:rPr lang="en-US" sz="3000" dirty="0" smtClean="0"/>
              <a:t>hash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5012" y="1291709"/>
            <a:ext cx="4343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user name "peter"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user age 23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HKEYS 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 "age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HGET user 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"23"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HDEL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 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21555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RPUSH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 smtClean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LPUSH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[list]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Appends / prepend an value to a list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LINDEX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[list]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[index]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a value given index in a list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LLEN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[list]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length of a list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LRANGE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[list]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[start]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[count]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Returns </a:t>
            </a:r>
            <a:r>
              <a:rPr lang="en-US" sz="3000" dirty="0" smtClean="0"/>
              <a:t>a sub-list (range of values)</a:t>
            </a:r>
            <a:endParaRPr lang="en-US" sz="3000" dirty="0"/>
          </a:p>
          <a:p>
            <a:pPr lvl="1">
              <a:lnSpc>
                <a:spcPct val="110000"/>
              </a:lnSpc>
            </a:pPr>
            <a:endParaRPr lang="en-US" sz="28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5012" y="1291709"/>
            <a:ext cx="4343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RPUSH names "peter"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LPUSH names Nakov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LINDEX names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"Nakov"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LLEN names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LRANGE names 0 100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"Nakov"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 "peter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SADD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[set]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2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Appends a value to a set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SMEMBERS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values from a set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SREM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[set]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Deletes a value form a set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SCARD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Returns the stack size (items count)</a:t>
            </a:r>
            <a:endParaRPr lang="en-US" sz="2800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6412" y="1291709"/>
            <a:ext cx="4343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SADD users "peter"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SADD users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SADD users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SMEMBERS users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 "maria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SREM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 maria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Sorted Sets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5943600"/>
            <a:ext cx="11804822" cy="777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Learn more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redis.io/commands#sorted_set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1814" y="1159907"/>
            <a:ext cx="103379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ZADD myzset 1 "one"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ZADD myzset 1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"uno"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ZADD myzset 2 "two" 3 "three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ZRANGE myzset 0 -1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WITHSCORES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"one"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First user subscribes to certain channel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Another user sends messages to the same channel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</a:t>
            </a:r>
            <a:r>
              <a:rPr lang="en-US" dirty="0"/>
              <a:t>"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Learn </a:t>
            </a:r>
            <a:r>
              <a:rPr lang="en-US" dirty="0" smtClean="0"/>
              <a:t>more at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redis.io/commands#pubsub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/ Subscribe Commands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1814" y="1964829"/>
            <a:ext cx="103379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 news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"subscribe"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 "news"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 (integer)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368" y="4670048"/>
            <a:ext cx="1033799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PUBLISH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 "hello"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(integer) 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naming can help using Redis as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/>
              <a:t>Redis</a:t>
            </a:r>
            <a:r>
              <a:rPr lang="en-US" dirty="0" smtClean="0"/>
              <a:t> as a Database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3214" y="2153722"/>
            <a:ext cx="1079519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SADD users:names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users:peter name "Peter Petrov"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users:peter email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pp@gmail.com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SADD users:names maria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users:maria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"Maria Ivanova"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HSET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users:maria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"maria@yahoo.com"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SMEMBERS users:names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HGETALL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users:peter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792428"/>
            <a:ext cx="3527425" cy="537053"/>
          </a:xfrm>
          <a:prstGeom prst="wedgeRoundRectCallout">
            <a:avLst>
              <a:gd name="adj1" fmla="val -65731"/>
              <a:gd name="adj2" fmla="val 56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user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peter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5767" y="3816543"/>
            <a:ext cx="3527425" cy="685800"/>
          </a:xfrm>
          <a:prstGeom prst="wedgeRoundRectCallout">
            <a:avLst>
              <a:gd name="adj1" fmla="val -64228"/>
              <a:gd name="adj2" fmla="val 391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user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3212" y="2498869"/>
            <a:ext cx="3759980" cy="1138347"/>
          </a:xfrm>
          <a:prstGeom prst="wedgeRoundRectCallout">
            <a:avLst>
              <a:gd name="adj1" fmla="val -63078"/>
              <a:gd name="adj2" fmla="val -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users:peter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as key to hold user data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5105400"/>
            <a:ext cx="2488399" cy="482522"/>
          </a:xfrm>
          <a:prstGeom prst="wedgeRoundRectCallout">
            <a:avLst>
              <a:gd name="adj1" fmla="val -68051"/>
              <a:gd name="adj2" fmla="val 41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all users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77613" y="5768008"/>
            <a:ext cx="2945599" cy="855660"/>
          </a:xfrm>
          <a:prstGeom prst="wedgeRoundRectCallout">
            <a:avLst>
              <a:gd name="adj1" fmla="val -70301"/>
              <a:gd name="adj2" fmla="val -21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all properties for user 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peter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5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Redis is ultra-fast in-memory data </a:t>
            </a:r>
            <a:r>
              <a:rPr lang="en-GB" dirty="0" smtClean="0"/>
              <a:t>store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dirty="0" smtClean="0"/>
              <a:t>Not a database, used along with databases</a:t>
            </a:r>
            <a:endParaRPr lang="en-GB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Supports strings, </a:t>
            </a:r>
            <a:r>
              <a:rPr lang="en-GB" dirty="0" smtClean="0"/>
              <a:t>numbers, lists</a:t>
            </a:r>
            <a:r>
              <a:rPr lang="en-GB" dirty="0" smtClean="0"/>
              <a:t>, </a:t>
            </a:r>
            <a:r>
              <a:rPr lang="en-GB" dirty="0" smtClean="0"/>
              <a:t>hashes,</a:t>
            </a:r>
            <a:br>
              <a:rPr lang="en-GB" dirty="0" smtClean="0"/>
            </a:br>
            <a:r>
              <a:rPr lang="en-GB" dirty="0" smtClean="0"/>
              <a:t>sets</a:t>
            </a:r>
            <a:r>
              <a:rPr lang="en-GB" dirty="0" smtClean="0"/>
              <a:t>, </a:t>
            </a:r>
            <a:r>
              <a:rPr lang="en-GB" dirty="0" smtClean="0"/>
              <a:t>sorted sets, publish / subscribe</a:t>
            </a:r>
            <a:br>
              <a:rPr lang="en-GB" dirty="0" smtClean="0"/>
            </a:br>
            <a:r>
              <a:rPr lang="en-GB" dirty="0" smtClean="0"/>
              <a:t>messaging</a:t>
            </a:r>
            <a:endParaRPr lang="en-GB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Used for caching / simple apps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What is Redis?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Installing and Running Redis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Redis Commands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String Commands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Working with Keys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Working with </a:t>
            </a:r>
            <a:r>
              <a:rPr lang="en-US" sz="2800" dirty="0" smtClean="0"/>
              <a:t>Hashes</a:t>
            </a:r>
            <a:endParaRPr lang="en-US" sz="2800" dirty="0"/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Working with Lists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Working with Sets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/>
              <a:t>Working with Sorted </a:t>
            </a:r>
            <a:r>
              <a:rPr lang="en-US" sz="2800" dirty="0" smtClean="0"/>
              <a:t>Sets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676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11" y="4114800"/>
            <a:ext cx="2522648" cy="2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/>
              <a:t>Redis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296" y="1295400"/>
            <a:ext cx="8938472" cy="8206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5296" y="2126527"/>
            <a:ext cx="8938472" cy="692873"/>
          </a:xfrm>
        </p:spPr>
        <p:txBody>
          <a:bodyPr/>
          <a:lstStyle/>
          <a:p>
            <a:r>
              <a:rPr lang="en-US" dirty="0"/>
              <a:t>Ultra-Fast Data Structure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8794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4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700" noProof="1" smtClean="0">
                <a:solidFill>
                  <a:schemeClr val="tx2">
                    <a:lumMod val="75000"/>
                  </a:schemeClr>
                </a:solidFill>
              </a:rPr>
              <a:t>Redis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 smtClean="0"/>
              <a:t>is:</a:t>
            </a:r>
          </a:p>
          <a:p>
            <a:pPr lvl="1"/>
            <a:r>
              <a:rPr lang="en-US" sz="3500" dirty="0" smtClean="0"/>
              <a:t>Ultra-fast in-memory key-value data store</a:t>
            </a:r>
          </a:p>
          <a:p>
            <a:pPr lvl="1"/>
            <a:r>
              <a:rPr lang="en-US" sz="3500" dirty="0" smtClean="0"/>
              <a:t>Powerful data structure server</a:t>
            </a:r>
            <a:endParaRPr lang="en-US" sz="3500" dirty="0"/>
          </a:p>
          <a:p>
            <a:pPr lvl="1"/>
            <a:r>
              <a:rPr lang="en-US" sz="3500" dirty="0" smtClean="0"/>
              <a:t>Open-source software: </a:t>
            </a:r>
            <a:r>
              <a:rPr lang="en-US" sz="3500" dirty="0" smtClean="0">
                <a:hlinkClick r:id="rId2"/>
              </a:rPr>
              <a:t>http://redis.io</a:t>
            </a:r>
            <a:endParaRPr lang="en-US" sz="3500" dirty="0" smtClean="0"/>
          </a:p>
          <a:p>
            <a:r>
              <a:rPr lang="en-US" sz="3700" dirty="0" smtClean="0"/>
              <a:t>Redis stores data structures:</a:t>
            </a:r>
          </a:p>
          <a:p>
            <a:pPr lvl="1"/>
            <a:r>
              <a:rPr lang="en-US" sz="3500" dirty="0" smtClean="0"/>
              <a:t>Strings, lists, hashes, sets, sorted sets</a:t>
            </a:r>
          </a:p>
          <a:p>
            <a:pPr lvl="1"/>
            <a:r>
              <a:rPr lang="en-US" sz="3500" dirty="0" smtClean="0"/>
              <a:t>Publish / subscribe messaging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1" y="4114800"/>
            <a:ext cx="2522648" cy="2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Redis</a:t>
            </a:r>
            <a:r>
              <a:rPr lang="en-US" dirty="0" smtClean="0"/>
              <a:t> is </a:t>
            </a:r>
            <a:r>
              <a:rPr lang="en-US" dirty="0"/>
              <a:t>really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 </a:t>
            </a:r>
          </a:p>
          <a:p>
            <a:pPr lvl="1"/>
            <a:r>
              <a:rPr lang="en-US" dirty="0" smtClean="0"/>
              <a:t>Non-blocking </a:t>
            </a:r>
            <a:r>
              <a:rPr lang="en-US" dirty="0"/>
              <a:t>I/O, single threaded</a:t>
            </a:r>
          </a:p>
          <a:p>
            <a:pPr lvl="1"/>
            <a:r>
              <a:rPr lang="en-US" dirty="0" smtClean="0"/>
              <a:t>100,000</a:t>
            </a:r>
            <a:r>
              <a:rPr lang="en-US" dirty="0"/>
              <a:t>+ </a:t>
            </a:r>
            <a:r>
              <a:rPr lang="en-US" dirty="0" smtClean="0"/>
              <a:t>read / writes per </a:t>
            </a:r>
            <a:r>
              <a:rPr lang="en-US" dirty="0"/>
              <a:t>second</a:t>
            </a:r>
          </a:p>
          <a:p>
            <a:r>
              <a:rPr lang="en-US" noProof="1" smtClean="0"/>
              <a:t>Redis</a:t>
            </a:r>
            <a:r>
              <a:rPr lang="en-US" dirty="0" smtClean="0"/>
              <a:t> is not a database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complements </a:t>
            </a:r>
            <a:r>
              <a:rPr lang="en-US" dirty="0" smtClean="0"/>
              <a:t>your existing data storage layer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StackOverflow uses Redis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caching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For small labs Redis may replace entirely the database</a:t>
            </a:r>
            <a:endParaRPr lang="en-US" dirty="0"/>
          </a:p>
          <a:p>
            <a:pPr lvl="1"/>
            <a:r>
              <a:rPr lang="en-US" dirty="0" smtClean="0"/>
              <a:t>Trade </a:t>
            </a:r>
            <a:r>
              <a:rPr lang="en-US" dirty="0"/>
              <a:t>performance for </a:t>
            </a:r>
            <a:r>
              <a:rPr lang="en-US" dirty="0" smtClean="0"/>
              <a:t>durability </a:t>
            </a:r>
            <a:r>
              <a:rPr lang="en-US" dirty="0" smtClean="0">
                <a:sym typeface="Wingdings" panose="05000000000000000000" pitchFamily="2" charset="2"/>
              </a:rPr>
              <a:t> data is persisted immediately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Redis</a:t>
            </a:r>
            <a:r>
              <a:rPr lang="en-US" dirty="0" smtClean="0"/>
              <a:t>: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371600"/>
            <a:ext cx="3505504" cy="217646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41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install Redis on Linux / Mac OS X: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http://redis.io/download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Install it and run </a:t>
            </a:r>
            <a:r>
              <a:rPr lang="en-US" dirty="0"/>
              <a:t>it</a:t>
            </a:r>
          </a:p>
          <a:p>
            <a:r>
              <a:rPr lang="en-US" dirty="0" smtClean="0"/>
              <a:t>To install Redis on Windows: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hlinkClick r:id="rId3"/>
              </a:rPr>
              <a:t>https://github.com/MSOpenTech/redis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Compile the </a:t>
            </a:r>
            <a:r>
              <a:rPr lang="en-US" dirty="0"/>
              <a:t>solution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folder and build it with VS</a:t>
            </a:r>
          </a:p>
          <a:p>
            <a:pPr lvl="1"/>
            <a:r>
              <a:rPr lang="en-US" dirty="0" smtClean="0"/>
              <a:t>The easier way: use the Windows package </a:t>
            </a:r>
            <a:r>
              <a:rPr lang="en-US" dirty="0"/>
              <a:t>manager Chocolatey</a:t>
            </a:r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chocolatey.org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Redis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17706" y="5893904"/>
            <a:ext cx="42247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choco install redis</a:t>
            </a:r>
          </a:p>
        </p:txBody>
      </p:sp>
    </p:spTree>
    <p:extLst>
      <p:ext uri="{BB962C8B-B14F-4D97-AF65-F5344CB8AC3E}">
        <p14:creationId xmlns:p14="http://schemas.microsoft.com/office/powerpoint/2010/main" val="16527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On Linux / Mac OS X start / stop the Redis service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The default Redis port is 6379 (the service name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redis_6379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On Windows start / stop the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</a:t>
            </a:r>
            <a:r>
              <a:rPr lang="en-US" dirty="0" smtClean="0"/>
              <a:t>" service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Use the console-based (CLI) client or just connect with Telnet: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Redis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4212" y="1950231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redis_6379 start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54015" y="1950231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redis_6379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057327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 start redis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54015" y="4057326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 stop redis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5486400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redis-cli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52427" y="5486400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telnet localhost 6379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296" y="5656400"/>
            <a:ext cx="8938472" cy="820600"/>
          </a:xfrm>
        </p:spPr>
        <p:txBody>
          <a:bodyPr/>
          <a:lstStyle/>
          <a:p>
            <a:r>
              <a:rPr lang="en-US" noProof="1" smtClean="0"/>
              <a:t>Redis</a:t>
            </a:r>
            <a:r>
              <a:rPr lang="en-US" dirty="0" smtClean="0"/>
              <a:t>: Basic Commands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1" y="533400"/>
            <a:ext cx="6400103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295400"/>
            <a:ext cx="6248400" cy="40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keeps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key-value pairs</a:t>
            </a:r>
          </a:p>
          <a:p>
            <a:pPr lvl="1"/>
            <a:r>
              <a:rPr lang="en-US" dirty="0" smtClean="0"/>
              <a:t>Every item is stored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 smtClean="0"/>
              <a:t> are unique identifiers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 can be different data structures:</a:t>
            </a:r>
          </a:p>
          <a:p>
            <a:pPr lvl="1"/>
            <a:r>
              <a:rPr lang="en-US" dirty="0" smtClean="0"/>
              <a:t>Strings (numbers are stored as strings)</a:t>
            </a:r>
            <a:endParaRPr lang="en-US" dirty="0"/>
          </a:p>
          <a:p>
            <a:pPr lvl="1"/>
            <a:r>
              <a:rPr lang="en-US" dirty="0" smtClean="0"/>
              <a:t>Lists (of strings)</a:t>
            </a:r>
            <a:endParaRPr lang="en-US" dirty="0"/>
          </a:p>
          <a:p>
            <a:pPr lvl="1"/>
            <a:r>
              <a:rPr lang="en-US" dirty="0"/>
              <a:t>Hash </a:t>
            </a:r>
            <a:r>
              <a:rPr lang="en-US" dirty="0" smtClean="0"/>
              <a:t>tables: string </a:t>
            </a:r>
            <a:r>
              <a:rPr lang="en-US" dirty="0" smtClean="0">
                <a:sym typeface="Wingdings" panose="05000000000000000000" pitchFamily="2" charset="2"/>
              </a:rPr>
              <a:t> string</a:t>
            </a:r>
            <a:endParaRPr lang="en-US" dirty="0"/>
          </a:p>
          <a:p>
            <a:pPr lvl="1"/>
            <a:r>
              <a:rPr lang="en-US" dirty="0"/>
              <a:t>Sets / sorted </a:t>
            </a:r>
            <a:r>
              <a:rPr lang="en-US" dirty="0" smtClean="0"/>
              <a:t>sets (of strings)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Redis: Data Model</a:t>
            </a:r>
            <a:endParaRPr lang="en-US" dirty="0"/>
          </a:p>
        </p:txBody>
      </p:sp>
      <p:pic>
        <p:nvPicPr>
          <p:cNvPr id="4098" name="Picture 2" descr="http://mbed.org/media/uploads/shintamainjp/_scaled_key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394579"/>
            <a:ext cx="3643200" cy="1958221"/>
          </a:xfrm>
          <a:prstGeom prst="roundRect">
            <a:avLst>
              <a:gd name="adj" fmla="val 2456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.stack.imgur.com/nzc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33" y="3861548"/>
            <a:ext cx="2502358" cy="2463052"/>
          </a:xfrm>
          <a:prstGeom prst="roundRect">
            <a:avLst>
              <a:gd name="adj" fmla="val 2456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1319</Words>
  <Application>Microsoft Office PowerPoint</Application>
  <PresentationFormat>Custom</PresentationFormat>
  <Paragraphs>295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Redis</vt:lpstr>
      <vt:lpstr>Table of Contents</vt:lpstr>
      <vt:lpstr>Redis</vt:lpstr>
      <vt:lpstr>What is Redis?</vt:lpstr>
      <vt:lpstr>Redis: Features</vt:lpstr>
      <vt:lpstr>Installing Redis</vt:lpstr>
      <vt:lpstr>Running Redis</vt:lpstr>
      <vt:lpstr>Redis: Basic Commands</vt:lpstr>
      <vt:lpstr>Redis: Data Model</vt:lpstr>
      <vt:lpstr>Redis: Commands</vt:lpstr>
      <vt:lpstr>String Commands</vt:lpstr>
      <vt:lpstr>Working with Keys</vt:lpstr>
      <vt:lpstr>Working with Hashes (Hash Tables)</vt:lpstr>
      <vt:lpstr>Working with Lists</vt:lpstr>
      <vt:lpstr>Working with Sets</vt:lpstr>
      <vt:lpstr>Working with Sorted Sets</vt:lpstr>
      <vt:lpstr>Publish / Subscribe Commands</vt:lpstr>
      <vt:lpstr>Using Redis as a Database</vt:lpstr>
      <vt:lpstr>Summary</vt:lpstr>
      <vt:lpstr>Redis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subject>Software Development Course</dc:subject>
  <dc:creator/>
  <cp:keywords>Databases, NoSQL, programming, SoftUni, Software University, programming, software development, software engineering, course, database, Redis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2015-02-23T18:48:28Z</dcterms:modified>
  <cp:category>Databases, NoSQL, programming, SoftUni, Software University, programming, software development, software engineering, course, Redis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