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3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7281859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9" name="Shape 9"/>
          <p:cNvSpPr>
            <a:spLocks noGrp="1"/>
          </p:cNvSpPr>
          <p:nvPr>
            <p:ph type="body"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a:spLocks noGrp="1"/>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a:spLocks noGrp="1"/>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8000">
                <a:solidFill>
                  <a:srgbClr val="FFFFFF"/>
                </a:solidFill>
              </a:rP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www.facebook.com/" TargetMode="External"/><Relationship Id="rId2" Type="http://schemas.openxmlformats.org/officeDocument/2006/relationships/hyperlink" Target="http://gochev.org/" TargetMode="Externa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hyperlink" Target="https://www.linkedin.com/in/goch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 name="Shape 32"/>
          <p:cNvSpPr/>
          <p:nvPr/>
        </p:nvSpPr>
        <p:spPr>
          <a:xfrm>
            <a:off x="3358642" y="1473200"/>
            <a:ext cx="6287517" cy="2540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8000">
                <a:solidFill>
                  <a:srgbClr val="FFFFFF"/>
                </a:solidFill>
              </a:rPr>
              <a:t>OK lets start,</a:t>
            </a:r>
          </a:p>
          <a:p>
            <a:pPr lvl="0">
              <a:defRPr sz="1800">
                <a:solidFill>
                  <a:srgbClr val="000000"/>
                </a:solidFill>
              </a:defRPr>
            </a:pPr>
            <a:r>
              <a:rPr sz="8000">
                <a:solidFill>
                  <a:srgbClr val="FFFFFF"/>
                </a:solidFill>
              </a:rPr>
              <a:t>who am I ? </a:t>
            </a:r>
          </a:p>
        </p:txBody>
      </p:sp>
      <p:pic>
        <p:nvPicPr>
          <p:cNvPr id="33" name="Fallout3e.jpg"/>
          <p:cNvPicPr/>
          <p:nvPr/>
        </p:nvPicPr>
        <p:blipFill>
          <a:blip r:embed="rId2">
            <a:extLst/>
          </a:blip>
          <a:stretch>
            <a:fillRect/>
          </a:stretch>
        </p:blipFill>
        <p:spPr>
          <a:xfrm>
            <a:off x="4914900" y="4697621"/>
            <a:ext cx="2921000" cy="35179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a:xfrm>
            <a:off x="952500" y="88900"/>
            <a:ext cx="11099800" cy="2120900"/>
          </a:xfrm>
          <a:prstGeom prst="rect">
            <a:avLst/>
          </a:prstGeom>
        </p:spPr>
        <p:txBody>
          <a:bodyPr/>
          <a:lstStyle>
            <a:lvl1pPr defTabSz="484886">
              <a:defRPr sz="6640"/>
            </a:lvl1pPr>
          </a:lstStyle>
          <a:p>
            <a:pPr lvl="0">
              <a:defRPr sz="1800">
                <a:solidFill>
                  <a:srgbClr val="000000"/>
                </a:solidFill>
              </a:defRPr>
            </a:pPr>
            <a:r>
              <a:rPr sz="6640">
                <a:solidFill>
                  <a:srgbClr val="FFFFFF"/>
                </a:solidFill>
              </a:rPr>
              <a:t>Embedded / ElementCollection</a:t>
            </a:r>
          </a:p>
        </p:txBody>
      </p:sp>
      <p:sp>
        <p:nvSpPr>
          <p:cNvPr id="98" name="Shape 98"/>
          <p:cNvSpPr/>
          <p:nvPr/>
        </p:nvSpPr>
        <p:spPr>
          <a:xfrm>
            <a:off x="509358" y="2442707"/>
            <a:ext cx="11681284" cy="68736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2200" b="1" dirty="0">
                <a:solidFill>
                  <a:srgbClr val="FFFFFF"/>
                </a:solidFill>
                <a:latin typeface="Monaco"/>
                <a:ea typeface="Monaco"/>
                <a:cs typeface="Monaco"/>
                <a:sym typeface="Monaco"/>
              </a:rPr>
              <a:t>@Embeddable</a:t>
            </a:r>
          </a:p>
          <a:p>
            <a:pPr lvl="0" algn="l">
              <a:defRPr sz="1800">
                <a:solidFill>
                  <a:srgbClr val="000000"/>
                </a:solidFill>
              </a:defRPr>
            </a:pPr>
            <a:r>
              <a:rPr sz="2200" b="1" dirty="0">
                <a:solidFill>
                  <a:srgbClr val="FFFFFF"/>
                </a:solidFill>
                <a:latin typeface="Monaco"/>
                <a:ea typeface="Monaco"/>
                <a:cs typeface="Monaco"/>
                <a:sym typeface="Monaco"/>
              </a:rPr>
              <a:t>public class Period {</a:t>
            </a:r>
          </a:p>
          <a:p>
            <a:pPr lvl="0" algn="l">
              <a:defRPr sz="1800">
                <a:solidFill>
                  <a:srgbClr val="000000"/>
                </a:solidFill>
              </a:defRPr>
            </a:pPr>
            <a:r>
              <a:rPr sz="2200" b="1" dirty="0">
                <a:solidFill>
                  <a:srgbClr val="FFFFFF"/>
                </a:solidFill>
                <a:latin typeface="Monaco"/>
                <a:ea typeface="Monaco"/>
                <a:cs typeface="Monaco"/>
                <a:sym typeface="Monaco"/>
              </a:rPr>
              <a:t>	private Date </a:t>
            </a:r>
            <a:r>
              <a:rPr sz="2200" b="1" dirty="0" err="1">
                <a:solidFill>
                  <a:srgbClr val="FFFFFF"/>
                </a:solidFill>
                <a:latin typeface="Monaco"/>
                <a:ea typeface="Monaco"/>
                <a:cs typeface="Monaco"/>
                <a:sym typeface="Monaco"/>
              </a:rPr>
              <a:t>startDate</a:t>
            </a:r>
            <a:r>
              <a:rPr sz="2200" b="1" dirty="0">
                <a:solidFill>
                  <a:srgbClr val="FFFFFF"/>
                </a:solidFill>
                <a:latin typeface="Monaco"/>
                <a:ea typeface="Monaco"/>
                <a:cs typeface="Monaco"/>
                <a:sym typeface="Monaco"/>
              </a:rPr>
              <a:t>;</a:t>
            </a:r>
          </a:p>
          <a:p>
            <a:pPr lvl="0" algn="l">
              <a:defRPr sz="1800">
                <a:solidFill>
                  <a:srgbClr val="000000"/>
                </a:solidFill>
              </a:defRPr>
            </a:pPr>
            <a:r>
              <a:rPr sz="2200" b="1" dirty="0">
                <a:solidFill>
                  <a:srgbClr val="FFFFFF"/>
                </a:solidFill>
                <a:latin typeface="Monaco"/>
                <a:ea typeface="Monaco"/>
                <a:cs typeface="Monaco"/>
                <a:sym typeface="Monaco"/>
              </a:rPr>
              <a:t>	private Date </a:t>
            </a:r>
            <a:r>
              <a:rPr sz="2200" b="1" dirty="0" err="1">
                <a:solidFill>
                  <a:srgbClr val="FFFFFF"/>
                </a:solidFill>
                <a:latin typeface="Monaco"/>
                <a:ea typeface="Monaco"/>
                <a:cs typeface="Monaco"/>
                <a:sym typeface="Monaco"/>
              </a:rPr>
              <a:t>endDate</a:t>
            </a:r>
            <a:r>
              <a:rPr sz="2200" b="1" dirty="0">
                <a:solidFill>
                  <a:srgbClr val="FFFFFF"/>
                </a:solidFill>
                <a:latin typeface="Monaco"/>
                <a:ea typeface="Monaco"/>
                <a:cs typeface="Monaco"/>
                <a:sym typeface="Monaco"/>
              </a:rPr>
              <a:t>;</a:t>
            </a: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r>
              <a:rPr sz="2200" b="1" dirty="0">
                <a:solidFill>
                  <a:srgbClr val="FFFFFF"/>
                </a:solidFill>
                <a:latin typeface="Monaco"/>
                <a:ea typeface="Monaco"/>
                <a:cs typeface="Monaco"/>
                <a:sym typeface="Monaco"/>
              </a:rPr>
              <a:t>	@Column(name ="START_DATE")</a:t>
            </a:r>
          </a:p>
          <a:p>
            <a:pPr lvl="0" algn="l">
              <a:defRPr sz="1800">
                <a:solidFill>
                  <a:srgbClr val="000000"/>
                </a:solidFill>
              </a:defRPr>
            </a:pPr>
            <a:r>
              <a:rPr sz="2200" b="1" dirty="0">
                <a:solidFill>
                  <a:srgbClr val="FFFFFF"/>
                </a:solidFill>
                <a:latin typeface="Monaco"/>
                <a:ea typeface="Monaco"/>
                <a:cs typeface="Monaco"/>
                <a:sym typeface="Monaco"/>
              </a:rPr>
              <a:t>	public Date </a:t>
            </a:r>
            <a:r>
              <a:rPr sz="2200" b="1" dirty="0" err="1">
                <a:solidFill>
                  <a:srgbClr val="FFFFFF"/>
                </a:solidFill>
                <a:latin typeface="Monaco"/>
                <a:ea typeface="Monaco"/>
                <a:cs typeface="Monaco"/>
                <a:sym typeface="Monaco"/>
              </a:rPr>
              <a:t>getStartDate</a:t>
            </a:r>
            <a:r>
              <a:rPr sz="2200" b="1" dirty="0">
                <a:solidFill>
                  <a:srgbClr val="FFFFFF"/>
                </a:solidFill>
                <a:latin typeface="Monaco"/>
                <a:ea typeface="Monaco"/>
                <a:cs typeface="Monaco"/>
                <a:sym typeface="Monaco"/>
              </a:rPr>
              <a:t>() {</a:t>
            </a:r>
          </a:p>
          <a:p>
            <a:pPr lvl="0" algn="l">
              <a:defRPr sz="1800">
                <a:solidFill>
                  <a:srgbClr val="000000"/>
                </a:solidFill>
              </a:defRPr>
            </a:pPr>
            <a:r>
              <a:rPr sz="2200" b="1" dirty="0">
                <a:solidFill>
                  <a:srgbClr val="FFFFFF"/>
                </a:solidFill>
                <a:latin typeface="Monaco"/>
                <a:ea typeface="Monaco"/>
                <a:cs typeface="Monaco"/>
                <a:sym typeface="Monaco"/>
              </a:rPr>
              <a:t>		return </a:t>
            </a:r>
            <a:r>
              <a:rPr sz="2200" b="1" dirty="0" err="1">
                <a:solidFill>
                  <a:srgbClr val="FFFFFF"/>
                </a:solidFill>
                <a:latin typeface="Monaco"/>
                <a:ea typeface="Monaco"/>
                <a:cs typeface="Monaco"/>
                <a:sym typeface="Monaco"/>
              </a:rPr>
              <a:t>startDate</a:t>
            </a:r>
            <a:r>
              <a:rPr sz="2200" b="1" dirty="0">
                <a:solidFill>
                  <a:srgbClr val="FFFFFF"/>
                </a:solidFill>
                <a:latin typeface="Monaco"/>
                <a:ea typeface="Monaco"/>
                <a:cs typeface="Monaco"/>
                <a:sym typeface="Monaco"/>
              </a:rPr>
              <a:t>;</a:t>
            </a:r>
          </a:p>
          <a:p>
            <a:pPr lvl="0" algn="l">
              <a:defRPr sz="1800">
                <a:solidFill>
                  <a:srgbClr val="000000"/>
                </a:solidFill>
              </a:defRPr>
            </a:pPr>
            <a:r>
              <a:rPr sz="2200" b="1" dirty="0">
                <a:solidFill>
                  <a:srgbClr val="FFFFFF"/>
                </a:solidFill>
                <a:latin typeface="Monaco"/>
                <a:ea typeface="Monaco"/>
                <a:cs typeface="Monaco"/>
                <a:sym typeface="Monaco"/>
              </a:rPr>
              <a:t>	}</a:t>
            </a:r>
          </a:p>
          <a:p>
            <a:pPr lvl="0" algn="l">
              <a:defRPr sz="1800">
                <a:solidFill>
                  <a:srgbClr val="000000"/>
                </a:solidFill>
              </a:defRPr>
            </a:pPr>
            <a:r>
              <a:rPr sz="2200" b="1" dirty="0">
                <a:solidFill>
                  <a:srgbClr val="FFFFFF"/>
                </a:solidFill>
                <a:latin typeface="Monaco"/>
                <a:ea typeface="Monaco"/>
                <a:cs typeface="Monaco"/>
                <a:sym typeface="Monaco"/>
              </a:rPr>
              <a:t>	public void </a:t>
            </a:r>
            <a:r>
              <a:rPr sz="2200" b="1" dirty="0" err="1">
                <a:solidFill>
                  <a:srgbClr val="FFFFFF"/>
                </a:solidFill>
                <a:latin typeface="Monaco"/>
                <a:ea typeface="Monaco"/>
                <a:cs typeface="Monaco"/>
                <a:sym typeface="Monaco"/>
              </a:rPr>
              <a:t>setStartDate</a:t>
            </a:r>
            <a:r>
              <a:rPr sz="2200" b="1" dirty="0">
                <a:solidFill>
                  <a:srgbClr val="FFFFFF"/>
                </a:solidFill>
                <a:latin typeface="Monaco"/>
                <a:ea typeface="Monaco"/>
                <a:cs typeface="Monaco"/>
                <a:sym typeface="Monaco"/>
              </a:rPr>
              <a:t>(Date </a:t>
            </a:r>
            <a:r>
              <a:rPr sz="2200" b="1" dirty="0" err="1">
                <a:solidFill>
                  <a:srgbClr val="FFFFFF"/>
                </a:solidFill>
                <a:latin typeface="Monaco"/>
                <a:ea typeface="Monaco"/>
                <a:cs typeface="Monaco"/>
                <a:sym typeface="Monaco"/>
              </a:rPr>
              <a:t>startDate</a:t>
            </a:r>
            <a:r>
              <a:rPr sz="2200" b="1" dirty="0">
                <a:solidFill>
                  <a:srgbClr val="FFFFFF"/>
                </a:solidFill>
                <a:latin typeface="Monaco"/>
                <a:ea typeface="Monaco"/>
                <a:cs typeface="Monaco"/>
                <a:sym typeface="Monaco"/>
              </a:rPr>
              <a:t>) {</a:t>
            </a:r>
          </a:p>
          <a:p>
            <a:pPr lvl="0" algn="l">
              <a:defRPr sz="1800">
                <a:solidFill>
                  <a:srgbClr val="000000"/>
                </a:solidFill>
              </a:defRPr>
            </a:pPr>
            <a:r>
              <a:rPr sz="2200" b="1" dirty="0">
                <a:solidFill>
                  <a:srgbClr val="FFFFFF"/>
                </a:solidFill>
                <a:latin typeface="Monaco"/>
                <a:ea typeface="Monaco"/>
                <a:cs typeface="Monaco"/>
                <a:sym typeface="Monaco"/>
              </a:rPr>
              <a:t>		</a:t>
            </a:r>
            <a:r>
              <a:rPr sz="2200" b="1" dirty="0" err="1">
                <a:solidFill>
                  <a:srgbClr val="FFFFFF"/>
                </a:solidFill>
                <a:latin typeface="Monaco"/>
                <a:ea typeface="Monaco"/>
                <a:cs typeface="Monaco"/>
                <a:sym typeface="Monaco"/>
              </a:rPr>
              <a:t>this.startDate</a:t>
            </a:r>
            <a:r>
              <a:rPr sz="2200" b="1" dirty="0">
                <a:solidFill>
                  <a:srgbClr val="FFFFFF"/>
                </a:solidFill>
                <a:latin typeface="Monaco"/>
                <a:ea typeface="Monaco"/>
                <a:cs typeface="Monaco"/>
                <a:sym typeface="Monaco"/>
              </a:rPr>
              <a:t> = </a:t>
            </a:r>
            <a:r>
              <a:rPr sz="2200" b="1" dirty="0" err="1">
                <a:solidFill>
                  <a:srgbClr val="FFFFFF"/>
                </a:solidFill>
                <a:latin typeface="Monaco"/>
                <a:ea typeface="Monaco"/>
                <a:cs typeface="Monaco"/>
                <a:sym typeface="Monaco"/>
              </a:rPr>
              <a:t>startDate</a:t>
            </a:r>
            <a:r>
              <a:rPr sz="2200" b="1" dirty="0">
                <a:solidFill>
                  <a:srgbClr val="FFFFFF"/>
                </a:solidFill>
                <a:latin typeface="Monaco"/>
                <a:ea typeface="Monaco"/>
                <a:cs typeface="Monaco"/>
                <a:sym typeface="Monaco"/>
              </a:rPr>
              <a:t>;</a:t>
            </a:r>
          </a:p>
          <a:p>
            <a:pPr lvl="0" algn="l">
              <a:defRPr sz="1800">
                <a:solidFill>
                  <a:srgbClr val="000000"/>
                </a:solidFill>
              </a:defRPr>
            </a:pPr>
            <a:r>
              <a:rPr sz="2200" b="1" dirty="0">
                <a:solidFill>
                  <a:srgbClr val="FFFFFF"/>
                </a:solidFill>
                <a:latin typeface="Monaco"/>
                <a:ea typeface="Monaco"/>
                <a:cs typeface="Monaco"/>
                <a:sym typeface="Monaco"/>
              </a:rPr>
              <a:t>	}</a:t>
            </a:r>
          </a:p>
          <a:p>
            <a:pPr lvl="0" algn="l">
              <a:defRPr sz="1800">
                <a:solidFill>
                  <a:srgbClr val="000000"/>
                </a:solidFill>
              </a:defRPr>
            </a:pPr>
            <a:r>
              <a:rPr sz="2200" b="1" dirty="0">
                <a:solidFill>
                  <a:srgbClr val="FFFFFF"/>
                </a:solidFill>
                <a:latin typeface="Monaco"/>
                <a:ea typeface="Monaco"/>
                <a:cs typeface="Monaco"/>
                <a:sym typeface="Monaco"/>
              </a:rPr>
              <a:t>	@Column(name ="END_DATE")</a:t>
            </a:r>
          </a:p>
          <a:p>
            <a:pPr lvl="0" algn="l">
              <a:defRPr sz="1800">
                <a:solidFill>
                  <a:srgbClr val="000000"/>
                </a:solidFill>
              </a:defRPr>
            </a:pPr>
            <a:r>
              <a:rPr sz="2200" b="1" dirty="0">
                <a:solidFill>
                  <a:srgbClr val="FFFFFF"/>
                </a:solidFill>
                <a:latin typeface="Monaco"/>
                <a:ea typeface="Monaco"/>
                <a:cs typeface="Monaco"/>
                <a:sym typeface="Monaco"/>
              </a:rPr>
              <a:t>	public Date </a:t>
            </a:r>
            <a:r>
              <a:rPr sz="2200" b="1" dirty="0" err="1">
                <a:solidFill>
                  <a:srgbClr val="FFFFFF"/>
                </a:solidFill>
                <a:latin typeface="Monaco"/>
                <a:ea typeface="Monaco"/>
                <a:cs typeface="Monaco"/>
                <a:sym typeface="Monaco"/>
              </a:rPr>
              <a:t>getEndDate</a:t>
            </a:r>
            <a:r>
              <a:rPr sz="2200" b="1" dirty="0">
                <a:solidFill>
                  <a:srgbClr val="FFFFFF"/>
                </a:solidFill>
                <a:latin typeface="Monaco"/>
                <a:ea typeface="Monaco"/>
                <a:cs typeface="Monaco"/>
                <a:sym typeface="Monaco"/>
              </a:rPr>
              <a:t>() {</a:t>
            </a:r>
          </a:p>
          <a:p>
            <a:pPr lvl="0" algn="l">
              <a:defRPr sz="1800">
                <a:solidFill>
                  <a:srgbClr val="000000"/>
                </a:solidFill>
              </a:defRPr>
            </a:pPr>
            <a:r>
              <a:rPr sz="2200" b="1" dirty="0">
                <a:solidFill>
                  <a:srgbClr val="FFFFFF"/>
                </a:solidFill>
                <a:latin typeface="Monaco"/>
                <a:ea typeface="Monaco"/>
                <a:cs typeface="Monaco"/>
                <a:sym typeface="Monaco"/>
              </a:rPr>
              <a:t>		return </a:t>
            </a:r>
            <a:r>
              <a:rPr sz="2200" b="1" dirty="0" err="1">
                <a:solidFill>
                  <a:srgbClr val="FFFFFF"/>
                </a:solidFill>
                <a:latin typeface="Monaco"/>
                <a:ea typeface="Monaco"/>
                <a:cs typeface="Monaco"/>
                <a:sym typeface="Monaco"/>
              </a:rPr>
              <a:t>endDate</a:t>
            </a:r>
            <a:r>
              <a:rPr sz="2200" b="1" dirty="0">
                <a:solidFill>
                  <a:srgbClr val="FFFFFF"/>
                </a:solidFill>
                <a:latin typeface="Monaco"/>
                <a:ea typeface="Monaco"/>
                <a:cs typeface="Monaco"/>
                <a:sym typeface="Monaco"/>
              </a:rPr>
              <a:t>;</a:t>
            </a:r>
          </a:p>
          <a:p>
            <a:pPr lvl="0" algn="l">
              <a:defRPr sz="1800">
                <a:solidFill>
                  <a:srgbClr val="000000"/>
                </a:solidFill>
              </a:defRPr>
            </a:pPr>
            <a:r>
              <a:rPr sz="2200" b="1" dirty="0">
                <a:solidFill>
                  <a:srgbClr val="FFFFFF"/>
                </a:solidFill>
                <a:latin typeface="Monaco"/>
                <a:ea typeface="Monaco"/>
                <a:cs typeface="Monaco"/>
                <a:sym typeface="Monaco"/>
              </a:rPr>
              <a:t>	}</a:t>
            </a:r>
          </a:p>
          <a:p>
            <a:pPr lvl="0" algn="l">
              <a:defRPr sz="1800">
                <a:solidFill>
                  <a:srgbClr val="000000"/>
                </a:solidFill>
              </a:defRPr>
            </a:pPr>
            <a:r>
              <a:rPr sz="2200" b="1" dirty="0">
                <a:solidFill>
                  <a:srgbClr val="FFFFFF"/>
                </a:solidFill>
                <a:latin typeface="Monaco"/>
                <a:ea typeface="Monaco"/>
                <a:cs typeface="Monaco"/>
                <a:sym typeface="Monaco"/>
              </a:rPr>
              <a:t>	public void </a:t>
            </a:r>
            <a:r>
              <a:rPr sz="2200" b="1" dirty="0" err="1">
                <a:solidFill>
                  <a:srgbClr val="FFFFFF"/>
                </a:solidFill>
                <a:latin typeface="Monaco"/>
                <a:ea typeface="Monaco"/>
                <a:cs typeface="Monaco"/>
                <a:sym typeface="Monaco"/>
              </a:rPr>
              <a:t>setEndDate</a:t>
            </a:r>
            <a:r>
              <a:rPr sz="2200" b="1" dirty="0">
                <a:solidFill>
                  <a:srgbClr val="FFFFFF"/>
                </a:solidFill>
                <a:latin typeface="Monaco"/>
                <a:ea typeface="Monaco"/>
                <a:cs typeface="Monaco"/>
                <a:sym typeface="Monaco"/>
              </a:rPr>
              <a:t>(Date </a:t>
            </a:r>
            <a:r>
              <a:rPr sz="2200" b="1" dirty="0" err="1">
                <a:solidFill>
                  <a:srgbClr val="FFFFFF"/>
                </a:solidFill>
                <a:latin typeface="Monaco"/>
                <a:ea typeface="Monaco"/>
                <a:cs typeface="Monaco"/>
                <a:sym typeface="Monaco"/>
              </a:rPr>
              <a:t>endDate</a:t>
            </a:r>
            <a:r>
              <a:rPr sz="2200" b="1" dirty="0">
                <a:solidFill>
                  <a:srgbClr val="FFFFFF"/>
                </a:solidFill>
                <a:latin typeface="Monaco"/>
                <a:ea typeface="Monaco"/>
                <a:cs typeface="Monaco"/>
                <a:sym typeface="Monaco"/>
              </a:rPr>
              <a:t>) {</a:t>
            </a:r>
          </a:p>
          <a:p>
            <a:pPr lvl="0" algn="l">
              <a:defRPr sz="1800">
                <a:solidFill>
                  <a:srgbClr val="000000"/>
                </a:solidFill>
              </a:defRPr>
            </a:pPr>
            <a:r>
              <a:rPr sz="2200" b="1" dirty="0">
                <a:solidFill>
                  <a:srgbClr val="FFFFFF"/>
                </a:solidFill>
                <a:latin typeface="Monaco"/>
                <a:ea typeface="Monaco"/>
                <a:cs typeface="Monaco"/>
                <a:sym typeface="Monaco"/>
              </a:rPr>
              <a:t>		</a:t>
            </a:r>
            <a:r>
              <a:rPr sz="2200" b="1" dirty="0" err="1">
                <a:solidFill>
                  <a:srgbClr val="FFFFFF"/>
                </a:solidFill>
                <a:latin typeface="Monaco"/>
                <a:ea typeface="Monaco"/>
                <a:cs typeface="Monaco"/>
                <a:sym typeface="Monaco"/>
              </a:rPr>
              <a:t>this.endDate</a:t>
            </a:r>
            <a:r>
              <a:rPr sz="2200" b="1" dirty="0">
                <a:solidFill>
                  <a:srgbClr val="FFFFFF"/>
                </a:solidFill>
                <a:latin typeface="Monaco"/>
                <a:ea typeface="Monaco"/>
                <a:cs typeface="Monaco"/>
                <a:sym typeface="Monaco"/>
              </a:rPr>
              <a:t> = </a:t>
            </a:r>
            <a:r>
              <a:rPr sz="2200" b="1" dirty="0" err="1">
                <a:solidFill>
                  <a:srgbClr val="FFFFFF"/>
                </a:solidFill>
                <a:latin typeface="Monaco"/>
                <a:ea typeface="Monaco"/>
                <a:cs typeface="Monaco"/>
                <a:sym typeface="Monaco"/>
              </a:rPr>
              <a:t>endDate</a:t>
            </a:r>
            <a:r>
              <a:rPr sz="2200" b="1" dirty="0">
                <a:solidFill>
                  <a:srgbClr val="FFFFFF"/>
                </a:solidFill>
                <a:latin typeface="Monaco"/>
                <a:ea typeface="Monaco"/>
                <a:cs typeface="Monaco"/>
                <a:sym typeface="Monaco"/>
              </a:rPr>
              <a:t>;</a:t>
            </a:r>
          </a:p>
          <a:p>
            <a:pPr lvl="0" algn="l">
              <a:defRPr sz="1800">
                <a:solidFill>
                  <a:srgbClr val="000000"/>
                </a:solidFill>
              </a:defRPr>
            </a:pPr>
            <a:r>
              <a:rPr sz="2200" b="1" dirty="0">
                <a:solidFill>
                  <a:srgbClr val="FFFFFF"/>
                </a:solidFill>
                <a:latin typeface="Monaco"/>
                <a:ea typeface="Monaco"/>
                <a:cs typeface="Monaco"/>
                <a:sym typeface="Monaco"/>
              </a:rPr>
              <a:t>	}</a:t>
            </a:r>
          </a:p>
          <a:p>
            <a:pPr lvl="0" algn="l">
              <a:defRPr sz="1800">
                <a:solidFill>
                  <a:srgbClr val="000000"/>
                </a:solidFill>
              </a:defRPr>
            </a:pPr>
            <a:r>
              <a:rPr sz="2200" b="1" dirty="0">
                <a:solidFill>
                  <a:srgbClr val="FFFFFF"/>
                </a:solidFill>
                <a:latin typeface="Monaco"/>
                <a:ea typeface="Monaco"/>
                <a:cs typeface="Monaco"/>
                <a:sym typeface="Monaco"/>
              </a:rP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prstGeom prst="rect">
            <a:avLst/>
          </a:prstGeom>
        </p:spPr>
        <p:txBody>
          <a:bodyPr/>
          <a:lstStyle/>
          <a:p>
            <a:pPr lvl="0">
              <a:defRPr sz="1800">
                <a:solidFill>
                  <a:srgbClr val="000000"/>
                </a:solidFill>
              </a:defRPr>
            </a:pPr>
            <a:r>
              <a:rPr sz="8000" dirty="0">
                <a:solidFill>
                  <a:srgbClr val="FFFFFF"/>
                </a:solidFill>
              </a:rPr>
              <a:t>Then to </a:t>
            </a:r>
            <a:r>
              <a:rPr lang="en-US" sz="8000" dirty="0" smtClean="0">
                <a:solidFill>
                  <a:srgbClr val="FFFFFF"/>
                </a:solidFill>
              </a:rPr>
              <a:t>Use It</a:t>
            </a:r>
            <a:endParaRPr sz="8000" dirty="0">
              <a:solidFill>
                <a:srgbClr val="FFFFFF"/>
              </a:solidFill>
            </a:endParaRPr>
          </a:p>
        </p:txBody>
      </p:sp>
      <p:sp>
        <p:nvSpPr>
          <p:cNvPr id="101" name="Shape 101"/>
          <p:cNvSpPr/>
          <p:nvPr/>
        </p:nvSpPr>
        <p:spPr>
          <a:xfrm>
            <a:off x="509358" y="2611340"/>
            <a:ext cx="11681284" cy="62581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4000" dirty="0">
                <a:solidFill>
                  <a:srgbClr val="FFFFFF"/>
                </a:solidFill>
                <a:latin typeface="Monaco"/>
                <a:ea typeface="Monaco"/>
                <a:cs typeface="Monaco"/>
                <a:sym typeface="Monaco"/>
              </a:rPr>
              <a:t>private Period </a:t>
            </a:r>
            <a:r>
              <a:rPr sz="4000" dirty="0" err="1">
                <a:solidFill>
                  <a:srgbClr val="FFFFFF"/>
                </a:solidFill>
                <a:latin typeface="Monaco"/>
                <a:ea typeface="Monaco"/>
                <a:cs typeface="Monaco"/>
                <a:sym typeface="Monaco"/>
              </a:rPr>
              <a:t>projectPeriod</a:t>
            </a:r>
            <a:r>
              <a:rPr sz="4000" dirty="0">
                <a:solidFill>
                  <a:srgbClr val="FFFFFF"/>
                </a:solidFill>
                <a:latin typeface="Monaco"/>
                <a:ea typeface="Monaco"/>
                <a:cs typeface="Monaco"/>
                <a:sym typeface="Monaco"/>
              </a:rPr>
              <a:t>;</a:t>
            </a:r>
          </a:p>
          <a:p>
            <a:pPr lvl="0" algn="l">
              <a:defRPr sz="1800">
                <a:solidFill>
                  <a:srgbClr val="000000"/>
                </a:solidFill>
              </a:defRPr>
            </a:pPr>
            <a:endParaRPr sz="4000" dirty="0">
              <a:solidFill>
                <a:srgbClr val="FFFFFF"/>
              </a:solidFill>
              <a:latin typeface="Monaco"/>
              <a:ea typeface="Monaco"/>
              <a:cs typeface="Monaco"/>
              <a:sym typeface="Monaco"/>
            </a:endParaRPr>
          </a:p>
          <a:p>
            <a:pPr lvl="0" algn="l">
              <a:defRPr sz="1800">
                <a:solidFill>
                  <a:srgbClr val="000000"/>
                </a:solidFill>
              </a:defRPr>
            </a:pPr>
            <a:r>
              <a:rPr sz="4000" dirty="0">
                <a:solidFill>
                  <a:srgbClr val="FFFFFF"/>
                </a:solidFill>
                <a:latin typeface="Monaco"/>
                <a:ea typeface="Monaco"/>
                <a:cs typeface="Monaco"/>
                <a:sym typeface="Monaco"/>
              </a:rPr>
              <a:t>@Embedded</a:t>
            </a:r>
          </a:p>
          <a:p>
            <a:pPr lvl="0" algn="l">
              <a:defRPr sz="1800">
                <a:solidFill>
                  <a:srgbClr val="000000"/>
                </a:solidFill>
              </a:defRPr>
            </a:pPr>
            <a:r>
              <a:rPr sz="4000" dirty="0">
                <a:solidFill>
                  <a:srgbClr val="FFFFFF"/>
                </a:solidFill>
                <a:latin typeface="Monaco"/>
                <a:ea typeface="Monaco"/>
                <a:cs typeface="Monaco"/>
                <a:sym typeface="Monaco"/>
              </a:rPr>
              <a:t>public Period </a:t>
            </a:r>
            <a:r>
              <a:rPr sz="4000" dirty="0" err="1">
                <a:solidFill>
                  <a:srgbClr val="FFFFFF"/>
                </a:solidFill>
                <a:latin typeface="Monaco"/>
                <a:ea typeface="Monaco"/>
                <a:cs typeface="Monaco"/>
                <a:sym typeface="Monaco"/>
              </a:rPr>
              <a:t>getProjectPeriod</a:t>
            </a:r>
            <a:r>
              <a:rPr sz="4000" dirty="0">
                <a:solidFill>
                  <a:srgbClr val="FFFFFF"/>
                </a:solidFill>
                <a:latin typeface="Monaco"/>
                <a:ea typeface="Monaco"/>
                <a:cs typeface="Monaco"/>
                <a:sym typeface="Monaco"/>
              </a:rPr>
              <a:t>() {</a:t>
            </a:r>
          </a:p>
          <a:p>
            <a:pPr lvl="0" algn="l">
              <a:defRPr sz="1800">
                <a:solidFill>
                  <a:srgbClr val="000000"/>
                </a:solidFill>
              </a:defRPr>
            </a:pPr>
            <a:r>
              <a:rPr sz="4000" dirty="0">
                <a:solidFill>
                  <a:srgbClr val="FFFFFF"/>
                </a:solidFill>
                <a:latin typeface="Monaco"/>
                <a:ea typeface="Monaco"/>
                <a:cs typeface="Monaco"/>
                <a:sym typeface="Monaco"/>
              </a:rPr>
              <a:t>	return </a:t>
            </a:r>
            <a:r>
              <a:rPr sz="4000" dirty="0" err="1">
                <a:solidFill>
                  <a:srgbClr val="FFFFFF"/>
                </a:solidFill>
                <a:latin typeface="Monaco"/>
                <a:ea typeface="Monaco"/>
                <a:cs typeface="Monaco"/>
                <a:sym typeface="Monaco"/>
              </a:rPr>
              <a:t>projectPeriod</a:t>
            </a:r>
            <a:r>
              <a:rPr sz="4000" dirty="0">
                <a:solidFill>
                  <a:srgbClr val="FFFFFF"/>
                </a:solidFill>
                <a:latin typeface="Monaco"/>
                <a:ea typeface="Monaco"/>
                <a:cs typeface="Monaco"/>
                <a:sym typeface="Monaco"/>
              </a:rPr>
              <a:t>;</a:t>
            </a:r>
          </a:p>
          <a:p>
            <a:pPr lvl="0" algn="l">
              <a:defRPr sz="1800">
                <a:solidFill>
                  <a:srgbClr val="000000"/>
                </a:solidFill>
              </a:defRPr>
            </a:pPr>
            <a:r>
              <a:rPr sz="4000" dirty="0">
                <a:solidFill>
                  <a:srgbClr val="FFFFFF"/>
                </a:solidFill>
                <a:latin typeface="Monaco"/>
                <a:ea typeface="Monaco"/>
                <a:cs typeface="Monaco"/>
                <a:sym typeface="Monaco"/>
              </a:rPr>
              <a:t>}</a:t>
            </a:r>
          </a:p>
          <a:p>
            <a:pPr lvl="0" algn="l">
              <a:defRPr sz="1800">
                <a:solidFill>
                  <a:srgbClr val="000000"/>
                </a:solidFill>
              </a:defRPr>
            </a:pPr>
            <a:endParaRPr sz="4000" dirty="0">
              <a:solidFill>
                <a:srgbClr val="FFFFFF"/>
              </a:solidFill>
              <a:latin typeface="Monaco"/>
              <a:ea typeface="Monaco"/>
              <a:cs typeface="Monaco"/>
              <a:sym typeface="Monaco"/>
            </a:endParaRPr>
          </a:p>
          <a:p>
            <a:pPr lvl="0" algn="l">
              <a:defRPr sz="1800">
                <a:solidFill>
                  <a:srgbClr val="000000"/>
                </a:solidFill>
              </a:defRPr>
            </a:pPr>
            <a:r>
              <a:rPr sz="4000" dirty="0">
                <a:solidFill>
                  <a:srgbClr val="FFFFFF"/>
                </a:solidFill>
                <a:latin typeface="Monaco"/>
                <a:ea typeface="Monaco"/>
                <a:cs typeface="Monaco"/>
                <a:sym typeface="Monaco"/>
              </a:rPr>
              <a:t>public void </a:t>
            </a:r>
            <a:r>
              <a:rPr sz="4000" dirty="0" err="1">
                <a:solidFill>
                  <a:srgbClr val="FFFFFF"/>
                </a:solidFill>
                <a:latin typeface="Monaco"/>
                <a:ea typeface="Monaco"/>
                <a:cs typeface="Monaco"/>
                <a:sym typeface="Monaco"/>
              </a:rPr>
              <a:t>setProjectPeriod</a:t>
            </a:r>
            <a:r>
              <a:rPr sz="4000" dirty="0">
                <a:solidFill>
                  <a:srgbClr val="FFFFFF"/>
                </a:solidFill>
                <a:latin typeface="Monaco"/>
                <a:ea typeface="Monaco"/>
                <a:cs typeface="Monaco"/>
                <a:sym typeface="Monaco"/>
              </a:rPr>
              <a:t>(Period </a:t>
            </a:r>
            <a:r>
              <a:rPr sz="4000" dirty="0" err="1">
                <a:solidFill>
                  <a:srgbClr val="FFFFFF"/>
                </a:solidFill>
                <a:latin typeface="Monaco"/>
                <a:ea typeface="Monaco"/>
                <a:cs typeface="Monaco"/>
                <a:sym typeface="Monaco"/>
              </a:rPr>
              <a:t>projectPeriod</a:t>
            </a:r>
            <a:r>
              <a:rPr sz="4000" dirty="0">
                <a:solidFill>
                  <a:srgbClr val="FFFFFF"/>
                </a:solidFill>
                <a:latin typeface="Monaco"/>
                <a:ea typeface="Monaco"/>
                <a:cs typeface="Monaco"/>
                <a:sym typeface="Monaco"/>
              </a:rPr>
              <a:t>) {</a:t>
            </a:r>
          </a:p>
          <a:p>
            <a:pPr lvl="0" algn="l">
              <a:defRPr sz="1800">
                <a:solidFill>
                  <a:srgbClr val="000000"/>
                </a:solidFill>
              </a:defRPr>
            </a:pPr>
            <a:r>
              <a:rPr sz="4000" dirty="0">
                <a:solidFill>
                  <a:srgbClr val="FFFFFF"/>
                </a:solidFill>
                <a:latin typeface="Monaco"/>
                <a:ea typeface="Monaco"/>
                <a:cs typeface="Monaco"/>
                <a:sym typeface="Monaco"/>
              </a:rPr>
              <a:t>	</a:t>
            </a:r>
            <a:r>
              <a:rPr sz="4000" dirty="0" err="1">
                <a:solidFill>
                  <a:srgbClr val="FFFFFF"/>
                </a:solidFill>
                <a:latin typeface="Monaco"/>
                <a:ea typeface="Monaco"/>
                <a:cs typeface="Monaco"/>
                <a:sym typeface="Monaco"/>
              </a:rPr>
              <a:t>this.projectPeriod</a:t>
            </a:r>
            <a:r>
              <a:rPr sz="4000" dirty="0">
                <a:solidFill>
                  <a:srgbClr val="FFFFFF"/>
                </a:solidFill>
                <a:latin typeface="Monaco"/>
                <a:ea typeface="Monaco"/>
                <a:cs typeface="Monaco"/>
                <a:sym typeface="Monaco"/>
              </a:rPr>
              <a:t> = </a:t>
            </a:r>
            <a:r>
              <a:rPr sz="4000" dirty="0" err="1">
                <a:solidFill>
                  <a:srgbClr val="FFFFFF"/>
                </a:solidFill>
                <a:latin typeface="Monaco"/>
                <a:ea typeface="Monaco"/>
                <a:cs typeface="Monaco"/>
                <a:sym typeface="Monaco"/>
              </a:rPr>
              <a:t>projectPeriod</a:t>
            </a:r>
            <a:r>
              <a:rPr sz="4000" dirty="0">
                <a:solidFill>
                  <a:srgbClr val="FFFFFF"/>
                </a:solidFill>
                <a:latin typeface="Monaco"/>
                <a:ea typeface="Monaco"/>
                <a:cs typeface="Monaco"/>
                <a:sym typeface="Monaco"/>
              </a:rPr>
              <a:t>;</a:t>
            </a:r>
          </a:p>
          <a:p>
            <a:pPr lvl="0" algn="l">
              <a:defRPr sz="1800">
                <a:solidFill>
                  <a:srgbClr val="000000"/>
                </a:solidFill>
              </a:defRPr>
            </a:pPr>
            <a:r>
              <a:rPr sz="4000" dirty="0">
                <a:solidFill>
                  <a:srgbClr val="FFFFFF"/>
                </a:solidFill>
                <a:latin typeface="Monaco"/>
                <a:ea typeface="Monaco"/>
                <a:cs typeface="Monaco"/>
                <a:sym typeface="Monaco"/>
              </a:rP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prstGeom prst="rect">
            <a:avLst/>
          </a:prstGeom>
        </p:spPr>
        <p:txBody>
          <a:bodyPr>
            <a:normAutofit/>
          </a:bodyPr>
          <a:lstStyle>
            <a:lvl1pPr defTabSz="327152">
              <a:defRPr sz="4480"/>
            </a:lvl1pPr>
          </a:lstStyle>
          <a:p>
            <a:pPr lvl="0">
              <a:defRPr sz="1800">
                <a:solidFill>
                  <a:srgbClr val="000000"/>
                </a:solidFill>
              </a:defRPr>
            </a:pPr>
            <a:r>
              <a:rPr sz="4800" dirty="0" smtClean="0">
                <a:solidFill>
                  <a:srgbClr val="FFFFFF"/>
                </a:solidFill>
              </a:rPr>
              <a:t>@</a:t>
            </a:r>
            <a:r>
              <a:rPr sz="4800" dirty="0">
                <a:solidFill>
                  <a:srgbClr val="FFFFFF"/>
                </a:solidFill>
              </a:rPr>
              <a:t>Embeddable </a:t>
            </a:r>
            <a:r>
              <a:rPr lang="en-US" sz="4800" dirty="0" smtClean="0">
                <a:solidFill>
                  <a:srgbClr val="FFFFFF"/>
                </a:solidFill>
              </a:rPr>
              <a:t>E</a:t>
            </a:r>
            <a:r>
              <a:rPr sz="4800" dirty="0" smtClean="0">
                <a:solidFill>
                  <a:srgbClr val="FFFFFF"/>
                </a:solidFill>
              </a:rPr>
              <a:t>ntities </a:t>
            </a:r>
            <a:r>
              <a:rPr sz="4800" dirty="0">
                <a:solidFill>
                  <a:srgbClr val="FFFFFF"/>
                </a:solidFill>
              </a:rPr>
              <a:t>in </a:t>
            </a:r>
            <a:r>
              <a:rPr lang="en-US" sz="4800" dirty="0" smtClean="0">
                <a:solidFill>
                  <a:srgbClr val="FFFFFF"/>
                </a:solidFill>
              </a:rPr>
              <a:t>O</a:t>
            </a:r>
            <a:r>
              <a:rPr sz="4800" dirty="0" smtClean="0">
                <a:solidFill>
                  <a:srgbClr val="FFFFFF"/>
                </a:solidFill>
              </a:rPr>
              <a:t>ne-to-</a:t>
            </a:r>
            <a:r>
              <a:rPr lang="en-US" sz="4800" dirty="0" smtClean="0">
                <a:solidFill>
                  <a:srgbClr val="FFFFFF"/>
                </a:solidFill>
              </a:rPr>
              <a:t>M</a:t>
            </a:r>
            <a:r>
              <a:rPr sz="4800" dirty="0" smtClean="0">
                <a:solidFill>
                  <a:srgbClr val="FFFFFF"/>
                </a:solidFill>
              </a:rPr>
              <a:t>any </a:t>
            </a:r>
            <a:r>
              <a:rPr lang="en-US" sz="4800" dirty="0" smtClean="0">
                <a:solidFill>
                  <a:srgbClr val="FFFFFF"/>
                </a:solidFill>
              </a:rPr>
              <a:t>R</a:t>
            </a:r>
            <a:r>
              <a:rPr sz="4800" dirty="0" smtClean="0">
                <a:solidFill>
                  <a:srgbClr val="FFFFFF"/>
                </a:solidFill>
              </a:rPr>
              <a:t>elations</a:t>
            </a:r>
            <a:endParaRPr sz="4800" dirty="0">
              <a:solidFill>
                <a:srgbClr val="FFFFFF"/>
              </a:solidFill>
            </a:endParaRPr>
          </a:p>
        </p:txBody>
      </p:sp>
      <p:sp>
        <p:nvSpPr>
          <p:cNvPr id="104" name="Shape 104"/>
          <p:cNvSpPr/>
          <p:nvPr/>
        </p:nvSpPr>
        <p:spPr>
          <a:xfrm>
            <a:off x="509358" y="2990947"/>
            <a:ext cx="11681284" cy="61350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2800" dirty="0">
                <a:solidFill>
                  <a:srgbClr val="FFFFFF"/>
                </a:solidFill>
                <a:latin typeface="Monaco"/>
                <a:ea typeface="Monaco"/>
                <a:cs typeface="Monaco"/>
                <a:sym typeface="Monaco"/>
              </a:rPr>
              <a:t>private List&lt;Period&gt; </a:t>
            </a:r>
            <a:r>
              <a:rPr sz="2800" dirty="0" err="1">
                <a:solidFill>
                  <a:srgbClr val="FFFFFF"/>
                </a:solidFill>
                <a:latin typeface="Monaco"/>
                <a:ea typeface="Monaco"/>
                <a:cs typeface="Monaco"/>
                <a:sym typeface="Monaco"/>
              </a:rPr>
              <a:t>billingPeriods</a:t>
            </a:r>
            <a:r>
              <a:rPr sz="2800" dirty="0">
                <a:solidFill>
                  <a:srgbClr val="FFFFFF"/>
                </a:solidFill>
                <a:latin typeface="Monaco"/>
                <a:ea typeface="Monaco"/>
                <a:cs typeface="Monaco"/>
                <a:sym typeface="Monaco"/>
              </a:rPr>
              <a:t> = new </a:t>
            </a:r>
            <a:r>
              <a:rPr sz="2800" dirty="0" err="1">
                <a:solidFill>
                  <a:srgbClr val="FFFFFF"/>
                </a:solidFill>
                <a:latin typeface="Monaco"/>
                <a:ea typeface="Monaco"/>
                <a:cs typeface="Monaco"/>
                <a:sym typeface="Monaco"/>
              </a:rPr>
              <a:t>ArrayList</a:t>
            </a:r>
            <a:r>
              <a:rPr sz="2800" dirty="0">
                <a:solidFill>
                  <a:srgbClr val="FFFFFF"/>
                </a:solidFill>
                <a:latin typeface="Monaco"/>
                <a:ea typeface="Monaco"/>
                <a:cs typeface="Monaco"/>
                <a:sym typeface="Monaco"/>
              </a:rPr>
              <a:t>&lt;Period&gt;();</a:t>
            </a:r>
          </a:p>
          <a:p>
            <a:pPr lvl="0" algn="l">
              <a:defRPr sz="1800">
                <a:solidFill>
                  <a:srgbClr val="000000"/>
                </a:solidFill>
              </a:defRPr>
            </a:pPr>
            <a:endParaRPr sz="2800" dirty="0">
              <a:solidFill>
                <a:srgbClr val="FFFFFF"/>
              </a:solidFill>
              <a:latin typeface="Monaco"/>
              <a:ea typeface="Monaco"/>
              <a:cs typeface="Monaco"/>
              <a:sym typeface="Monaco"/>
            </a:endParaRPr>
          </a:p>
          <a:p>
            <a:pPr lvl="0" algn="l">
              <a:defRPr sz="1800">
                <a:solidFill>
                  <a:srgbClr val="000000"/>
                </a:solidFill>
              </a:defRPr>
            </a:pP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ElementCollection</a:t>
            </a:r>
            <a:endParaRPr sz="2800" dirty="0">
              <a:solidFill>
                <a:srgbClr val="FFFFFF"/>
              </a:solidFill>
              <a:latin typeface="Monaco"/>
              <a:ea typeface="Monaco"/>
              <a:cs typeface="Monaco"/>
              <a:sym typeface="Monaco"/>
            </a:endParaRPr>
          </a:p>
          <a:p>
            <a:pPr lvl="0" algn="l">
              <a:defRPr sz="1800">
                <a:solidFill>
                  <a:srgbClr val="000000"/>
                </a:solidFill>
              </a:defRPr>
            </a:pP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CollectionTable</a:t>
            </a:r>
            <a:r>
              <a:rPr sz="2800" dirty="0">
                <a:solidFill>
                  <a:srgbClr val="FFFFFF"/>
                </a:solidFill>
                <a:latin typeface="Monaco"/>
                <a:ea typeface="Monaco"/>
                <a:cs typeface="Monaco"/>
                <a:sym typeface="Monaco"/>
              </a:rPr>
              <a:t>(</a:t>
            </a:r>
          </a:p>
          <a:p>
            <a:pPr lvl="0" algn="l">
              <a:defRPr sz="1800">
                <a:solidFill>
                  <a:srgbClr val="000000"/>
                </a:solidFill>
              </a:defRPr>
            </a:pPr>
            <a:r>
              <a:rPr sz="2800" dirty="0">
                <a:solidFill>
                  <a:srgbClr val="FFFFFF"/>
                </a:solidFill>
                <a:latin typeface="Monaco"/>
                <a:ea typeface="Monaco"/>
                <a:cs typeface="Monaco"/>
                <a:sym typeface="Monaco"/>
              </a:rPr>
              <a:t>		name="T_BILLING_PERIOD",</a:t>
            </a:r>
          </a:p>
          <a:p>
            <a:pPr lvl="0" algn="l">
              <a:defRPr sz="1800">
                <a:solidFill>
                  <a:srgbClr val="000000"/>
                </a:solidFill>
              </a:defRPr>
            </a:pPr>
            <a:r>
              <a:rPr sz="2800" dirty="0">
                <a:solidFill>
                  <a:srgbClr val="FFFFFF"/>
                </a:solidFill>
                <a:latin typeface="Monaco"/>
                <a:ea typeface="Monaco"/>
                <a:cs typeface="Monaco"/>
                <a:sym typeface="Monaco"/>
              </a:rPr>
              <a:t>		</a:t>
            </a:r>
            <a:r>
              <a:rPr sz="2800" dirty="0" err="1">
                <a:solidFill>
                  <a:srgbClr val="FFFFFF"/>
                </a:solidFill>
                <a:latin typeface="Monaco"/>
                <a:ea typeface="Monaco"/>
                <a:cs typeface="Monaco"/>
                <a:sym typeface="Monaco"/>
              </a:rPr>
              <a:t>joinColumns</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JoinColumn</a:t>
            </a:r>
            <a:r>
              <a:rPr sz="2800" dirty="0">
                <a:solidFill>
                  <a:srgbClr val="FFFFFF"/>
                </a:solidFill>
                <a:latin typeface="Monaco"/>
                <a:ea typeface="Monaco"/>
                <a:cs typeface="Monaco"/>
                <a:sym typeface="Monaco"/>
              </a:rPr>
              <a:t>(name="PROJECT_ID")</a:t>
            </a:r>
          </a:p>
          <a:p>
            <a:pPr lvl="0" algn="l">
              <a:defRPr sz="1800">
                <a:solidFill>
                  <a:srgbClr val="000000"/>
                </a:solidFill>
              </a:defRPr>
            </a:pPr>
            <a:r>
              <a:rPr sz="2800" dirty="0">
                <a:solidFill>
                  <a:srgbClr val="FFFFFF"/>
                </a:solidFill>
                <a:latin typeface="Monaco"/>
                <a:ea typeface="Monaco"/>
                <a:cs typeface="Monaco"/>
                <a:sym typeface="Monaco"/>
              </a:rPr>
              <a:t>)</a:t>
            </a:r>
          </a:p>
          <a:p>
            <a:pPr lvl="0" algn="l">
              <a:defRPr sz="1800">
                <a:solidFill>
                  <a:srgbClr val="000000"/>
                </a:solidFill>
              </a:defRPr>
            </a:pPr>
            <a:r>
              <a:rPr sz="2800" dirty="0">
                <a:solidFill>
                  <a:srgbClr val="FFFFFF"/>
                </a:solidFill>
                <a:latin typeface="Monaco"/>
                <a:ea typeface="Monaco"/>
                <a:cs typeface="Monaco"/>
                <a:sym typeface="Monaco"/>
              </a:rPr>
              <a:t>public List&lt;Period&gt; </a:t>
            </a:r>
            <a:r>
              <a:rPr sz="2800" dirty="0" err="1">
                <a:solidFill>
                  <a:srgbClr val="FFFFFF"/>
                </a:solidFill>
                <a:latin typeface="Monaco"/>
                <a:ea typeface="Monaco"/>
                <a:cs typeface="Monaco"/>
                <a:sym typeface="Monaco"/>
              </a:rPr>
              <a:t>getBillingPeriods</a:t>
            </a:r>
            <a:r>
              <a:rPr sz="2800" dirty="0">
                <a:solidFill>
                  <a:srgbClr val="FFFFFF"/>
                </a:solidFill>
                <a:latin typeface="Monaco"/>
                <a:ea typeface="Monaco"/>
                <a:cs typeface="Monaco"/>
                <a:sym typeface="Monaco"/>
              </a:rPr>
              <a:t>() {</a:t>
            </a:r>
          </a:p>
          <a:p>
            <a:pPr lvl="0" algn="l">
              <a:defRPr sz="1800">
                <a:solidFill>
                  <a:srgbClr val="000000"/>
                </a:solidFill>
              </a:defRPr>
            </a:pPr>
            <a:r>
              <a:rPr sz="2800" dirty="0">
                <a:solidFill>
                  <a:srgbClr val="FFFFFF"/>
                </a:solidFill>
                <a:latin typeface="Monaco"/>
                <a:ea typeface="Monaco"/>
                <a:cs typeface="Monaco"/>
                <a:sym typeface="Monaco"/>
              </a:rPr>
              <a:t>	return </a:t>
            </a:r>
            <a:r>
              <a:rPr sz="2800" dirty="0" err="1">
                <a:solidFill>
                  <a:srgbClr val="FFFFFF"/>
                </a:solidFill>
                <a:latin typeface="Monaco"/>
                <a:ea typeface="Monaco"/>
                <a:cs typeface="Monaco"/>
                <a:sym typeface="Monaco"/>
              </a:rPr>
              <a:t>billingPeriods</a:t>
            </a:r>
            <a:r>
              <a:rPr sz="2800" dirty="0">
                <a:solidFill>
                  <a:srgbClr val="FFFFFF"/>
                </a:solidFill>
                <a:latin typeface="Monaco"/>
                <a:ea typeface="Monaco"/>
                <a:cs typeface="Monaco"/>
                <a:sym typeface="Monaco"/>
              </a:rPr>
              <a:t>;</a:t>
            </a:r>
          </a:p>
          <a:p>
            <a:pPr lvl="0" algn="l">
              <a:defRPr sz="1800">
                <a:solidFill>
                  <a:srgbClr val="000000"/>
                </a:solidFill>
              </a:defRPr>
            </a:pPr>
            <a:r>
              <a:rPr sz="2800" dirty="0">
                <a:solidFill>
                  <a:srgbClr val="FFFFFF"/>
                </a:solidFill>
                <a:latin typeface="Monaco"/>
                <a:ea typeface="Monaco"/>
                <a:cs typeface="Monaco"/>
                <a:sym typeface="Monaco"/>
              </a:rPr>
              <a:t>}</a:t>
            </a:r>
          </a:p>
          <a:p>
            <a:pPr lvl="0" algn="l">
              <a:defRPr sz="1800">
                <a:solidFill>
                  <a:srgbClr val="000000"/>
                </a:solidFill>
              </a:defRPr>
            </a:pPr>
            <a:endParaRPr sz="2800" dirty="0">
              <a:solidFill>
                <a:srgbClr val="FFFFFF"/>
              </a:solidFill>
              <a:latin typeface="Monaco"/>
              <a:ea typeface="Monaco"/>
              <a:cs typeface="Monaco"/>
              <a:sym typeface="Monaco"/>
            </a:endParaRPr>
          </a:p>
          <a:p>
            <a:pPr lvl="0" algn="l">
              <a:defRPr sz="1800">
                <a:solidFill>
                  <a:srgbClr val="000000"/>
                </a:solidFill>
              </a:defRPr>
            </a:pPr>
            <a:r>
              <a:rPr sz="2800" dirty="0">
                <a:solidFill>
                  <a:srgbClr val="FFFFFF"/>
                </a:solidFill>
                <a:latin typeface="Monaco"/>
                <a:ea typeface="Monaco"/>
                <a:cs typeface="Monaco"/>
                <a:sym typeface="Monaco"/>
              </a:rPr>
              <a:t>public void </a:t>
            </a:r>
            <a:r>
              <a:rPr sz="2800" dirty="0" err="1">
                <a:solidFill>
                  <a:srgbClr val="FFFFFF"/>
                </a:solidFill>
                <a:latin typeface="Monaco"/>
                <a:ea typeface="Monaco"/>
                <a:cs typeface="Monaco"/>
                <a:sym typeface="Monaco"/>
              </a:rPr>
              <a:t>setBillingPeriods</a:t>
            </a:r>
            <a:r>
              <a:rPr sz="2800" dirty="0">
                <a:solidFill>
                  <a:srgbClr val="FFFFFF"/>
                </a:solidFill>
                <a:latin typeface="Monaco"/>
                <a:ea typeface="Monaco"/>
                <a:cs typeface="Monaco"/>
                <a:sym typeface="Monaco"/>
              </a:rPr>
              <a:t>(List&lt;Period&gt; </a:t>
            </a:r>
            <a:r>
              <a:rPr sz="2800" dirty="0" err="1">
                <a:solidFill>
                  <a:srgbClr val="FFFFFF"/>
                </a:solidFill>
                <a:latin typeface="Monaco"/>
                <a:ea typeface="Monaco"/>
                <a:cs typeface="Monaco"/>
                <a:sym typeface="Monaco"/>
              </a:rPr>
              <a:t>billingPeriods</a:t>
            </a:r>
            <a:r>
              <a:rPr sz="2800" dirty="0">
                <a:solidFill>
                  <a:srgbClr val="FFFFFF"/>
                </a:solidFill>
                <a:latin typeface="Monaco"/>
                <a:ea typeface="Monaco"/>
                <a:cs typeface="Monaco"/>
                <a:sym typeface="Monaco"/>
              </a:rPr>
              <a:t>) {</a:t>
            </a:r>
          </a:p>
          <a:p>
            <a:pPr lvl="0" algn="l">
              <a:defRPr sz="1800">
                <a:solidFill>
                  <a:srgbClr val="000000"/>
                </a:solidFill>
              </a:defRPr>
            </a:pPr>
            <a:r>
              <a:rPr sz="2800" dirty="0">
                <a:solidFill>
                  <a:srgbClr val="FFFFFF"/>
                </a:solidFill>
                <a:latin typeface="Monaco"/>
                <a:ea typeface="Monaco"/>
                <a:cs typeface="Monaco"/>
                <a:sym typeface="Monaco"/>
              </a:rPr>
              <a:t>	</a:t>
            </a:r>
            <a:r>
              <a:rPr sz="2800" dirty="0" err="1">
                <a:solidFill>
                  <a:srgbClr val="FFFFFF"/>
                </a:solidFill>
                <a:latin typeface="Monaco"/>
                <a:ea typeface="Monaco"/>
                <a:cs typeface="Monaco"/>
                <a:sym typeface="Monaco"/>
              </a:rPr>
              <a:t>this.billingPeriods</a:t>
            </a:r>
            <a:r>
              <a:rPr sz="2800" dirty="0">
                <a:solidFill>
                  <a:srgbClr val="FFFFFF"/>
                </a:solidFill>
                <a:latin typeface="Monaco"/>
                <a:ea typeface="Monaco"/>
                <a:cs typeface="Monaco"/>
                <a:sym typeface="Monaco"/>
              </a:rPr>
              <a:t> = </a:t>
            </a:r>
            <a:r>
              <a:rPr sz="2800" dirty="0" err="1">
                <a:solidFill>
                  <a:srgbClr val="FFFFFF"/>
                </a:solidFill>
                <a:latin typeface="Monaco"/>
                <a:ea typeface="Monaco"/>
                <a:cs typeface="Monaco"/>
                <a:sym typeface="Monaco"/>
              </a:rPr>
              <a:t>billingPeriods</a:t>
            </a:r>
            <a:r>
              <a:rPr sz="2800" dirty="0">
                <a:solidFill>
                  <a:srgbClr val="FFFFFF"/>
                </a:solidFill>
                <a:latin typeface="Monaco"/>
                <a:ea typeface="Monaco"/>
                <a:cs typeface="Monaco"/>
                <a:sym typeface="Monaco"/>
              </a:rPr>
              <a:t>;</a:t>
            </a:r>
          </a:p>
          <a:p>
            <a:pPr lvl="0" algn="l">
              <a:defRPr sz="1800">
                <a:solidFill>
                  <a:srgbClr val="000000"/>
                </a:solidFill>
              </a:defRPr>
            </a:pPr>
            <a:r>
              <a:rPr sz="2800" dirty="0">
                <a:solidFill>
                  <a:srgbClr val="FFFFFF"/>
                </a:solidFill>
                <a:latin typeface="Monaco"/>
                <a:ea typeface="Monaco"/>
                <a:cs typeface="Monaco"/>
                <a:sym typeface="Monaco"/>
              </a:rP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a:solidFill>
                  <a:srgbClr val="FFFFFF"/>
                </a:solidFill>
              </a:rPr>
              <a:t>Inheritance</a:t>
            </a:r>
          </a:p>
        </p:txBody>
      </p:sp>
      <p:sp>
        <p:nvSpPr>
          <p:cNvPr id="107" name="Shape 107"/>
          <p:cNvSpPr/>
          <p:nvPr/>
        </p:nvSpPr>
        <p:spPr>
          <a:xfrm>
            <a:off x="661759" y="2645093"/>
            <a:ext cx="11681283" cy="558101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505326" lvl="0" indent="-505326" algn="l">
              <a:spcBef>
                <a:spcPts val="1200"/>
              </a:spcBef>
              <a:buSzPct val="75000"/>
              <a:buChar char="•"/>
              <a:defRPr sz="1800">
                <a:solidFill>
                  <a:srgbClr val="000000"/>
                </a:solidFill>
              </a:defRPr>
            </a:pPr>
            <a:r>
              <a:rPr sz="4200" b="1" dirty="0">
                <a:solidFill>
                  <a:srgbClr val="FFFFFF"/>
                </a:solidFill>
                <a:latin typeface="Helvetica"/>
                <a:ea typeface="Helvetica"/>
                <a:cs typeface="Helvetica"/>
                <a:sym typeface="Helvetica"/>
              </a:rPr>
              <a:t>SINGLE_TABLE</a:t>
            </a:r>
            <a:r>
              <a:rPr sz="4200" dirty="0">
                <a:solidFill>
                  <a:srgbClr val="FFFFFF"/>
                </a:solidFill>
                <a:latin typeface="Helvetica"/>
                <a:ea typeface="Helvetica"/>
                <a:cs typeface="Helvetica"/>
                <a:sym typeface="Helvetica"/>
              </a:rPr>
              <a:t> This strategy maps all classes to one single table. It uses a </a:t>
            </a:r>
            <a:r>
              <a:rPr sz="4200" dirty="0" err="1">
                <a:solidFill>
                  <a:srgbClr val="FFFFFF"/>
                </a:solidFill>
                <a:latin typeface="Helvetica"/>
                <a:ea typeface="Helvetica"/>
                <a:cs typeface="Helvetica"/>
                <a:sym typeface="Helvetica"/>
              </a:rPr>
              <a:t>DiscriminatorColumn</a:t>
            </a:r>
            <a:r>
              <a:rPr sz="4200" dirty="0">
                <a:solidFill>
                  <a:srgbClr val="FFFFFF"/>
                </a:solidFill>
                <a:latin typeface="Helvetica"/>
                <a:ea typeface="Helvetica"/>
                <a:cs typeface="Helvetica"/>
                <a:sym typeface="Helvetica"/>
              </a:rPr>
              <a:t> . </a:t>
            </a:r>
          </a:p>
          <a:p>
            <a:pPr marL="505326" lvl="0" indent="-505326" algn="l">
              <a:spcBef>
                <a:spcPts val="1200"/>
              </a:spcBef>
              <a:buSzPct val="75000"/>
              <a:buChar char="•"/>
              <a:defRPr sz="1800">
                <a:solidFill>
                  <a:srgbClr val="000000"/>
                </a:solidFill>
              </a:defRPr>
            </a:pPr>
            <a:r>
              <a:rPr sz="4200" b="1" dirty="0">
                <a:solidFill>
                  <a:srgbClr val="FFFFFF"/>
                </a:solidFill>
                <a:latin typeface="Helvetica"/>
                <a:ea typeface="Helvetica"/>
                <a:cs typeface="Helvetica"/>
                <a:sym typeface="Helvetica"/>
              </a:rPr>
              <a:t>JOINED</a:t>
            </a:r>
            <a:r>
              <a:rPr sz="4200" dirty="0">
                <a:solidFill>
                  <a:srgbClr val="FFFFFF"/>
                </a:solidFill>
                <a:latin typeface="Helvetica"/>
                <a:ea typeface="Helvetica"/>
                <a:cs typeface="Helvetica"/>
                <a:sym typeface="Helvetica"/>
              </a:rPr>
              <a:t> - separate table. Join is used when fetching entities which can be slower.</a:t>
            </a:r>
          </a:p>
          <a:p>
            <a:pPr marL="505326" lvl="0" indent="-505326" algn="l">
              <a:spcBef>
                <a:spcPts val="1200"/>
              </a:spcBef>
              <a:buSzPct val="75000"/>
              <a:buChar char="•"/>
              <a:defRPr sz="1800">
                <a:solidFill>
                  <a:srgbClr val="000000"/>
                </a:solidFill>
              </a:defRPr>
            </a:pPr>
            <a:r>
              <a:rPr sz="4200" b="1" dirty="0">
                <a:solidFill>
                  <a:srgbClr val="FFFFFF"/>
                </a:solidFill>
                <a:latin typeface="Helvetica"/>
                <a:ea typeface="Helvetica"/>
                <a:cs typeface="Helvetica"/>
                <a:sym typeface="Helvetica"/>
              </a:rPr>
              <a:t>TABLE_PER_CLASS</a:t>
            </a:r>
            <a:r>
              <a:rPr sz="4200" dirty="0">
                <a:solidFill>
                  <a:srgbClr val="FFFFFF"/>
                </a:solidFill>
                <a:latin typeface="Helvetica"/>
                <a:ea typeface="Helvetica"/>
                <a:cs typeface="Helvetica"/>
                <a:sym typeface="Helvetica"/>
              </a:rPr>
              <a:t> - separate table but doesn't use JOIN, instead both (or more) tables contain all the information entity needs.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dirty="0">
                <a:solidFill>
                  <a:srgbClr val="FFFFFF"/>
                </a:solidFill>
              </a:rPr>
              <a:t>Single</a:t>
            </a:r>
          </a:p>
        </p:txBody>
      </p:sp>
      <p:sp>
        <p:nvSpPr>
          <p:cNvPr id="110" name="Shape 110"/>
          <p:cNvSpPr/>
          <p:nvPr/>
        </p:nvSpPr>
        <p:spPr>
          <a:xfrm>
            <a:off x="433157" y="927637"/>
            <a:ext cx="12288929" cy="856644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algn="l">
              <a:defRPr sz="1800">
                <a:solidFill>
                  <a:srgbClr val="000000"/>
                </a:solidFill>
              </a:defRPr>
            </a:pPr>
            <a:r>
              <a:rPr sz="2200" dirty="0">
                <a:solidFill>
                  <a:srgbClr val="FFFFFF"/>
                </a:solidFill>
                <a:latin typeface="Monaco"/>
                <a:ea typeface="Monaco"/>
                <a:cs typeface="Monaco"/>
                <a:sym typeface="Monaco"/>
              </a:rPr>
              <a:t>@Entity</a:t>
            </a:r>
          </a:p>
          <a:p>
            <a:pPr lvl="0" algn="l">
              <a:defRPr sz="1800">
                <a:solidFill>
                  <a:srgbClr val="000000"/>
                </a:solidFill>
              </a:defRPr>
            </a:pPr>
            <a:r>
              <a:rPr sz="2200" dirty="0">
                <a:solidFill>
                  <a:srgbClr val="FFFFFF"/>
                </a:solidFill>
                <a:latin typeface="Monaco"/>
                <a:ea typeface="Monaco"/>
                <a:cs typeface="Monaco"/>
                <a:sym typeface="Monaco"/>
              </a:rPr>
              <a:t>@Table(name = "T_GEEK")</a:t>
            </a:r>
          </a:p>
          <a:p>
            <a:pPr lvl="0" algn="l">
              <a:defRPr sz="1800">
                <a:solidFill>
                  <a:srgbClr val="000000"/>
                </a:solidFill>
              </a:defRPr>
            </a:pPr>
            <a:r>
              <a:rPr sz="2200" dirty="0">
                <a:solidFill>
                  <a:srgbClr val="FFFFFF"/>
                </a:solidFill>
                <a:latin typeface="Monaco"/>
                <a:ea typeface="Monaco"/>
                <a:cs typeface="Monaco"/>
                <a:sym typeface="Monaco"/>
              </a:rPr>
              <a:t>public class Geek extends Person {</a:t>
            </a:r>
          </a:p>
          <a:p>
            <a:pPr lvl="0" algn="l">
              <a:defRPr sz="1800">
                <a:solidFill>
                  <a:srgbClr val="000000"/>
                </a:solidFill>
              </a:defRPr>
            </a:pPr>
            <a:r>
              <a:rPr sz="2200" dirty="0">
                <a:solidFill>
                  <a:srgbClr val="FFFFFF"/>
                </a:solidFill>
                <a:latin typeface="Monaco"/>
                <a:ea typeface="Monaco"/>
                <a:cs typeface="Monaco"/>
                <a:sym typeface="Monaco"/>
              </a:rPr>
              <a:t>	private String </a:t>
            </a:r>
            <a:r>
              <a:rPr sz="2200" dirty="0" err="1">
                <a:solidFill>
                  <a:srgbClr val="FFFFFF"/>
                </a:solidFill>
                <a:latin typeface="Monaco"/>
                <a:ea typeface="Monaco"/>
                <a:cs typeface="Monaco"/>
                <a:sym typeface="Monaco"/>
              </a:rPr>
              <a:t>favouriteProgrammingLanguage</a:t>
            </a:r>
            <a:r>
              <a:rPr sz="2200" dirty="0">
                <a:solidFill>
                  <a:srgbClr val="FFFFFF"/>
                </a:solidFill>
                <a:latin typeface="Monaco"/>
                <a:ea typeface="Monaco"/>
                <a:cs typeface="Monaco"/>
                <a:sym typeface="Monaco"/>
              </a:rPr>
              <a:t>;</a:t>
            </a:r>
          </a:p>
          <a:p>
            <a:pPr lvl="0" algn="l">
              <a:defRPr sz="1800">
                <a:solidFill>
                  <a:srgbClr val="000000"/>
                </a:solidFill>
              </a:defRPr>
            </a:pPr>
            <a:r>
              <a:rPr sz="2200" dirty="0">
                <a:solidFill>
                  <a:srgbClr val="FFFFFF"/>
                </a:solidFill>
                <a:latin typeface="Monaco"/>
                <a:ea typeface="Monaco"/>
                <a:cs typeface="Monaco"/>
                <a:sym typeface="Monaco"/>
              </a:rPr>
              <a:t>	private List&lt;Project&gt; projects = new </a:t>
            </a:r>
            <a:r>
              <a:rPr sz="2200" dirty="0" err="1">
                <a:solidFill>
                  <a:srgbClr val="FFFFFF"/>
                </a:solidFill>
                <a:latin typeface="Monaco"/>
                <a:ea typeface="Monaco"/>
                <a:cs typeface="Monaco"/>
                <a:sym typeface="Monaco"/>
              </a:rPr>
              <a:t>ArrayList</a:t>
            </a:r>
            <a:r>
              <a:rPr sz="2200" dirty="0">
                <a:solidFill>
                  <a:srgbClr val="FFFFFF"/>
                </a:solidFill>
                <a:latin typeface="Monaco"/>
                <a:ea typeface="Monaco"/>
                <a:cs typeface="Monaco"/>
                <a:sym typeface="Monaco"/>
              </a:rPr>
              <a:t>&lt;Project&gt;();</a:t>
            </a:r>
          </a:p>
          <a:p>
            <a:pPr lvl="0" algn="l">
              <a:defRPr sz="1800">
                <a:solidFill>
                  <a:srgbClr val="000000"/>
                </a:solidFill>
              </a:defRPr>
            </a:pPr>
            <a:endParaRPr sz="2200" dirty="0">
              <a:solidFill>
                <a:srgbClr val="FFFFFF"/>
              </a:solidFill>
              <a:latin typeface="Monaco"/>
              <a:ea typeface="Monaco"/>
              <a:cs typeface="Monaco"/>
              <a:sym typeface="Monaco"/>
            </a:endParaRPr>
          </a:p>
          <a:p>
            <a:pPr lvl="0" algn="l">
              <a:defRPr sz="1800">
                <a:solidFill>
                  <a:srgbClr val="000000"/>
                </a:solidFill>
              </a:defRPr>
            </a:pPr>
            <a:r>
              <a:rPr sz="2200" dirty="0">
                <a:solidFill>
                  <a:srgbClr val="FFFFFF"/>
                </a:solidFill>
                <a:latin typeface="Monaco"/>
                <a:ea typeface="Monaco"/>
                <a:cs typeface="Monaco"/>
                <a:sym typeface="Monaco"/>
              </a:rPr>
              <a:t>	@Column(name = "FAV_PROG_LANG")</a:t>
            </a:r>
          </a:p>
          <a:p>
            <a:pPr lvl="0" algn="l">
              <a:defRPr sz="1800">
                <a:solidFill>
                  <a:srgbClr val="000000"/>
                </a:solidFill>
              </a:defRPr>
            </a:pPr>
            <a:r>
              <a:rPr sz="2200" dirty="0">
                <a:solidFill>
                  <a:srgbClr val="FFFFFF"/>
                </a:solidFill>
                <a:latin typeface="Monaco"/>
                <a:ea typeface="Monaco"/>
                <a:cs typeface="Monaco"/>
                <a:sym typeface="Monaco"/>
              </a:rPr>
              <a:t>	public String </a:t>
            </a:r>
            <a:r>
              <a:rPr sz="2200" dirty="0" err="1">
                <a:solidFill>
                  <a:srgbClr val="FFFFFF"/>
                </a:solidFill>
                <a:latin typeface="Monaco"/>
                <a:ea typeface="Monaco"/>
                <a:cs typeface="Monaco"/>
                <a:sym typeface="Monaco"/>
              </a:rPr>
              <a:t>getFavouriteProgrammingLanguage</a:t>
            </a:r>
            <a:r>
              <a:rPr sz="2200" dirty="0">
                <a:solidFill>
                  <a:srgbClr val="FFFFFF"/>
                </a:solidFill>
                <a:latin typeface="Monaco"/>
                <a:ea typeface="Monaco"/>
                <a:cs typeface="Monaco"/>
                <a:sym typeface="Monaco"/>
              </a:rPr>
              <a:t>() {</a:t>
            </a:r>
          </a:p>
          <a:p>
            <a:pPr lvl="0" algn="l">
              <a:defRPr sz="1800">
                <a:solidFill>
                  <a:srgbClr val="000000"/>
                </a:solidFill>
              </a:defRPr>
            </a:pPr>
            <a:r>
              <a:rPr sz="2200" dirty="0">
                <a:solidFill>
                  <a:srgbClr val="FFFFFF"/>
                </a:solidFill>
                <a:latin typeface="Monaco"/>
                <a:ea typeface="Monaco"/>
                <a:cs typeface="Monaco"/>
                <a:sym typeface="Monaco"/>
              </a:rPr>
              <a:t>			return </a:t>
            </a:r>
            <a:r>
              <a:rPr sz="2200" dirty="0" err="1">
                <a:solidFill>
                  <a:srgbClr val="FFFFFF"/>
                </a:solidFill>
                <a:latin typeface="Monaco"/>
                <a:ea typeface="Monaco"/>
                <a:cs typeface="Monaco"/>
                <a:sym typeface="Monaco"/>
              </a:rPr>
              <a:t>favouriteProgrammingLanguage</a:t>
            </a:r>
            <a:r>
              <a:rPr sz="2200" dirty="0">
                <a:solidFill>
                  <a:srgbClr val="FFFFFF"/>
                </a:solidFill>
                <a:latin typeface="Monaco"/>
                <a:ea typeface="Monaco"/>
                <a:cs typeface="Monaco"/>
                <a:sym typeface="Monaco"/>
              </a:rPr>
              <a:t>;</a:t>
            </a:r>
          </a:p>
          <a:p>
            <a:pPr lvl="0" algn="l">
              <a:defRPr sz="1800">
                <a:solidFill>
                  <a:srgbClr val="000000"/>
                </a:solidFill>
              </a:defRPr>
            </a:pPr>
            <a:r>
              <a:rPr sz="2200" dirty="0">
                <a:solidFill>
                  <a:srgbClr val="FFFFFF"/>
                </a:solidFill>
                <a:latin typeface="Monaco"/>
                <a:ea typeface="Monaco"/>
                <a:cs typeface="Monaco"/>
                <a:sym typeface="Monaco"/>
              </a:rPr>
              <a:t>	}</a:t>
            </a:r>
          </a:p>
          <a:p>
            <a:pPr lvl="0" algn="l">
              <a:defRPr sz="1800">
                <a:solidFill>
                  <a:srgbClr val="000000"/>
                </a:solidFill>
              </a:defRPr>
            </a:pPr>
            <a:endParaRPr sz="2200" dirty="0">
              <a:solidFill>
                <a:srgbClr val="FFFFFF"/>
              </a:solidFill>
              <a:latin typeface="Monaco"/>
              <a:ea typeface="Monaco"/>
              <a:cs typeface="Monaco"/>
              <a:sym typeface="Monaco"/>
            </a:endParaRPr>
          </a:p>
          <a:p>
            <a:pPr lvl="0" algn="l">
              <a:defRPr sz="1800">
                <a:solidFill>
                  <a:srgbClr val="000000"/>
                </a:solidFill>
              </a:defRPr>
            </a:pPr>
            <a:r>
              <a:rPr sz="2200" dirty="0">
                <a:solidFill>
                  <a:srgbClr val="FFFFFF"/>
                </a:solidFill>
                <a:latin typeface="Monaco"/>
                <a:ea typeface="Monaco"/>
                <a:cs typeface="Monaco"/>
                <a:sym typeface="Monaco"/>
              </a:rPr>
              <a:t>	public void </a:t>
            </a:r>
            <a:r>
              <a:rPr sz="2200" dirty="0" err="1">
                <a:solidFill>
                  <a:srgbClr val="FFFFFF"/>
                </a:solidFill>
                <a:latin typeface="Monaco"/>
                <a:ea typeface="Monaco"/>
                <a:cs typeface="Monaco"/>
                <a:sym typeface="Monaco"/>
              </a:rPr>
              <a:t>setFavouriteProgrammingLanguage</a:t>
            </a:r>
            <a:r>
              <a:rPr sz="2200" dirty="0">
                <a:solidFill>
                  <a:srgbClr val="FFFFFF"/>
                </a:solidFill>
                <a:latin typeface="Monaco"/>
                <a:ea typeface="Monaco"/>
                <a:cs typeface="Monaco"/>
                <a:sym typeface="Monaco"/>
              </a:rPr>
              <a:t>(String </a:t>
            </a:r>
            <a:r>
              <a:rPr sz="2200" dirty="0" err="1">
                <a:solidFill>
                  <a:srgbClr val="FFFFFF"/>
                </a:solidFill>
                <a:latin typeface="Monaco"/>
                <a:ea typeface="Monaco"/>
                <a:cs typeface="Monaco"/>
                <a:sym typeface="Monaco"/>
              </a:rPr>
              <a:t>favouriteProgrammingLanguage</a:t>
            </a:r>
            <a:r>
              <a:rPr sz="2200" dirty="0">
                <a:solidFill>
                  <a:srgbClr val="FFFFFF"/>
                </a:solidFill>
                <a:latin typeface="Monaco"/>
                <a:ea typeface="Monaco"/>
                <a:cs typeface="Monaco"/>
                <a:sym typeface="Monaco"/>
              </a:rPr>
              <a:t>) {</a:t>
            </a:r>
          </a:p>
          <a:p>
            <a:pPr lvl="0" algn="l">
              <a:defRPr sz="1800">
                <a:solidFill>
                  <a:srgbClr val="000000"/>
                </a:solidFill>
              </a:defRPr>
            </a:pPr>
            <a:r>
              <a:rPr sz="2200" dirty="0">
                <a:solidFill>
                  <a:srgbClr val="FFFFFF"/>
                </a:solidFill>
                <a:latin typeface="Monaco"/>
                <a:ea typeface="Monaco"/>
                <a:cs typeface="Monaco"/>
                <a:sym typeface="Monaco"/>
              </a:rPr>
              <a:t>		</a:t>
            </a:r>
            <a:r>
              <a:rPr sz="2200" dirty="0" err="1">
                <a:solidFill>
                  <a:srgbClr val="FFFFFF"/>
                </a:solidFill>
                <a:latin typeface="Monaco"/>
                <a:ea typeface="Monaco"/>
                <a:cs typeface="Monaco"/>
                <a:sym typeface="Monaco"/>
              </a:rPr>
              <a:t>this.favouriteProgrammingLanguage</a:t>
            </a:r>
            <a:r>
              <a:rPr sz="2200" dirty="0">
                <a:solidFill>
                  <a:srgbClr val="FFFFFF"/>
                </a:solidFill>
                <a:latin typeface="Monaco"/>
                <a:ea typeface="Monaco"/>
                <a:cs typeface="Monaco"/>
                <a:sym typeface="Monaco"/>
              </a:rPr>
              <a:t> = </a:t>
            </a:r>
            <a:r>
              <a:rPr sz="2200" dirty="0" err="1">
                <a:solidFill>
                  <a:srgbClr val="FFFFFF"/>
                </a:solidFill>
                <a:latin typeface="Monaco"/>
                <a:ea typeface="Monaco"/>
                <a:cs typeface="Monaco"/>
                <a:sym typeface="Monaco"/>
              </a:rPr>
              <a:t>favouriteProgrammingLanguage</a:t>
            </a:r>
            <a:r>
              <a:rPr sz="2200" dirty="0">
                <a:solidFill>
                  <a:srgbClr val="FFFFFF"/>
                </a:solidFill>
                <a:latin typeface="Monaco"/>
                <a:ea typeface="Monaco"/>
                <a:cs typeface="Monaco"/>
                <a:sym typeface="Monaco"/>
              </a:rPr>
              <a:t>;</a:t>
            </a:r>
          </a:p>
          <a:p>
            <a:pPr lvl="0" algn="l">
              <a:defRPr sz="1800">
                <a:solidFill>
                  <a:srgbClr val="000000"/>
                </a:solidFill>
              </a:defRPr>
            </a:pPr>
            <a:r>
              <a:rPr sz="2200" dirty="0">
                <a:solidFill>
                  <a:srgbClr val="FFFFFF"/>
                </a:solidFill>
                <a:latin typeface="Monaco"/>
                <a:ea typeface="Monaco"/>
                <a:cs typeface="Monaco"/>
                <a:sym typeface="Monaco"/>
              </a:rPr>
              <a:t>	}</a:t>
            </a:r>
          </a:p>
          <a:p>
            <a:pPr lvl="0" algn="l">
              <a:defRPr sz="1800">
                <a:solidFill>
                  <a:srgbClr val="000000"/>
                </a:solidFill>
              </a:defRPr>
            </a:pPr>
            <a:r>
              <a:rPr sz="2200" dirty="0">
                <a:solidFill>
                  <a:srgbClr val="FFFFFF"/>
                </a:solidFill>
                <a:latin typeface="Monaco"/>
                <a:ea typeface="Monaco"/>
                <a:cs typeface="Monaco"/>
                <a:sym typeface="Monaco"/>
              </a:rPr>
              <a:t>	...</a:t>
            </a:r>
          </a:p>
          <a:p>
            <a:pPr lvl="0" algn="l">
              <a:defRPr sz="1800">
                <a:solidFill>
                  <a:srgbClr val="000000"/>
                </a:solidFill>
              </a:defRPr>
            </a:pPr>
            <a:r>
              <a:rPr sz="2200" dirty="0">
                <a:solidFill>
                  <a:srgbClr val="FFFFFF"/>
                </a:solidFill>
                <a:latin typeface="Monaco"/>
                <a:ea typeface="Monaco"/>
                <a:cs typeface="Monaco"/>
                <a:sym typeface="Monaco"/>
              </a:rPr>
              <a:t>}</a:t>
            </a:r>
          </a:p>
          <a:p>
            <a:pPr lvl="0" algn="l">
              <a:defRPr sz="1800">
                <a:solidFill>
                  <a:srgbClr val="000000"/>
                </a:solidFill>
              </a:defRPr>
            </a:pPr>
            <a:endParaRPr sz="2200" dirty="0">
              <a:solidFill>
                <a:srgbClr val="FFFFFF"/>
              </a:solidFill>
              <a:latin typeface="Monaco"/>
              <a:ea typeface="Monaco"/>
              <a:cs typeface="Monaco"/>
              <a:sym typeface="Monaco"/>
            </a:endParaRPr>
          </a:p>
          <a:p>
            <a:pPr lvl="0" algn="l">
              <a:defRPr sz="1800">
                <a:solidFill>
                  <a:srgbClr val="000000"/>
                </a:solidFill>
              </a:defRPr>
            </a:pPr>
            <a:r>
              <a:rPr sz="2200" dirty="0">
                <a:solidFill>
                  <a:srgbClr val="FFFFFF"/>
                </a:solidFill>
                <a:latin typeface="Monaco"/>
                <a:ea typeface="Monaco"/>
                <a:cs typeface="Monaco"/>
                <a:sym typeface="Monaco"/>
              </a:rPr>
              <a:t>//In the database you will notice new column DTYPE</a:t>
            </a:r>
          </a:p>
          <a:p>
            <a:pPr lvl="0" algn="l">
              <a:defRPr sz="1800">
                <a:solidFill>
                  <a:srgbClr val="000000"/>
                </a:solidFill>
              </a:defRPr>
            </a:pPr>
            <a:endParaRPr sz="2200" dirty="0">
              <a:solidFill>
                <a:srgbClr val="FFFFFF"/>
              </a:solidFill>
              <a:latin typeface="Monaco"/>
              <a:ea typeface="Monaco"/>
              <a:cs typeface="Monaco"/>
              <a:sym typeface="Monaco"/>
            </a:endParaRPr>
          </a:p>
          <a:p>
            <a:pPr lvl="0" algn="l">
              <a:defRPr sz="1800">
                <a:solidFill>
                  <a:srgbClr val="000000"/>
                </a:solidFill>
              </a:defRPr>
            </a:pPr>
            <a:r>
              <a:rPr sz="2200" dirty="0" err="1">
                <a:solidFill>
                  <a:srgbClr val="FFFFFF"/>
                </a:solidFill>
                <a:latin typeface="Monaco"/>
                <a:ea typeface="Monaco"/>
                <a:cs typeface="Monaco"/>
                <a:sym typeface="Monaco"/>
              </a:rPr>
              <a:t>sql</a:t>
            </a:r>
            <a:r>
              <a:rPr sz="2200" dirty="0">
                <a:solidFill>
                  <a:srgbClr val="FFFFFF"/>
                </a:solidFill>
                <a:latin typeface="Monaco"/>
                <a:ea typeface="Monaco"/>
                <a:cs typeface="Monaco"/>
                <a:sym typeface="Monaco"/>
              </a:rPr>
              <a:t>&gt; select * from </a:t>
            </a:r>
            <a:r>
              <a:rPr sz="2200" dirty="0" err="1">
                <a:solidFill>
                  <a:srgbClr val="FFFFFF"/>
                </a:solidFill>
                <a:latin typeface="Monaco"/>
                <a:ea typeface="Monaco"/>
                <a:cs typeface="Monaco"/>
                <a:sym typeface="Monaco"/>
              </a:rPr>
              <a:t>t_person</a:t>
            </a:r>
            <a:r>
              <a:rPr sz="2200" dirty="0">
                <a:solidFill>
                  <a:srgbClr val="FFFFFF"/>
                </a:solidFill>
                <a:latin typeface="Monaco"/>
                <a:ea typeface="Monaco"/>
                <a:cs typeface="Monaco"/>
                <a:sym typeface="Monaco"/>
              </a:rPr>
              <a:t>;</a:t>
            </a:r>
          </a:p>
          <a:p>
            <a:pPr lvl="0" algn="l">
              <a:defRPr sz="1800">
                <a:solidFill>
                  <a:srgbClr val="000000"/>
                </a:solidFill>
              </a:defRPr>
            </a:pPr>
            <a:r>
              <a:rPr sz="2200" dirty="0">
                <a:solidFill>
                  <a:srgbClr val="FFFFFF"/>
                </a:solidFill>
                <a:latin typeface="Monaco"/>
                <a:ea typeface="Monaco"/>
                <a:cs typeface="Monaco"/>
                <a:sym typeface="Monaco"/>
              </a:rPr>
              <a:t>DTYPE  | ID | FIRST_NAME | LAST_NAME | FAV_PROG_LANG</a:t>
            </a:r>
          </a:p>
          <a:p>
            <a:pPr lvl="0" algn="l">
              <a:defRPr sz="1800">
                <a:solidFill>
                  <a:srgbClr val="000000"/>
                </a:solidFill>
              </a:defRPr>
            </a:pPr>
            <a:r>
              <a:rPr sz="2200" dirty="0">
                <a:solidFill>
                  <a:srgbClr val="FFFFFF"/>
                </a:solidFill>
                <a:latin typeface="Monaco"/>
                <a:ea typeface="Monaco"/>
                <a:cs typeface="Monaco"/>
                <a:sym typeface="Monaco"/>
              </a:rPr>
              <a:t>Person | 1  | Homer      | Simpson   | null</a:t>
            </a:r>
          </a:p>
          <a:p>
            <a:pPr lvl="0" algn="l">
              <a:defRPr sz="1800">
                <a:solidFill>
                  <a:srgbClr val="000000"/>
                </a:solidFill>
              </a:defRPr>
            </a:pPr>
            <a:r>
              <a:rPr sz="2200" dirty="0">
                <a:solidFill>
                  <a:srgbClr val="FFFFFF"/>
                </a:solidFill>
                <a:latin typeface="Monaco"/>
                <a:ea typeface="Monaco"/>
                <a:cs typeface="Monaco"/>
                <a:sym typeface="Monaco"/>
              </a:rPr>
              <a:t>Geek   | 2  | Gavin      | Coffee    | Java</a:t>
            </a:r>
          </a:p>
          <a:p>
            <a:pPr lvl="0" algn="l">
              <a:defRPr sz="1800">
                <a:solidFill>
                  <a:srgbClr val="000000"/>
                </a:solidFill>
              </a:defRPr>
            </a:pPr>
            <a:r>
              <a:rPr sz="2200" dirty="0">
                <a:solidFill>
                  <a:srgbClr val="FFFFFF"/>
                </a:solidFill>
                <a:latin typeface="Monaco"/>
                <a:ea typeface="Monaco"/>
                <a:cs typeface="Monaco"/>
                <a:sym typeface="Monaco"/>
              </a:rPr>
              <a:t>Geek   | 3  | Thomas     | Micro     | C#</a:t>
            </a:r>
          </a:p>
          <a:p>
            <a:pPr lvl="0" algn="l">
              <a:defRPr sz="1800">
                <a:solidFill>
                  <a:srgbClr val="000000"/>
                </a:solidFill>
              </a:defRPr>
            </a:pPr>
            <a:r>
              <a:rPr sz="2200" dirty="0">
                <a:solidFill>
                  <a:srgbClr val="FFFFFF"/>
                </a:solidFill>
                <a:latin typeface="Monaco"/>
                <a:ea typeface="Monaco"/>
                <a:cs typeface="Monaco"/>
                <a:sym typeface="Monaco"/>
              </a:rPr>
              <a:t>Geek   | 4  | Christian  | Cup       | Java</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a:solidFill>
                  <a:srgbClr val="FFFFFF"/>
                </a:solidFill>
              </a:rPr>
              <a:t>Single (2)</a:t>
            </a:r>
          </a:p>
        </p:txBody>
      </p:sp>
      <p:sp>
        <p:nvSpPr>
          <p:cNvPr id="113" name="Shape 113"/>
          <p:cNvSpPr/>
          <p:nvPr/>
        </p:nvSpPr>
        <p:spPr>
          <a:xfrm>
            <a:off x="306158" y="1955930"/>
            <a:ext cx="11681284" cy="72122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2200" b="1" dirty="0">
                <a:solidFill>
                  <a:srgbClr val="FFFFFF"/>
                </a:solidFill>
                <a:latin typeface="Monaco"/>
                <a:ea typeface="Monaco"/>
                <a:cs typeface="Monaco"/>
                <a:sym typeface="Monaco"/>
              </a:rPr>
              <a:t>@Entity</a:t>
            </a:r>
          </a:p>
          <a:p>
            <a:pPr lvl="0" algn="l">
              <a:defRPr sz="1800">
                <a:solidFill>
                  <a:srgbClr val="000000"/>
                </a:solidFill>
              </a:defRPr>
            </a:pPr>
            <a:r>
              <a:rPr sz="2200" b="1" dirty="0">
                <a:solidFill>
                  <a:srgbClr val="FFFFFF"/>
                </a:solidFill>
                <a:latin typeface="Monaco"/>
                <a:ea typeface="Monaco"/>
                <a:cs typeface="Monaco"/>
                <a:sym typeface="Monaco"/>
              </a:rPr>
              <a:t>@Inheritance</a:t>
            </a:r>
          </a:p>
          <a:p>
            <a:pPr lvl="0" algn="l">
              <a:defRPr sz="1800">
                <a:solidFill>
                  <a:srgbClr val="000000"/>
                </a:solidFill>
              </a:defRPr>
            </a:pPr>
            <a:r>
              <a:rPr sz="2200" b="1" dirty="0">
                <a:solidFill>
                  <a:srgbClr val="FFFFFF"/>
                </a:solidFill>
                <a:latin typeface="Monaco"/>
                <a:ea typeface="Monaco"/>
                <a:cs typeface="Monaco"/>
                <a:sym typeface="Monaco"/>
              </a:rPr>
              <a:t>@</a:t>
            </a:r>
            <a:r>
              <a:rPr sz="2200" b="1" dirty="0" err="1">
                <a:solidFill>
                  <a:srgbClr val="FFFFFF"/>
                </a:solidFill>
                <a:latin typeface="Monaco"/>
                <a:ea typeface="Monaco"/>
                <a:cs typeface="Monaco"/>
                <a:sym typeface="Monaco"/>
              </a:rPr>
              <a:t>DiscriminatorColumn</a:t>
            </a:r>
            <a:r>
              <a:rPr sz="2200" b="1" dirty="0">
                <a:solidFill>
                  <a:srgbClr val="FFFFFF"/>
                </a:solidFill>
                <a:latin typeface="Monaco"/>
                <a:ea typeface="Monaco"/>
                <a:cs typeface="Monaco"/>
                <a:sym typeface="Monaco"/>
              </a:rPr>
              <a:t>(name="PERSON_TYPE", </a:t>
            </a:r>
            <a:r>
              <a:rPr sz="2200" b="1" dirty="0" err="1">
                <a:solidFill>
                  <a:srgbClr val="FFFFFF"/>
                </a:solidFill>
                <a:latin typeface="Monaco"/>
                <a:ea typeface="Monaco"/>
                <a:cs typeface="Monaco"/>
                <a:sym typeface="Monaco"/>
              </a:rPr>
              <a:t>discriminatorType</a:t>
            </a:r>
            <a:r>
              <a:rPr sz="2200" b="1" dirty="0">
                <a:solidFill>
                  <a:srgbClr val="FFFFFF"/>
                </a:solidFill>
                <a:latin typeface="Monaco"/>
                <a:ea typeface="Monaco"/>
                <a:cs typeface="Monaco"/>
                <a:sym typeface="Monaco"/>
              </a:rPr>
              <a:t> = </a:t>
            </a:r>
            <a:r>
              <a:rPr sz="2200" b="1" dirty="0" err="1">
                <a:solidFill>
                  <a:srgbClr val="FFFFFF"/>
                </a:solidFill>
                <a:latin typeface="Monaco"/>
                <a:ea typeface="Monaco"/>
                <a:cs typeface="Monaco"/>
                <a:sym typeface="Monaco"/>
              </a:rPr>
              <a:t>DiscriminatorType.INTEGER</a:t>
            </a:r>
            <a:r>
              <a:rPr sz="2200" b="1" dirty="0">
                <a:solidFill>
                  <a:srgbClr val="FFFFFF"/>
                </a:solidFill>
                <a:latin typeface="Monaco"/>
                <a:ea typeface="Monaco"/>
                <a:cs typeface="Monaco"/>
                <a:sym typeface="Monaco"/>
              </a:rPr>
              <a:t>)</a:t>
            </a:r>
          </a:p>
          <a:p>
            <a:pPr lvl="0" algn="l">
              <a:defRPr sz="1800">
                <a:solidFill>
                  <a:srgbClr val="000000"/>
                </a:solidFill>
              </a:defRPr>
            </a:pPr>
            <a:r>
              <a:rPr sz="2200" b="1" dirty="0">
                <a:solidFill>
                  <a:srgbClr val="FFFFFF"/>
                </a:solidFill>
                <a:latin typeface="Monaco"/>
                <a:ea typeface="Monaco"/>
                <a:cs typeface="Monaco"/>
                <a:sym typeface="Monaco"/>
              </a:rPr>
              <a:t>@Table(name=“T_PERSON")</a:t>
            </a:r>
          </a:p>
          <a:p>
            <a:pPr lvl="0" algn="l">
              <a:defRPr sz="1800">
                <a:solidFill>
                  <a:srgbClr val="000000"/>
                </a:solidFill>
              </a:defRPr>
            </a:pPr>
            <a:r>
              <a:rPr sz="2200" b="1" dirty="0">
                <a:solidFill>
                  <a:srgbClr val="FFFFFF"/>
                </a:solidFill>
                <a:latin typeface="Monaco"/>
                <a:ea typeface="Monaco"/>
                <a:cs typeface="Monaco"/>
                <a:sym typeface="Monaco"/>
              </a:rPr>
              <a:t>public class Person {</a:t>
            </a:r>
          </a:p>
          <a:p>
            <a:pPr lvl="0" algn="l">
              <a:defRPr sz="1800">
                <a:solidFill>
                  <a:srgbClr val="000000"/>
                </a:solidFill>
              </a:defRPr>
            </a:pPr>
            <a:r>
              <a:rPr lang="en-US" sz="2200" b="1" dirty="0" smtClean="0">
                <a:solidFill>
                  <a:srgbClr val="FFFFFF"/>
                </a:solidFill>
                <a:latin typeface="Monaco"/>
                <a:ea typeface="Monaco"/>
                <a:cs typeface="Monaco"/>
                <a:sym typeface="Monaco"/>
              </a:rPr>
              <a:t>   </a:t>
            </a:r>
            <a:r>
              <a:rPr sz="2200" b="1" dirty="0" smtClean="0">
                <a:solidFill>
                  <a:srgbClr val="FFFFFF"/>
                </a:solidFill>
                <a:latin typeface="Monaco"/>
                <a:ea typeface="Monaco"/>
                <a:cs typeface="Monaco"/>
                <a:sym typeface="Monaco"/>
              </a:rPr>
              <a:t>…</a:t>
            </a:r>
            <a:endParaRPr sz="2200" b="1" dirty="0">
              <a:solidFill>
                <a:srgbClr val="FFFFFF"/>
              </a:solidFill>
              <a:latin typeface="Monaco"/>
              <a:ea typeface="Monaco"/>
              <a:cs typeface="Monaco"/>
              <a:sym typeface="Monaco"/>
            </a:endParaRPr>
          </a:p>
          <a:p>
            <a:pPr lvl="0" algn="l">
              <a:defRPr sz="1800">
                <a:solidFill>
                  <a:srgbClr val="000000"/>
                </a:solidFill>
              </a:defRPr>
            </a:pPr>
            <a:r>
              <a:rPr sz="2200" b="1" dirty="0">
                <a:solidFill>
                  <a:srgbClr val="FFFFFF"/>
                </a:solidFill>
                <a:latin typeface="Monaco"/>
                <a:ea typeface="Monaco"/>
                <a:cs typeface="Monaco"/>
                <a:sym typeface="Monaco"/>
              </a:rPr>
              <a:t>}</a:t>
            </a: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r>
              <a:rPr sz="2200" b="1" dirty="0">
                <a:solidFill>
                  <a:srgbClr val="FFFFFF"/>
                </a:solidFill>
                <a:latin typeface="Monaco"/>
                <a:ea typeface="Monaco"/>
                <a:cs typeface="Monaco"/>
                <a:sym typeface="Monaco"/>
              </a:rPr>
              <a:t>//then same query will show this result:</a:t>
            </a:r>
          </a:p>
          <a:p>
            <a:pPr lvl="0" algn="l">
              <a:defRPr sz="1800">
                <a:solidFill>
                  <a:srgbClr val="000000"/>
                </a:solidFill>
              </a:defRPr>
            </a:pPr>
            <a:r>
              <a:rPr sz="2200" b="1" dirty="0" err="1">
                <a:solidFill>
                  <a:srgbClr val="FFFFFF"/>
                </a:solidFill>
                <a:latin typeface="Monaco"/>
                <a:ea typeface="Monaco"/>
                <a:cs typeface="Monaco"/>
                <a:sym typeface="Monaco"/>
              </a:rPr>
              <a:t>sql</a:t>
            </a:r>
            <a:r>
              <a:rPr sz="2200" b="1" dirty="0">
                <a:solidFill>
                  <a:srgbClr val="FFFFFF"/>
                </a:solidFill>
                <a:latin typeface="Monaco"/>
                <a:ea typeface="Monaco"/>
                <a:cs typeface="Monaco"/>
                <a:sym typeface="Monaco"/>
              </a:rPr>
              <a:t>&gt; select * from </a:t>
            </a:r>
            <a:r>
              <a:rPr sz="2200" b="1" dirty="0" err="1">
                <a:solidFill>
                  <a:srgbClr val="FFFFFF"/>
                </a:solidFill>
                <a:latin typeface="Monaco"/>
                <a:ea typeface="Monaco"/>
                <a:cs typeface="Monaco"/>
                <a:sym typeface="Monaco"/>
              </a:rPr>
              <a:t>t_person</a:t>
            </a:r>
            <a:r>
              <a:rPr sz="2200" b="1" dirty="0">
                <a:solidFill>
                  <a:srgbClr val="FFFFFF"/>
                </a:solidFill>
                <a:latin typeface="Monaco"/>
                <a:ea typeface="Monaco"/>
                <a:cs typeface="Monaco"/>
                <a:sym typeface="Monaco"/>
              </a:rPr>
              <a:t>;</a:t>
            </a:r>
          </a:p>
          <a:p>
            <a:pPr lvl="0" algn="l">
              <a:defRPr sz="1800">
                <a:solidFill>
                  <a:srgbClr val="000000"/>
                </a:solidFill>
              </a:defRPr>
            </a:pPr>
            <a:r>
              <a:rPr sz="2200" b="1" dirty="0">
                <a:solidFill>
                  <a:srgbClr val="FFFFFF"/>
                </a:solidFill>
                <a:latin typeface="Monaco"/>
                <a:ea typeface="Monaco"/>
                <a:cs typeface="Monaco"/>
                <a:sym typeface="Monaco"/>
              </a:rPr>
              <a:t>PERSON_TYPE | ID | FIRST_NAME | LAST_NAME | FAV_PROG_LANG</a:t>
            </a:r>
          </a:p>
          <a:p>
            <a:pPr lvl="0" algn="l">
              <a:defRPr sz="1800">
                <a:solidFill>
                  <a:srgbClr val="000000"/>
                </a:solidFill>
              </a:defRPr>
            </a:pPr>
            <a:r>
              <a:rPr sz="2200" b="1" dirty="0">
                <a:solidFill>
                  <a:srgbClr val="FFFFFF"/>
                </a:solidFill>
                <a:latin typeface="Monaco"/>
                <a:ea typeface="Monaco"/>
                <a:cs typeface="Monaco"/>
                <a:sym typeface="Monaco"/>
              </a:rPr>
              <a:t>-1907849355 | 1  | Homer      | Simpson   | null</a:t>
            </a:r>
          </a:p>
          <a:p>
            <a:pPr lvl="0" algn="l">
              <a:defRPr sz="1800">
                <a:solidFill>
                  <a:srgbClr val="000000"/>
                </a:solidFill>
              </a:defRPr>
            </a:pPr>
            <a:r>
              <a:rPr sz="2200" b="1" dirty="0">
                <a:solidFill>
                  <a:srgbClr val="FFFFFF"/>
                </a:solidFill>
                <a:latin typeface="Monaco"/>
                <a:ea typeface="Monaco"/>
                <a:cs typeface="Monaco"/>
                <a:sym typeface="Monaco"/>
              </a:rPr>
              <a:t>2215460     | 2  | Gavin      | Coffee    | Java</a:t>
            </a:r>
          </a:p>
          <a:p>
            <a:pPr lvl="0" algn="l">
              <a:defRPr sz="1800">
                <a:solidFill>
                  <a:srgbClr val="000000"/>
                </a:solidFill>
              </a:defRPr>
            </a:pPr>
            <a:r>
              <a:rPr sz="2200" b="1" dirty="0">
                <a:solidFill>
                  <a:srgbClr val="FFFFFF"/>
                </a:solidFill>
                <a:latin typeface="Monaco"/>
                <a:ea typeface="Monaco"/>
                <a:cs typeface="Monaco"/>
                <a:sym typeface="Monaco"/>
              </a:rPr>
              <a:t>2215460     | 3  | Thomas     | Micro     | C#</a:t>
            </a:r>
          </a:p>
          <a:p>
            <a:pPr lvl="0" algn="l">
              <a:defRPr sz="1800">
                <a:solidFill>
                  <a:srgbClr val="000000"/>
                </a:solidFill>
              </a:defRPr>
            </a:pPr>
            <a:r>
              <a:rPr sz="2200" b="1" dirty="0">
                <a:solidFill>
                  <a:srgbClr val="FFFFFF"/>
                </a:solidFill>
                <a:latin typeface="Monaco"/>
                <a:ea typeface="Monaco"/>
                <a:cs typeface="Monaco"/>
                <a:sym typeface="Monaco"/>
              </a:rPr>
              <a:t>2215460     | 4  | Christian  | Cup       | </a:t>
            </a:r>
            <a:r>
              <a:rPr sz="2200" b="1" dirty="0" smtClean="0">
                <a:solidFill>
                  <a:srgbClr val="FFFFFF"/>
                </a:solidFill>
                <a:latin typeface="Monaco"/>
                <a:ea typeface="Monaco"/>
                <a:cs typeface="Monaco"/>
                <a:sym typeface="Monaco"/>
              </a:rPr>
              <a:t>Java</a:t>
            </a:r>
            <a:endParaRPr sz="2200" b="1" dirty="0">
              <a:solidFill>
                <a:srgbClr val="FFFFFF"/>
              </a:solidFill>
              <a:latin typeface="Monaco"/>
              <a:ea typeface="Monaco"/>
              <a:cs typeface="Monaco"/>
              <a:sym typeface="Monaco"/>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prstGeom prst="rect">
            <a:avLst/>
          </a:prstGeom>
        </p:spPr>
        <p:txBody>
          <a:bodyPr>
            <a:normAutofit fontScale="90000"/>
          </a:bodyPr>
          <a:lstStyle>
            <a:lvl1pPr defTabSz="537463">
              <a:defRPr sz="7360"/>
            </a:lvl1pPr>
          </a:lstStyle>
          <a:p>
            <a:pPr lvl="0">
              <a:defRPr sz="1800">
                <a:solidFill>
                  <a:srgbClr val="000000"/>
                </a:solidFill>
              </a:defRPr>
            </a:pPr>
            <a:r>
              <a:rPr sz="7360">
                <a:solidFill>
                  <a:srgbClr val="FFFFFF"/>
                </a:solidFill>
              </a:rPr>
              <a:t>Single inheritance ISSUES</a:t>
            </a:r>
          </a:p>
        </p:txBody>
      </p:sp>
      <p:sp>
        <p:nvSpPr>
          <p:cNvPr id="116" name="Shape 116"/>
          <p:cNvSpPr>
            <a:spLocks noGrp="1"/>
          </p:cNvSpPr>
          <p:nvPr>
            <p:ph type="body" idx="1"/>
          </p:nvPr>
        </p:nvSpPr>
        <p:spPr>
          <a:xfrm>
            <a:off x="952500" y="2159000"/>
            <a:ext cx="11099800" cy="6286500"/>
          </a:xfrm>
          <a:prstGeom prst="rect">
            <a:avLst/>
          </a:prstGeom>
        </p:spPr>
        <p:txBody>
          <a:bodyPr/>
          <a:lstStyle/>
          <a:p>
            <a:pPr lvl="0">
              <a:defRPr sz="1800">
                <a:solidFill>
                  <a:srgbClr val="000000"/>
                </a:solidFill>
              </a:defRPr>
            </a:pPr>
            <a:r>
              <a:rPr sz="3800">
                <a:solidFill>
                  <a:srgbClr val="FFFFFF"/>
                </a:solidFill>
              </a:rPr>
              <a:t>No class discriminator column (if you have OLD legacy database.. which doesn't have discriminator column .. then you need to use crazy stuff like DescriptorCustomizer(EclipseLink) and @ DiscriminatorFormula (Hibernate)</a:t>
            </a:r>
          </a:p>
          <a:p>
            <a:pPr lvl="0">
              <a:defRPr sz="1800">
                <a:solidFill>
                  <a:srgbClr val="000000"/>
                </a:solidFill>
              </a:defRPr>
            </a:pPr>
            <a:r>
              <a:rPr sz="3800">
                <a:solidFill>
                  <a:srgbClr val="FFFFFF"/>
                </a:solidFill>
              </a:rPr>
              <a:t>Non nullable attributes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a:solidFill>
                  <a:srgbClr val="FFFFFF"/>
                </a:solidFill>
              </a:rPr>
              <a:t>JOINED </a:t>
            </a:r>
          </a:p>
        </p:txBody>
      </p:sp>
      <p:sp>
        <p:nvSpPr>
          <p:cNvPr id="119" name="Shape 119"/>
          <p:cNvSpPr/>
          <p:nvPr/>
        </p:nvSpPr>
        <p:spPr>
          <a:xfrm>
            <a:off x="318858" y="1593008"/>
            <a:ext cx="11681284" cy="78585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2400" b="1" dirty="0">
                <a:solidFill>
                  <a:srgbClr val="FFFFFF"/>
                </a:solidFill>
                <a:latin typeface="Monaco"/>
                <a:ea typeface="Monaco"/>
                <a:cs typeface="Monaco"/>
                <a:sym typeface="Monaco"/>
              </a:rPr>
              <a:t>@Entity</a:t>
            </a:r>
          </a:p>
          <a:p>
            <a:pPr lvl="0" algn="l">
              <a:defRPr sz="1800">
                <a:solidFill>
                  <a:srgbClr val="000000"/>
                </a:solidFill>
              </a:defRPr>
            </a:pPr>
            <a:r>
              <a:rPr sz="2400" b="1" dirty="0">
                <a:solidFill>
                  <a:srgbClr val="FFFFFF"/>
                </a:solidFill>
                <a:latin typeface="Monaco"/>
                <a:ea typeface="Monaco"/>
                <a:cs typeface="Monaco"/>
                <a:sym typeface="Monaco"/>
              </a:rPr>
              <a:t>@Inheritance(strategy = </a:t>
            </a:r>
            <a:r>
              <a:rPr sz="2400" b="1" dirty="0" err="1">
                <a:solidFill>
                  <a:srgbClr val="FFFFFF"/>
                </a:solidFill>
                <a:latin typeface="Monaco"/>
                <a:ea typeface="Monaco"/>
                <a:cs typeface="Monaco"/>
                <a:sym typeface="Monaco"/>
              </a:rPr>
              <a:t>InheritanceType.JOINED</a:t>
            </a:r>
            <a:r>
              <a:rPr sz="2400" b="1" dirty="0">
                <a:solidFill>
                  <a:srgbClr val="FFFFFF"/>
                </a:solidFill>
                <a:latin typeface="Monaco"/>
                <a:ea typeface="Monaco"/>
                <a:cs typeface="Monaco"/>
                <a:sym typeface="Monaco"/>
              </a:rPr>
              <a:t>)</a:t>
            </a:r>
          </a:p>
          <a:p>
            <a:pPr lvl="0" algn="l">
              <a:defRPr sz="1800">
                <a:solidFill>
                  <a:srgbClr val="000000"/>
                </a:solidFill>
              </a:defRPr>
            </a:pPr>
            <a:r>
              <a:rPr sz="2400" b="1" dirty="0">
                <a:solidFill>
                  <a:srgbClr val="FFFFFF"/>
                </a:solidFill>
                <a:latin typeface="Monaco"/>
                <a:ea typeface="Monaco"/>
                <a:cs typeface="Monaco"/>
                <a:sym typeface="Monaco"/>
              </a:rPr>
              <a:t>@Table(name=“T_PERSON")</a:t>
            </a:r>
          </a:p>
          <a:p>
            <a:pPr lvl="0" algn="l">
              <a:defRPr sz="1800">
                <a:solidFill>
                  <a:srgbClr val="000000"/>
                </a:solidFill>
              </a:defRPr>
            </a:pPr>
            <a:r>
              <a:rPr sz="2400" b="1" dirty="0">
                <a:solidFill>
                  <a:srgbClr val="FFFFFF"/>
                </a:solidFill>
                <a:latin typeface="Monaco"/>
                <a:ea typeface="Monaco"/>
                <a:cs typeface="Monaco"/>
                <a:sym typeface="Monaco"/>
              </a:rPr>
              <a:t>public class Person {</a:t>
            </a:r>
          </a:p>
          <a:p>
            <a:pPr lvl="0" algn="l">
              <a:defRPr sz="1800">
                <a:solidFill>
                  <a:srgbClr val="000000"/>
                </a:solidFill>
              </a:defRPr>
            </a:pPr>
            <a:r>
              <a:rPr lang="en-US" sz="2400" b="1" dirty="0" smtClean="0">
                <a:solidFill>
                  <a:srgbClr val="FFFFFF"/>
                </a:solidFill>
                <a:latin typeface="Monaco"/>
                <a:ea typeface="Monaco"/>
                <a:cs typeface="Monaco"/>
                <a:sym typeface="Monaco"/>
              </a:rPr>
              <a:t>  </a:t>
            </a:r>
            <a:r>
              <a:rPr sz="2400" b="1" dirty="0" smtClean="0">
                <a:solidFill>
                  <a:srgbClr val="FFFFFF"/>
                </a:solidFill>
                <a:latin typeface="Monaco"/>
                <a:ea typeface="Monaco"/>
                <a:cs typeface="Monaco"/>
                <a:sym typeface="Monaco"/>
              </a:rPr>
              <a:t>…</a:t>
            </a: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a:t>
            </a:r>
          </a:p>
          <a:p>
            <a:pPr lvl="0" algn="l">
              <a:defRPr sz="1800">
                <a:solidFill>
                  <a:srgbClr val="000000"/>
                </a:solidFill>
              </a:defRPr>
            </a:pP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//then same query will show this result:</a:t>
            </a:r>
          </a:p>
          <a:p>
            <a:pPr lvl="0" algn="l">
              <a:defRPr sz="1800">
                <a:solidFill>
                  <a:srgbClr val="000000"/>
                </a:solidFill>
              </a:defRPr>
            </a:pPr>
            <a:r>
              <a:rPr sz="2400" b="1" dirty="0" err="1">
                <a:solidFill>
                  <a:srgbClr val="FFFFFF"/>
                </a:solidFill>
                <a:latin typeface="Monaco"/>
                <a:ea typeface="Monaco"/>
                <a:cs typeface="Monaco"/>
                <a:sym typeface="Monaco"/>
              </a:rPr>
              <a:t>sql</a:t>
            </a:r>
            <a:r>
              <a:rPr sz="2400" b="1" dirty="0">
                <a:solidFill>
                  <a:srgbClr val="FFFFFF"/>
                </a:solidFill>
                <a:latin typeface="Monaco"/>
                <a:ea typeface="Monaco"/>
                <a:cs typeface="Monaco"/>
                <a:sym typeface="Monaco"/>
              </a:rPr>
              <a:t>&gt; select * from </a:t>
            </a:r>
            <a:r>
              <a:rPr sz="2400" b="1" dirty="0" err="1">
                <a:solidFill>
                  <a:srgbClr val="FFFFFF"/>
                </a:solidFill>
                <a:latin typeface="Monaco"/>
                <a:ea typeface="Monaco"/>
                <a:cs typeface="Monaco"/>
                <a:sym typeface="Monaco"/>
              </a:rPr>
              <a:t>t_person</a:t>
            </a:r>
            <a:r>
              <a:rPr sz="2400" b="1" dirty="0">
                <a:solidFill>
                  <a:srgbClr val="FFFFFF"/>
                </a:solidFill>
                <a:latin typeface="Monaco"/>
                <a:ea typeface="Monaco"/>
                <a:cs typeface="Monaco"/>
                <a:sym typeface="Monaco"/>
              </a:rPr>
              <a:t>;</a:t>
            </a:r>
          </a:p>
          <a:p>
            <a:pPr lvl="0" algn="l">
              <a:defRPr sz="1800">
                <a:solidFill>
                  <a:srgbClr val="000000"/>
                </a:solidFill>
              </a:defRPr>
            </a:pPr>
            <a:r>
              <a:rPr sz="2400" b="1" dirty="0">
                <a:solidFill>
                  <a:srgbClr val="FFFFFF"/>
                </a:solidFill>
                <a:latin typeface="Monaco"/>
                <a:ea typeface="Monaco"/>
                <a:cs typeface="Monaco"/>
                <a:sym typeface="Monaco"/>
              </a:rPr>
              <a:t>ID | FIRST_NAME | LAST_NAME</a:t>
            </a:r>
          </a:p>
          <a:p>
            <a:pPr lvl="0" algn="l">
              <a:defRPr sz="1800">
                <a:solidFill>
                  <a:srgbClr val="000000"/>
                </a:solidFill>
              </a:defRPr>
            </a:pPr>
            <a:r>
              <a:rPr sz="2400" b="1" dirty="0">
                <a:solidFill>
                  <a:srgbClr val="FFFFFF"/>
                </a:solidFill>
                <a:latin typeface="Monaco"/>
                <a:ea typeface="Monaco"/>
                <a:cs typeface="Monaco"/>
                <a:sym typeface="Monaco"/>
              </a:rPr>
              <a:t>1  | Homer      | Simpson</a:t>
            </a:r>
          </a:p>
          <a:p>
            <a:pPr lvl="0" algn="l">
              <a:defRPr sz="1800">
                <a:solidFill>
                  <a:srgbClr val="000000"/>
                </a:solidFill>
              </a:defRPr>
            </a:pPr>
            <a:r>
              <a:rPr sz="2400" b="1" dirty="0">
                <a:solidFill>
                  <a:srgbClr val="FFFFFF"/>
                </a:solidFill>
                <a:latin typeface="Monaco"/>
                <a:ea typeface="Monaco"/>
                <a:cs typeface="Monaco"/>
                <a:sym typeface="Monaco"/>
              </a:rPr>
              <a:t>2  | Gavin      | Coffee</a:t>
            </a:r>
          </a:p>
          <a:p>
            <a:pPr lvl="0" algn="l">
              <a:defRPr sz="1800">
                <a:solidFill>
                  <a:srgbClr val="000000"/>
                </a:solidFill>
              </a:defRPr>
            </a:pPr>
            <a:r>
              <a:rPr sz="2400" b="1" dirty="0">
                <a:solidFill>
                  <a:srgbClr val="FFFFFF"/>
                </a:solidFill>
                <a:latin typeface="Monaco"/>
                <a:ea typeface="Monaco"/>
                <a:cs typeface="Monaco"/>
                <a:sym typeface="Monaco"/>
              </a:rPr>
              <a:t>3  | Thomas     | Micro</a:t>
            </a:r>
          </a:p>
          <a:p>
            <a:pPr lvl="0" algn="l">
              <a:defRPr sz="1800">
                <a:solidFill>
                  <a:srgbClr val="000000"/>
                </a:solidFill>
              </a:defRPr>
            </a:pPr>
            <a:r>
              <a:rPr sz="2400" b="1" dirty="0">
                <a:solidFill>
                  <a:srgbClr val="FFFFFF"/>
                </a:solidFill>
                <a:latin typeface="Monaco"/>
                <a:ea typeface="Monaco"/>
                <a:cs typeface="Monaco"/>
                <a:sym typeface="Monaco"/>
              </a:rPr>
              <a:t>4  | Christian  | Cup</a:t>
            </a:r>
          </a:p>
          <a:p>
            <a:pPr lvl="0" algn="l">
              <a:defRPr sz="1800">
                <a:solidFill>
                  <a:srgbClr val="000000"/>
                </a:solidFill>
              </a:defRPr>
            </a:pPr>
            <a:r>
              <a:rPr sz="2400" b="1" dirty="0">
                <a:solidFill>
                  <a:srgbClr val="FFFFFF"/>
                </a:solidFill>
                <a:latin typeface="Monaco"/>
                <a:ea typeface="Monaco"/>
                <a:cs typeface="Monaco"/>
                <a:sym typeface="Monaco"/>
              </a:rPr>
              <a:t>(4 rows, 12 </a:t>
            </a:r>
            <a:r>
              <a:rPr sz="2400" b="1" dirty="0" err="1">
                <a:solidFill>
                  <a:srgbClr val="FFFFFF"/>
                </a:solidFill>
                <a:latin typeface="Monaco"/>
                <a:ea typeface="Monaco"/>
                <a:cs typeface="Monaco"/>
                <a:sym typeface="Monaco"/>
              </a:rPr>
              <a:t>ms</a:t>
            </a:r>
            <a:r>
              <a:rPr sz="2400" b="1" dirty="0">
                <a:solidFill>
                  <a:srgbClr val="FFFFFF"/>
                </a:solidFill>
                <a:latin typeface="Monaco"/>
                <a:ea typeface="Monaco"/>
                <a:cs typeface="Monaco"/>
                <a:sym typeface="Monaco"/>
              </a:rPr>
              <a:t>)</a:t>
            </a:r>
          </a:p>
          <a:p>
            <a:pPr lvl="0" algn="l">
              <a:defRPr sz="1800">
                <a:solidFill>
                  <a:srgbClr val="000000"/>
                </a:solidFill>
              </a:defRPr>
            </a:pPr>
            <a:r>
              <a:rPr sz="2400" b="1" dirty="0" err="1">
                <a:solidFill>
                  <a:srgbClr val="FFFFFF"/>
                </a:solidFill>
                <a:latin typeface="Monaco"/>
                <a:ea typeface="Monaco"/>
                <a:cs typeface="Monaco"/>
                <a:sym typeface="Monaco"/>
              </a:rPr>
              <a:t>sql</a:t>
            </a:r>
            <a:r>
              <a:rPr sz="2400" b="1" dirty="0">
                <a:solidFill>
                  <a:srgbClr val="FFFFFF"/>
                </a:solidFill>
                <a:latin typeface="Monaco"/>
                <a:ea typeface="Monaco"/>
                <a:cs typeface="Monaco"/>
                <a:sym typeface="Monaco"/>
              </a:rPr>
              <a:t>&gt; select * from </a:t>
            </a:r>
            <a:r>
              <a:rPr sz="2400" b="1" dirty="0" err="1">
                <a:solidFill>
                  <a:srgbClr val="FFFFFF"/>
                </a:solidFill>
                <a:latin typeface="Monaco"/>
                <a:ea typeface="Monaco"/>
                <a:cs typeface="Monaco"/>
                <a:sym typeface="Monaco"/>
              </a:rPr>
              <a:t>t_geek</a:t>
            </a:r>
            <a:r>
              <a:rPr sz="2400" b="1" dirty="0">
                <a:solidFill>
                  <a:srgbClr val="FFFFFF"/>
                </a:solidFill>
                <a:latin typeface="Monaco"/>
                <a:ea typeface="Monaco"/>
                <a:cs typeface="Monaco"/>
                <a:sym typeface="Monaco"/>
              </a:rPr>
              <a:t>;</a:t>
            </a:r>
          </a:p>
          <a:p>
            <a:pPr lvl="0" algn="l">
              <a:defRPr sz="1800">
                <a:solidFill>
                  <a:srgbClr val="000000"/>
                </a:solidFill>
              </a:defRPr>
            </a:pPr>
            <a:r>
              <a:rPr sz="2400" b="1" dirty="0">
                <a:solidFill>
                  <a:srgbClr val="FFFFFF"/>
                </a:solidFill>
                <a:latin typeface="Monaco"/>
                <a:ea typeface="Monaco"/>
                <a:cs typeface="Monaco"/>
                <a:sym typeface="Monaco"/>
              </a:rPr>
              <a:t>FAV_PROG_LANG | ID</a:t>
            </a:r>
          </a:p>
          <a:p>
            <a:pPr lvl="0" algn="l">
              <a:defRPr sz="1800">
                <a:solidFill>
                  <a:srgbClr val="000000"/>
                </a:solidFill>
              </a:defRPr>
            </a:pPr>
            <a:r>
              <a:rPr sz="2400" b="1" dirty="0">
                <a:solidFill>
                  <a:srgbClr val="FFFFFF"/>
                </a:solidFill>
                <a:latin typeface="Monaco"/>
                <a:ea typeface="Monaco"/>
                <a:cs typeface="Monaco"/>
                <a:sym typeface="Monaco"/>
              </a:rPr>
              <a:t>Java          | 2</a:t>
            </a:r>
          </a:p>
          <a:p>
            <a:pPr lvl="0" algn="l">
              <a:defRPr sz="1800">
                <a:solidFill>
                  <a:srgbClr val="000000"/>
                </a:solidFill>
              </a:defRPr>
            </a:pPr>
            <a:r>
              <a:rPr sz="2400" b="1" dirty="0">
                <a:solidFill>
                  <a:srgbClr val="FFFFFF"/>
                </a:solidFill>
                <a:latin typeface="Monaco"/>
                <a:ea typeface="Monaco"/>
                <a:cs typeface="Monaco"/>
                <a:sym typeface="Monaco"/>
              </a:rPr>
              <a:t>C#            | 3</a:t>
            </a:r>
          </a:p>
          <a:p>
            <a:pPr lvl="0" algn="l">
              <a:defRPr sz="1800">
                <a:solidFill>
                  <a:srgbClr val="000000"/>
                </a:solidFill>
              </a:defRPr>
            </a:pPr>
            <a:r>
              <a:rPr sz="2400" b="1" dirty="0">
                <a:solidFill>
                  <a:srgbClr val="FFFFFF"/>
                </a:solidFill>
                <a:latin typeface="Monaco"/>
                <a:ea typeface="Monaco"/>
                <a:cs typeface="Monaco"/>
                <a:sym typeface="Monaco"/>
              </a:rPr>
              <a:t>Java          | 4</a:t>
            </a:r>
          </a:p>
          <a:p>
            <a:pPr lvl="0" algn="l">
              <a:defRPr sz="1800">
                <a:solidFill>
                  <a:srgbClr val="000000"/>
                </a:solidFill>
              </a:defRPr>
            </a:pPr>
            <a:r>
              <a:rPr sz="2400" b="1" dirty="0">
                <a:solidFill>
                  <a:srgbClr val="FFFFFF"/>
                </a:solidFill>
                <a:latin typeface="Monaco"/>
                <a:ea typeface="Monaco"/>
                <a:cs typeface="Monaco"/>
                <a:sym typeface="Monaco"/>
              </a:rPr>
              <a:t>(3 rows, 7 </a:t>
            </a:r>
            <a:r>
              <a:rPr sz="2400" b="1" dirty="0" err="1">
                <a:solidFill>
                  <a:srgbClr val="FFFFFF"/>
                </a:solidFill>
                <a:latin typeface="Monaco"/>
                <a:ea typeface="Monaco"/>
                <a:cs typeface="Monaco"/>
                <a:sym typeface="Monaco"/>
              </a:rPr>
              <a:t>ms</a:t>
            </a:r>
            <a:r>
              <a:rPr sz="2400" b="1" dirty="0">
                <a:solidFill>
                  <a:srgbClr val="FFFFFF"/>
                </a:solidFill>
                <a:latin typeface="Monaco"/>
                <a:ea typeface="Monaco"/>
                <a:cs typeface="Monaco"/>
                <a:sym typeface="Monaco"/>
              </a:rPr>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prstGeom prst="rect">
            <a:avLst/>
          </a:prstGeom>
        </p:spPr>
        <p:txBody>
          <a:bodyPr/>
          <a:lstStyle>
            <a:lvl1pPr defTabSz="502412">
              <a:defRPr sz="6880"/>
            </a:lvl1pPr>
          </a:lstStyle>
          <a:p>
            <a:pPr lvl="0">
              <a:defRPr sz="1800">
                <a:solidFill>
                  <a:srgbClr val="000000"/>
                </a:solidFill>
              </a:defRPr>
            </a:pPr>
            <a:r>
              <a:rPr sz="6880">
                <a:solidFill>
                  <a:srgbClr val="FFFFFF"/>
                </a:solidFill>
              </a:rPr>
              <a:t>JOINED inheritance ISSUES</a:t>
            </a:r>
          </a:p>
        </p:txBody>
      </p:sp>
      <p:sp>
        <p:nvSpPr>
          <p:cNvPr id="122" name="Shape 122"/>
          <p:cNvSpPr>
            <a:spLocks noGrp="1"/>
          </p:cNvSpPr>
          <p:nvPr>
            <p:ph type="body" idx="1"/>
          </p:nvPr>
        </p:nvSpPr>
        <p:spPr>
          <a:xfrm>
            <a:off x="952500" y="2159000"/>
            <a:ext cx="11099800" cy="6286500"/>
          </a:xfrm>
          <a:prstGeom prst="rect">
            <a:avLst/>
          </a:prstGeom>
        </p:spPr>
        <p:txBody>
          <a:bodyPr/>
          <a:lstStyle/>
          <a:p>
            <a:pPr lvl="0">
              <a:defRPr sz="1800">
                <a:solidFill>
                  <a:srgbClr val="000000"/>
                </a:solidFill>
              </a:defRPr>
            </a:pPr>
            <a:r>
              <a:rPr sz="3800">
                <a:solidFill>
                  <a:srgbClr val="FFFFFF"/>
                </a:solidFill>
              </a:rPr>
              <a:t>Poor query performance</a:t>
            </a:r>
          </a:p>
          <a:p>
            <a:pPr lvl="0">
              <a:defRPr sz="1800">
                <a:solidFill>
                  <a:srgbClr val="000000"/>
                </a:solidFill>
              </a:defRPr>
            </a:pPr>
            <a:r>
              <a:rPr sz="3800">
                <a:solidFill>
                  <a:srgbClr val="FFFFFF"/>
                </a:solidFill>
              </a:rPr>
              <a:t>Do not have/want a table for every subclass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a:solidFill>
                  <a:srgbClr val="FFFFFF"/>
                </a:solidFill>
              </a:rPr>
              <a:t>TABLE_PER_CLASS </a:t>
            </a:r>
          </a:p>
        </p:txBody>
      </p:sp>
      <p:sp>
        <p:nvSpPr>
          <p:cNvPr id="125" name="Shape 125"/>
          <p:cNvSpPr/>
          <p:nvPr/>
        </p:nvSpPr>
        <p:spPr>
          <a:xfrm>
            <a:off x="420458" y="2365117"/>
            <a:ext cx="11681284" cy="67505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2400" b="1" dirty="0">
                <a:solidFill>
                  <a:srgbClr val="FFFFFF"/>
                </a:solidFill>
                <a:latin typeface="Monaco"/>
                <a:ea typeface="Monaco"/>
                <a:cs typeface="Monaco"/>
                <a:sym typeface="Monaco"/>
              </a:rPr>
              <a:t>@Entity</a:t>
            </a:r>
          </a:p>
          <a:p>
            <a:pPr lvl="0" algn="l">
              <a:defRPr sz="1800">
                <a:solidFill>
                  <a:srgbClr val="000000"/>
                </a:solidFill>
              </a:defRPr>
            </a:pPr>
            <a:r>
              <a:rPr sz="2400" b="1" dirty="0">
                <a:solidFill>
                  <a:srgbClr val="FFFFFF"/>
                </a:solidFill>
                <a:latin typeface="Monaco"/>
                <a:ea typeface="Monaco"/>
                <a:cs typeface="Monaco"/>
                <a:sym typeface="Monaco"/>
              </a:rPr>
              <a:t>@Inheritance(strategy=</a:t>
            </a:r>
            <a:r>
              <a:rPr sz="2400" b="1" dirty="0" err="1">
                <a:solidFill>
                  <a:srgbClr val="FFFFFF"/>
                </a:solidFill>
                <a:latin typeface="Monaco"/>
                <a:ea typeface="Monaco"/>
                <a:cs typeface="Monaco"/>
                <a:sym typeface="Monaco"/>
              </a:rPr>
              <a:t>InheritanceType.TABLE_PER_CLASS</a:t>
            </a:r>
            <a:r>
              <a:rPr sz="2400" b="1" dirty="0">
                <a:solidFill>
                  <a:srgbClr val="FFFFFF"/>
                </a:solidFill>
                <a:latin typeface="Monaco"/>
                <a:ea typeface="Monaco"/>
                <a:cs typeface="Monaco"/>
                <a:sym typeface="Monaco"/>
              </a:rPr>
              <a:t>)</a:t>
            </a:r>
          </a:p>
          <a:p>
            <a:pPr lvl="0" algn="l">
              <a:defRPr sz="1800">
                <a:solidFill>
                  <a:srgbClr val="000000"/>
                </a:solidFill>
              </a:defRPr>
            </a:pPr>
            <a:r>
              <a:rPr sz="2400" b="1" dirty="0">
                <a:solidFill>
                  <a:srgbClr val="FFFFFF"/>
                </a:solidFill>
                <a:latin typeface="Monaco"/>
                <a:ea typeface="Monaco"/>
                <a:cs typeface="Monaco"/>
                <a:sym typeface="Monaco"/>
              </a:rPr>
              <a:t>public abstract class Project {</a:t>
            </a:r>
          </a:p>
          <a:p>
            <a:pPr lvl="0" algn="l">
              <a:defRPr sz="1800">
                <a:solidFill>
                  <a:srgbClr val="000000"/>
                </a:solidFill>
              </a:defRPr>
            </a:pPr>
            <a:r>
              <a:rPr sz="2400" b="1" dirty="0">
                <a:solidFill>
                  <a:srgbClr val="FFFFFF"/>
                </a:solidFill>
                <a:latin typeface="Monaco"/>
                <a:ea typeface="Monaco"/>
                <a:cs typeface="Monaco"/>
                <a:sym typeface="Monaco"/>
              </a:rPr>
              <a:t>  @Id</a:t>
            </a:r>
          </a:p>
          <a:p>
            <a:pPr lvl="0" algn="l">
              <a:defRPr sz="1800">
                <a:solidFill>
                  <a:srgbClr val="000000"/>
                </a:solidFill>
              </a:defRPr>
            </a:pPr>
            <a:r>
              <a:rPr sz="2400" b="1" dirty="0">
                <a:solidFill>
                  <a:srgbClr val="FFFFFF"/>
                </a:solidFill>
                <a:latin typeface="Monaco"/>
                <a:ea typeface="Monaco"/>
                <a:cs typeface="Monaco"/>
                <a:sym typeface="Monaco"/>
              </a:rPr>
              <a:t>  private long id;</a:t>
            </a:r>
          </a:p>
          <a:p>
            <a:pPr lvl="0" algn="l">
              <a:defRPr sz="1800">
                <a:solidFill>
                  <a:srgbClr val="000000"/>
                </a:solidFill>
              </a:defRPr>
            </a:pPr>
            <a:r>
              <a:rPr sz="2400" b="1" dirty="0">
                <a:solidFill>
                  <a:srgbClr val="FFFFFF"/>
                </a:solidFill>
                <a:latin typeface="Monaco"/>
                <a:ea typeface="Monaco"/>
                <a:cs typeface="Monaco"/>
                <a:sym typeface="Monaco"/>
              </a:rPr>
              <a:t>  ...</a:t>
            </a:r>
          </a:p>
          <a:p>
            <a:pPr lvl="0" algn="l">
              <a:defRPr sz="1800">
                <a:solidFill>
                  <a:srgbClr val="000000"/>
                </a:solidFill>
              </a:defRPr>
            </a:pPr>
            <a:r>
              <a:rPr sz="2400" b="1" dirty="0">
                <a:solidFill>
                  <a:srgbClr val="FFFFFF"/>
                </a:solidFill>
                <a:latin typeface="Monaco"/>
                <a:ea typeface="Monaco"/>
                <a:cs typeface="Monaco"/>
                <a:sym typeface="Monaco"/>
              </a:rPr>
              <a:t>}</a:t>
            </a:r>
          </a:p>
          <a:p>
            <a:pPr lvl="0" algn="l">
              <a:defRPr sz="1800">
                <a:solidFill>
                  <a:srgbClr val="000000"/>
                </a:solidFill>
              </a:defRPr>
            </a:pP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@Entity</a:t>
            </a:r>
          </a:p>
          <a:p>
            <a:pPr lvl="0" algn="l">
              <a:defRPr sz="1800">
                <a:solidFill>
                  <a:srgbClr val="000000"/>
                </a:solidFill>
              </a:defRPr>
            </a:pPr>
            <a:r>
              <a:rPr sz="2400" b="1" dirty="0">
                <a:solidFill>
                  <a:srgbClr val="FFFFFF"/>
                </a:solidFill>
                <a:latin typeface="Monaco"/>
                <a:ea typeface="Monaco"/>
                <a:cs typeface="Monaco"/>
                <a:sym typeface="Monaco"/>
              </a:rPr>
              <a:t>@Table(name="LARGEPROJECT")</a:t>
            </a:r>
          </a:p>
          <a:p>
            <a:pPr lvl="0" algn="l">
              <a:defRPr sz="1800">
                <a:solidFill>
                  <a:srgbClr val="000000"/>
                </a:solidFill>
              </a:defRPr>
            </a:pPr>
            <a:r>
              <a:rPr sz="2400" b="1" dirty="0">
                <a:solidFill>
                  <a:srgbClr val="FFFFFF"/>
                </a:solidFill>
                <a:latin typeface="Monaco"/>
                <a:ea typeface="Monaco"/>
                <a:cs typeface="Monaco"/>
                <a:sym typeface="Monaco"/>
              </a:rPr>
              <a:t>public class </a:t>
            </a:r>
            <a:r>
              <a:rPr sz="2400" b="1" dirty="0" err="1">
                <a:solidFill>
                  <a:srgbClr val="FFFFFF"/>
                </a:solidFill>
                <a:latin typeface="Monaco"/>
                <a:ea typeface="Monaco"/>
                <a:cs typeface="Monaco"/>
                <a:sym typeface="Monaco"/>
              </a:rPr>
              <a:t>LargeProject</a:t>
            </a:r>
            <a:r>
              <a:rPr sz="2400" b="1" dirty="0">
                <a:solidFill>
                  <a:srgbClr val="FFFFFF"/>
                </a:solidFill>
                <a:latin typeface="Monaco"/>
                <a:ea typeface="Monaco"/>
                <a:cs typeface="Monaco"/>
                <a:sym typeface="Monaco"/>
              </a:rPr>
              <a:t> extends Project {</a:t>
            </a:r>
          </a:p>
          <a:p>
            <a:pPr lvl="0" algn="l">
              <a:defRPr sz="1800">
                <a:solidFill>
                  <a:srgbClr val="000000"/>
                </a:solidFill>
              </a:defRPr>
            </a:pPr>
            <a:r>
              <a:rPr sz="2400" b="1" dirty="0">
                <a:solidFill>
                  <a:srgbClr val="FFFFFF"/>
                </a:solidFill>
                <a:latin typeface="Monaco"/>
                <a:ea typeface="Monaco"/>
                <a:cs typeface="Monaco"/>
                <a:sym typeface="Monaco"/>
              </a:rPr>
              <a:t>  private </a:t>
            </a:r>
            <a:r>
              <a:rPr sz="2400" b="1" dirty="0" err="1">
                <a:solidFill>
                  <a:srgbClr val="FFFFFF"/>
                </a:solidFill>
                <a:latin typeface="Monaco"/>
                <a:ea typeface="Monaco"/>
                <a:cs typeface="Monaco"/>
                <a:sym typeface="Monaco"/>
              </a:rPr>
              <a:t>BigDecimal</a:t>
            </a:r>
            <a:r>
              <a:rPr sz="2400" b="1" dirty="0">
                <a:solidFill>
                  <a:srgbClr val="FFFFFF"/>
                </a:solidFill>
                <a:latin typeface="Monaco"/>
                <a:ea typeface="Monaco"/>
                <a:cs typeface="Monaco"/>
                <a:sym typeface="Monaco"/>
              </a:rPr>
              <a:t> budget;</a:t>
            </a:r>
          </a:p>
          <a:p>
            <a:pPr lvl="0" algn="l">
              <a:defRPr sz="1800">
                <a:solidFill>
                  <a:srgbClr val="000000"/>
                </a:solidFill>
              </a:defRPr>
            </a:pPr>
            <a:r>
              <a:rPr sz="2400" b="1" dirty="0">
                <a:solidFill>
                  <a:srgbClr val="FFFFFF"/>
                </a:solidFill>
                <a:latin typeface="Monaco"/>
                <a:ea typeface="Monaco"/>
                <a:cs typeface="Monaco"/>
                <a:sym typeface="Monaco"/>
              </a:rPr>
              <a:t>}</a:t>
            </a:r>
          </a:p>
          <a:p>
            <a:pPr lvl="0" algn="l">
              <a:defRPr sz="1800">
                <a:solidFill>
                  <a:srgbClr val="000000"/>
                </a:solidFill>
              </a:defRPr>
            </a:pP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@Entity</a:t>
            </a:r>
          </a:p>
          <a:p>
            <a:pPr lvl="0" algn="l">
              <a:defRPr sz="1800">
                <a:solidFill>
                  <a:srgbClr val="000000"/>
                </a:solidFill>
              </a:defRPr>
            </a:pPr>
            <a:r>
              <a:rPr sz="2400" b="1" dirty="0">
                <a:solidFill>
                  <a:srgbClr val="FFFFFF"/>
                </a:solidFill>
                <a:latin typeface="Monaco"/>
                <a:ea typeface="Monaco"/>
                <a:cs typeface="Monaco"/>
                <a:sym typeface="Monaco"/>
              </a:rPr>
              <a:t>@Table(name="SMALLPROJECT")</a:t>
            </a:r>
          </a:p>
          <a:p>
            <a:pPr lvl="0" algn="l">
              <a:defRPr sz="1800">
                <a:solidFill>
                  <a:srgbClr val="000000"/>
                </a:solidFill>
              </a:defRPr>
            </a:pPr>
            <a:r>
              <a:rPr sz="2400" b="1" dirty="0">
                <a:solidFill>
                  <a:srgbClr val="FFFFFF"/>
                </a:solidFill>
                <a:latin typeface="Monaco"/>
                <a:ea typeface="Monaco"/>
                <a:cs typeface="Monaco"/>
                <a:sym typeface="Monaco"/>
              </a:rPr>
              <a:t>public class </a:t>
            </a:r>
            <a:r>
              <a:rPr sz="2400" b="1" dirty="0" err="1">
                <a:solidFill>
                  <a:srgbClr val="FFFFFF"/>
                </a:solidFill>
                <a:latin typeface="Monaco"/>
                <a:ea typeface="Monaco"/>
                <a:cs typeface="Monaco"/>
                <a:sym typeface="Monaco"/>
              </a:rPr>
              <a:t>SmallProject</a:t>
            </a:r>
            <a:r>
              <a:rPr sz="2400" b="1" dirty="0">
                <a:solidFill>
                  <a:srgbClr val="FFFFFF"/>
                </a:solidFill>
                <a:latin typeface="Monaco"/>
                <a:ea typeface="Monaco"/>
                <a:cs typeface="Monaco"/>
                <a:sym typeface="Monaco"/>
              </a:rPr>
              <a:t> extends Project {</a:t>
            </a:r>
          </a:p>
          <a:p>
            <a:pPr lvl="0" algn="l">
              <a:defRPr sz="1800">
                <a:solidFill>
                  <a:srgbClr val="000000"/>
                </a:solidFill>
              </a:defRPr>
            </a:pPr>
            <a:r>
              <a:rPr sz="2400" b="1" dirty="0">
                <a:solidFill>
                  <a:srgbClr val="FFFFFF"/>
                </a:solidFill>
                <a:latin typeface="Monaco"/>
                <a:ea typeface="Monaco"/>
                <a:cs typeface="Monaco"/>
                <a:sym typeface="Monaco"/>
              </a:rP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xfrm>
            <a:off x="1264348" y="1009650"/>
            <a:ext cx="10464801" cy="3302000"/>
          </a:xfrm>
          <a:prstGeom prst="rect">
            <a:avLst/>
          </a:prstGeom>
        </p:spPr>
        <p:txBody>
          <a:bodyPr/>
          <a:lstStyle/>
          <a:p>
            <a:pPr lvl="0">
              <a:defRPr sz="1800">
                <a:solidFill>
                  <a:srgbClr val="000000"/>
                </a:solidFill>
              </a:defRPr>
            </a:pPr>
            <a:r>
              <a:rPr sz="8000">
                <a:solidFill>
                  <a:srgbClr val="FFFFFF"/>
                </a:solidFill>
              </a:rPr>
              <a:t>Nayden Gochev</a:t>
            </a:r>
          </a:p>
        </p:txBody>
      </p:sp>
      <p:sp>
        <p:nvSpPr>
          <p:cNvPr id="36" name="Shape 36"/>
          <p:cNvSpPr>
            <a:spLocks noGrp="1"/>
          </p:cNvSpPr>
          <p:nvPr>
            <p:ph type="body" idx="1"/>
          </p:nvPr>
        </p:nvSpPr>
        <p:spPr>
          <a:xfrm>
            <a:off x="1264348" y="4395787"/>
            <a:ext cx="10464801" cy="1130301"/>
          </a:xfrm>
          <a:prstGeom prst="rect">
            <a:avLst/>
          </a:prstGeom>
        </p:spPr>
        <p:txBody>
          <a:bodyPr/>
          <a:lstStyle/>
          <a:p>
            <a:pPr lvl="0">
              <a:defRPr sz="1800">
                <a:solidFill>
                  <a:srgbClr val="000000"/>
                </a:solidFill>
              </a:defRPr>
            </a:pPr>
            <a:r>
              <a:rPr sz="3200">
                <a:solidFill>
                  <a:srgbClr val="FFFFFF"/>
                </a:solidFill>
              </a:rPr>
              <a:t>(a.k.a. JOKe)</a:t>
            </a:r>
          </a:p>
        </p:txBody>
      </p:sp>
      <p:sp>
        <p:nvSpPr>
          <p:cNvPr id="37" name="Shape 37"/>
          <p:cNvSpPr/>
          <p:nvPr/>
        </p:nvSpPr>
        <p:spPr>
          <a:xfrm>
            <a:off x="1525777" y="6242049"/>
            <a:ext cx="1723645" cy="1016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lvl1pPr>
          </a:lstStyle>
          <a:p>
            <a:pPr lvl="0">
              <a:defRPr sz="1800">
                <a:solidFill>
                  <a:srgbClr val="000000"/>
                </a:solidFill>
              </a:defRPr>
            </a:pPr>
            <a:r>
              <a:rPr sz="6000">
                <a:solidFill>
                  <a:srgbClr val="FFFFFF"/>
                </a:solidFill>
              </a:rPr>
              <a:t>Java</a:t>
            </a:r>
          </a:p>
        </p:txBody>
      </p:sp>
      <p:sp>
        <p:nvSpPr>
          <p:cNvPr id="38" name="Shape 38"/>
          <p:cNvSpPr/>
          <p:nvPr/>
        </p:nvSpPr>
        <p:spPr>
          <a:xfrm>
            <a:off x="3772662" y="6140450"/>
            <a:ext cx="86207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Spring</a:t>
            </a:r>
          </a:p>
        </p:txBody>
      </p:sp>
      <p:sp>
        <p:nvSpPr>
          <p:cNvPr id="39" name="Shape 39"/>
          <p:cNvSpPr/>
          <p:nvPr/>
        </p:nvSpPr>
        <p:spPr>
          <a:xfrm>
            <a:off x="3913124" y="6648450"/>
            <a:ext cx="101295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Android</a:t>
            </a:r>
          </a:p>
        </p:txBody>
      </p:sp>
      <p:sp>
        <p:nvSpPr>
          <p:cNvPr id="40" name="Shape 40"/>
          <p:cNvSpPr/>
          <p:nvPr/>
        </p:nvSpPr>
        <p:spPr>
          <a:xfrm>
            <a:off x="4871974" y="6248400"/>
            <a:ext cx="84785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Hybris</a:t>
            </a:r>
          </a:p>
        </p:txBody>
      </p:sp>
      <p:sp>
        <p:nvSpPr>
          <p:cNvPr id="41" name="Shape 41"/>
          <p:cNvSpPr/>
          <p:nvPr/>
        </p:nvSpPr>
        <p:spPr>
          <a:xfrm>
            <a:off x="3254628" y="7118350"/>
            <a:ext cx="67894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GWT</a:t>
            </a:r>
          </a:p>
        </p:txBody>
      </p:sp>
      <p:sp>
        <p:nvSpPr>
          <p:cNvPr id="42" name="Shape 42"/>
          <p:cNvSpPr/>
          <p:nvPr/>
        </p:nvSpPr>
        <p:spPr>
          <a:xfrm>
            <a:off x="2828543" y="5826125"/>
            <a:ext cx="56591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EJB</a:t>
            </a:r>
          </a:p>
        </p:txBody>
      </p:sp>
      <p:sp>
        <p:nvSpPr>
          <p:cNvPr id="43" name="Shape 43"/>
          <p:cNvSpPr/>
          <p:nvPr/>
        </p:nvSpPr>
        <p:spPr>
          <a:xfrm>
            <a:off x="1750440" y="5619750"/>
            <a:ext cx="537719"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JSF</a:t>
            </a:r>
          </a:p>
        </p:txBody>
      </p:sp>
      <p:sp>
        <p:nvSpPr>
          <p:cNvPr id="44" name="Shape 44"/>
          <p:cNvSpPr/>
          <p:nvPr/>
        </p:nvSpPr>
        <p:spPr>
          <a:xfrm>
            <a:off x="1736343" y="7473950"/>
            <a:ext cx="56591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RMI</a:t>
            </a:r>
          </a:p>
        </p:txBody>
      </p:sp>
      <p:sp>
        <p:nvSpPr>
          <p:cNvPr id="45" name="Shape 45"/>
          <p:cNvSpPr/>
          <p:nvPr/>
        </p:nvSpPr>
        <p:spPr>
          <a:xfrm>
            <a:off x="2316368" y="7747000"/>
            <a:ext cx="97510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JAX-RS</a:t>
            </a:r>
          </a:p>
        </p:txBody>
      </p:sp>
      <p:sp>
        <p:nvSpPr>
          <p:cNvPr id="46" name="Shape 46"/>
          <p:cNvSpPr/>
          <p:nvPr/>
        </p:nvSpPr>
        <p:spPr>
          <a:xfrm>
            <a:off x="2424938" y="7283450"/>
            <a:ext cx="763525"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Struts</a:t>
            </a:r>
          </a:p>
        </p:txBody>
      </p:sp>
      <p:sp>
        <p:nvSpPr>
          <p:cNvPr id="47" name="Shape 47"/>
          <p:cNvSpPr/>
          <p:nvPr/>
        </p:nvSpPr>
        <p:spPr>
          <a:xfrm>
            <a:off x="584962" y="7118350"/>
            <a:ext cx="60807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JMS</a:t>
            </a:r>
          </a:p>
        </p:txBody>
      </p:sp>
      <p:sp>
        <p:nvSpPr>
          <p:cNvPr id="48" name="Shape 48"/>
          <p:cNvSpPr/>
          <p:nvPr/>
        </p:nvSpPr>
        <p:spPr>
          <a:xfrm>
            <a:off x="818642" y="6140450"/>
            <a:ext cx="54711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JPA</a:t>
            </a:r>
          </a:p>
        </p:txBody>
      </p:sp>
      <p:sp>
        <p:nvSpPr>
          <p:cNvPr id="49" name="Shape 49"/>
          <p:cNvSpPr/>
          <p:nvPr/>
        </p:nvSpPr>
        <p:spPr>
          <a:xfrm>
            <a:off x="4513834" y="5753100"/>
            <a:ext cx="123393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Hibernate</a:t>
            </a:r>
          </a:p>
        </p:txBody>
      </p:sp>
      <p:sp>
        <p:nvSpPr>
          <p:cNvPr id="50" name="Shape 50"/>
          <p:cNvSpPr/>
          <p:nvPr/>
        </p:nvSpPr>
        <p:spPr>
          <a:xfrm>
            <a:off x="7281291" y="6572250"/>
            <a:ext cx="601219"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pPr lvl="0">
              <a:defRPr sz="1800">
                <a:solidFill>
                  <a:srgbClr val="000000"/>
                </a:solidFill>
              </a:defRPr>
            </a:pPr>
            <a:r>
              <a:rPr sz="3000">
                <a:solidFill>
                  <a:srgbClr val="FFFFFF"/>
                </a:solidFill>
              </a:rPr>
              <a:t>C#</a:t>
            </a:r>
          </a:p>
        </p:txBody>
      </p:sp>
      <p:sp>
        <p:nvSpPr>
          <p:cNvPr id="51" name="Shape 51"/>
          <p:cNvSpPr/>
          <p:nvPr/>
        </p:nvSpPr>
        <p:spPr>
          <a:xfrm>
            <a:off x="6225920" y="6140450"/>
            <a:ext cx="1111759"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ASP.NET</a:t>
            </a:r>
          </a:p>
        </p:txBody>
      </p:sp>
      <p:sp>
        <p:nvSpPr>
          <p:cNvPr id="52" name="Shape 52"/>
          <p:cNvSpPr/>
          <p:nvPr/>
        </p:nvSpPr>
        <p:spPr>
          <a:xfrm>
            <a:off x="5630799" y="6648450"/>
            <a:ext cx="128600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TestStudio</a:t>
            </a:r>
          </a:p>
        </p:txBody>
      </p:sp>
      <p:sp>
        <p:nvSpPr>
          <p:cNvPr id="53" name="Shape 53"/>
          <p:cNvSpPr/>
          <p:nvPr/>
        </p:nvSpPr>
        <p:spPr>
          <a:xfrm>
            <a:off x="6270815" y="7040562"/>
            <a:ext cx="120116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JustMock</a:t>
            </a:r>
          </a:p>
        </p:txBody>
      </p:sp>
      <p:sp>
        <p:nvSpPr>
          <p:cNvPr id="54" name="Shape 54"/>
          <p:cNvSpPr/>
          <p:nvPr/>
        </p:nvSpPr>
        <p:spPr>
          <a:xfrm>
            <a:off x="7668640" y="6140450"/>
            <a:ext cx="664719"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WCF</a:t>
            </a:r>
          </a:p>
        </p:txBody>
      </p:sp>
      <p:sp>
        <p:nvSpPr>
          <p:cNvPr id="55" name="Shape 55"/>
          <p:cNvSpPr/>
          <p:nvPr/>
        </p:nvSpPr>
        <p:spPr>
          <a:xfrm>
            <a:off x="5233860" y="7715250"/>
            <a:ext cx="1031495"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JAX-WS</a:t>
            </a:r>
          </a:p>
        </p:txBody>
      </p:sp>
      <p:sp>
        <p:nvSpPr>
          <p:cNvPr id="56" name="Shape 56"/>
          <p:cNvSpPr/>
          <p:nvPr/>
        </p:nvSpPr>
        <p:spPr>
          <a:xfrm>
            <a:off x="7203471" y="7273925"/>
            <a:ext cx="1991361"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EntityFramework</a:t>
            </a:r>
          </a:p>
        </p:txBody>
      </p:sp>
      <p:sp>
        <p:nvSpPr>
          <p:cNvPr id="57" name="Shape 57"/>
          <p:cNvSpPr/>
          <p:nvPr/>
        </p:nvSpPr>
        <p:spPr>
          <a:xfrm>
            <a:off x="4414805" y="7283450"/>
            <a:ext cx="1314451"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RichFaces</a:t>
            </a:r>
          </a:p>
        </p:txBody>
      </p:sp>
      <p:sp>
        <p:nvSpPr>
          <p:cNvPr id="58" name="Shape 58"/>
          <p:cNvSpPr/>
          <p:nvPr/>
        </p:nvSpPr>
        <p:spPr>
          <a:xfrm>
            <a:off x="8160257" y="6430962"/>
            <a:ext cx="152120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RadControls</a:t>
            </a:r>
          </a:p>
        </p:txBody>
      </p:sp>
      <p:sp>
        <p:nvSpPr>
          <p:cNvPr id="59" name="Shape 59"/>
          <p:cNvSpPr/>
          <p:nvPr/>
        </p:nvSpPr>
        <p:spPr>
          <a:xfrm>
            <a:off x="8306181" y="6883400"/>
            <a:ext cx="1497839"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DataAccess</a:t>
            </a:r>
          </a:p>
        </p:txBody>
      </p:sp>
      <p:sp>
        <p:nvSpPr>
          <p:cNvPr id="60" name="Shape 60"/>
          <p:cNvSpPr/>
          <p:nvPr/>
        </p:nvSpPr>
        <p:spPr>
          <a:xfrm>
            <a:off x="8722868" y="6045200"/>
            <a:ext cx="664465"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MVC</a:t>
            </a:r>
          </a:p>
        </p:txBody>
      </p:sp>
      <p:sp>
        <p:nvSpPr>
          <p:cNvPr id="61" name="Shape 61"/>
          <p:cNvSpPr/>
          <p:nvPr/>
        </p:nvSpPr>
        <p:spPr>
          <a:xfrm>
            <a:off x="7115556" y="7747000"/>
            <a:ext cx="932689"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MbUnit</a:t>
            </a:r>
          </a:p>
        </p:txBody>
      </p:sp>
      <p:sp>
        <p:nvSpPr>
          <p:cNvPr id="62" name="Shape 62"/>
          <p:cNvSpPr/>
          <p:nvPr/>
        </p:nvSpPr>
        <p:spPr>
          <a:xfrm>
            <a:off x="8207628" y="7635875"/>
            <a:ext cx="134213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WebForms</a:t>
            </a:r>
          </a:p>
        </p:txBody>
      </p:sp>
      <p:sp>
        <p:nvSpPr>
          <p:cNvPr id="63" name="Shape 63"/>
          <p:cNvSpPr/>
          <p:nvPr/>
        </p:nvSpPr>
        <p:spPr>
          <a:xfrm>
            <a:off x="9129013" y="7934325"/>
            <a:ext cx="120116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JustCode</a:t>
            </a:r>
          </a:p>
        </p:txBody>
      </p:sp>
      <p:sp>
        <p:nvSpPr>
          <p:cNvPr id="64" name="Shape 64"/>
          <p:cNvSpPr/>
          <p:nvPr/>
        </p:nvSpPr>
        <p:spPr>
          <a:xfrm>
            <a:off x="3641344" y="7543800"/>
            <a:ext cx="94691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Eclipse</a:t>
            </a:r>
          </a:p>
        </p:txBody>
      </p:sp>
      <p:sp>
        <p:nvSpPr>
          <p:cNvPr id="65" name="Shape 65"/>
          <p:cNvSpPr/>
          <p:nvPr/>
        </p:nvSpPr>
        <p:spPr>
          <a:xfrm>
            <a:off x="10174884" y="6848474"/>
            <a:ext cx="70683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pPr lvl="0">
              <a:defRPr sz="1800">
                <a:solidFill>
                  <a:srgbClr val="000000"/>
                </a:solidFill>
              </a:defRPr>
            </a:pPr>
            <a:r>
              <a:rPr sz="2400">
                <a:solidFill>
                  <a:srgbClr val="FFFFFF"/>
                </a:solidFill>
              </a:rPr>
              <a:t>PHP</a:t>
            </a:r>
          </a:p>
        </p:txBody>
      </p:sp>
      <p:sp>
        <p:nvSpPr>
          <p:cNvPr id="66" name="Shape 66"/>
          <p:cNvSpPr/>
          <p:nvPr/>
        </p:nvSpPr>
        <p:spPr>
          <a:xfrm>
            <a:off x="9599040" y="5588000"/>
            <a:ext cx="2654809"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000"/>
            </a:lvl1pPr>
          </a:lstStyle>
          <a:p>
            <a:pPr lvl="0">
              <a:defRPr sz="1800">
                <a:solidFill>
                  <a:srgbClr val="000000"/>
                </a:solidFill>
              </a:defRPr>
            </a:pPr>
            <a:r>
              <a:rPr sz="4000">
                <a:solidFill>
                  <a:srgbClr val="FFFFFF"/>
                </a:solidFill>
              </a:rPr>
              <a:t>JavaScript</a:t>
            </a:r>
          </a:p>
        </p:txBody>
      </p:sp>
      <p:sp>
        <p:nvSpPr>
          <p:cNvPr id="67" name="Shape 67"/>
          <p:cNvSpPr/>
          <p:nvPr/>
        </p:nvSpPr>
        <p:spPr>
          <a:xfrm>
            <a:off x="4840731" y="8328025"/>
            <a:ext cx="146913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Objective-C</a:t>
            </a:r>
          </a:p>
        </p:txBody>
      </p:sp>
      <p:sp>
        <p:nvSpPr>
          <p:cNvPr id="68" name="Shape 68"/>
          <p:cNvSpPr/>
          <p:nvPr/>
        </p:nvSpPr>
        <p:spPr>
          <a:xfrm>
            <a:off x="11195050" y="4762500"/>
            <a:ext cx="749301"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ExtJS</a:t>
            </a:r>
          </a:p>
        </p:txBody>
      </p:sp>
      <p:sp>
        <p:nvSpPr>
          <p:cNvPr id="69" name="Shape 69"/>
          <p:cNvSpPr/>
          <p:nvPr/>
        </p:nvSpPr>
        <p:spPr>
          <a:xfrm>
            <a:off x="10437241" y="5180012"/>
            <a:ext cx="3458719" cy="40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000"/>
            </a:lvl1pPr>
          </a:lstStyle>
          <a:p>
            <a:pPr lvl="0">
              <a:defRPr sz="1800">
                <a:solidFill>
                  <a:srgbClr val="000000"/>
                </a:solidFill>
              </a:defRPr>
            </a:pPr>
            <a:r>
              <a:rPr sz="2000">
                <a:solidFill>
                  <a:srgbClr val="FFFFFF"/>
                </a:solidFill>
              </a:rPr>
              <a:t>KendoUI</a:t>
            </a:r>
          </a:p>
        </p:txBody>
      </p:sp>
      <p:sp>
        <p:nvSpPr>
          <p:cNvPr id="70" name="Shape 70"/>
          <p:cNvSpPr/>
          <p:nvPr/>
        </p:nvSpPr>
        <p:spPr>
          <a:xfrm>
            <a:off x="9773920" y="6248400"/>
            <a:ext cx="1191515"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jQuery UI</a:t>
            </a:r>
          </a:p>
        </p:txBody>
      </p:sp>
      <p:sp>
        <p:nvSpPr>
          <p:cNvPr id="71" name="Shape 71"/>
          <p:cNvSpPr/>
          <p:nvPr/>
        </p:nvSpPr>
        <p:spPr>
          <a:xfrm>
            <a:off x="12019026" y="6426200"/>
            <a:ext cx="86690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jQuery</a:t>
            </a:r>
          </a:p>
        </p:txBody>
      </p:sp>
      <p:sp>
        <p:nvSpPr>
          <p:cNvPr id="72" name="Shape 72"/>
          <p:cNvSpPr/>
          <p:nvPr/>
        </p:nvSpPr>
        <p:spPr>
          <a:xfrm>
            <a:off x="6404229" y="7943850"/>
            <a:ext cx="55194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TFS</a:t>
            </a:r>
          </a:p>
        </p:txBody>
      </p:sp>
      <p:sp>
        <p:nvSpPr>
          <p:cNvPr id="73" name="Shape 73"/>
          <p:cNvSpPr/>
          <p:nvPr/>
        </p:nvSpPr>
        <p:spPr>
          <a:xfrm>
            <a:off x="3620103" y="8089900"/>
            <a:ext cx="148285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Spring MVC</a:t>
            </a:r>
          </a:p>
        </p:txBody>
      </p:sp>
      <p:sp>
        <p:nvSpPr>
          <p:cNvPr id="74" name="Shape 74"/>
          <p:cNvSpPr/>
          <p:nvPr/>
        </p:nvSpPr>
        <p:spPr>
          <a:xfrm>
            <a:off x="9891712" y="5060950"/>
            <a:ext cx="1285749"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FFFFFF"/>
                </a:solidFill>
              </a:rPr>
              <a:t>AngularJS</a:t>
            </a:r>
          </a:p>
        </p:txBody>
      </p:sp>
    </p:spTree>
  </p:cSld>
  <p:clrMapOvr>
    <a:masterClrMapping/>
  </p:clrMapOvr>
  <p:transition>
    <p:push dir="u"/>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iterate>
                                    <p:tmAbs val="0"/>
                                  </p:iterate>
                                  <p:childTnLst>
                                    <p:set>
                                      <p:cBhvr>
                                        <p:cTn id="6" fill="hold"/>
                                        <p:tgtEl>
                                          <p:spTgt spid="35"/>
                                        </p:tgtEl>
                                        <p:attrNameLst>
                                          <p:attrName>style.visibility</p:attrName>
                                        </p:attrNameLst>
                                      </p:cBhvr>
                                      <p:to>
                                        <p:strVal val="visible"/>
                                      </p:to>
                                    </p:set>
                                    <p:animEffect transition="in" filter="dissolve">
                                      <p:cBhvr>
                                        <p:cTn id="7" dur="1500"/>
                                        <p:tgtEl>
                                          <p:spTgt spid="35"/>
                                        </p:tgtEl>
                                      </p:cBhvr>
                                    </p:animEffect>
                                  </p:childTnLst>
                                </p:cTn>
                              </p:par>
                            </p:childTnLst>
                          </p:cTn>
                        </p:par>
                        <p:par>
                          <p:cTn id="8" fill="hold">
                            <p:stCondLst>
                              <p:cond delay="1500"/>
                            </p:stCondLst>
                            <p:childTnLst>
                              <p:par>
                                <p:cTn id="9" presetID="9" presetClass="entr" presetSubtype="0" fill="hold" grpId="2" nodeType="afterEffect">
                                  <p:stCondLst>
                                    <p:cond delay="0"/>
                                  </p:stCondLst>
                                  <p:iterate>
                                    <p:tmAbs val="0"/>
                                  </p:iterate>
                                  <p:childTnLst>
                                    <p:set>
                                      <p:cBhvr>
                                        <p:cTn id="10" fill="hold"/>
                                        <p:tgtEl>
                                          <p:spTgt spid="36"/>
                                        </p:tgtEl>
                                        <p:attrNameLst>
                                          <p:attrName>style.visibility</p:attrName>
                                        </p:attrNameLst>
                                      </p:cBhvr>
                                      <p:to>
                                        <p:strVal val="visible"/>
                                      </p:to>
                                    </p:set>
                                    <p:animEffect transition="in" filter="dissolve">
                                      <p:cBhvr>
                                        <p:cTn id="11" dur="1000"/>
                                        <p:tgtEl>
                                          <p:spTgt spid="36"/>
                                        </p:tgtEl>
                                      </p:cBhvr>
                                    </p:animEffect>
                                  </p:childTnLst>
                                </p:cTn>
                              </p:par>
                            </p:childTnLst>
                          </p:cTn>
                        </p:par>
                        <p:par>
                          <p:cTn id="12" fill="hold">
                            <p:stCondLst>
                              <p:cond delay="2500"/>
                            </p:stCondLst>
                            <p:childTnLst>
                              <p:par>
                                <p:cTn id="13" presetID="9" presetClass="entr" presetSubtype="0" fill="hold" grpId="3" nodeType="afterEffect">
                                  <p:stCondLst>
                                    <p:cond delay="0"/>
                                  </p:stCondLst>
                                  <p:iterate>
                                    <p:tmAbs val="0"/>
                                  </p:iterate>
                                  <p:childTnLst>
                                    <p:set>
                                      <p:cBhvr>
                                        <p:cTn id="14" fill="hold"/>
                                        <p:tgtEl>
                                          <p:spTgt spid="37"/>
                                        </p:tgtEl>
                                        <p:attrNameLst>
                                          <p:attrName>style.visibility</p:attrName>
                                        </p:attrNameLst>
                                      </p:cBhvr>
                                      <p:to>
                                        <p:strVal val="visible"/>
                                      </p:to>
                                    </p:set>
                                    <p:animEffect transition="in" filter="dissolve">
                                      <p:cBhvr>
                                        <p:cTn id="15" dur="1500"/>
                                        <p:tgtEl>
                                          <p:spTgt spid="37"/>
                                        </p:tgtEl>
                                      </p:cBhvr>
                                    </p:animEffect>
                                  </p:childTnLst>
                                </p:cTn>
                              </p:par>
                            </p:childTnLst>
                          </p:cTn>
                        </p:par>
                        <p:par>
                          <p:cTn id="16" fill="hold">
                            <p:stCondLst>
                              <p:cond delay="4000"/>
                            </p:stCondLst>
                            <p:childTnLst>
                              <p:par>
                                <p:cTn id="17" presetID="9" presetClass="entr" presetSubtype="0" fill="hold" grpId="4" nodeType="afterEffect">
                                  <p:stCondLst>
                                    <p:cond delay="0"/>
                                  </p:stCondLst>
                                  <p:iterate>
                                    <p:tmAbs val="0"/>
                                  </p:iterate>
                                  <p:childTnLst>
                                    <p:set>
                                      <p:cBhvr>
                                        <p:cTn id="18" fill="hold"/>
                                        <p:tgtEl>
                                          <p:spTgt spid="50"/>
                                        </p:tgtEl>
                                        <p:attrNameLst>
                                          <p:attrName>style.visibility</p:attrName>
                                        </p:attrNameLst>
                                      </p:cBhvr>
                                      <p:to>
                                        <p:strVal val="visible"/>
                                      </p:to>
                                    </p:set>
                                    <p:animEffect transition="in" filter="dissolve">
                                      <p:cBhvr>
                                        <p:cTn id="19" dur="1500"/>
                                        <p:tgtEl>
                                          <p:spTgt spid="50"/>
                                        </p:tgtEl>
                                      </p:cBhvr>
                                    </p:animEffect>
                                  </p:childTnLst>
                                </p:cTn>
                              </p:par>
                            </p:childTnLst>
                          </p:cTn>
                        </p:par>
                        <p:par>
                          <p:cTn id="20" fill="hold">
                            <p:stCondLst>
                              <p:cond delay="5500"/>
                            </p:stCondLst>
                            <p:childTnLst>
                              <p:par>
                                <p:cTn id="21" presetID="9" presetClass="entr" presetSubtype="0" fill="hold" grpId="5" nodeType="afterEffect">
                                  <p:stCondLst>
                                    <p:cond delay="0"/>
                                  </p:stCondLst>
                                  <p:iterate>
                                    <p:tmAbs val="0"/>
                                  </p:iterate>
                                  <p:childTnLst>
                                    <p:set>
                                      <p:cBhvr>
                                        <p:cTn id="22" fill="hold"/>
                                        <p:tgtEl>
                                          <p:spTgt spid="66"/>
                                        </p:tgtEl>
                                        <p:attrNameLst>
                                          <p:attrName>style.visibility</p:attrName>
                                        </p:attrNameLst>
                                      </p:cBhvr>
                                      <p:to>
                                        <p:strVal val="visible"/>
                                      </p:to>
                                    </p:set>
                                    <p:animEffect transition="in" filter="dissolve">
                                      <p:cBhvr>
                                        <p:cTn id="23" dur="1500"/>
                                        <p:tgtEl>
                                          <p:spTgt spid="66"/>
                                        </p:tgtEl>
                                      </p:cBhvr>
                                    </p:animEffect>
                                  </p:childTnLst>
                                </p:cTn>
                              </p:par>
                            </p:childTnLst>
                          </p:cTn>
                        </p:par>
                        <p:par>
                          <p:cTn id="24" fill="hold">
                            <p:stCondLst>
                              <p:cond delay="7000"/>
                            </p:stCondLst>
                            <p:childTnLst>
                              <p:par>
                                <p:cTn id="25" presetID="9" presetClass="entr" presetSubtype="0" fill="hold" grpId="6" nodeType="afterEffect">
                                  <p:stCondLst>
                                    <p:cond delay="0"/>
                                  </p:stCondLst>
                                  <p:iterate>
                                    <p:tmAbs val="0"/>
                                  </p:iterate>
                                  <p:childTnLst>
                                    <p:set>
                                      <p:cBhvr>
                                        <p:cTn id="26" fill="hold"/>
                                        <p:tgtEl>
                                          <p:spTgt spid="65"/>
                                        </p:tgtEl>
                                        <p:attrNameLst>
                                          <p:attrName>style.visibility</p:attrName>
                                        </p:attrNameLst>
                                      </p:cBhvr>
                                      <p:to>
                                        <p:strVal val="visible"/>
                                      </p:to>
                                    </p:set>
                                    <p:animEffect transition="in" filter="dissolve">
                                      <p:cBhvr>
                                        <p:cTn id="27" dur="1500"/>
                                        <p:tgtEl>
                                          <p:spTgt spid="65"/>
                                        </p:tgtEl>
                                      </p:cBhvr>
                                    </p:animEffect>
                                  </p:childTnLst>
                                </p:cTn>
                              </p:par>
                            </p:childTnLst>
                          </p:cTn>
                        </p:par>
                        <p:par>
                          <p:cTn id="28" fill="hold">
                            <p:stCondLst>
                              <p:cond delay="8500"/>
                            </p:stCondLst>
                            <p:childTnLst>
                              <p:par>
                                <p:cTn id="29" presetID="9" presetClass="entr" presetSubtype="0" fill="hold" grpId="7" nodeType="afterEffect">
                                  <p:stCondLst>
                                    <p:cond delay="0"/>
                                  </p:stCondLst>
                                  <p:iterate>
                                    <p:tmAbs val="0"/>
                                  </p:iterate>
                                  <p:childTnLst>
                                    <p:set>
                                      <p:cBhvr>
                                        <p:cTn id="30" fill="hold"/>
                                        <p:tgtEl>
                                          <p:spTgt spid="67"/>
                                        </p:tgtEl>
                                        <p:attrNameLst>
                                          <p:attrName>style.visibility</p:attrName>
                                        </p:attrNameLst>
                                      </p:cBhvr>
                                      <p:to>
                                        <p:strVal val="visible"/>
                                      </p:to>
                                    </p:set>
                                    <p:animEffect transition="in" filter="dissolve">
                                      <p:cBhvr>
                                        <p:cTn id="31" dur="1500"/>
                                        <p:tgtEl>
                                          <p:spTgt spid="67"/>
                                        </p:tgtEl>
                                      </p:cBhvr>
                                    </p:animEffect>
                                  </p:childTnLst>
                                </p:cTn>
                              </p:par>
                            </p:childTnLst>
                          </p:cTn>
                        </p:par>
                        <p:par>
                          <p:cTn id="32" fill="hold">
                            <p:stCondLst>
                              <p:cond delay="10000"/>
                            </p:stCondLst>
                            <p:childTnLst>
                              <p:par>
                                <p:cTn id="33" presetID="9" presetClass="entr" presetSubtype="0" fill="hold" grpId="8" nodeType="afterEffect">
                                  <p:stCondLst>
                                    <p:cond delay="0"/>
                                  </p:stCondLst>
                                  <p:iterate>
                                    <p:tmAbs val="0"/>
                                  </p:iterate>
                                  <p:childTnLst>
                                    <p:set>
                                      <p:cBhvr>
                                        <p:cTn id="34" fill="hold"/>
                                        <p:tgtEl>
                                          <p:spTgt spid="68"/>
                                        </p:tgtEl>
                                        <p:attrNameLst>
                                          <p:attrName>style.visibility</p:attrName>
                                        </p:attrNameLst>
                                      </p:cBhvr>
                                      <p:to>
                                        <p:strVal val="visible"/>
                                      </p:to>
                                    </p:set>
                                    <p:animEffect transition="in" filter="dissolve">
                                      <p:cBhvr>
                                        <p:cTn id="35" dur="1000"/>
                                        <p:tgtEl>
                                          <p:spTgt spid="68"/>
                                        </p:tgtEl>
                                      </p:cBhvr>
                                    </p:animEffect>
                                  </p:childTnLst>
                                </p:cTn>
                              </p:par>
                            </p:childTnLst>
                          </p:cTn>
                        </p:par>
                        <p:par>
                          <p:cTn id="36" fill="hold">
                            <p:stCondLst>
                              <p:cond delay="11000"/>
                            </p:stCondLst>
                            <p:childTnLst>
                              <p:par>
                                <p:cTn id="37" presetID="9" presetClass="entr" presetSubtype="0" fill="hold" grpId="9" nodeType="afterEffect">
                                  <p:stCondLst>
                                    <p:cond delay="100"/>
                                  </p:stCondLst>
                                  <p:iterate>
                                    <p:tmAbs val="0"/>
                                  </p:iterate>
                                  <p:childTnLst>
                                    <p:set>
                                      <p:cBhvr>
                                        <p:cTn id="38" fill="hold"/>
                                        <p:tgtEl>
                                          <p:spTgt spid="74"/>
                                        </p:tgtEl>
                                        <p:attrNameLst>
                                          <p:attrName>style.visibility</p:attrName>
                                        </p:attrNameLst>
                                      </p:cBhvr>
                                      <p:to>
                                        <p:strVal val="visible"/>
                                      </p:to>
                                    </p:set>
                                    <p:animEffect transition="in" filter="dissolve">
                                      <p:cBhvr>
                                        <p:cTn id="39" dur="1000"/>
                                        <p:tgtEl>
                                          <p:spTgt spid="74"/>
                                        </p:tgtEl>
                                      </p:cBhvr>
                                    </p:animEffect>
                                  </p:childTnLst>
                                </p:cTn>
                              </p:par>
                            </p:childTnLst>
                          </p:cTn>
                        </p:par>
                        <p:par>
                          <p:cTn id="40" fill="hold">
                            <p:stCondLst>
                              <p:cond delay="12100"/>
                            </p:stCondLst>
                            <p:childTnLst>
                              <p:par>
                                <p:cTn id="41" presetID="9" presetClass="entr" presetSubtype="0" fill="hold" grpId="10" nodeType="afterEffect">
                                  <p:stCondLst>
                                    <p:cond delay="100"/>
                                  </p:stCondLst>
                                  <p:iterate>
                                    <p:tmAbs val="0"/>
                                  </p:iterate>
                                  <p:childTnLst>
                                    <p:set>
                                      <p:cBhvr>
                                        <p:cTn id="42" fill="hold"/>
                                        <p:tgtEl>
                                          <p:spTgt spid="69"/>
                                        </p:tgtEl>
                                        <p:attrNameLst>
                                          <p:attrName>style.visibility</p:attrName>
                                        </p:attrNameLst>
                                      </p:cBhvr>
                                      <p:to>
                                        <p:strVal val="visible"/>
                                      </p:to>
                                    </p:set>
                                    <p:animEffect transition="in" filter="dissolve">
                                      <p:cBhvr>
                                        <p:cTn id="43" dur="1000"/>
                                        <p:tgtEl>
                                          <p:spTgt spid="69"/>
                                        </p:tgtEl>
                                      </p:cBhvr>
                                    </p:animEffect>
                                  </p:childTnLst>
                                </p:cTn>
                              </p:par>
                            </p:childTnLst>
                          </p:cTn>
                        </p:par>
                        <p:par>
                          <p:cTn id="44" fill="hold">
                            <p:stCondLst>
                              <p:cond delay="13200"/>
                            </p:stCondLst>
                            <p:childTnLst>
                              <p:par>
                                <p:cTn id="45" presetID="9" presetClass="entr" presetSubtype="0" fill="hold" grpId="11" nodeType="afterEffect">
                                  <p:stCondLst>
                                    <p:cond delay="100"/>
                                  </p:stCondLst>
                                  <p:iterate>
                                    <p:tmAbs val="0"/>
                                  </p:iterate>
                                  <p:childTnLst>
                                    <p:set>
                                      <p:cBhvr>
                                        <p:cTn id="46" fill="hold"/>
                                        <p:tgtEl>
                                          <p:spTgt spid="43"/>
                                        </p:tgtEl>
                                        <p:attrNameLst>
                                          <p:attrName>style.visibility</p:attrName>
                                        </p:attrNameLst>
                                      </p:cBhvr>
                                      <p:to>
                                        <p:strVal val="visible"/>
                                      </p:to>
                                    </p:set>
                                    <p:animEffect transition="in" filter="dissolve">
                                      <p:cBhvr>
                                        <p:cTn id="47" dur="1000"/>
                                        <p:tgtEl>
                                          <p:spTgt spid="43"/>
                                        </p:tgtEl>
                                      </p:cBhvr>
                                    </p:animEffect>
                                  </p:childTnLst>
                                </p:cTn>
                              </p:par>
                            </p:childTnLst>
                          </p:cTn>
                        </p:par>
                        <p:par>
                          <p:cTn id="48" fill="hold">
                            <p:stCondLst>
                              <p:cond delay="14300"/>
                            </p:stCondLst>
                            <p:childTnLst>
                              <p:par>
                                <p:cTn id="49" presetID="9" presetClass="entr" presetSubtype="0" fill="hold" grpId="12" nodeType="afterEffect">
                                  <p:stCondLst>
                                    <p:cond delay="100"/>
                                  </p:stCondLst>
                                  <p:iterate>
                                    <p:tmAbs val="0"/>
                                  </p:iterate>
                                  <p:childTnLst>
                                    <p:set>
                                      <p:cBhvr>
                                        <p:cTn id="50" fill="hold"/>
                                        <p:tgtEl>
                                          <p:spTgt spid="49"/>
                                        </p:tgtEl>
                                        <p:attrNameLst>
                                          <p:attrName>style.visibility</p:attrName>
                                        </p:attrNameLst>
                                      </p:cBhvr>
                                      <p:to>
                                        <p:strVal val="visible"/>
                                      </p:to>
                                    </p:set>
                                    <p:animEffect transition="in" filter="dissolve">
                                      <p:cBhvr>
                                        <p:cTn id="51" dur="1000"/>
                                        <p:tgtEl>
                                          <p:spTgt spid="49"/>
                                        </p:tgtEl>
                                      </p:cBhvr>
                                    </p:animEffect>
                                  </p:childTnLst>
                                </p:cTn>
                              </p:par>
                            </p:childTnLst>
                          </p:cTn>
                        </p:par>
                        <p:par>
                          <p:cTn id="52" fill="hold">
                            <p:stCondLst>
                              <p:cond delay="15400"/>
                            </p:stCondLst>
                            <p:childTnLst>
                              <p:par>
                                <p:cTn id="53" presetID="9" presetClass="entr" presetSubtype="0" fill="hold" grpId="13" nodeType="afterEffect">
                                  <p:stCondLst>
                                    <p:cond delay="100"/>
                                  </p:stCondLst>
                                  <p:iterate>
                                    <p:tmAbs val="0"/>
                                  </p:iterate>
                                  <p:childTnLst>
                                    <p:set>
                                      <p:cBhvr>
                                        <p:cTn id="54" fill="hold"/>
                                        <p:tgtEl>
                                          <p:spTgt spid="42"/>
                                        </p:tgtEl>
                                        <p:attrNameLst>
                                          <p:attrName>style.visibility</p:attrName>
                                        </p:attrNameLst>
                                      </p:cBhvr>
                                      <p:to>
                                        <p:strVal val="visible"/>
                                      </p:to>
                                    </p:set>
                                    <p:animEffect transition="in" filter="dissolve">
                                      <p:cBhvr>
                                        <p:cTn id="55" dur="1000"/>
                                        <p:tgtEl>
                                          <p:spTgt spid="42"/>
                                        </p:tgtEl>
                                      </p:cBhvr>
                                    </p:animEffect>
                                  </p:childTnLst>
                                </p:cTn>
                              </p:par>
                            </p:childTnLst>
                          </p:cTn>
                        </p:par>
                        <p:par>
                          <p:cTn id="56" fill="hold">
                            <p:stCondLst>
                              <p:cond delay="16500"/>
                            </p:stCondLst>
                            <p:childTnLst>
                              <p:par>
                                <p:cTn id="57" presetID="9" presetClass="entr" presetSubtype="0" fill="hold" grpId="14" nodeType="afterEffect">
                                  <p:stCondLst>
                                    <p:cond delay="100"/>
                                  </p:stCondLst>
                                  <p:iterate>
                                    <p:tmAbs val="0"/>
                                  </p:iterate>
                                  <p:childTnLst>
                                    <p:set>
                                      <p:cBhvr>
                                        <p:cTn id="58" fill="hold"/>
                                        <p:tgtEl>
                                          <p:spTgt spid="60"/>
                                        </p:tgtEl>
                                        <p:attrNameLst>
                                          <p:attrName>style.visibility</p:attrName>
                                        </p:attrNameLst>
                                      </p:cBhvr>
                                      <p:to>
                                        <p:strVal val="visible"/>
                                      </p:to>
                                    </p:set>
                                    <p:animEffect transition="in" filter="dissolve">
                                      <p:cBhvr>
                                        <p:cTn id="59" dur="1000"/>
                                        <p:tgtEl>
                                          <p:spTgt spid="60"/>
                                        </p:tgtEl>
                                      </p:cBhvr>
                                    </p:animEffect>
                                  </p:childTnLst>
                                </p:cTn>
                              </p:par>
                            </p:childTnLst>
                          </p:cTn>
                        </p:par>
                        <p:par>
                          <p:cTn id="60" fill="hold">
                            <p:stCondLst>
                              <p:cond delay="17600"/>
                            </p:stCondLst>
                            <p:childTnLst>
                              <p:par>
                                <p:cTn id="61" presetID="9" presetClass="entr" presetSubtype="0" fill="hold" grpId="15" nodeType="afterEffect">
                                  <p:stCondLst>
                                    <p:cond delay="100"/>
                                  </p:stCondLst>
                                  <p:iterate>
                                    <p:tmAbs val="0"/>
                                  </p:iterate>
                                  <p:childTnLst>
                                    <p:set>
                                      <p:cBhvr>
                                        <p:cTn id="62" fill="hold"/>
                                        <p:tgtEl>
                                          <p:spTgt spid="48"/>
                                        </p:tgtEl>
                                        <p:attrNameLst>
                                          <p:attrName>style.visibility</p:attrName>
                                        </p:attrNameLst>
                                      </p:cBhvr>
                                      <p:to>
                                        <p:strVal val="visible"/>
                                      </p:to>
                                    </p:set>
                                    <p:animEffect transition="in" filter="dissolve">
                                      <p:cBhvr>
                                        <p:cTn id="63" dur="1000"/>
                                        <p:tgtEl>
                                          <p:spTgt spid="48"/>
                                        </p:tgtEl>
                                      </p:cBhvr>
                                    </p:animEffect>
                                  </p:childTnLst>
                                </p:cTn>
                              </p:par>
                            </p:childTnLst>
                          </p:cTn>
                        </p:par>
                        <p:par>
                          <p:cTn id="64" fill="hold">
                            <p:stCondLst>
                              <p:cond delay="18700"/>
                            </p:stCondLst>
                            <p:childTnLst>
                              <p:par>
                                <p:cTn id="65" presetID="9" presetClass="entr" presetSubtype="0" fill="hold" grpId="16" nodeType="afterEffect">
                                  <p:stCondLst>
                                    <p:cond delay="100"/>
                                  </p:stCondLst>
                                  <p:iterate>
                                    <p:tmAbs val="0"/>
                                  </p:iterate>
                                  <p:childTnLst>
                                    <p:set>
                                      <p:cBhvr>
                                        <p:cTn id="66" fill="hold"/>
                                        <p:tgtEl>
                                          <p:spTgt spid="38"/>
                                        </p:tgtEl>
                                        <p:attrNameLst>
                                          <p:attrName>style.visibility</p:attrName>
                                        </p:attrNameLst>
                                      </p:cBhvr>
                                      <p:to>
                                        <p:strVal val="visible"/>
                                      </p:to>
                                    </p:set>
                                    <p:animEffect transition="in" filter="dissolve">
                                      <p:cBhvr>
                                        <p:cTn id="67" dur="1000"/>
                                        <p:tgtEl>
                                          <p:spTgt spid="38"/>
                                        </p:tgtEl>
                                      </p:cBhvr>
                                    </p:animEffect>
                                  </p:childTnLst>
                                </p:cTn>
                              </p:par>
                            </p:childTnLst>
                          </p:cTn>
                        </p:par>
                        <p:par>
                          <p:cTn id="68" fill="hold">
                            <p:stCondLst>
                              <p:cond delay="19800"/>
                            </p:stCondLst>
                            <p:childTnLst>
                              <p:par>
                                <p:cTn id="69" presetID="9" presetClass="entr" presetSubtype="0" fill="hold" grpId="17" nodeType="afterEffect">
                                  <p:stCondLst>
                                    <p:cond delay="100"/>
                                  </p:stCondLst>
                                  <p:iterate>
                                    <p:tmAbs val="0"/>
                                  </p:iterate>
                                  <p:childTnLst>
                                    <p:set>
                                      <p:cBhvr>
                                        <p:cTn id="70" fill="hold"/>
                                        <p:tgtEl>
                                          <p:spTgt spid="51"/>
                                        </p:tgtEl>
                                        <p:attrNameLst>
                                          <p:attrName>style.visibility</p:attrName>
                                        </p:attrNameLst>
                                      </p:cBhvr>
                                      <p:to>
                                        <p:strVal val="visible"/>
                                      </p:to>
                                    </p:set>
                                    <p:animEffect transition="in" filter="dissolve">
                                      <p:cBhvr>
                                        <p:cTn id="71" dur="1000"/>
                                        <p:tgtEl>
                                          <p:spTgt spid="51"/>
                                        </p:tgtEl>
                                      </p:cBhvr>
                                    </p:animEffect>
                                  </p:childTnLst>
                                </p:cTn>
                              </p:par>
                            </p:childTnLst>
                          </p:cTn>
                        </p:par>
                        <p:par>
                          <p:cTn id="72" fill="hold">
                            <p:stCondLst>
                              <p:cond delay="20900"/>
                            </p:stCondLst>
                            <p:childTnLst>
                              <p:par>
                                <p:cTn id="73" presetID="9" presetClass="entr" presetSubtype="0" fill="hold" grpId="18" nodeType="afterEffect">
                                  <p:stCondLst>
                                    <p:cond delay="100"/>
                                  </p:stCondLst>
                                  <p:iterate>
                                    <p:tmAbs val="0"/>
                                  </p:iterate>
                                  <p:childTnLst>
                                    <p:set>
                                      <p:cBhvr>
                                        <p:cTn id="74" fill="hold"/>
                                        <p:tgtEl>
                                          <p:spTgt spid="54"/>
                                        </p:tgtEl>
                                        <p:attrNameLst>
                                          <p:attrName>style.visibility</p:attrName>
                                        </p:attrNameLst>
                                      </p:cBhvr>
                                      <p:to>
                                        <p:strVal val="visible"/>
                                      </p:to>
                                    </p:set>
                                    <p:animEffect transition="in" filter="dissolve">
                                      <p:cBhvr>
                                        <p:cTn id="75" dur="1000"/>
                                        <p:tgtEl>
                                          <p:spTgt spid="54"/>
                                        </p:tgtEl>
                                      </p:cBhvr>
                                    </p:animEffect>
                                  </p:childTnLst>
                                </p:cTn>
                              </p:par>
                            </p:childTnLst>
                          </p:cTn>
                        </p:par>
                        <p:par>
                          <p:cTn id="76" fill="hold">
                            <p:stCondLst>
                              <p:cond delay="22000"/>
                            </p:stCondLst>
                            <p:childTnLst>
                              <p:par>
                                <p:cTn id="77" presetID="9" presetClass="entr" presetSubtype="0" fill="hold" grpId="19" nodeType="afterEffect">
                                  <p:stCondLst>
                                    <p:cond delay="100"/>
                                  </p:stCondLst>
                                  <p:iterate>
                                    <p:tmAbs val="0"/>
                                  </p:iterate>
                                  <p:childTnLst>
                                    <p:set>
                                      <p:cBhvr>
                                        <p:cTn id="78" fill="hold"/>
                                        <p:tgtEl>
                                          <p:spTgt spid="40"/>
                                        </p:tgtEl>
                                        <p:attrNameLst>
                                          <p:attrName>style.visibility</p:attrName>
                                        </p:attrNameLst>
                                      </p:cBhvr>
                                      <p:to>
                                        <p:strVal val="visible"/>
                                      </p:to>
                                    </p:set>
                                    <p:animEffect transition="in" filter="dissolve">
                                      <p:cBhvr>
                                        <p:cTn id="79" dur="1000"/>
                                        <p:tgtEl>
                                          <p:spTgt spid="40"/>
                                        </p:tgtEl>
                                      </p:cBhvr>
                                    </p:animEffect>
                                  </p:childTnLst>
                                </p:cTn>
                              </p:par>
                            </p:childTnLst>
                          </p:cTn>
                        </p:par>
                        <p:par>
                          <p:cTn id="80" fill="hold">
                            <p:stCondLst>
                              <p:cond delay="23100"/>
                            </p:stCondLst>
                            <p:childTnLst>
                              <p:par>
                                <p:cTn id="81" presetID="9" presetClass="entr" presetSubtype="0" fill="hold" grpId="20" nodeType="afterEffect">
                                  <p:stCondLst>
                                    <p:cond delay="100"/>
                                  </p:stCondLst>
                                  <p:iterate>
                                    <p:tmAbs val="0"/>
                                  </p:iterate>
                                  <p:childTnLst>
                                    <p:set>
                                      <p:cBhvr>
                                        <p:cTn id="82" fill="hold"/>
                                        <p:tgtEl>
                                          <p:spTgt spid="70"/>
                                        </p:tgtEl>
                                        <p:attrNameLst>
                                          <p:attrName>style.visibility</p:attrName>
                                        </p:attrNameLst>
                                      </p:cBhvr>
                                      <p:to>
                                        <p:strVal val="visible"/>
                                      </p:to>
                                    </p:set>
                                    <p:animEffect transition="in" filter="dissolve">
                                      <p:cBhvr>
                                        <p:cTn id="83" dur="1000"/>
                                        <p:tgtEl>
                                          <p:spTgt spid="70"/>
                                        </p:tgtEl>
                                      </p:cBhvr>
                                    </p:animEffect>
                                  </p:childTnLst>
                                </p:cTn>
                              </p:par>
                            </p:childTnLst>
                          </p:cTn>
                        </p:par>
                        <p:par>
                          <p:cTn id="84" fill="hold">
                            <p:stCondLst>
                              <p:cond delay="24200"/>
                            </p:stCondLst>
                            <p:childTnLst>
                              <p:par>
                                <p:cTn id="85" presetID="9" presetClass="entr" presetSubtype="0" fill="hold" grpId="21" nodeType="afterEffect">
                                  <p:stCondLst>
                                    <p:cond delay="100"/>
                                  </p:stCondLst>
                                  <p:iterate>
                                    <p:tmAbs val="0"/>
                                  </p:iterate>
                                  <p:childTnLst>
                                    <p:set>
                                      <p:cBhvr>
                                        <p:cTn id="86" fill="hold"/>
                                        <p:tgtEl>
                                          <p:spTgt spid="71"/>
                                        </p:tgtEl>
                                        <p:attrNameLst>
                                          <p:attrName>style.visibility</p:attrName>
                                        </p:attrNameLst>
                                      </p:cBhvr>
                                      <p:to>
                                        <p:strVal val="visible"/>
                                      </p:to>
                                    </p:set>
                                    <p:animEffect transition="in" filter="dissolve">
                                      <p:cBhvr>
                                        <p:cTn id="87" dur="1000"/>
                                        <p:tgtEl>
                                          <p:spTgt spid="71"/>
                                        </p:tgtEl>
                                      </p:cBhvr>
                                    </p:animEffect>
                                  </p:childTnLst>
                                </p:cTn>
                              </p:par>
                            </p:childTnLst>
                          </p:cTn>
                        </p:par>
                        <p:par>
                          <p:cTn id="88" fill="hold">
                            <p:stCondLst>
                              <p:cond delay="25300"/>
                            </p:stCondLst>
                            <p:childTnLst>
                              <p:par>
                                <p:cTn id="89" presetID="9" presetClass="entr" presetSubtype="0" fill="hold" grpId="22" nodeType="afterEffect">
                                  <p:stCondLst>
                                    <p:cond delay="100"/>
                                  </p:stCondLst>
                                  <p:iterate>
                                    <p:tmAbs val="0"/>
                                  </p:iterate>
                                  <p:childTnLst>
                                    <p:set>
                                      <p:cBhvr>
                                        <p:cTn id="90" fill="hold"/>
                                        <p:tgtEl>
                                          <p:spTgt spid="58"/>
                                        </p:tgtEl>
                                        <p:attrNameLst>
                                          <p:attrName>style.visibility</p:attrName>
                                        </p:attrNameLst>
                                      </p:cBhvr>
                                      <p:to>
                                        <p:strVal val="visible"/>
                                      </p:to>
                                    </p:set>
                                    <p:animEffect transition="in" filter="dissolve">
                                      <p:cBhvr>
                                        <p:cTn id="91" dur="1000"/>
                                        <p:tgtEl>
                                          <p:spTgt spid="58"/>
                                        </p:tgtEl>
                                      </p:cBhvr>
                                    </p:animEffect>
                                  </p:childTnLst>
                                </p:cTn>
                              </p:par>
                            </p:childTnLst>
                          </p:cTn>
                        </p:par>
                        <p:par>
                          <p:cTn id="92" fill="hold">
                            <p:stCondLst>
                              <p:cond delay="26400"/>
                            </p:stCondLst>
                            <p:childTnLst>
                              <p:par>
                                <p:cTn id="93" presetID="9" presetClass="entr" presetSubtype="0" fill="hold" grpId="23" nodeType="afterEffect">
                                  <p:stCondLst>
                                    <p:cond delay="100"/>
                                  </p:stCondLst>
                                  <p:iterate>
                                    <p:tmAbs val="0"/>
                                  </p:iterate>
                                  <p:childTnLst>
                                    <p:set>
                                      <p:cBhvr>
                                        <p:cTn id="94" fill="hold"/>
                                        <p:tgtEl>
                                          <p:spTgt spid="39"/>
                                        </p:tgtEl>
                                        <p:attrNameLst>
                                          <p:attrName>style.visibility</p:attrName>
                                        </p:attrNameLst>
                                      </p:cBhvr>
                                      <p:to>
                                        <p:strVal val="visible"/>
                                      </p:to>
                                    </p:set>
                                    <p:animEffect transition="in" filter="dissolve">
                                      <p:cBhvr>
                                        <p:cTn id="95" dur="1000"/>
                                        <p:tgtEl>
                                          <p:spTgt spid="39"/>
                                        </p:tgtEl>
                                      </p:cBhvr>
                                    </p:animEffect>
                                  </p:childTnLst>
                                </p:cTn>
                              </p:par>
                            </p:childTnLst>
                          </p:cTn>
                        </p:par>
                        <p:par>
                          <p:cTn id="96" fill="hold">
                            <p:stCondLst>
                              <p:cond delay="27500"/>
                            </p:stCondLst>
                            <p:childTnLst>
                              <p:par>
                                <p:cTn id="97" presetID="9" presetClass="entr" presetSubtype="0" fill="hold" grpId="24" nodeType="afterEffect">
                                  <p:stCondLst>
                                    <p:cond delay="100"/>
                                  </p:stCondLst>
                                  <p:iterate>
                                    <p:tmAbs val="0"/>
                                  </p:iterate>
                                  <p:childTnLst>
                                    <p:set>
                                      <p:cBhvr>
                                        <p:cTn id="98" fill="hold"/>
                                        <p:tgtEl>
                                          <p:spTgt spid="52"/>
                                        </p:tgtEl>
                                        <p:attrNameLst>
                                          <p:attrName>style.visibility</p:attrName>
                                        </p:attrNameLst>
                                      </p:cBhvr>
                                      <p:to>
                                        <p:strVal val="visible"/>
                                      </p:to>
                                    </p:set>
                                    <p:animEffect transition="in" filter="dissolve">
                                      <p:cBhvr>
                                        <p:cTn id="99" dur="1000"/>
                                        <p:tgtEl>
                                          <p:spTgt spid="52"/>
                                        </p:tgtEl>
                                      </p:cBhvr>
                                    </p:animEffect>
                                  </p:childTnLst>
                                </p:cTn>
                              </p:par>
                            </p:childTnLst>
                          </p:cTn>
                        </p:par>
                        <p:par>
                          <p:cTn id="100" fill="hold">
                            <p:stCondLst>
                              <p:cond delay="28600"/>
                            </p:stCondLst>
                            <p:childTnLst>
                              <p:par>
                                <p:cTn id="101" presetID="9" presetClass="entr" presetSubtype="0" fill="hold" grpId="25" nodeType="afterEffect">
                                  <p:stCondLst>
                                    <p:cond delay="100"/>
                                  </p:stCondLst>
                                  <p:iterate>
                                    <p:tmAbs val="0"/>
                                  </p:iterate>
                                  <p:childTnLst>
                                    <p:set>
                                      <p:cBhvr>
                                        <p:cTn id="102" fill="hold"/>
                                        <p:tgtEl>
                                          <p:spTgt spid="59"/>
                                        </p:tgtEl>
                                        <p:attrNameLst>
                                          <p:attrName>style.visibility</p:attrName>
                                        </p:attrNameLst>
                                      </p:cBhvr>
                                      <p:to>
                                        <p:strVal val="visible"/>
                                      </p:to>
                                    </p:set>
                                    <p:animEffect transition="in" filter="dissolve">
                                      <p:cBhvr>
                                        <p:cTn id="103" dur="1000"/>
                                        <p:tgtEl>
                                          <p:spTgt spid="59"/>
                                        </p:tgtEl>
                                      </p:cBhvr>
                                    </p:animEffect>
                                  </p:childTnLst>
                                </p:cTn>
                              </p:par>
                            </p:childTnLst>
                          </p:cTn>
                        </p:par>
                        <p:par>
                          <p:cTn id="104" fill="hold">
                            <p:stCondLst>
                              <p:cond delay="29700"/>
                            </p:stCondLst>
                            <p:childTnLst>
                              <p:par>
                                <p:cTn id="105" presetID="9" presetClass="entr" presetSubtype="0" fill="hold" grpId="26" nodeType="afterEffect">
                                  <p:stCondLst>
                                    <p:cond delay="100"/>
                                  </p:stCondLst>
                                  <p:iterate>
                                    <p:tmAbs val="0"/>
                                  </p:iterate>
                                  <p:childTnLst>
                                    <p:set>
                                      <p:cBhvr>
                                        <p:cTn id="106" fill="hold"/>
                                        <p:tgtEl>
                                          <p:spTgt spid="53"/>
                                        </p:tgtEl>
                                        <p:attrNameLst>
                                          <p:attrName>style.visibility</p:attrName>
                                        </p:attrNameLst>
                                      </p:cBhvr>
                                      <p:to>
                                        <p:strVal val="visible"/>
                                      </p:to>
                                    </p:set>
                                    <p:animEffect transition="in" filter="dissolve">
                                      <p:cBhvr>
                                        <p:cTn id="107" dur="1000"/>
                                        <p:tgtEl>
                                          <p:spTgt spid="53"/>
                                        </p:tgtEl>
                                      </p:cBhvr>
                                    </p:animEffect>
                                  </p:childTnLst>
                                </p:cTn>
                              </p:par>
                            </p:childTnLst>
                          </p:cTn>
                        </p:par>
                        <p:par>
                          <p:cTn id="108" fill="hold">
                            <p:stCondLst>
                              <p:cond delay="30800"/>
                            </p:stCondLst>
                            <p:childTnLst>
                              <p:par>
                                <p:cTn id="109" presetID="9" presetClass="entr" presetSubtype="0" fill="hold" grpId="27" nodeType="afterEffect">
                                  <p:stCondLst>
                                    <p:cond delay="100"/>
                                  </p:stCondLst>
                                  <p:iterate>
                                    <p:tmAbs val="0"/>
                                  </p:iterate>
                                  <p:childTnLst>
                                    <p:set>
                                      <p:cBhvr>
                                        <p:cTn id="110" fill="hold"/>
                                        <p:tgtEl>
                                          <p:spTgt spid="47"/>
                                        </p:tgtEl>
                                        <p:attrNameLst>
                                          <p:attrName>style.visibility</p:attrName>
                                        </p:attrNameLst>
                                      </p:cBhvr>
                                      <p:to>
                                        <p:strVal val="visible"/>
                                      </p:to>
                                    </p:set>
                                    <p:animEffect transition="in" filter="dissolve">
                                      <p:cBhvr>
                                        <p:cTn id="111" dur="1000"/>
                                        <p:tgtEl>
                                          <p:spTgt spid="47"/>
                                        </p:tgtEl>
                                      </p:cBhvr>
                                    </p:animEffect>
                                  </p:childTnLst>
                                </p:cTn>
                              </p:par>
                            </p:childTnLst>
                          </p:cTn>
                        </p:par>
                        <p:par>
                          <p:cTn id="112" fill="hold">
                            <p:stCondLst>
                              <p:cond delay="31900"/>
                            </p:stCondLst>
                            <p:childTnLst>
                              <p:par>
                                <p:cTn id="113" presetID="9" presetClass="entr" presetSubtype="0" fill="hold" grpId="28" nodeType="afterEffect">
                                  <p:stCondLst>
                                    <p:cond delay="100"/>
                                  </p:stCondLst>
                                  <p:iterate>
                                    <p:tmAbs val="0"/>
                                  </p:iterate>
                                  <p:childTnLst>
                                    <p:set>
                                      <p:cBhvr>
                                        <p:cTn id="114" fill="hold"/>
                                        <p:tgtEl>
                                          <p:spTgt spid="41"/>
                                        </p:tgtEl>
                                        <p:attrNameLst>
                                          <p:attrName>style.visibility</p:attrName>
                                        </p:attrNameLst>
                                      </p:cBhvr>
                                      <p:to>
                                        <p:strVal val="visible"/>
                                      </p:to>
                                    </p:set>
                                    <p:animEffect transition="in" filter="dissolve">
                                      <p:cBhvr>
                                        <p:cTn id="115" dur="1000"/>
                                        <p:tgtEl>
                                          <p:spTgt spid="41"/>
                                        </p:tgtEl>
                                      </p:cBhvr>
                                    </p:animEffect>
                                  </p:childTnLst>
                                </p:cTn>
                              </p:par>
                            </p:childTnLst>
                          </p:cTn>
                        </p:par>
                        <p:par>
                          <p:cTn id="116" fill="hold">
                            <p:stCondLst>
                              <p:cond delay="33000"/>
                            </p:stCondLst>
                            <p:childTnLst>
                              <p:par>
                                <p:cTn id="117" presetID="9" presetClass="entr" presetSubtype="0" fill="hold" grpId="29" nodeType="afterEffect">
                                  <p:stCondLst>
                                    <p:cond delay="100"/>
                                  </p:stCondLst>
                                  <p:iterate>
                                    <p:tmAbs val="0"/>
                                  </p:iterate>
                                  <p:childTnLst>
                                    <p:set>
                                      <p:cBhvr>
                                        <p:cTn id="118" fill="hold"/>
                                        <p:tgtEl>
                                          <p:spTgt spid="56"/>
                                        </p:tgtEl>
                                        <p:attrNameLst>
                                          <p:attrName>style.visibility</p:attrName>
                                        </p:attrNameLst>
                                      </p:cBhvr>
                                      <p:to>
                                        <p:strVal val="visible"/>
                                      </p:to>
                                    </p:set>
                                    <p:animEffect transition="in" filter="dissolve">
                                      <p:cBhvr>
                                        <p:cTn id="119" dur="1000"/>
                                        <p:tgtEl>
                                          <p:spTgt spid="56"/>
                                        </p:tgtEl>
                                      </p:cBhvr>
                                    </p:animEffect>
                                  </p:childTnLst>
                                </p:cTn>
                              </p:par>
                            </p:childTnLst>
                          </p:cTn>
                        </p:par>
                        <p:par>
                          <p:cTn id="120" fill="hold">
                            <p:stCondLst>
                              <p:cond delay="34100"/>
                            </p:stCondLst>
                            <p:childTnLst>
                              <p:par>
                                <p:cTn id="121" presetID="9" presetClass="entr" presetSubtype="0" fill="hold" grpId="30" nodeType="afterEffect">
                                  <p:stCondLst>
                                    <p:cond delay="100"/>
                                  </p:stCondLst>
                                  <p:iterate>
                                    <p:tmAbs val="0"/>
                                  </p:iterate>
                                  <p:childTnLst>
                                    <p:set>
                                      <p:cBhvr>
                                        <p:cTn id="122" fill="hold"/>
                                        <p:tgtEl>
                                          <p:spTgt spid="46"/>
                                        </p:tgtEl>
                                        <p:attrNameLst>
                                          <p:attrName>style.visibility</p:attrName>
                                        </p:attrNameLst>
                                      </p:cBhvr>
                                      <p:to>
                                        <p:strVal val="visible"/>
                                      </p:to>
                                    </p:set>
                                    <p:animEffect transition="in" filter="dissolve">
                                      <p:cBhvr>
                                        <p:cTn id="123" dur="1000"/>
                                        <p:tgtEl>
                                          <p:spTgt spid="46"/>
                                        </p:tgtEl>
                                      </p:cBhvr>
                                    </p:animEffect>
                                  </p:childTnLst>
                                </p:cTn>
                              </p:par>
                            </p:childTnLst>
                          </p:cTn>
                        </p:par>
                        <p:par>
                          <p:cTn id="124" fill="hold">
                            <p:stCondLst>
                              <p:cond delay="35200"/>
                            </p:stCondLst>
                            <p:childTnLst>
                              <p:par>
                                <p:cTn id="125" presetID="9" presetClass="entr" presetSubtype="0" fill="hold" grpId="31" nodeType="afterEffect">
                                  <p:stCondLst>
                                    <p:cond delay="100"/>
                                  </p:stCondLst>
                                  <p:iterate>
                                    <p:tmAbs val="0"/>
                                  </p:iterate>
                                  <p:childTnLst>
                                    <p:set>
                                      <p:cBhvr>
                                        <p:cTn id="126" fill="hold"/>
                                        <p:tgtEl>
                                          <p:spTgt spid="57"/>
                                        </p:tgtEl>
                                        <p:attrNameLst>
                                          <p:attrName>style.visibility</p:attrName>
                                        </p:attrNameLst>
                                      </p:cBhvr>
                                      <p:to>
                                        <p:strVal val="visible"/>
                                      </p:to>
                                    </p:set>
                                    <p:animEffect transition="in" filter="dissolve">
                                      <p:cBhvr>
                                        <p:cTn id="127" dur="1000"/>
                                        <p:tgtEl>
                                          <p:spTgt spid="57"/>
                                        </p:tgtEl>
                                      </p:cBhvr>
                                    </p:animEffect>
                                  </p:childTnLst>
                                </p:cTn>
                              </p:par>
                            </p:childTnLst>
                          </p:cTn>
                        </p:par>
                        <p:par>
                          <p:cTn id="128" fill="hold">
                            <p:stCondLst>
                              <p:cond delay="36300"/>
                            </p:stCondLst>
                            <p:childTnLst>
                              <p:par>
                                <p:cTn id="129" presetID="9" presetClass="entr" presetSubtype="0" fill="hold" grpId="32" nodeType="afterEffect">
                                  <p:stCondLst>
                                    <p:cond delay="100"/>
                                  </p:stCondLst>
                                  <p:iterate>
                                    <p:tmAbs val="0"/>
                                  </p:iterate>
                                  <p:childTnLst>
                                    <p:set>
                                      <p:cBhvr>
                                        <p:cTn id="130" fill="hold"/>
                                        <p:tgtEl>
                                          <p:spTgt spid="44"/>
                                        </p:tgtEl>
                                        <p:attrNameLst>
                                          <p:attrName>style.visibility</p:attrName>
                                        </p:attrNameLst>
                                      </p:cBhvr>
                                      <p:to>
                                        <p:strVal val="visible"/>
                                      </p:to>
                                    </p:set>
                                    <p:animEffect transition="in" filter="dissolve">
                                      <p:cBhvr>
                                        <p:cTn id="131" dur="1000"/>
                                        <p:tgtEl>
                                          <p:spTgt spid="44"/>
                                        </p:tgtEl>
                                      </p:cBhvr>
                                    </p:animEffect>
                                  </p:childTnLst>
                                </p:cTn>
                              </p:par>
                            </p:childTnLst>
                          </p:cTn>
                        </p:par>
                        <p:par>
                          <p:cTn id="132" fill="hold">
                            <p:stCondLst>
                              <p:cond delay="37400"/>
                            </p:stCondLst>
                            <p:childTnLst>
                              <p:par>
                                <p:cTn id="133" presetID="9" presetClass="entr" presetSubtype="0" fill="hold" grpId="33" nodeType="afterEffect">
                                  <p:stCondLst>
                                    <p:cond delay="100"/>
                                  </p:stCondLst>
                                  <p:iterate>
                                    <p:tmAbs val="0"/>
                                  </p:iterate>
                                  <p:childTnLst>
                                    <p:set>
                                      <p:cBhvr>
                                        <p:cTn id="134" fill="hold"/>
                                        <p:tgtEl>
                                          <p:spTgt spid="64"/>
                                        </p:tgtEl>
                                        <p:attrNameLst>
                                          <p:attrName>style.visibility</p:attrName>
                                        </p:attrNameLst>
                                      </p:cBhvr>
                                      <p:to>
                                        <p:strVal val="visible"/>
                                      </p:to>
                                    </p:set>
                                    <p:animEffect transition="in" filter="dissolve">
                                      <p:cBhvr>
                                        <p:cTn id="135" dur="1000"/>
                                        <p:tgtEl>
                                          <p:spTgt spid="64"/>
                                        </p:tgtEl>
                                      </p:cBhvr>
                                    </p:animEffect>
                                  </p:childTnLst>
                                </p:cTn>
                              </p:par>
                            </p:childTnLst>
                          </p:cTn>
                        </p:par>
                        <p:par>
                          <p:cTn id="136" fill="hold">
                            <p:stCondLst>
                              <p:cond delay="38500"/>
                            </p:stCondLst>
                            <p:childTnLst>
                              <p:par>
                                <p:cTn id="137" presetID="9" presetClass="entr" presetSubtype="0" fill="hold" grpId="34" nodeType="afterEffect">
                                  <p:stCondLst>
                                    <p:cond delay="100"/>
                                  </p:stCondLst>
                                  <p:iterate>
                                    <p:tmAbs val="0"/>
                                  </p:iterate>
                                  <p:childTnLst>
                                    <p:set>
                                      <p:cBhvr>
                                        <p:cTn id="138" fill="hold"/>
                                        <p:tgtEl>
                                          <p:spTgt spid="62"/>
                                        </p:tgtEl>
                                        <p:attrNameLst>
                                          <p:attrName>style.visibility</p:attrName>
                                        </p:attrNameLst>
                                      </p:cBhvr>
                                      <p:to>
                                        <p:strVal val="visible"/>
                                      </p:to>
                                    </p:set>
                                    <p:animEffect transition="in" filter="dissolve">
                                      <p:cBhvr>
                                        <p:cTn id="139" dur="1000"/>
                                        <p:tgtEl>
                                          <p:spTgt spid="62"/>
                                        </p:tgtEl>
                                      </p:cBhvr>
                                    </p:animEffect>
                                  </p:childTnLst>
                                </p:cTn>
                              </p:par>
                            </p:childTnLst>
                          </p:cTn>
                        </p:par>
                        <p:par>
                          <p:cTn id="140" fill="hold">
                            <p:stCondLst>
                              <p:cond delay="39600"/>
                            </p:stCondLst>
                            <p:childTnLst>
                              <p:par>
                                <p:cTn id="141" presetID="9" presetClass="entr" presetSubtype="0" fill="hold" grpId="35" nodeType="afterEffect">
                                  <p:stCondLst>
                                    <p:cond delay="100"/>
                                  </p:stCondLst>
                                  <p:iterate>
                                    <p:tmAbs val="0"/>
                                  </p:iterate>
                                  <p:childTnLst>
                                    <p:set>
                                      <p:cBhvr>
                                        <p:cTn id="142" fill="hold"/>
                                        <p:tgtEl>
                                          <p:spTgt spid="55"/>
                                        </p:tgtEl>
                                        <p:attrNameLst>
                                          <p:attrName>style.visibility</p:attrName>
                                        </p:attrNameLst>
                                      </p:cBhvr>
                                      <p:to>
                                        <p:strVal val="visible"/>
                                      </p:to>
                                    </p:set>
                                    <p:animEffect transition="in" filter="dissolve">
                                      <p:cBhvr>
                                        <p:cTn id="143" dur="1000"/>
                                        <p:tgtEl>
                                          <p:spTgt spid="55"/>
                                        </p:tgtEl>
                                      </p:cBhvr>
                                    </p:animEffect>
                                  </p:childTnLst>
                                </p:cTn>
                              </p:par>
                            </p:childTnLst>
                          </p:cTn>
                        </p:par>
                        <p:par>
                          <p:cTn id="144" fill="hold">
                            <p:stCondLst>
                              <p:cond delay="40700"/>
                            </p:stCondLst>
                            <p:childTnLst>
                              <p:par>
                                <p:cTn id="145" presetID="9" presetClass="entr" presetSubtype="0" fill="hold" grpId="36" nodeType="afterEffect">
                                  <p:stCondLst>
                                    <p:cond delay="100"/>
                                  </p:stCondLst>
                                  <p:iterate>
                                    <p:tmAbs val="0"/>
                                  </p:iterate>
                                  <p:childTnLst>
                                    <p:set>
                                      <p:cBhvr>
                                        <p:cTn id="146" fill="hold"/>
                                        <p:tgtEl>
                                          <p:spTgt spid="45"/>
                                        </p:tgtEl>
                                        <p:attrNameLst>
                                          <p:attrName>style.visibility</p:attrName>
                                        </p:attrNameLst>
                                      </p:cBhvr>
                                      <p:to>
                                        <p:strVal val="visible"/>
                                      </p:to>
                                    </p:set>
                                    <p:animEffect transition="in" filter="dissolve">
                                      <p:cBhvr>
                                        <p:cTn id="147" dur="1000"/>
                                        <p:tgtEl>
                                          <p:spTgt spid="45"/>
                                        </p:tgtEl>
                                      </p:cBhvr>
                                    </p:animEffect>
                                  </p:childTnLst>
                                </p:cTn>
                              </p:par>
                            </p:childTnLst>
                          </p:cTn>
                        </p:par>
                        <p:par>
                          <p:cTn id="148" fill="hold">
                            <p:stCondLst>
                              <p:cond delay="41800"/>
                            </p:stCondLst>
                            <p:childTnLst>
                              <p:par>
                                <p:cTn id="149" presetID="9" presetClass="entr" presetSubtype="0" fill="hold" grpId="37" nodeType="afterEffect">
                                  <p:stCondLst>
                                    <p:cond delay="100"/>
                                  </p:stCondLst>
                                  <p:iterate>
                                    <p:tmAbs val="0"/>
                                  </p:iterate>
                                  <p:childTnLst>
                                    <p:set>
                                      <p:cBhvr>
                                        <p:cTn id="150" fill="hold"/>
                                        <p:tgtEl>
                                          <p:spTgt spid="61"/>
                                        </p:tgtEl>
                                        <p:attrNameLst>
                                          <p:attrName>style.visibility</p:attrName>
                                        </p:attrNameLst>
                                      </p:cBhvr>
                                      <p:to>
                                        <p:strVal val="visible"/>
                                      </p:to>
                                    </p:set>
                                    <p:animEffect transition="in" filter="dissolve">
                                      <p:cBhvr>
                                        <p:cTn id="151" dur="1000"/>
                                        <p:tgtEl>
                                          <p:spTgt spid="61"/>
                                        </p:tgtEl>
                                      </p:cBhvr>
                                    </p:animEffect>
                                  </p:childTnLst>
                                </p:cTn>
                              </p:par>
                            </p:childTnLst>
                          </p:cTn>
                        </p:par>
                        <p:par>
                          <p:cTn id="152" fill="hold">
                            <p:stCondLst>
                              <p:cond delay="42900"/>
                            </p:stCondLst>
                            <p:childTnLst>
                              <p:par>
                                <p:cTn id="153" presetID="9" presetClass="entr" presetSubtype="0" fill="hold" grpId="38" nodeType="afterEffect">
                                  <p:stCondLst>
                                    <p:cond delay="100"/>
                                  </p:stCondLst>
                                  <p:iterate>
                                    <p:tmAbs val="0"/>
                                  </p:iterate>
                                  <p:childTnLst>
                                    <p:set>
                                      <p:cBhvr>
                                        <p:cTn id="154" fill="hold"/>
                                        <p:tgtEl>
                                          <p:spTgt spid="63"/>
                                        </p:tgtEl>
                                        <p:attrNameLst>
                                          <p:attrName>style.visibility</p:attrName>
                                        </p:attrNameLst>
                                      </p:cBhvr>
                                      <p:to>
                                        <p:strVal val="visible"/>
                                      </p:to>
                                    </p:set>
                                    <p:animEffect transition="in" filter="dissolve">
                                      <p:cBhvr>
                                        <p:cTn id="155" dur="1000"/>
                                        <p:tgtEl>
                                          <p:spTgt spid="63"/>
                                        </p:tgtEl>
                                      </p:cBhvr>
                                    </p:animEffect>
                                  </p:childTnLst>
                                </p:cTn>
                              </p:par>
                            </p:childTnLst>
                          </p:cTn>
                        </p:par>
                        <p:par>
                          <p:cTn id="156" fill="hold">
                            <p:stCondLst>
                              <p:cond delay="44000"/>
                            </p:stCondLst>
                            <p:childTnLst>
                              <p:par>
                                <p:cTn id="157" presetID="9" presetClass="entr" presetSubtype="0" fill="hold" grpId="39" nodeType="afterEffect">
                                  <p:stCondLst>
                                    <p:cond delay="100"/>
                                  </p:stCondLst>
                                  <p:iterate>
                                    <p:tmAbs val="0"/>
                                  </p:iterate>
                                  <p:childTnLst>
                                    <p:set>
                                      <p:cBhvr>
                                        <p:cTn id="158" fill="hold"/>
                                        <p:tgtEl>
                                          <p:spTgt spid="72"/>
                                        </p:tgtEl>
                                        <p:attrNameLst>
                                          <p:attrName>style.visibility</p:attrName>
                                        </p:attrNameLst>
                                      </p:cBhvr>
                                      <p:to>
                                        <p:strVal val="visible"/>
                                      </p:to>
                                    </p:set>
                                    <p:animEffect transition="in" filter="dissolve">
                                      <p:cBhvr>
                                        <p:cTn id="159" dur="1000"/>
                                        <p:tgtEl>
                                          <p:spTgt spid="72"/>
                                        </p:tgtEl>
                                      </p:cBhvr>
                                    </p:animEffect>
                                  </p:childTnLst>
                                </p:cTn>
                              </p:par>
                            </p:childTnLst>
                          </p:cTn>
                        </p:par>
                        <p:par>
                          <p:cTn id="160" fill="hold">
                            <p:stCondLst>
                              <p:cond delay="45100"/>
                            </p:stCondLst>
                            <p:childTnLst>
                              <p:par>
                                <p:cTn id="161" presetID="9" presetClass="entr" presetSubtype="0" fill="hold" grpId="40" nodeType="afterEffect">
                                  <p:stCondLst>
                                    <p:cond delay="100"/>
                                  </p:stCondLst>
                                  <p:iterate>
                                    <p:tmAbs val="0"/>
                                  </p:iterate>
                                  <p:childTnLst>
                                    <p:set>
                                      <p:cBhvr>
                                        <p:cTn id="162" fill="hold"/>
                                        <p:tgtEl>
                                          <p:spTgt spid="73"/>
                                        </p:tgtEl>
                                        <p:attrNameLst>
                                          <p:attrName>style.visibility</p:attrName>
                                        </p:attrNameLst>
                                      </p:cBhvr>
                                      <p:to>
                                        <p:strVal val="visible"/>
                                      </p:to>
                                    </p:set>
                                    <p:animEffect transition="in" filter="dissolve">
                                      <p:cBhvr>
                                        <p:cTn id="163"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1" animBg="1" advAuto="0"/>
      <p:bldP spid="36" grpId="2" animBg="1" advAuto="0"/>
      <p:bldP spid="37" grpId="3" animBg="1" advAuto="0"/>
      <p:bldP spid="38" grpId="16" animBg="1" advAuto="0"/>
      <p:bldP spid="39" grpId="23" animBg="1" advAuto="0"/>
      <p:bldP spid="40" grpId="19" animBg="1" advAuto="0"/>
      <p:bldP spid="41" grpId="28" animBg="1" advAuto="0"/>
      <p:bldP spid="42" grpId="13" animBg="1" advAuto="0"/>
      <p:bldP spid="43" grpId="11" animBg="1" advAuto="0"/>
      <p:bldP spid="44" grpId="32" animBg="1" advAuto="0"/>
      <p:bldP spid="45" grpId="36" animBg="1" advAuto="0"/>
      <p:bldP spid="46" grpId="30" animBg="1" advAuto="0"/>
      <p:bldP spid="47" grpId="27" animBg="1" advAuto="0"/>
      <p:bldP spid="48" grpId="15" animBg="1" advAuto="0"/>
      <p:bldP spid="49" grpId="12" animBg="1" advAuto="0"/>
      <p:bldP spid="50" grpId="4" animBg="1" advAuto="0"/>
      <p:bldP spid="51" grpId="17" animBg="1" advAuto="0"/>
      <p:bldP spid="52" grpId="24" animBg="1" advAuto="0"/>
      <p:bldP spid="53" grpId="26" animBg="1" advAuto="0"/>
      <p:bldP spid="54" grpId="18" animBg="1" advAuto="0"/>
      <p:bldP spid="55" grpId="35" animBg="1" advAuto="0"/>
      <p:bldP spid="56" grpId="29" animBg="1" advAuto="0"/>
      <p:bldP spid="57" grpId="31" animBg="1" advAuto="0"/>
      <p:bldP spid="58" grpId="22" animBg="1" advAuto="0"/>
      <p:bldP spid="59" grpId="25" animBg="1" advAuto="0"/>
      <p:bldP spid="60" grpId="14" animBg="1" advAuto="0"/>
      <p:bldP spid="61" grpId="37" animBg="1" advAuto="0"/>
      <p:bldP spid="62" grpId="34" animBg="1" advAuto="0"/>
      <p:bldP spid="63" grpId="38" animBg="1" advAuto="0"/>
      <p:bldP spid="64" grpId="33" animBg="1" advAuto="0"/>
      <p:bldP spid="65" grpId="6" animBg="1" advAuto="0"/>
      <p:bldP spid="66" grpId="5" animBg="1" advAuto="0"/>
      <p:bldP spid="67" grpId="7" animBg="1" advAuto="0"/>
      <p:bldP spid="68" grpId="8" animBg="1" advAuto="0"/>
      <p:bldP spid="69" grpId="10" animBg="1" advAuto="0"/>
      <p:bldP spid="70" grpId="20" animBg="1" advAuto="0"/>
      <p:bldP spid="71" grpId="21" animBg="1" advAuto="0"/>
      <p:bldP spid="72" grpId="39" animBg="1" advAuto="0"/>
      <p:bldP spid="73" grpId="40" animBg="1" advAuto="0"/>
      <p:bldP spid="74" grpId="9"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TABLE_PER_CLASS inheritance ISSUES</a:t>
            </a:r>
          </a:p>
        </p:txBody>
      </p:sp>
      <p:sp>
        <p:nvSpPr>
          <p:cNvPr id="128" name="Shape 128"/>
          <p:cNvSpPr>
            <a:spLocks noGrp="1"/>
          </p:cNvSpPr>
          <p:nvPr>
            <p:ph type="body" idx="1"/>
          </p:nvPr>
        </p:nvSpPr>
        <p:spPr>
          <a:xfrm>
            <a:off x="952500" y="2815810"/>
            <a:ext cx="11099800" cy="6286500"/>
          </a:xfrm>
          <a:prstGeom prst="rect">
            <a:avLst/>
          </a:prstGeom>
        </p:spPr>
        <p:txBody>
          <a:bodyPr/>
          <a:lstStyle/>
          <a:p>
            <a:pPr marL="443484" lvl="0" indent="-443484" defTabSz="566674">
              <a:spcBef>
                <a:spcPts val="4000"/>
              </a:spcBef>
              <a:defRPr sz="1800">
                <a:solidFill>
                  <a:srgbClr val="000000"/>
                </a:solidFill>
              </a:defRPr>
            </a:pPr>
            <a:r>
              <a:rPr sz="3686" dirty="0">
                <a:solidFill>
                  <a:srgbClr val="FFFFFF"/>
                </a:solidFill>
              </a:rPr>
              <a:t>Poor query performance - The main disadvantage to the table per class model is queries or relationships to the root or branch classes become expensive. </a:t>
            </a:r>
          </a:p>
          <a:p>
            <a:pPr marL="443484" lvl="0" indent="-443484" defTabSz="566674">
              <a:spcBef>
                <a:spcPts val="4000"/>
              </a:spcBef>
              <a:defRPr sz="1800">
                <a:solidFill>
                  <a:srgbClr val="000000"/>
                </a:solidFill>
              </a:defRPr>
            </a:pPr>
            <a:r>
              <a:rPr sz="3686" dirty="0">
                <a:solidFill>
                  <a:srgbClr val="FFFFFF"/>
                </a:solidFill>
              </a:rPr>
              <a:t>Issues with ordering and joins Because table per class inheritance requires multiple queries, or unions, you cannot join to, fetch join, or traverse them in queries. Also when ordering is used the results will be ordered by class, then by the ordering.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Mapped Superclass </a:t>
            </a:r>
          </a:p>
        </p:txBody>
      </p:sp>
      <p:sp>
        <p:nvSpPr>
          <p:cNvPr id="131" name="Shape 131"/>
          <p:cNvSpPr>
            <a:spLocks noGrp="1"/>
          </p:cNvSpPr>
          <p:nvPr>
            <p:ph type="body" idx="1"/>
          </p:nvPr>
        </p:nvSpPr>
        <p:spPr>
          <a:xfrm>
            <a:off x="952500" y="2597150"/>
            <a:ext cx="11099800" cy="6286500"/>
          </a:xfrm>
          <a:prstGeom prst="rect">
            <a:avLst/>
          </a:prstGeom>
        </p:spPr>
        <p:txBody>
          <a:bodyPr/>
          <a:lstStyle/>
          <a:p>
            <a:pPr marL="443484" lvl="0" indent="-443484" defTabSz="566674">
              <a:spcBef>
                <a:spcPts val="4000"/>
              </a:spcBef>
              <a:defRPr sz="1800">
                <a:solidFill>
                  <a:srgbClr val="000000"/>
                </a:solidFill>
              </a:defRPr>
            </a:pPr>
            <a:r>
              <a:rPr sz="3686">
                <a:solidFill>
                  <a:srgbClr val="FFFFFF"/>
                </a:solidFill>
              </a:rPr>
              <a:t>Mapped superclass inheritance allows inheritance to be used in the object model, when it does not exist in the data model. It is similar to table per class inheritance, but does not allow querying, persisting, or relationships to the superclass. Its main purpose is to allow mappings information to be inherited by its subclasses. </a:t>
            </a:r>
          </a:p>
          <a:p>
            <a:pPr marL="443484" lvl="0" indent="-443484" defTabSz="566674">
              <a:spcBef>
                <a:spcPts val="4000"/>
              </a:spcBef>
              <a:defRPr sz="1800">
                <a:solidFill>
                  <a:srgbClr val="000000"/>
                </a:solidFill>
              </a:defRPr>
            </a:pPr>
            <a:r>
              <a:rPr sz="3686">
                <a:solidFill>
                  <a:srgbClr val="FFFFFF"/>
                </a:solidFill>
              </a:rPr>
              <a:t>The subclasses are responsible for defining the table, id and other information, and can modify any of the inherited mappings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a:solidFill>
                  <a:srgbClr val="FFFFFF"/>
                </a:solidFill>
              </a:rPr>
              <a:t>MappedSuperclass </a:t>
            </a:r>
          </a:p>
        </p:txBody>
      </p:sp>
      <p:sp>
        <p:nvSpPr>
          <p:cNvPr id="134" name="Shape 134"/>
          <p:cNvSpPr/>
          <p:nvPr/>
        </p:nvSpPr>
        <p:spPr>
          <a:xfrm>
            <a:off x="420457" y="1995785"/>
            <a:ext cx="12182359" cy="748923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algn="l">
              <a:defRPr sz="1800">
                <a:solidFill>
                  <a:srgbClr val="000000"/>
                </a:solidFill>
              </a:defRPr>
            </a:pPr>
            <a:r>
              <a:rPr sz="2400" b="1" dirty="0">
                <a:solidFill>
                  <a:srgbClr val="FFFFFF"/>
                </a:solidFill>
                <a:latin typeface="Monaco"/>
                <a:ea typeface="Monaco"/>
                <a:cs typeface="Monaco"/>
                <a:sym typeface="Monaco"/>
              </a:rPr>
              <a:t>@</a:t>
            </a:r>
            <a:r>
              <a:rPr sz="2400" b="1" dirty="0" err="1">
                <a:solidFill>
                  <a:srgbClr val="FFFFFF"/>
                </a:solidFill>
                <a:latin typeface="Monaco"/>
                <a:ea typeface="Monaco"/>
                <a:cs typeface="Monaco"/>
                <a:sym typeface="Monaco"/>
              </a:rPr>
              <a:t>MappedSuperclass</a:t>
            </a: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public abstract class Project {</a:t>
            </a:r>
          </a:p>
          <a:p>
            <a:pPr lvl="0" algn="l">
              <a:defRPr sz="1800">
                <a:solidFill>
                  <a:srgbClr val="000000"/>
                </a:solidFill>
              </a:defRPr>
            </a:pPr>
            <a:r>
              <a:rPr sz="2400" b="1" dirty="0">
                <a:solidFill>
                  <a:srgbClr val="FFFFFF"/>
                </a:solidFill>
                <a:latin typeface="Monaco"/>
                <a:ea typeface="Monaco"/>
                <a:cs typeface="Monaco"/>
                <a:sym typeface="Monaco"/>
              </a:rPr>
              <a:t>  @Id</a:t>
            </a:r>
          </a:p>
          <a:p>
            <a:pPr lvl="0" algn="l">
              <a:defRPr sz="1800">
                <a:solidFill>
                  <a:srgbClr val="000000"/>
                </a:solidFill>
              </a:defRPr>
            </a:pPr>
            <a:r>
              <a:rPr sz="2400" b="1" dirty="0">
                <a:solidFill>
                  <a:srgbClr val="FFFFFF"/>
                </a:solidFill>
                <a:latin typeface="Monaco"/>
                <a:ea typeface="Monaco"/>
                <a:cs typeface="Monaco"/>
                <a:sym typeface="Monaco"/>
              </a:rPr>
              <a:t>  private long id;</a:t>
            </a:r>
          </a:p>
          <a:p>
            <a:pPr lvl="0" algn="l">
              <a:defRPr sz="1800">
                <a:solidFill>
                  <a:srgbClr val="000000"/>
                </a:solidFill>
              </a:defRPr>
            </a:pPr>
            <a:r>
              <a:rPr sz="2400" b="1" dirty="0">
                <a:solidFill>
                  <a:srgbClr val="FFFFFF"/>
                </a:solidFill>
                <a:latin typeface="Monaco"/>
                <a:ea typeface="Monaco"/>
                <a:cs typeface="Monaco"/>
                <a:sym typeface="Monaco"/>
              </a:rPr>
              <a:t>  @Column(name="NAME")</a:t>
            </a:r>
          </a:p>
          <a:p>
            <a:pPr lvl="0" algn="l">
              <a:defRPr sz="1800">
                <a:solidFill>
                  <a:srgbClr val="000000"/>
                </a:solidFill>
              </a:defRPr>
            </a:pPr>
            <a:r>
              <a:rPr sz="2400" b="1" dirty="0">
                <a:solidFill>
                  <a:srgbClr val="FFFFFF"/>
                </a:solidFill>
                <a:latin typeface="Monaco"/>
                <a:ea typeface="Monaco"/>
                <a:cs typeface="Monaco"/>
                <a:sym typeface="Monaco"/>
              </a:rPr>
              <a:t>  private String name;</a:t>
            </a:r>
          </a:p>
          <a:p>
            <a:pPr lvl="0" algn="l">
              <a:defRPr sz="1800">
                <a:solidFill>
                  <a:srgbClr val="000000"/>
                </a:solidFill>
              </a:defRPr>
            </a:pPr>
            <a:r>
              <a:rPr sz="2400" b="1" dirty="0">
                <a:solidFill>
                  <a:srgbClr val="FFFFFF"/>
                </a:solidFill>
                <a:latin typeface="Monaco"/>
                <a:ea typeface="Monaco"/>
                <a:cs typeface="Monaco"/>
                <a:sym typeface="Monaco"/>
              </a:rPr>
              <a:t>  ...</a:t>
            </a:r>
          </a:p>
          <a:p>
            <a:pPr lvl="0" algn="l">
              <a:defRPr sz="1800">
                <a:solidFill>
                  <a:srgbClr val="000000"/>
                </a:solidFill>
              </a:defRPr>
            </a:pPr>
            <a:r>
              <a:rPr sz="2400" b="1" dirty="0">
                <a:solidFill>
                  <a:srgbClr val="FFFFFF"/>
                </a:solidFill>
                <a:latin typeface="Monaco"/>
                <a:ea typeface="Monaco"/>
                <a:cs typeface="Monaco"/>
                <a:sym typeface="Monaco"/>
              </a:rPr>
              <a:t>}</a:t>
            </a:r>
          </a:p>
          <a:p>
            <a:pPr lvl="0" algn="l">
              <a:defRPr sz="1800">
                <a:solidFill>
                  <a:srgbClr val="000000"/>
                </a:solidFill>
              </a:defRPr>
            </a:pP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@Entity</a:t>
            </a:r>
          </a:p>
          <a:p>
            <a:pPr lvl="0" algn="l">
              <a:defRPr sz="1800">
                <a:solidFill>
                  <a:srgbClr val="000000"/>
                </a:solidFill>
              </a:defRPr>
            </a:pPr>
            <a:r>
              <a:rPr sz="2400" b="1" dirty="0">
                <a:solidFill>
                  <a:srgbClr val="FFFFFF"/>
                </a:solidFill>
                <a:latin typeface="Monaco"/>
                <a:ea typeface="Monaco"/>
                <a:cs typeface="Monaco"/>
                <a:sym typeface="Monaco"/>
              </a:rPr>
              <a:t>@Table(name="LARGEPROJECT")</a:t>
            </a:r>
          </a:p>
          <a:p>
            <a:pPr lvl="0" algn="l">
              <a:defRPr sz="1800">
                <a:solidFill>
                  <a:srgbClr val="000000"/>
                </a:solidFill>
              </a:defRPr>
            </a:pPr>
            <a:r>
              <a:rPr sz="2400" b="1" dirty="0">
                <a:solidFill>
                  <a:srgbClr val="FFFFFF"/>
                </a:solidFill>
                <a:latin typeface="Monaco"/>
                <a:ea typeface="Monaco"/>
                <a:cs typeface="Monaco"/>
                <a:sym typeface="Monaco"/>
              </a:rPr>
              <a:t>@</a:t>
            </a:r>
            <a:r>
              <a:rPr sz="2400" b="1" dirty="0" err="1">
                <a:solidFill>
                  <a:srgbClr val="FFFFFF"/>
                </a:solidFill>
                <a:latin typeface="Monaco"/>
                <a:ea typeface="Monaco"/>
                <a:cs typeface="Monaco"/>
                <a:sym typeface="Monaco"/>
              </a:rPr>
              <a:t>AttributeOverride</a:t>
            </a:r>
            <a:r>
              <a:rPr sz="2400" b="1" dirty="0">
                <a:solidFill>
                  <a:srgbClr val="FFFFFF"/>
                </a:solidFill>
                <a:latin typeface="Monaco"/>
                <a:ea typeface="Monaco"/>
                <a:cs typeface="Monaco"/>
                <a:sym typeface="Monaco"/>
              </a:rPr>
              <a:t>(name="name", column=@Column(name="PROJECT_NAME"))</a:t>
            </a:r>
          </a:p>
          <a:p>
            <a:pPr lvl="0" algn="l">
              <a:defRPr sz="1800">
                <a:solidFill>
                  <a:srgbClr val="000000"/>
                </a:solidFill>
              </a:defRPr>
            </a:pPr>
            <a:r>
              <a:rPr sz="2400" b="1" dirty="0">
                <a:solidFill>
                  <a:srgbClr val="FFFFFF"/>
                </a:solidFill>
                <a:latin typeface="Monaco"/>
                <a:ea typeface="Monaco"/>
                <a:cs typeface="Monaco"/>
                <a:sym typeface="Monaco"/>
              </a:rPr>
              <a:t>public class </a:t>
            </a:r>
            <a:r>
              <a:rPr sz="2400" b="1" dirty="0" err="1">
                <a:solidFill>
                  <a:srgbClr val="FFFFFF"/>
                </a:solidFill>
                <a:latin typeface="Monaco"/>
                <a:ea typeface="Monaco"/>
                <a:cs typeface="Monaco"/>
                <a:sym typeface="Monaco"/>
              </a:rPr>
              <a:t>LargeProject</a:t>
            </a:r>
            <a:r>
              <a:rPr sz="2400" b="1" dirty="0">
                <a:solidFill>
                  <a:srgbClr val="FFFFFF"/>
                </a:solidFill>
                <a:latin typeface="Monaco"/>
                <a:ea typeface="Monaco"/>
                <a:cs typeface="Monaco"/>
                <a:sym typeface="Monaco"/>
              </a:rPr>
              <a:t> extends Project {</a:t>
            </a:r>
          </a:p>
          <a:p>
            <a:pPr lvl="0" algn="l">
              <a:defRPr sz="1800">
                <a:solidFill>
                  <a:srgbClr val="000000"/>
                </a:solidFill>
              </a:defRPr>
            </a:pPr>
            <a:r>
              <a:rPr sz="2400" b="1" dirty="0">
                <a:solidFill>
                  <a:srgbClr val="FFFFFF"/>
                </a:solidFill>
                <a:latin typeface="Monaco"/>
                <a:ea typeface="Monaco"/>
                <a:cs typeface="Monaco"/>
                <a:sym typeface="Monaco"/>
              </a:rPr>
              <a:t>  </a:t>
            </a:r>
            <a:r>
              <a:rPr lang="en-US" sz="2400" b="1" dirty="0" smtClean="0">
                <a:solidFill>
                  <a:srgbClr val="FFFFFF"/>
                </a:solidFill>
                <a:latin typeface="Monaco"/>
                <a:ea typeface="Monaco"/>
                <a:cs typeface="Monaco"/>
                <a:sym typeface="Monaco"/>
              </a:rPr>
              <a:t> </a:t>
            </a:r>
            <a:r>
              <a:rPr sz="2400" b="1" dirty="0" smtClean="0">
                <a:solidFill>
                  <a:srgbClr val="FFFFFF"/>
                </a:solidFill>
                <a:latin typeface="Monaco"/>
                <a:ea typeface="Monaco"/>
                <a:cs typeface="Monaco"/>
                <a:sym typeface="Monaco"/>
              </a:rPr>
              <a:t>private </a:t>
            </a:r>
            <a:r>
              <a:rPr sz="2400" b="1" dirty="0" err="1">
                <a:solidFill>
                  <a:srgbClr val="FFFFFF"/>
                </a:solidFill>
                <a:latin typeface="Monaco"/>
                <a:ea typeface="Monaco"/>
                <a:cs typeface="Monaco"/>
                <a:sym typeface="Monaco"/>
              </a:rPr>
              <a:t>BigDecimal</a:t>
            </a:r>
            <a:r>
              <a:rPr sz="2400" b="1" dirty="0">
                <a:solidFill>
                  <a:srgbClr val="FFFFFF"/>
                </a:solidFill>
                <a:latin typeface="Monaco"/>
                <a:ea typeface="Monaco"/>
                <a:cs typeface="Monaco"/>
                <a:sym typeface="Monaco"/>
              </a:rPr>
              <a:t> budget;</a:t>
            </a:r>
          </a:p>
          <a:p>
            <a:pPr lvl="0" algn="l">
              <a:defRPr sz="1800">
                <a:solidFill>
                  <a:srgbClr val="000000"/>
                </a:solidFill>
              </a:defRPr>
            </a:pPr>
            <a:r>
              <a:rPr sz="2400" b="1" dirty="0">
                <a:solidFill>
                  <a:srgbClr val="FFFFFF"/>
                </a:solidFill>
                <a:latin typeface="Monaco"/>
                <a:ea typeface="Monaco"/>
                <a:cs typeface="Monaco"/>
                <a:sym typeface="Monaco"/>
              </a:rPr>
              <a:t>}</a:t>
            </a:r>
          </a:p>
          <a:p>
            <a:pPr lvl="0" algn="l">
              <a:defRPr sz="1800">
                <a:solidFill>
                  <a:srgbClr val="000000"/>
                </a:solidFill>
              </a:defRPr>
            </a:pP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@Entity</a:t>
            </a:r>
          </a:p>
          <a:p>
            <a:pPr lvl="0" algn="l">
              <a:defRPr sz="1800">
                <a:solidFill>
                  <a:srgbClr val="000000"/>
                </a:solidFill>
              </a:defRPr>
            </a:pPr>
            <a:r>
              <a:rPr sz="2400" b="1" dirty="0">
                <a:solidFill>
                  <a:srgbClr val="FFFFFF"/>
                </a:solidFill>
                <a:latin typeface="Monaco"/>
                <a:ea typeface="Monaco"/>
                <a:cs typeface="Monaco"/>
                <a:sym typeface="Monaco"/>
              </a:rPr>
              <a:t>@Table("SMALLPROJECT")</a:t>
            </a:r>
          </a:p>
          <a:p>
            <a:pPr lvl="0" algn="l">
              <a:defRPr sz="1800">
                <a:solidFill>
                  <a:srgbClr val="000000"/>
                </a:solidFill>
              </a:defRPr>
            </a:pPr>
            <a:r>
              <a:rPr sz="2400" b="1" dirty="0">
                <a:solidFill>
                  <a:srgbClr val="FFFFFF"/>
                </a:solidFill>
                <a:latin typeface="Monaco"/>
                <a:ea typeface="Monaco"/>
                <a:cs typeface="Monaco"/>
                <a:sym typeface="Monaco"/>
              </a:rPr>
              <a:t>public class </a:t>
            </a:r>
            <a:r>
              <a:rPr sz="2400" b="1" dirty="0" err="1">
                <a:solidFill>
                  <a:srgbClr val="FFFFFF"/>
                </a:solidFill>
                <a:latin typeface="Monaco"/>
                <a:ea typeface="Monaco"/>
                <a:cs typeface="Monaco"/>
                <a:sym typeface="Monaco"/>
              </a:rPr>
              <a:t>SmallProject</a:t>
            </a:r>
            <a:r>
              <a:rPr sz="2400" b="1" dirty="0">
                <a:solidFill>
                  <a:srgbClr val="FFFFFF"/>
                </a:solidFill>
                <a:latin typeface="Monaco"/>
                <a:ea typeface="Monaco"/>
                <a:cs typeface="Monaco"/>
                <a:sym typeface="Monaco"/>
              </a:rPr>
              <a:t> extends Project {</a:t>
            </a:r>
          </a:p>
          <a:p>
            <a:pPr lvl="0" algn="l">
              <a:defRPr sz="1800">
                <a:solidFill>
                  <a:srgbClr val="000000"/>
                </a:solidFill>
              </a:defRPr>
            </a:pPr>
            <a:r>
              <a:rPr sz="2400" b="1" dirty="0">
                <a:solidFill>
                  <a:srgbClr val="FFFFFF"/>
                </a:solidFill>
                <a:latin typeface="Monaco"/>
                <a:ea typeface="Monaco"/>
                <a:cs typeface="Monaco"/>
                <a:sym typeface="Monaco"/>
              </a:rPr>
              <a: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normAutofit fontScale="90000"/>
          </a:bodyPr>
          <a:lstStyle>
            <a:lvl1pPr defTabSz="543305">
              <a:defRPr sz="7440"/>
            </a:lvl1pPr>
          </a:lstStyle>
          <a:p>
            <a:pPr lvl="0">
              <a:defRPr sz="1800">
                <a:solidFill>
                  <a:srgbClr val="000000"/>
                </a:solidFill>
              </a:defRPr>
            </a:pPr>
            <a:r>
              <a:rPr sz="7440" dirty="0">
                <a:solidFill>
                  <a:srgbClr val="FFFFFF"/>
                </a:solidFill>
              </a:rPr>
              <a:t>Mapped </a:t>
            </a:r>
            <a:r>
              <a:rPr lang="en-US" sz="7440" dirty="0" smtClean="0">
                <a:solidFill>
                  <a:srgbClr val="FFFFFF"/>
                </a:solidFill>
              </a:rPr>
              <a:t>Superclass Issues</a:t>
            </a:r>
            <a:endParaRPr sz="7440" dirty="0">
              <a:solidFill>
                <a:srgbClr val="FFFFFF"/>
              </a:solidFill>
            </a:endParaRPr>
          </a:p>
        </p:txBody>
      </p:sp>
      <p:sp>
        <p:nvSpPr>
          <p:cNvPr id="137" name="Shape 137"/>
          <p:cNvSpPr>
            <a:spLocks noGrp="1"/>
          </p:cNvSpPr>
          <p:nvPr>
            <p:ph type="body" idx="1"/>
          </p:nvPr>
        </p:nvSpPr>
        <p:spPr>
          <a:xfrm>
            <a:off x="952500" y="2597150"/>
            <a:ext cx="11099800" cy="6286500"/>
          </a:xfrm>
          <a:prstGeom prst="rect">
            <a:avLst/>
          </a:prstGeom>
        </p:spPr>
        <p:txBody>
          <a:bodyPr/>
          <a:lstStyle/>
          <a:p>
            <a:pPr lvl="0">
              <a:defRPr sz="1800">
                <a:solidFill>
                  <a:srgbClr val="000000"/>
                </a:solidFill>
              </a:defRPr>
            </a:pPr>
            <a:r>
              <a:rPr sz="3800">
                <a:solidFill>
                  <a:srgbClr val="FFFFFF"/>
                </a:solidFill>
              </a:rPr>
              <a:t>Cannot query, persist, or have relationships. </a:t>
            </a:r>
          </a:p>
          <a:p>
            <a:pPr lvl="0">
              <a:defRPr sz="1800">
                <a:solidFill>
                  <a:srgbClr val="000000"/>
                </a:solidFill>
              </a:defRPr>
            </a:pPr>
            <a:r>
              <a:rPr sz="3800">
                <a:solidFill>
                  <a:srgbClr val="FFFFFF"/>
                </a:solidFill>
              </a:rPr>
              <a:t>You also cannot have a relationship to a mapped superclass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Criteria API</a:t>
            </a:r>
          </a:p>
        </p:txBody>
      </p:sp>
      <p:sp>
        <p:nvSpPr>
          <p:cNvPr id="140" name="Shape 140"/>
          <p:cNvSpPr/>
          <p:nvPr/>
        </p:nvSpPr>
        <p:spPr>
          <a:xfrm>
            <a:off x="534758" y="2125881"/>
            <a:ext cx="11681284" cy="527323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2800" dirty="0" err="1">
                <a:solidFill>
                  <a:srgbClr val="FFFFFF"/>
                </a:solidFill>
                <a:latin typeface="Monaco"/>
                <a:ea typeface="Monaco"/>
                <a:cs typeface="Monaco"/>
                <a:sym typeface="Monaco"/>
              </a:rPr>
              <a:t>CriteriaBuilder</a:t>
            </a:r>
            <a:r>
              <a:rPr sz="2800" dirty="0">
                <a:solidFill>
                  <a:srgbClr val="FFFFFF"/>
                </a:solidFill>
                <a:latin typeface="Monaco"/>
                <a:ea typeface="Monaco"/>
                <a:cs typeface="Monaco"/>
                <a:sym typeface="Monaco"/>
              </a:rPr>
              <a:t> builder = </a:t>
            </a:r>
            <a:r>
              <a:rPr sz="2800" dirty="0" err="1">
                <a:solidFill>
                  <a:srgbClr val="FFFFFF"/>
                </a:solidFill>
                <a:latin typeface="Monaco"/>
                <a:ea typeface="Monaco"/>
                <a:cs typeface="Monaco"/>
                <a:sym typeface="Monaco"/>
              </a:rPr>
              <a:t>entityManager.getCriteriaBuilder</a:t>
            </a:r>
            <a:r>
              <a:rPr sz="2800" dirty="0">
                <a:solidFill>
                  <a:srgbClr val="FFFFFF"/>
                </a:solidFill>
                <a:latin typeface="Monaco"/>
                <a:ea typeface="Monaco"/>
                <a:cs typeface="Monaco"/>
                <a:sym typeface="Monaco"/>
              </a:rPr>
              <a:t>();</a:t>
            </a:r>
          </a:p>
          <a:p>
            <a:pPr lvl="0" algn="l">
              <a:defRPr sz="1800">
                <a:solidFill>
                  <a:srgbClr val="000000"/>
                </a:solidFill>
              </a:defRPr>
            </a:pPr>
            <a:r>
              <a:rPr sz="2800" dirty="0" err="1">
                <a:solidFill>
                  <a:srgbClr val="FFFFFF"/>
                </a:solidFill>
                <a:latin typeface="Monaco"/>
                <a:ea typeface="Monaco"/>
                <a:cs typeface="Monaco"/>
                <a:sym typeface="Monaco"/>
              </a:rPr>
              <a:t>CriteriaQuery</a:t>
            </a:r>
            <a:r>
              <a:rPr sz="2800" dirty="0">
                <a:solidFill>
                  <a:srgbClr val="FFFFFF"/>
                </a:solidFill>
                <a:latin typeface="Monaco"/>
                <a:ea typeface="Monaco"/>
                <a:cs typeface="Monaco"/>
                <a:sym typeface="Monaco"/>
              </a:rPr>
              <a:t>&lt;Person&gt; query = </a:t>
            </a:r>
            <a:r>
              <a:rPr sz="2800" dirty="0" err="1">
                <a:solidFill>
                  <a:srgbClr val="FFFFFF"/>
                </a:solidFill>
                <a:latin typeface="Monaco"/>
                <a:ea typeface="Monaco"/>
                <a:cs typeface="Monaco"/>
                <a:sym typeface="Monaco"/>
              </a:rPr>
              <a:t>builder.createQuery</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Person.class</a:t>
            </a:r>
            <a:r>
              <a:rPr sz="2800" dirty="0">
                <a:solidFill>
                  <a:srgbClr val="FFFFFF"/>
                </a:solidFill>
                <a:latin typeface="Monaco"/>
                <a:ea typeface="Monaco"/>
                <a:cs typeface="Monaco"/>
                <a:sym typeface="Monaco"/>
              </a:rPr>
              <a:t>);</a:t>
            </a:r>
          </a:p>
          <a:p>
            <a:pPr lvl="0" algn="l">
              <a:defRPr sz="1800">
                <a:solidFill>
                  <a:srgbClr val="000000"/>
                </a:solidFill>
              </a:defRPr>
            </a:pPr>
            <a:r>
              <a:rPr sz="2800" dirty="0">
                <a:solidFill>
                  <a:srgbClr val="FFFFFF"/>
                </a:solidFill>
                <a:latin typeface="Monaco"/>
                <a:ea typeface="Monaco"/>
                <a:cs typeface="Monaco"/>
                <a:sym typeface="Monaco"/>
              </a:rPr>
              <a:t>Root&lt;Person&gt; </a:t>
            </a:r>
            <a:r>
              <a:rPr sz="2800" dirty="0" err="1">
                <a:solidFill>
                  <a:srgbClr val="FFFFFF"/>
                </a:solidFill>
                <a:latin typeface="Monaco"/>
                <a:ea typeface="Monaco"/>
                <a:cs typeface="Monaco"/>
                <a:sym typeface="Monaco"/>
              </a:rPr>
              <a:t>personRoot</a:t>
            </a:r>
            <a:r>
              <a:rPr sz="2800" dirty="0">
                <a:solidFill>
                  <a:srgbClr val="FFFFFF"/>
                </a:solidFill>
                <a:latin typeface="Monaco"/>
                <a:ea typeface="Monaco"/>
                <a:cs typeface="Monaco"/>
                <a:sym typeface="Monaco"/>
              </a:rPr>
              <a:t> = </a:t>
            </a:r>
            <a:r>
              <a:rPr sz="2800" dirty="0" err="1">
                <a:solidFill>
                  <a:srgbClr val="FFFFFF"/>
                </a:solidFill>
                <a:latin typeface="Monaco"/>
                <a:ea typeface="Monaco"/>
                <a:cs typeface="Monaco"/>
                <a:sym typeface="Monaco"/>
              </a:rPr>
              <a:t>query.from</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Person.class</a:t>
            </a:r>
            <a:r>
              <a:rPr sz="2800" dirty="0">
                <a:solidFill>
                  <a:srgbClr val="FFFFFF"/>
                </a:solidFill>
                <a:latin typeface="Monaco"/>
                <a:ea typeface="Monaco"/>
                <a:cs typeface="Monaco"/>
                <a:sym typeface="Monaco"/>
              </a:rPr>
              <a:t>);</a:t>
            </a:r>
          </a:p>
          <a:p>
            <a:pPr lvl="0" algn="l">
              <a:defRPr sz="1800">
                <a:solidFill>
                  <a:srgbClr val="000000"/>
                </a:solidFill>
              </a:defRPr>
            </a:pPr>
            <a:r>
              <a:rPr sz="2800" dirty="0" err="1">
                <a:solidFill>
                  <a:srgbClr val="FFFFFF"/>
                </a:solidFill>
                <a:latin typeface="Monaco"/>
                <a:ea typeface="Monaco"/>
                <a:cs typeface="Monaco"/>
                <a:sym typeface="Monaco"/>
              </a:rPr>
              <a:t>query.where</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builder.equal</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personRoot.get</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firstName</a:t>
            </a:r>
            <a:r>
              <a:rPr sz="2800" dirty="0">
                <a:solidFill>
                  <a:srgbClr val="FFFFFF"/>
                </a:solidFill>
                <a:latin typeface="Monaco"/>
                <a:ea typeface="Monaco"/>
                <a:cs typeface="Monaco"/>
                <a:sym typeface="Monaco"/>
              </a:rPr>
              <a:t>"), "Homer"));</a:t>
            </a:r>
          </a:p>
          <a:p>
            <a:pPr lvl="0" algn="l">
              <a:defRPr sz="1800">
                <a:solidFill>
                  <a:srgbClr val="000000"/>
                </a:solidFill>
              </a:defRPr>
            </a:pPr>
            <a:r>
              <a:rPr sz="2800" dirty="0">
                <a:solidFill>
                  <a:srgbClr val="FFFFFF"/>
                </a:solidFill>
                <a:latin typeface="Monaco"/>
                <a:ea typeface="Monaco"/>
                <a:cs typeface="Monaco"/>
                <a:sym typeface="Monaco"/>
              </a:rPr>
              <a:t>List&lt;Person&gt; </a:t>
            </a:r>
            <a:r>
              <a:rPr sz="2800" dirty="0" err="1">
                <a:solidFill>
                  <a:srgbClr val="FFFFFF"/>
                </a:solidFill>
                <a:latin typeface="Monaco"/>
                <a:ea typeface="Monaco"/>
                <a:cs typeface="Monaco"/>
                <a:sym typeface="Monaco"/>
              </a:rPr>
              <a:t>resultList</a:t>
            </a:r>
            <a:r>
              <a:rPr sz="2800" dirty="0">
                <a:solidFill>
                  <a:srgbClr val="FFFFFF"/>
                </a:solidFill>
                <a:latin typeface="Monaco"/>
                <a:ea typeface="Monaco"/>
                <a:cs typeface="Monaco"/>
                <a:sym typeface="Monaco"/>
              </a:rPr>
              <a:t> = </a:t>
            </a:r>
            <a:r>
              <a:rPr sz="2800" dirty="0" err="1">
                <a:solidFill>
                  <a:srgbClr val="FFFFFF"/>
                </a:solidFill>
                <a:latin typeface="Monaco"/>
                <a:ea typeface="Monaco"/>
                <a:cs typeface="Monaco"/>
                <a:sym typeface="Monaco"/>
              </a:rPr>
              <a:t>entityManager.createQuery</a:t>
            </a:r>
            <a:r>
              <a:rPr sz="2800" dirty="0">
                <a:solidFill>
                  <a:srgbClr val="FFFFFF"/>
                </a:solidFill>
                <a:latin typeface="Monaco"/>
                <a:ea typeface="Monaco"/>
                <a:cs typeface="Monaco"/>
                <a:sym typeface="Monaco"/>
              </a:rPr>
              <a:t>(query).</a:t>
            </a:r>
            <a:r>
              <a:rPr sz="2800" dirty="0" err="1">
                <a:solidFill>
                  <a:srgbClr val="FFFFFF"/>
                </a:solidFill>
                <a:latin typeface="Monaco"/>
                <a:ea typeface="Monaco"/>
                <a:cs typeface="Monaco"/>
                <a:sym typeface="Monaco"/>
              </a:rPr>
              <a:t>getResultList</a:t>
            </a:r>
            <a:r>
              <a:rPr sz="2800" dirty="0">
                <a:solidFill>
                  <a:srgbClr val="FFFFFF"/>
                </a:solidFill>
                <a:latin typeface="Monaco"/>
                <a:ea typeface="Monaco"/>
                <a:cs typeface="Monaco"/>
                <a:sym typeface="Monaco"/>
              </a:rPr>
              <a:t>();</a:t>
            </a:r>
          </a:p>
          <a:p>
            <a:pPr lvl="0" algn="l">
              <a:defRPr sz="1800">
                <a:solidFill>
                  <a:srgbClr val="000000"/>
                </a:solidFill>
              </a:defRPr>
            </a:pPr>
            <a:endParaRPr sz="2800" dirty="0">
              <a:solidFill>
                <a:srgbClr val="FFFFFF"/>
              </a:solidFill>
              <a:latin typeface="Monaco"/>
              <a:ea typeface="Monaco"/>
              <a:cs typeface="Monaco"/>
              <a:sym typeface="Monaco"/>
            </a:endParaRPr>
          </a:p>
          <a:p>
            <a:pPr lvl="0" algn="l">
              <a:defRPr sz="1800">
                <a:solidFill>
                  <a:srgbClr val="000000"/>
                </a:solidFill>
              </a:defRPr>
            </a:pPr>
            <a:r>
              <a:rPr sz="2800" dirty="0">
                <a:solidFill>
                  <a:srgbClr val="FFFFFF"/>
                </a:solidFill>
                <a:latin typeface="Monaco"/>
                <a:ea typeface="Monaco"/>
                <a:cs typeface="Monaco"/>
                <a:sym typeface="Monaco"/>
              </a:rPr>
              <a:t>//or we can write</a:t>
            </a:r>
          </a:p>
          <a:p>
            <a:pPr lvl="0" algn="l">
              <a:defRPr sz="1800">
                <a:solidFill>
                  <a:srgbClr val="000000"/>
                </a:solidFill>
              </a:defRPr>
            </a:pPr>
            <a:endParaRPr sz="2800" dirty="0">
              <a:solidFill>
                <a:srgbClr val="FFFFFF"/>
              </a:solidFill>
              <a:latin typeface="Monaco"/>
              <a:ea typeface="Monaco"/>
              <a:cs typeface="Monaco"/>
              <a:sym typeface="Monaco"/>
            </a:endParaRPr>
          </a:p>
          <a:p>
            <a:pPr lvl="0" algn="l">
              <a:defRPr sz="1800">
                <a:solidFill>
                  <a:srgbClr val="000000"/>
                </a:solidFill>
              </a:defRPr>
            </a:pPr>
            <a:r>
              <a:rPr sz="2800" dirty="0" err="1">
                <a:solidFill>
                  <a:srgbClr val="FFFFFF"/>
                </a:solidFill>
                <a:latin typeface="Monaco"/>
                <a:ea typeface="Monaco"/>
                <a:cs typeface="Monaco"/>
                <a:sym typeface="Monaco"/>
              </a:rPr>
              <a:t>query.where</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builder.and</a:t>
            </a:r>
            <a:r>
              <a:rPr sz="2800" dirty="0">
                <a:solidFill>
                  <a:srgbClr val="FFFFFF"/>
                </a:solidFill>
                <a:latin typeface="Monaco"/>
                <a:ea typeface="Monaco"/>
                <a:cs typeface="Monaco"/>
                <a:sym typeface="Monaco"/>
              </a:rPr>
              <a:t>(</a:t>
            </a:r>
          </a:p>
          <a:p>
            <a:pPr lvl="0" algn="l">
              <a:defRPr sz="1800">
                <a:solidFill>
                  <a:srgbClr val="000000"/>
                </a:solidFill>
              </a:defRPr>
            </a:pPr>
            <a:r>
              <a:rPr sz="2800" dirty="0">
                <a:solidFill>
                  <a:srgbClr val="FFFFFF"/>
                </a:solidFill>
                <a:latin typeface="Monaco"/>
                <a:ea typeface="Monaco"/>
                <a:cs typeface="Monaco"/>
                <a:sym typeface="Monaco"/>
              </a:rPr>
              <a:t>	</a:t>
            </a:r>
            <a:r>
              <a:rPr sz="2800" dirty="0" err="1">
                <a:solidFill>
                  <a:srgbClr val="FFFFFF"/>
                </a:solidFill>
                <a:latin typeface="Monaco"/>
                <a:ea typeface="Monaco"/>
                <a:cs typeface="Monaco"/>
                <a:sym typeface="Monaco"/>
              </a:rPr>
              <a:t>builder.equal</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personRoot.get</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firstName</a:t>
            </a:r>
            <a:r>
              <a:rPr sz="2800" dirty="0">
                <a:solidFill>
                  <a:srgbClr val="FFFFFF"/>
                </a:solidFill>
                <a:latin typeface="Monaco"/>
                <a:ea typeface="Monaco"/>
                <a:cs typeface="Monaco"/>
                <a:sym typeface="Monaco"/>
              </a:rPr>
              <a:t>"), "Homer"), </a:t>
            </a:r>
          </a:p>
          <a:p>
            <a:pPr lvl="0" algn="l">
              <a:defRPr sz="1800">
                <a:solidFill>
                  <a:srgbClr val="000000"/>
                </a:solidFill>
              </a:defRPr>
            </a:pPr>
            <a:r>
              <a:rPr sz="2800" dirty="0">
                <a:solidFill>
                  <a:srgbClr val="FFFFFF"/>
                </a:solidFill>
                <a:latin typeface="Monaco"/>
                <a:ea typeface="Monaco"/>
                <a:cs typeface="Monaco"/>
                <a:sym typeface="Monaco"/>
              </a:rPr>
              <a:t>	</a:t>
            </a:r>
            <a:r>
              <a:rPr sz="2800" dirty="0" err="1">
                <a:solidFill>
                  <a:srgbClr val="FFFFFF"/>
                </a:solidFill>
                <a:latin typeface="Monaco"/>
                <a:ea typeface="Monaco"/>
                <a:cs typeface="Monaco"/>
                <a:sym typeface="Monaco"/>
              </a:rPr>
              <a:t>builder.equal</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personRoot.get</a:t>
            </a:r>
            <a:r>
              <a:rPr sz="2800" dirty="0">
                <a:solidFill>
                  <a:srgbClr val="FFFFFF"/>
                </a:solidFill>
                <a:latin typeface="Monaco"/>
                <a:ea typeface="Monaco"/>
                <a:cs typeface="Monaco"/>
                <a:sym typeface="Monaco"/>
              </a:rPr>
              <a:t>("</a:t>
            </a:r>
            <a:r>
              <a:rPr sz="2800" dirty="0" err="1">
                <a:solidFill>
                  <a:srgbClr val="FFFFFF"/>
                </a:solidFill>
                <a:latin typeface="Monaco"/>
                <a:ea typeface="Monaco"/>
                <a:cs typeface="Monaco"/>
                <a:sym typeface="Monaco"/>
              </a:rPr>
              <a:t>lastName</a:t>
            </a:r>
            <a:r>
              <a:rPr sz="2800" dirty="0">
                <a:solidFill>
                  <a:srgbClr val="FFFFFF"/>
                </a:solidFill>
                <a:latin typeface="Monaco"/>
                <a:ea typeface="Monaco"/>
                <a:cs typeface="Monaco"/>
                <a:sym typeface="Monaco"/>
              </a:rPr>
              <a:t>"), "Simpson")));</a:t>
            </a:r>
          </a:p>
        </p:txBody>
      </p:sp>
      <p:sp>
        <p:nvSpPr>
          <p:cNvPr id="141" name="Shape 141"/>
          <p:cNvSpPr/>
          <p:nvPr/>
        </p:nvSpPr>
        <p:spPr>
          <a:xfrm>
            <a:off x="492937" y="7599516"/>
            <a:ext cx="11548033" cy="182614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solidFill>
                  <a:srgbClr val="000000"/>
                </a:solidFill>
              </a:defRPr>
            </a:pPr>
            <a:r>
              <a:rPr sz="2800" b="1" dirty="0">
                <a:solidFill>
                  <a:srgbClr val="FFFFFF"/>
                </a:solidFill>
                <a:latin typeface="Helvetica"/>
                <a:ea typeface="Helvetica"/>
                <a:cs typeface="Helvetica"/>
                <a:sym typeface="Helvetica"/>
              </a:rPr>
              <a:t>In general </a:t>
            </a:r>
            <a:r>
              <a:rPr sz="2800" b="1" dirty="0" err="1">
                <a:solidFill>
                  <a:srgbClr val="FFFFFF"/>
                </a:solidFill>
                <a:latin typeface="Helvetica"/>
                <a:ea typeface="Helvetica"/>
                <a:cs typeface="Helvetica"/>
                <a:sym typeface="Helvetica"/>
              </a:rPr>
              <a:t>CriteriaQuery</a:t>
            </a:r>
            <a:r>
              <a:rPr sz="2800" b="1" dirty="0">
                <a:solidFill>
                  <a:srgbClr val="FFFFFF"/>
                </a:solidFill>
                <a:latin typeface="Helvetica"/>
                <a:ea typeface="Helvetica"/>
                <a:cs typeface="Helvetica"/>
                <a:sym typeface="Helvetica"/>
              </a:rPr>
              <a:t> defines the following clauses and options:</a:t>
            </a:r>
          </a:p>
          <a:p>
            <a:pPr lvl="0" algn="l">
              <a:defRPr sz="1800">
                <a:solidFill>
                  <a:srgbClr val="000000"/>
                </a:solidFill>
              </a:defRPr>
            </a:pPr>
            <a:r>
              <a:rPr sz="2800" dirty="0">
                <a:solidFill>
                  <a:srgbClr val="FFFFFF"/>
                </a:solidFill>
                <a:latin typeface="Monaco"/>
                <a:ea typeface="Monaco"/>
                <a:cs typeface="Monaco"/>
                <a:sym typeface="Monaco"/>
              </a:rPr>
              <a:t>distinct(), from(), select(), </a:t>
            </a:r>
            <a:r>
              <a:rPr sz="2800" dirty="0" err="1">
                <a:solidFill>
                  <a:srgbClr val="FFFFFF"/>
                </a:solidFill>
                <a:latin typeface="Monaco"/>
                <a:ea typeface="Monaco"/>
                <a:cs typeface="Monaco"/>
                <a:sym typeface="Monaco"/>
              </a:rPr>
              <a:t>multiselect</a:t>
            </a:r>
            <a:r>
              <a:rPr sz="2800" dirty="0">
                <a:solidFill>
                  <a:srgbClr val="FFFFFF"/>
                </a:solidFill>
                <a:latin typeface="Monaco"/>
                <a:ea typeface="Monaco"/>
                <a:cs typeface="Monaco"/>
                <a:sym typeface="Monaco"/>
              </a:rPr>
              <a:t>(), where(),</a:t>
            </a:r>
          </a:p>
          <a:p>
            <a:pPr lvl="0" algn="l">
              <a:defRPr sz="1800">
                <a:solidFill>
                  <a:srgbClr val="000000"/>
                </a:solidFill>
              </a:defRPr>
            </a:pPr>
            <a:r>
              <a:rPr sz="2800" dirty="0" err="1">
                <a:solidFill>
                  <a:srgbClr val="FFFFFF"/>
                </a:solidFill>
                <a:latin typeface="Monaco"/>
                <a:ea typeface="Monaco"/>
                <a:cs typeface="Monaco"/>
                <a:sym typeface="Monaco"/>
              </a:rPr>
              <a:t>orderBy</a:t>
            </a:r>
            <a:r>
              <a:rPr sz="2800" dirty="0">
                <a:solidFill>
                  <a:srgbClr val="FFFFFF"/>
                </a:solidFill>
                <a:latin typeface="Monaco"/>
                <a:ea typeface="Monaco"/>
                <a:cs typeface="Monaco"/>
                <a:sym typeface="Monaco"/>
              </a:rPr>
              <a:t>(), </a:t>
            </a:r>
            <a:r>
              <a:rPr sz="2800" dirty="0" err="1">
                <a:solidFill>
                  <a:srgbClr val="FFFFFF"/>
                </a:solidFill>
                <a:latin typeface="Monaco"/>
                <a:ea typeface="Monaco"/>
                <a:cs typeface="Monaco"/>
                <a:sym typeface="Monaco"/>
              </a:rPr>
              <a:t>groupBy</a:t>
            </a:r>
            <a:r>
              <a:rPr sz="2800" dirty="0">
                <a:solidFill>
                  <a:srgbClr val="FFFFFF"/>
                </a:solidFill>
                <a:latin typeface="Monaco"/>
                <a:ea typeface="Monaco"/>
                <a:cs typeface="Monaco"/>
                <a:sym typeface="Monaco"/>
              </a:rPr>
              <a:t>(), having(), subquery()</a:t>
            </a:r>
          </a:p>
          <a:p>
            <a:pPr lvl="0" algn="l">
              <a:defRPr sz="1800">
                <a:solidFill>
                  <a:srgbClr val="000000"/>
                </a:solidFill>
              </a:defRPr>
            </a:pPr>
            <a:endParaRPr sz="2800" dirty="0">
              <a:solidFill>
                <a:srgbClr val="FFFFFF"/>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Contacts</a:t>
            </a:r>
          </a:p>
        </p:txBody>
      </p:sp>
      <p:sp>
        <p:nvSpPr>
          <p:cNvPr id="144" name="Shape 144"/>
          <p:cNvSpPr>
            <a:spLocks noGrp="1"/>
          </p:cNvSpPr>
          <p:nvPr>
            <p:ph type="body" idx="4294967295"/>
          </p:nvPr>
        </p:nvSpPr>
        <p:spPr>
          <a:xfrm>
            <a:off x="266700" y="2410618"/>
            <a:ext cx="9194800" cy="4525964"/>
          </a:xfrm>
          <a:prstGeom prst="rect">
            <a:avLst/>
          </a:prstGeom>
        </p:spPr>
        <p:txBody>
          <a:bodyPr lIns="45719" tIns="45719" rIns="45719" bIns="45719" anchor="t"/>
          <a:lstStyle/>
          <a:p>
            <a:pPr marL="0" lvl="0" indent="0" defTabSz="457200">
              <a:spcBef>
                <a:spcPts val="700"/>
              </a:spcBef>
              <a:buSzTx/>
              <a:buNone/>
              <a:defRPr sz="1800">
                <a:solidFill>
                  <a:srgbClr val="000000"/>
                </a:solidFill>
              </a:defRPr>
            </a:pPr>
            <a:r>
              <a:rPr sz="3200">
                <a:solidFill>
                  <a:srgbClr val="FFFFFF"/>
                </a:solidFill>
                <a:latin typeface="Calibri"/>
                <a:ea typeface="Calibri"/>
                <a:cs typeface="Calibri"/>
                <a:sym typeface="Calibri"/>
              </a:rPr>
              <a:t>Blog : </a:t>
            </a:r>
            <a:r>
              <a:rPr sz="3200">
                <a:solidFill>
                  <a:srgbClr val="11DAE3"/>
                </a:solidFill>
                <a:uFill>
                  <a:solidFill>
                    <a:srgbClr val="0000FF"/>
                  </a:solidFill>
                </a:uFill>
                <a:latin typeface="Calibri"/>
                <a:ea typeface="Calibri"/>
                <a:cs typeface="Calibri"/>
                <a:sym typeface="Calibri"/>
                <a:hlinkClick r:id="rId2"/>
              </a:rPr>
              <a:t>http://gochev.org</a:t>
            </a:r>
            <a:endParaRPr sz="3200">
              <a:latin typeface="Calibri"/>
              <a:ea typeface="Calibri"/>
              <a:cs typeface="Calibri"/>
              <a:sym typeface="Calibri"/>
            </a:endParaRPr>
          </a:p>
          <a:p>
            <a:pPr marL="0" lvl="0" indent="0" defTabSz="457200">
              <a:spcBef>
                <a:spcPts val="700"/>
              </a:spcBef>
              <a:buSzTx/>
              <a:buNone/>
              <a:defRPr sz="1800">
                <a:solidFill>
                  <a:srgbClr val="000000"/>
                </a:solidFill>
              </a:defRPr>
            </a:pPr>
            <a:r>
              <a:rPr sz="3200">
                <a:solidFill>
                  <a:srgbClr val="FFFFFF"/>
                </a:solidFill>
                <a:latin typeface="Calibri"/>
                <a:ea typeface="Calibri"/>
                <a:cs typeface="Calibri"/>
                <a:sym typeface="Calibri"/>
              </a:rPr>
              <a:t>Facebook:</a:t>
            </a:r>
            <a:r>
              <a:rPr sz="3200">
                <a:latin typeface="Calibri"/>
                <a:ea typeface="Calibri"/>
                <a:cs typeface="Calibri"/>
                <a:sym typeface="Calibri"/>
              </a:rPr>
              <a:t> </a:t>
            </a:r>
            <a:r>
              <a:rPr sz="3200">
                <a:solidFill>
                  <a:srgbClr val="11DAE3"/>
                </a:solidFill>
                <a:uFill>
                  <a:solidFill>
                    <a:srgbClr val="0000FF"/>
                  </a:solidFill>
                </a:uFill>
                <a:latin typeface="Calibri"/>
                <a:ea typeface="Calibri"/>
                <a:cs typeface="Calibri"/>
                <a:sym typeface="Calibri"/>
                <a:hlinkClick r:id="rId3"/>
              </a:rPr>
              <a:t>https://www.facebook.com</a:t>
            </a:r>
            <a:r>
              <a:rPr sz="3200">
                <a:solidFill>
                  <a:srgbClr val="11DAE3"/>
                </a:solidFill>
                <a:latin typeface="Calibri"/>
                <a:ea typeface="Calibri"/>
                <a:cs typeface="Calibri"/>
                <a:sym typeface="Calibri"/>
              </a:rPr>
              <a:t>/gochev</a:t>
            </a:r>
            <a:endParaRPr sz="3200">
              <a:latin typeface="Calibri"/>
              <a:ea typeface="Calibri"/>
              <a:cs typeface="Calibri"/>
              <a:sym typeface="Calibri"/>
            </a:endParaRPr>
          </a:p>
          <a:p>
            <a:pPr marL="0" lvl="0" indent="0" defTabSz="457200">
              <a:spcBef>
                <a:spcPts val="700"/>
              </a:spcBef>
              <a:buSzTx/>
              <a:buNone/>
              <a:defRPr sz="1800">
                <a:solidFill>
                  <a:srgbClr val="000000"/>
                </a:solidFill>
              </a:defRPr>
            </a:pPr>
            <a:r>
              <a:rPr sz="3200">
                <a:solidFill>
                  <a:srgbClr val="FFFFFF"/>
                </a:solidFill>
                <a:latin typeface="Calibri"/>
                <a:ea typeface="Calibri"/>
                <a:cs typeface="Calibri"/>
                <a:sym typeface="Calibri"/>
              </a:rPr>
              <a:t>Linkedin:</a:t>
            </a:r>
            <a:r>
              <a:rPr sz="3200">
                <a:latin typeface="Calibri"/>
                <a:ea typeface="Calibri"/>
                <a:cs typeface="Calibri"/>
                <a:sym typeface="Calibri"/>
              </a:rPr>
              <a:t> </a:t>
            </a:r>
            <a:r>
              <a:rPr sz="3200">
                <a:solidFill>
                  <a:srgbClr val="11DAE3"/>
                </a:solidFill>
                <a:uFill>
                  <a:solidFill>
                    <a:srgbClr val="0000FF"/>
                  </a:solidFill>
                </a:uFill>
                <a:latin typeface="Calibri"/>
                <a:ea typeface="Calibri"/>
                <a:cs typeface="Calibri"/>
                <a:sym typeface="Calibri"/>
                <a:hlinkClick r:id="rId4"/>
              </a:rPr>
              <a:t>https://www.linkedin.com/in/gochev</a:t>
            </a:r>
            <a:endParaRPr sz="3200">
              <a:latin typeface="Calibri"/>
              <a:ea typeface="Calibri"/>
              <a:cs typeface="Calibri"/>
              <a:sym typeface="Calibri"/>
            </a:endParaRPr>
          </a:p>
          <a:p>
            <a:pPr marL="0" lvl="0" indent="0" defTabSz="457200">
              <a:spcBef>
                <a:spcPts val="700"/>
              </a:spcBef>
              <a:buSzTx/>
              <a:buNone/>
              <a:defRPr sz="1800">
                <a:solidFill>
                  <a:srgbClr val="000000"/>
                </a:solidFill>
              </a:defRPr>
            </a:pPr>
            <a:r>
              <a:rPr sz="3200">
                <a:solidFill>
                  <a:srgbClr val="FFFFFF"/>
                </a:solidFill>
                <a:latin typeface="Calibri"/>
                <a:ea typeface="Calibri"/>
                <a:cs typeface="Calibri"/>
                <a:sym typeface="Calibri"/>
              </a:rPr>
              <a:t>Skype: </a:t>
            </a:r>
            <a:r>
              <a:rPr sz="3200">
                <a:solidFill>
                  <a:srgbClr val="11DAE3"/>
                </a:solidFill>
                <a:latin typeface="Calibri"/>
                <a:ea typeface="Calibri"/>
                <a:cs typeface="Calibri"/>
                <a:sym typeface="Calibri"/>
              </a:rPr>
              <a:t>joke.gochev</a:t>
            </a:r>
          </a:p>
          <a:p>
            <a:pPr marL="0" lvl="0" indent="0" defTabSz="457200">
              <a:spcBef>
                <a:spcPts val="700"/>
              </a:spcBef>
              <a:buSzTx/>
              <a:buNone/>
              <a:defRPr sz="1800">
                <a:solidFill>
                  <a:srgbClr val="000000"/>
                </a:solidFill>
              </a:defRPr>
            </a:pPr>
            <a:r>
              <a:rPr sz="3200">
                <a:solidFill>
                  <a:srgbClr val="FFFFFF"/>
                </a:solidFill>
                <a:latin typeface="Calibri"/>
                <a:ea typeface="Calibri"/>
                <a:cs typeface="Calibri"/>
                <a:sym typeface="Calibri"/>
              </a:rPr>
              <a:t>GitHub : </a:t>
            </a:r>
            <a:r>
              <a:rPr sz="3200" u="sng">
                <a:solidFill>
                  <a:srgbClr val="FFFFFF"/>
                </a:solidFill>
                <a:latin typeface="Calibri"/>
                <a:ea typeface="Calibri"/>
                <a:cs typeface="Calibri"/>
                <a:sym typeface="Calibri"/>
                <a:hlinkClick r:id="rId4"/>
              </a:rPr>
              <a:t>https://github.com/gochev/</a:t>
            </a:r>
            <a:endParaRPr sz="3200">
              <a:solidFill>
                <a:srgbClr val="11DAE3"/>
              </a:solidFill>
              <a:latin typeface="Calibri"/>
              <a:ea typeface="Calibri"/>
              <a:cs typeface="Calibri"/>
              <a:sym typeface="Calibri"/>
            </a:endParaRPr>
          </a:p>
        </p:txBody>
      </p:sp>
      <p:pic>
        <p:nvPicPr>
          <p:cNvPr id="145" name="magnetic_personality_vault_boy_by_colonelegz.png"/>
          <p:cNvPicPr/>
          <p:nvPr/>
        </p:nvPicPr>
        <p:blipFill>
          <a:blip r:embed="rId5">
            <a:extLst/>
          </a:blip>
          <a:stretch>
            <a:fillRect/>
          </a:stretch>
        </p:blipFill>
        <p:spPr>
          <a:xfrm>
            <a:off x="7581900" y="4445000"/>
            <a:ext cx="4432300" cy="443230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p>
            <a:pPr lvl="0">
              <a:defRPr sz="1800">
                <a:solidFill>
                  <a:srgbClr val="000000"/>
                </a:solidFill>
              </a:defRPr>
            </a:pPr>
            <a:r>
              <a:rPr sz="8000" dirty="0">
                <a:solidFill>
                  <a:srgbClr val="FFFFFF"/>
                </a:solidFill>
              </a:rPr>
              <a:t>JPA Advanced </a:t>
            </a:r>
            <a:r>
              <a:rPr lang="en-US" sz="8000" dirty="0" smtClean="0">
                <a:solidFill>
                  <a:srgbClr val="FFFFFF"/>
                </a:solidFill>
              </a:rPr>
              <a:t>Topics</a:t>
            </a:r>
            <a:endParaRPr sz="8000" dirty="0">
              <a:solidFill>
                <a:srgbClr val="FFFFFF"/>
              </a:solidFill>
            </a:endParaRPr>
          </a:p>
        </p:txBody>
      </p:sp>
      <p:sp>
        <p:nvSpPr>
          <p:cNvPr id="77" name="Shape 77"/>
          <p:cNvSpPr>
            <a:spLocks noGrp="1"/>
          </p:cNvSpPr>
          <p:nvPr>
            <p:ph type="body" idx="1"/>
          </p:nvPr>
        </p:nvSpPr>
        <p:spPr>
          <a:prstGeom prst="rect">
            <a:avLst/>
          </a:prstGeom>
        </p:spPr>
        <p:txBody>
          <a:bodyPr/>
          <a:lstStyle/>
          <a:p>
            <a:pPr lvl="0"/>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prstGeom prst="rect">
            <a:avLst/>
          </a:prstGeom>
        </p:spPr>
        <p:txBody>
          <a:bodyPr/>
          <a:lstStyle>
            <a:lvl1pPr defTabSz="514095">
              <a:defRPr sz="7040"/>
            </a:lvl1pPr>
          </a:lstStyle>
          <a:p>
            <a:pPr lvl="0">
              <a:defRPr sz="1800">
                <a:solidFill>
                  <a:srgbClr val="000000"/>
                </a:solidFill>
              </a:defRPr>
            </a:pPr>
            <a:r>
              <a:rPr sz="7040">
                <a:solidFill>
                  <a:srgbClr val="FFFFFF"/>
                </a:solidFill>
              </a:rPr>
              <a:t>Data Types and Converters</a:t>
            </a:r>
          </a:p>
        </p:txBody>
      </p:sp>
      <p:graphicFrame>
        <p:nvGraphicFramePr>
          <p:cNvPr id="80" name="Table 80"/>
          <p:cNvGraphicFramePr/>
          <p:nvPr>
            <p:extLst>
              <p:ext uri="{D42A27DB-BD31-4B8C-83A1-F6EECF244321}">
                <p14:modId xmlns:p14="http://schemas.microsoft.com/office/powerpoint/2010/main" val="964487771"/>
              </p:ext>
            </p:extLst>
          </p:nvPr>
        </p:nvGraphicFramePr>
        <p:xfrm>
          <a:off x="687457" y="2450546"/>
          <a:ext cx="11617186" cy="6512560"/>
        </p:xfrm>
        <a:graphic>
          <a:graphicData uri="http://schemas.openxmlformats.org/drawingml/2006/table">
            <a:tbl>
              <a:tblPr>
                <a:tableStyleId>{4C3C2611-4C71-4FC5-86AE-919BDF0F9419}</a:tableStyleId>
              </a:tblPr>
              <a:tblGrid>
                <a:gridCol w="5808593"/>
                <a:gridCol w="5808593"/>
              </a:tblGrid>
              <a:tr h="714375">
                <a:tc>
                  <a:txBody>
                    <a:bodyPr/>
                    <a:lstStyle/>
                    <a:p>
                      <a:pPr lvl="0" defTabSz="914400">
                        <a:defRPr>
                          <a:solidFill>
                            <a:srgbClr val="000000"/>
                          </a:solidFill>
                        </a:defRPr>
                      </a:pPr>
                      <a:r>
                        <a:rPr sz="2800" dirty="0">
                          <a:solidFill>
                            <a:srgbClr val="FFFFFF"/>
                          </a:solidFill>
                        </a:rPr>
                        <a:t>String (char, char[])</a:t>
                      </a:r>
                    </a:p>
                  </a:txBody>
                  <a:tcPr marL="50800" marR="50800" marT="50800" marB="50800" anchor="ctr" horzOverflow="overflow"/>
                </a:tc>
                <a:tc>
                  <a:txBody>
                    <a:bodyPr/>
                    <a:lstStyle/>
                    <a:p>
                      <a:pPr lvl="0" defTabSz="914400">
                        <a:defRPr>
                          <a:solidFill>
                            <a:srgbClr val="000000"/>
                          </a:solidFill>
                        </a:defRPr>
                      </a:pPr>
                      <a:r>
                        <a:rPr sz="2200">
                          <a:solidFill>
                            <a:srgbClr val="FFFFFF"/>
                          </a:solidFill>
                        </a:rPr>
                        <a:t>VARCHAR (CHAR, VARCHAR2, CLOB, TEXT)</a:t>
                      </a:r>
                    </a:p>
                  </a:txBody>
                  <a:tcPr marL="50800" marR="50800" marT="50800" marB="50800" anchor="ctr" horzOverflow="overflow"/>
                </a:tc>
              </a:tr>
              <a:tr h="714375">
                <a:tc>
                  <a:txBody>
                    <a:bodyPr/>
                    <a:lstStyle/>
                    <a:p>
                      <a:pPr lvl="0" defTabSz="914400">
                        <a:defRPr>
                          <a:solidFill>
                            <a:srgbClr val="000000"/>
                          </a:solidFill>
                        </a:defRPr>
                      </a:pPr>
                      <a:r>
                        <a:rPr sz="2200">
                          <a:solidFill>
                            <a:srgbClr val="FFFFFF"/>
                          </a:solidFill>
                        </a:rPr>
                        <a:t>Number (BigDecimal, BigInteger, Integer, Double, Long, Float, Short, Byte)</a:t>
                      </a:r>
                    </a:p>
                  </a:txBody>
                  <a:tcPr marL="50800" marR="50800" marT="50800" marB="50800" anchor="ctr" horzOverflow="overflow"/>
                </a:tc>
                <a:tc>
                  <a:txBody>
                    <a:bodyPr/>
                    <a:lstStyle/>
                    <a:p>
                      <a:pPr lvl="0" defTabSz="914400">
                        <a:defRPr>
                          <a:solidFill>
                            <a:srgbClr val="000000"/>
                          </a:solidFill>
                        </a:defRPr>
                      </a:pPr>
                      <a:r>
                        <a:rPr sz="2200">
                          <a:solidFill>
                            <a:srgbClr val="FFFFFF"/>
                          </a:solidFill>
                        </a:rPr>
                        <a:t>NUMERIC (NUMBER, INT, LONG, FLOAT, DOUBLE)
</a:t>
                      </a:r>
                    </a:p>
                  </a:txBody>
                  <a:tcPr marL="50800" marR="50800" marT="50800" marB="50800" anchor="ctr" horzOverflow="overflow"/>
                </a:tc>
              </a:tr>
              <a:tr h="714375">
                <a:tc>
                  <a:txBody>
                    <a:bodyPr/>
                    <a:lstStyle/>
                    <a:p>
                      <a:pPr lvl="0" defTabSz="914400">
                        <a:defRPr>
                          <a:solidFill>
                            <a:srgbClr val="000000"/>
                          </a:solidFill>
                        </a:defRPr>
                      </a:pPr>
                      <a:r>
                        <a:rPr sz="2500">
                          <a:solidFill>
                            <a:srgbClr val="FFFFFF"/>
                          </a:solidFill>
                        </a:rPr>
                        <a:t>int, long, float, double, short, byte</a:t>
                      </a:r>
                    </a:p>
                  </a:txBody>
                  <a:tcPr marL="50800" marR="50800" marT="50800" marB="50800" anchor="ctr" horzOverflow="overflow"/>
                </a:tc>
                <a:tc>
                  <a:txBody>
                    <a:bodyPr/>
                    <a:lstStyle/>
                    <a:p>
                      <a:pPr lvl="0" defTabSz="914400">
                        <a:defRPr>
                          <a:solidFill>
                            <a:srgbClr val="000000"/>
                          </a:solidFill>
                        </a:defRPr>
                      </a:pPr>
                      <a:r>
                        <a:rPr sz="2200" dirty="0">
                          <a:solidFill>
                            <a:srgbClr val="FFFFFF"/>
                          </a:solidFill>
                        </a:rPr>
                        <a:t>NUMERIC (NUMBER, INT, LONG, FLOAT, DOUBLE)</a:t>
                      </a:r>
                    </a:p>
                  </a:txBody>
                  <a:tcPr marL="50800" marR="50800" marT="50800" marB="50800" anchor="ctr" horzOverflow="overflow"/>
                </a:tc>
              </a:tr>
              <a:tr h="714375">
                <a:tc>
                  <a:txBody>
                    <a:bodyPr/>
                    <a:lstStyle/>
                    <a:p>
                      <a:pPr lvl="0" defTabSz="914400">
                        <a:defRPr>
                          <a:solidFill>
                            <a:srgbClr val="000000"/>
                          </a:solidFill>
                        </a:defRPr>
                      </a:pPr>
                      <a:r>
                        <a:rPr sz="2800">
                          <a:solidFill>
                            <a:srgbClr val="FFFFFF"/>
                          </a:solidFill>
                        </a:rPr>
                        <a:t>byte[]</a:t>
                      </a:r>
                    </a:p>
                  </a:txBody>
                  <a:tcPr marL="50800" marR="50800" marT="50800" marB="50800" anchor="ctr" horzOverflow="overflow"/>
                </a:tc>
                <a:tc>
                  <a:txBody>
                    <a:bodyPr/>
                    <a:lstStyle/>
                    <a:p>
                      <a:pPr lvl="0" defTabSz="914400">
                        <a:defRPr>
                          <a:solidFill>
                            <a:srgbClr val="000000"/>
                          </a:solidFill>
                        </a:defRPr>
                      </a:pPr>
                      <a:r>
                        <a:rPr sz="2200">
                          <a:solidFill>
                            <a:srgbClr val="FFFFFF"/>
                          </a:solidFill>
                        </a:rPr>
                        <a:t>VARBINARY (BINARY, BLOB)
</a:t>
                      </a:r>
                    </a:p>
                  </a:txBody>
                  <a:tcPr marL="50800" marR="50800" marT="50800" marB="50800" anchor="ctr" horzOverflow="overflow"/>
                </a:tc>
              </a:tr>
              <a:tr h="714375">
                <a:tc>
                  <a:txBody>
                    <a:bodyPr/>
                    <a:lstStyle/>
                    <a:p>
                      <a:pPr lvl="0" defTabSz="914400">
                        <a:defRPr>
                          <a:solidFill>
                            <a:srgbClr val="000000"/>
                          </a:solidFill>
                        </a:defRPr>
                      </a:pPr>
                      <a:r>
                        <a:rPr sz="2800" dirty="0" err="1">
                          <a:solidFill>
                            <a:srgbClr val="FFFFFF"/>
                          </a:solidFill>
                        </a:rPr>
                        <a:t>boolean</a:t>
                      </a:r>
                      <a:r>
                        <a:rPr sz="2800" dirty="0">
                          <a:solidFill>
                            <a:srgbClr val="FFFFFF"/>
                          </a:solidFill>
                        </a:rPr>
                        <a:t> (Boolean)</a:t>
                      </a:r>
                    </a:p>
                  </a:txBody>
                  <a:tcPr marL="50800" marR="50800" marT="50800" marB="50800" anchor="ctr" horzOverflow="overflow"/>
                </a:tc>
                <a:tc>
                  <a:txBody>
                    <a:bodyPr/>
                    <a:lstStyle/>
                    <a:p>
                      <a:pPr lvl="0" defTabSz="914400">
                        <a:defRPr>
                          <a:solidFill>
                            <a:srgbClr val="000000"/>
                          </a:solidFill>
                        </a:defRPr>
                      </a:pPr>
                      <a:r>
                        <a:rPr sz="2200">
                          <a:solidFill>
                            <a:srgbClr val="FFFFFF"/>
                          </a:solidFill>
                        </a:rPr>
                        <a:t>BOOLEAN (BIT, SMALLINT, INT, NUMBER)
</a:t>
                      </a:r>
                    </a:p>
                  </a:txBody>
                  <a:tcPr marL="50800" marR="50800" marT="50800" marB="50800" anchor="ctr" horzOverflow="overflow"/>
                </a:tc>
              </a:tr>
              <a:tr h="714375">
                <a:tc>
                  <a:txBody>
                    <a:bodyPr/>
                    <a:lstStyle/>
                    <a:p>
                      <a:pPr lvl="0" defTabSz="914400">
                        <a:defRPr>
                          <a:solidFill>
                            <a:srgbClr val="000000"/>
                          </a:solidFill>
                        </a:defRPr>
                      </a:pPr>
                      <a:r>
                        <a:rPr sz="2000">
                          <a:solidFill>
                            <a:srgbClr val="FFFFFF"/>
                          </a:solidFill>
                        </a:rPr>
                        <a:t>java.util.Date, java.sql.Date, java.sql.Time, java.sql.Timestamp, java.util.Calendar</a:t>
                      </a:r>
                    </a:p>
                  </a:txBody>
                  <a:tcPr marL="50800" marR="50800" marT="50800" marB="50800" anchor="ctr" horzOverflow="overflow"/>
                </a:tc>
                <a:tc>
                  <a:txBody>
                    <a:bodyPr/>
                    <a:lstStyle/>
                    <a:p>
                      <a:pPr lvl="0" defTabSz="914400">
                        <a:defRPr>
                          <a:solidFill>
                            <a:srgbClr val="000000"/>
                          </a:solidFill>
                        </a:defRPr>
                      </a:pPr>
                      <a:r>
                        <a:rPr sz="2200">
                          <a:solidFill>
                            <a:srgbClr val="FFFFFF"/>
                          </a:solidFill>
                        </a:rPr>
                        <a:t>TIMESTAMP (DATE, DATETIME)
</a:t>
                      </a:r>
                    </a:p>
                  </a:txBody>
                  <a:tcPr marL="50800" marR="50800" marT="50800" marB="50800" anchor="ctr" horzOverflow="overflow"/>
                </a:tc>
              </a:tr>
              <a:tr h="714375">
                <a:tc>
                  <a:txBody>
                    <a:bodyPr/>
                    <a:lstStyle/>
                    <a:p>
                      <a:pPr lvl="0" defTabSz="914400">
                        <a:defRPr>
                          <a:solidFill>
                            <a:srgbClr val="000000"/>
                          </a:solidFill>
                        </a:defRPr>
                      </a:pPr>
                      <a:r>
                        <a:rPr sz="2800">
                          <a:solidFill>
                            <a:srgbClr val="FFFFFF"/>
                          </a:solidFill>
                        </a:rPr>
                        <a:t>java.lang.Enum</a:t>
                      </a:r>
                    </a:p>
                  </a:txBody>
                  <a:tcPr marL="50800" marR="50800" marT="50800" marB="50800" anchor="ctr" horzOverflow="overflow"/>
                </a:tc>
                <a:tc>
                  <a:txBody>
                    <a:bodyPr/>
                    <a:lstStyle/>
                    <a:p>
                      <a:pPr lvl="0" defTabSz="914400">
                        <a:defRPr>
                          <a:solidFill>
                            <a:srgbClr val="000000"/>
                          </a:solidFill>
                        </a:defRPr>
                      </a:pPr>
                      <a:r>
                        <a:rPr sz="2200">
                          <a:solidFill>
                            <a:srgbClr val="FFFFFF"/>
                          </a:solidFill>
                        </a:rPr>
                        <a:t>NUMERIC (VARCHAR, CHAR)
</a:t>
                      </a:r>
                    </a:p>
                  </a:txBody>
                  <a:tcPr marL="50800" marR="50800" marT="50800" marB="50800" anchor="ctr" horzOverflow="overflow"/>
                </a:tc>
              </a:tr>
              <a:tr h="714375">
                <a:tc>
                  <a:txBody>
                    <a:bodyPr/>
                    <a:lstStyle/>
                    <a:p>
                      <a:pPr lvl="0" defTabSz="914400">
                        <a:defRPr>
                          <a:solidFill>
                            <a:srgbClr val="000000"/>
                          </a:solidFill>
                        </a:defRPr>
                      </a:pPr>
                      <a:r>
                        <a:rPr sz="2800">
                          <a:solidFill>
                            <a:srgbClr val="FFFFFF"/>
                          </a:solidFill>
                        </a:rPr>
                        <a:t>java.util.Serializable</a:t>
                      </a:r>
                    </a:p>
                  </a:txBody>
                  <a:tcPr marL="50800" marR="50800" marT="50800" marB="50800" anchor="ctr" horzOverflow="overflow"/>
                </a:tc>
                <a:tc>
                  <a:txBody>
                    <a:bodyPr/>
                    <a:lstStyle/>
                    <a:p>
                      <a:pPr lvl="0" defTabSz="914400">
                        <a:defRPr>
                          <a:solidFill>
                            <a:srgbClr val="000000"/>
                          </a:solidFill>
                        </a:defRPr>
                      </a:pPr>
                      <a:r>
                        <a:rPr sz="2200" dirty="0">
                          <a:solidFill>
                            <a:srgbClr val="FFFFFF"/>
                          </a:solidFill>
                        </a:rPr>
                        <a:t>VARBINARY (BINARY, BLOB)
</a:t>
                      </a:r>
                    </a:p>
                  </a:txBody>
                  <a:tcPr marL="50800" marR="50800" marT="50800" marB="50800" anchor="ctr" horzOverflow="overflow"/>
                </a:tc>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Relationships </a:t>
            </a:r>
          </a:p>
        </p:txBody>
      </p:sp>
      <p:sp>
        <p:nvSpPr>
          <p:cNvPr id="83" name="Shape 83"/>
          <p:cNvSpPr/>
          <p:nvPr/>
        </p:nvSpPr>
        <p:spPr>
          <a:xfrm>
            <a:off x="433158" y="2408223"/>
            <a:ext cx="11681284" cy="67659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3200" b="1" dirty="0">
                <a:solidFill>
                  <a:srgbClr val="FFFFFF"/>
                </a:solidFill>
                <a:latin typeface="Helvetica"/>
                <a:ea typeface="Helvetica"/>
                <a:cs typeface="Helvetica"/>
                <a:sym typeface="Helvetica"/>
              </a:rPr>
              <a:t>Supported Relations in JPA are :</a:t>
            </a:r>
          </a:p>
          <a:p>
            <a:pPr lvl="0" algn="l">
              <a:defRPr sz="1800">
                <a:solidFill>
                  <a:srgbClr val="000000"/>
                </a:solidFill>
              </a:defRPr>
            </a:pPr>
            <a:endParaRPr sz="2700" dirty="0">
              <a:solidFill>
                <a:srgbClr val="FFFFFF"/>
              </a:solidFill>
              <a:latin typeface="Helvetica"/>
              <a:ea typeface="Helvetica"/>
              <a:cs typeface="Helvetica"/>
              <a:sym typeface="Helvetica"/>
            </a:endParaRPr>
          </a:p>
          <a:p>
            <a:pPr marL="264694" lvl="0" indent="-264694" algn="l">
              <a:spcBef>
                <a:spcPts val="1200"/>
              </a:spcBef>
              <a:buSzPct val="75000"/>
              <a:buChar char="•"/>
              <a:defRPr sz="1800">
                <a:solidFill>
                  <a:srgbClr val="000000"/>
                </a:solidFill>
              </a:defRPr>
            </a:pPr>
            <a:r>
              <a:rPr sz="2700" b="1" dirty="0" err="1">
                <a:solidFill>
                  <a:srgbClr val="FFFFFF"/>
                </a:solidFill>
                <a:latin typeface="Helvetica"/>
                <a:ea typeface="Helvetica"/>
                <a:cs typeface="Helvetica"/>
                <a:sym typeface="Helvetica"/>
              </a:rPr>
              <a:t>OneToOne</a:t>
            </a:r>
            <a:r>
              <a:rPr sz="2700" dirty="0">
                <a:solidFill>
                  <a:srgbClr val="FFFFFF"/>
                </a:solidFill>
                <a:latin typeface="Helvetica"/>
                <a:ea typeface="Helvetica"/>
                <a:cs typeface="Helvetica"/>
                <a:sym typeface="Helvetica"/>
              </a:rPr>
              <a:t>: In this relationship each entity has exactly one reference to the other entity and vice versa.</a:t>
            </a:r>
          </a:p>
          <a:p>
            <a:pPr marL="264694" lvl="0" indent="-264694" algn="l">
              <a:spcBef>
                <a:spcPts val="1200"/>
              </a:spcBef>
              <a:buSzPct val="75000"/>
              <a:buChar char="•"/>
              <a:defRPr sz="1800">
                <a:solidFill>
                  <a:srgbClr val="000000"/>
                </a:solidFill>
              </a:defRPr>
            </a:pPr>
            <a:r>
              <a:rPr sz="2700" b="1" dirty="0" err="1">
                <a:solidFill>
                  <a:srgbClr val="FFFFFF"/>
                </a:solidFill>
                <a:latin typeface="Helvetica"/>
                <a:ea typeface="Helvetica"/>
                <a:cs typeface="Helvetica"/>
                <a:sym typeface="Helvetica"/>
              </a:rPr>
              <a:t>OneToMany</a:t>
            </a:r>
            <a:r>
              <a:rPr sz="2700" dirty="0">
                <a:solidFill>
                  <a:srgbClr val="FFFFFF"/>
                </a:solidFill>
                <a:latin typeface="Helvetica"/>
                <a:ea typeface="Helvetica"/>
                <a:cs typeface="Helvetica"/>
                <a:sym typeface="Helvetica"/>
              </a:rPr>
              <a:t> / </a:t>
            </a:r>
            <a:r>
              <a:rPr sz="2700" b="1" dirty="0" err="1">
                <a:solidFill>
                  <a:srgbClr val="FFFFFF"/>
                </a:solidFill>
                <a:latin typeface="Helvetica"/>
                <a:ea typeface="Helvetica"/>
                <a:cs typeface="Helvetica"/>
                <a:sym typeface="Helvetica"/>
              </a:rPr>
              <a:t>ManyToOne</a:t>
            </a:r>
            <a:r>
              <a:rPr sz="2700" dirty="0">
                <a:solidFill>
                  <a:srgbClr val="FFFFFF"/>
                </a:solidFill>
                <a:latin typeface="Helvetica"/>
                <a:ea typeface="Helvetica"/>
                <a:cs typeface="Helvetica"/>
                <a:sym typeface="Helvetica"/>
              </a:rPr>
              <a:t>: In this relationship one entity can have multiple child entities and each child entity belongs to one parent entity.</a:t>
            </a:r>
          </a:p>
          <a:p>
            <a:pPr marL="264694" lvl="0" indent="-264694" algn="l">
              <a:spcBef>
                <a:spcPts val="1200"/>
              </a:spcBef>
              <a:buSzPct val="75000"/>
              <a:buChar char="•"/>
              <a:defRPr sz="1800">
                <a:solidFill>
                  <a:srgbClr val="000000"/>
                </a:solidFill>
              </a:defRPr>
            </a:pPr>
            <a:r>
              <a:rPr sz="2700" b="1" dirty="0" err="1">
                <a:solidFill>
                  <a:srgbClr val="FFFFFF"/>
                </a:solidFill>
                <a:latin typeface="Helvetica"/>
                <a:ea typeface="Helvetica"/>
                <a:cs typeface="Helvetica"/>
                <a:sym typeface="Helvetica"/>
              </a:rPr>
              <a:t>ManyToMany</a:t>
            </a:r>
            <a:r>
              <a:rPr sz="2700" dirty="0">
                <a:solidFill>
                  <a:srgbClr val="FFFFFF"/>
                </a:solidFill>
                <a:latin typeface="Helvetica"/>
                <a:ea typeface="Helvetica"/>
                <a:cs typeface="Helvetica"/>
                <a:sym typeface="Helvetica"/>
              </a:rPr>
              <a:t>: In this relationship multiple </a:t>
            </a:r>
            <a:r>
              <a:rPr sz="2700" dirty="0" err="1">
                <a:solidFill>
                  <a:srgbClr val="FFFFFF"/>
                </a:solidFill>
                <a:latin typeface="Helvetica"/>
                <a:ea typeface="Helvetica"/>
                <a:cs typeface="Helvetica"/>
                <a:sym typeface="Helvetica"/>
              </a:rPr>
              <a:t>entites</a:t>
            </a:r>
            <a:r>
              <a:rPr sz="2700" dirty="0">
                <a:solidFill>
                  <a:srgbClr val="FFFFFF"/>
                </a:solidFill>
                <a:latin typeface="Helvetica"/>
                <a:ea typeface="Helvetica"/>
                <a:cs typeface="Helvetica"/>
                <a:sym typeface="Helvetica"/>
              </a:rPr>
              <a:t> of one type can have multiple references to entities from the other type.</a:t>
            </a:r>
          </a:p>
          <a:p>
            <a:pPr marL="264694" lvl="0" indent="-264694" algn="l">
              <a:spcBef>
                <a:spcPts val="1200"/>
              </a:spcBef>
              <a:buSzPct val="75000"/>
              <a:buChar char="•"/>
              <a:defRPr sz="1800">
                <a:solidFill>
                  <a:srgbClr val="000000"/>
                </a:solidFill>
              </a:defRPr>
            </a:pPr>
            <a:r>
              <a:rPr sz="2700" b="1" dirty="0">
                <a:solidFill>
                  <a:srgbClr val="FFFFFF"/>
                </a:solidFill>
                <a:latin typeface="Helvetica"/>
                <a:ea typeface="Helvetica"/>
                <a:cs typeface="Helvetica"/>
                <a:sym typeface="Helvetica"/>
              </a:rPr>
              <a:t>Embedded</a:t>
            </a:r>
            <a:r>
              <a:rPr sz="2700" dirty="0">
                <a:solidFill>
                  <a:srgbClr val="FFFFFF"/>
                </a:solidFill>
                <a:latin typeface="Helvetica"/>
                <a:ea typeface="Helvetica"/>
                <a:cs typeface="Helvetica"/>
                <a:sym typeface="Helvetica"/>
              </a:rPr>
              <a:t>: In this relationship the other entity is stored in the same table as the parent entity (i.e. we have two </a:t>
            </a:r>
            <a:r>
              <a:rPr sz="2700" dirty="0" err="1">
                <a:solidFill>
                  <a:srgbClr val="FFFFFF"/>
                </a:solidFill>
                <a:latin typeface="Helvetica"/>
                <a:ea typeface="Helvetica"/>
                <a:cs typeface="Helvetica"/>
                <a:sym typeface="Helvetica"/>
              </a:rPr>
              <a:t>entites</a:t>
            </a:r>
            <a:r>
              <a:rPr sz="2700" dirty="0">
                <a:solidFill>
                  <a:srgbClr val="FFFFFF"/>
                </a:solidFill>
                <a:latin typeface="Helvetica"/>
                <a:ea typeface="Helvetica"/>
                <a:cs typeface="Helvetica"/>
                <a:sym typeface="Helvetica"/>
              </a:rPr>
              <a:t> for one table).</a:t>
            </a:r>
          </a:p>
          <a:p>
            <a:pPr marL="264694" lvl="0" indent="-264694" algn="l">
              <a:spcBef>
                <a:spcPts val="1200"/>
              </a:spcBef>
              <a:buSzPct val="75000"/>
              <a:buChar char="•"/>
              <a:defRPr sz="1800">
                <a:solidFill>
                  <a:srgbClr val="000000"/>
                </a:solidFill>
              </a:defRPr>
            </a:pPr>
            <a:r>
              <a:rPr sz="2700" b="1" dirty="0" err="1">
                <a:solidFill>
                  <a:srgbClr val="FFFFFF"/>
                </a:solidFill>
                <a:latin typeface="Helvetica"/>
                <a:ea typeface="Helvetica"/>
                <a:cs typeface="Helvetica"/>
                <a:sym typeface="Helvetica"/>
              </a:rPr>
              <a:t>ElementCollection</a:t>
            </a:r>
            <a:r>
              <a:rPr sz="2700" dirty="0">
                <a:solidFill>
                  <a:srgbClr val="FFFFFF"/>
                </a:solidFill>
                <a:latin typeface="Helvetica"/>
                <a:ea typeface="Helvetica"/>
                <a:cs typeface="Helvetica"/>
                <a:sym typeface="Helvetica"/>
              </a:rPr>
              <a:t>: This relationship is similar to the </a:t>
            </a:r>
            <a:r>
              <a:rPr sz="2700" dirty="0" err="1">
                <a:solidFill>
                  <a:srgbClr val="FFFFFF"/>
                </a:solidFill>
                <a:latin typeface="Helvetica"/>
                <a:ea typeface="Helvetica"/>
                <a:cs typeface="Helvetica"/>
                <a:sym typeface="Helvetica"/>
              </a:rPr>
              <a:t>OneToMany</a:t>
            </a:r>
            <a:r>
              <a:rPr sz="2700" dirty="0">
                <a:solidFill>
                  <a:srgbClr val="FFFFFF"/>
                </a:solidFill>
                <a:latin typeface="Helvetica"/>
                <a:ea typeface="Helvetica"/>
                <a:cs typeface="Helvetica"/>
                <a:sym typeface="Helvetica"/>
              </a:rPr>
              <a:t> relation but in contrast to it the referenced entity is an Embedded entity. This allows to define </a:t>
            </a:r>
            <a:r>
              <a:rPr sz="2700" dirty="0" err="1">
                <a:solidFill>
                  <a:srgbClr val="FFFFFF"/>
                </a:solidFill>
                <a:latin typeface="Helvetica"/>
                <a:ea typeface="Helvetica"/>
                <a:cs typeface="Helvetica"/>
                <a:sym typeface="Helvetica"/>
              </a:rPr>
              <a:t>OneToMany</a:t>
            </a:r>
            <a:r>
              <a:rPr sz="2700" dirty="0">
                <a:solidFill>
                  <a:srgbClr val="FFFFFF"/>
                </a:solidFill>
                <a:latin typeface="Helvetica"/>
                <a:ea typeface="Helvetica"/>
                <a:cs typeface="Helvetica"/>
                <a:sym typeface="Helvetica"/>
              </a:rPr>
              <a:t> relationships to simple objects that are stored in contrast to the “normal” Embedded relationship in another table.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a:solidFill>
                  <a:srgbClr val="FFFFFF"/>
                </a:solidFill>
              </a:rPr>
              <a:t>OneToOne</a:t>
            </a:r>
          </a:p>
        </p:txBody>
      </p:sp>
      <p:sp>
        <p:nvSpPr>
          <p:cNvPr id="86" name="Shape 86"/>
          <p:cNvSpPr/>
          <p:nvPr/>
        </p:nvSpPr>
        <p:spPr>
          <a:xfrm>
            <a:off x="356958" y="2721675"/>
            <a:ext cx="5518172" cy="527323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algn="l">
              <a:defRPr sz="1800">
                <a:solidFill>
                  <a:srgbClr val="000000"/>
                </a:solidFill>
              </a:defRPr>
            </a:pPr>
            <a:r>
              <a:rPr sz="2400" b="1" dirty="0">
                <a:solidFill>
                  <a:srgbClr val="FFFFFF"/>
                </a:solidFill>
                <a:latin typeface="Monaco"/>
                <a:ea typeface="Monaco"/>
                <a:cs typeface="Monaco"/>
                <a:sym typeface="Monaco"/>
              </a:rPr>
              <a:t>@Entity</a:t>
            </a:r>
          </a:p>
          <a:p>
            <a:pPr lvl="0" algn="l">
              <a:defRPr sz="1800">
                <a:solidFill>
                  <a:srgbClr val="000000"/>
                </a:solidFill>
              </a:defRPr>
            </a:pPr>
            <a:r>
              <a:rPr sz="2400" b="1" dirty="0">
                <a:solidFill>
                  <a:srgbClr val="FFFFFF"/>
                </a:solidFill>
                <a:latin typeface="Monaco"/>
                <a:ea typeface="Monaco"/>
                <a:cs typeface="Monaco"/>
                <a:sym typeface="Monaco"/>
              </a:rPr>
              <a:t>@Table(name = "T_ID_CARD")</a:t>
            </a:r>
          </a:p>
          <a:p>
            <a:pPr lvl="0" algn="l">
              <a:defRPr sz="1800">
                <a:solidFill>
                  <a:srgbClr val="000000"/>
                </a:solidFill>
              </a:defRPr>
            </a:pPr>
            <a:r>
              <a:rPr sz="2400" b="1" dirty="0">
                <a:solidFill>
                  <a:srgbClr val="FFFFFF"/>
                </a:solidFill>
                <a:latin typeface="Monaco"/>
                <a:ea typeface="Monaco"/>
                <a:cs typeface="Monaco"/>
                <a:sym typeface="Monaco"/>
              </a:rPr>
              <a:t>public class </a:t>
            </a:r>
            <a:r>
              <a:rPr sz="2400" b="1" dirty="0" err="1">
                <a:solidFill>
                  <a:srgbClr val="FFFFFF"/>
                </a:solidFill>
                <a:latin typeface="Monaco"/>
                <a:ea typeface="Monaco"/>
                <a:cs typeface="Monaco"/>
                <a:sym typeface="Monaco"/>
              </a:rPr>
              <a:t>IdCard</a:t>
            </a:r>
            <a:r>
              <a:rPr sz="2400" b="1" dirty="0">
                <a:solidFill>
                  <a:srgbClr val="FFFFFF"/>
                </a:solidFill>
                <a:latin typeface="Monaco"/>
                <a:ea typeface="Monaco"/>
                <a:cs typeface="Monaco"/>
                <a:sym typeface="Monaco"/>
              </a:rPr>
              <a:t> {</a:t>
            </a:r>
          </a:p>
          <a:p>
            <a:pPr lvl="0" algn="l">
              <a:defRPr sz="1800">
                <a:solidFill>
                  <a:srgbClr val="000000"/>
                </a:solidFill>
              </a:defRPr>
            </a:pPr>
            <a:r>
              <a:rPr sz="2400" b="1" dirty="0">
                <a:solidFill>
                  <a:srgbClr val="FFFFFF"/>
                </a:solidFill>
                <a:latin typeface="Monaco"/>
                <a:ea typeface="Monaco"/>
                <a:cs typeface="Monaco"/>
                <a:sym typeface="Monaco"/>
              </a:rPr>
              <a:t>	private Long id;</a:t>
            </a:r>
          </a:p>
          <a:p>
            <a:pPr lvl="0" algn="l">
              <a:defRPr sz="1800">
                <a:solidFill>
                  <a:srgbClr val="000000"/>
                </a:solidFill>
              </a:defRPr>
            </a:pPr>
            <a:r>
              <a:rPr sz="2400" b="1" dirty="0">
                <a:solidFill>
                  <a:srgbClr val="FFFFFF"/>
                </a:solidFill>
                <a:latin typeface="Monaco"/>
                <a:ea typeface="Monaco"/>
                <a:cs typeface="Monaco"/>
                <a:sym typeface="Monaco"/>
              </a:rPr>
              <a:t>	…</a:t>
            </a:r>
          </a:p>
          <a:p>
            <a:pPr lvl="0" algn="l">
              <a:defRPr sz="1800">
                <a:solidFill>
                  <a:srgbClr val="000000"/>
                </a:solidFill>
              </a:defRPr>
            </a:pP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	@Id</a:t>
            </a:r>
          </a:p>
          <a:p>
            <a:pPr lvl="0" algn="l">
              <a:defRPr sz="1800">
                <a:solidFill>
                  <a:srgbClr val="000000"/>
                </a:solidFill>
              </a:defRPr>
            </a:pPr>
            <a:r>
              <a:rPr sz="2400" b="1" dirty="0">
                <a:solidFill>
                  <a:srgbClr val="FFFFFF"/>
                </a:solidFill>
                <a:latin typeface="Monaco"/>
                <a:ea typeface="Monaco"/>
                <a:cs typeface="Monaco"/>
                <a:sym typeface="Monaco"/>
              </a:rPr>
              <a:t>	@</a:t>
            </a:r>
            <a:r>
              <a:rPr sz="2400" b="1" dirty="0" err="1">
                <a:solidFill>
                  <a:srgbClr val="FFFFFF"/>
                </a:solidFill>
                <a:latin typeface="Monaco"/>
                <a:ea typeface="Monaco"/>
                <a:cs typeface="Monaco"/>
                <a:sym typeface="Monaco"/>
              </a:rPr>
              <a:t>GeneratedValue</a:t>
            </a: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	public Long </a:t>
            </a:r>
            <a:r>
              <a:rPr sz="2400" b="1" dirty="0" err="1">
                <a:solidFill>
                  <a:srgbClr val="FFFFFF"/>
                </a:solidFill>
                <a:latin typeface="Monaco"/>
                <a:ea typeface="Monaco"/>
                <a:cs typeface="Monaco"/>
                <a:sym typeface="Monaco"/>
              </a:rPr>
              <a:t>getId</a:t>
            </a:r>
            <a:r>
              <a:rPr sz="2400" b="1" dirty="0">
                <a:solidFill>
                  <a:srgbClr val="FFFFFF"/>
                </a:solidFill>
                <a:latin typeface="Monaco"/>
                <a:ea typeface="Monaco"/>
                <a:cs typeface="Monaco"/>
                <a:sym typeface="Monaco"/>
              </a:rPr>
              <a:t>() {</a:t>
            </a:r>
          </a:p>
          <a:p>
            <a:pPr lvl="0" algn="l">
              <a:defRPr sz="1800">
                <a:solidFill>
                  <a:srgbClr val="000000"/>
                </a:solidFill>
              </a:defRPr>
            </a:pPr>
            <a:r>
              <a:rPr sz="2400" b="1" dirty="0">
                <a:solidFill>
                  <a:srgbClr val="FFFFFF"/>
                </a:solidFill>
                <a:latin typeface="Monaco"/>
                <a:ea typeface="Monaco"/>
                <a:cs typeface="Monaco"/>
                <a:sym typeface="Monaco"/>
              </a:rPr>
              <a:t>		return id;</a:t>
            </a:r>
          </a:p>
          <a:p>
            <a:pPr lvl="0" algn="l">
              <a:defRPr sz="1800">
                <a:solidFill>
                  <a:srgbClr val="000000"/>
                </a:solidFill>
              </a:defRPr>
            </a:pPr>
            <a:r>
              <a:rPr sz="2400" b="1" dirty="0">
                <a:solidFill>
                  <a:srgbClr val="FFFFFF"/>
                </a:solidFill>
                <a:latin typeface="Monaco"/>
                <a:ea typeface="Monaco"/>
                <a:cs typeface="Monaco"/>
                <a:sym typeface="Monaco"/>
              </a:rPr>
              <a:t>	}</a:t>
            </a:r>
          </a:p>
          <a:p>
            <a:pPr lvl="0" algn="l">
              <a:defRPr sz="1800">
                <a:solidFill>
                  <a:srgbClr val="000000"/>
                </a:solidFill>
              </a:defRPr>
            </a:pPr>
            <a:endParaRPr sz="2400" b="1" dirty="0">
              <a:solidFill>
                <a:srgbClr val="FFFFFF"/>
              </a:solidFill>
              <a:latin typeface="Monaco"/>
              <a:ea typeface="Monaco"/>
              <a:cs typeface="Monaco"/>
              <a:sym typeface="Monaco"/>
            </a:endParaRPr>
          </a:p>
          <a:p>
            <a:pPr lvl="0" algn="l">
              <a:defRPr sz="1800">
                <a:solidFill>
                  <a:srgbClr val="000000"/>
                </a:solidFill>
              </a:defRPr>
            </a:pPr>
            <a:r>
              <a:rPr sz="2400" b="1" dirty="0">
                <a:solidFill>
                  <a:srgbClr val="FFFFFF"/>
                </a:solidFill>
                <a:latin typeface="Monaco"/>
                <a:ea typeface="Monaco"/>
                <a:cs typeface="Monaco"/>
                <a:sym typeface="Monaco"/>
              </a:rPr>
              <a:t>	…</a:t>
            </a:r>
          </a:p>
          <a:p>
            <a:pPr lvl="0" algn="l">
              <a:defRPr sz="1800">
                <a:solidFill>
                  <a:srgbClr val="000000"/>
                </a:solidFill>
              </a:defRPr>
            </a:pPr>
            <a:r>
              <a:rPr sz="2400" b="1" dirty="0" smtClean="0">
                <a:solidFill>
                  <a:srgbClr val="FFFFFF"/>
                </a:solidFill>
                <a:latin typeface="Monaco"/>
                <a:ea typeface="Monaco"/>
                <a:cs typeface="Monaco"/>
                <a:sym typeface="Monaco"/>
              </a:rPr>
              <a:t>}</a:t>
            </a:r>
            <a:endParaRPr sz="2400" b="1" dirty="0">
              <a:solidFill>
                <a:srgbClr val="FFFFFF"/>
              </a:solidFill>
              <a:latin typeface="Monaco"/>
              <a:ea typeface="Monaco"/>
              <a:cs typeface="Monaco"/>
              <a:sym typeface="Monaco"/>
            </a:endParaRPr>
          </a:p>
        </p:txBody>
      </p:sp>
      <p:sp>
        <p:nvSpPr>
          <p:cNvPr id="3" name="Rectangle 2"/>
          <p:cNvSpPr/>
          <p:nvPr/>
        </p:nvSpPr>
        <p:spPr>
          <a:xfrm>
            <a:off x="5875130" y="3117358"/>
            <a:ext cx="6502400" cy="4524315"/>
          </a:xfrm>
          <a:prstGeom prst="rect">
            <a:avLst/>
          </a:prstGeom>
        </p:spPr>
        <p:txBody>
          <a:bodyPr>
            <a:spAutoFit/>
          </a:bodyPr>
          <a:lstStyle/>
          <a:p>
            <a:pPr lvl="0" algn="l">
              <a:defRPr sz="1800">
                <a:solidFill>
                  <a:srgbClr val="000000"/>
                </a:solidFill>
              </a:defRPr>
            </a:pPr>
            <a:r>
              <a:rPr lang="en-US" sz="2400" b="1" dirty="0">
                <a:solidFill>
                  <a:schemeClr val="tx1"/>
                </a:solidFill>
                <a:latin typeface="Monaco"/>
                <a:ea typeface="Monaco"/>
                <a:cs typeface="Monaco"/>
                <a:sym typeface="Monaco"/>
              </a:rPr>
              <a:t>@Entity</a:t>
            </a:r>
          </a:p>
          <a:p>
            <a:pPr lvl="0" algn="l">
              <a:defRPr sz="1800">
                <a:solidFill>
                  <a:srgbClr val="000000"/>
                </a:solidFill>
              </a:defRPr>
            </a:pPr>
            <a:r>
              <a:rPr lang="en-US" sz="2400" b="1" dirty="0">
                <a:solidFill>
                  <a:schemeClr val="tx1"/>
                </a:solidFill>
                <a:latin typeface="Monaco"/>
                <a:ea typeface="Monaco"/>
                <a:cs typeface="Monaco"/>
                <a:sym typeface="Monaco"/>
              </a:rPr>
              <a:t>@Table(name = "T_PERSON")</a:t>
            </a:r>
          </a:p>
          <a:p>
            <a:pPr lvl="0" algn="l">
              <a:defRPr sz="1800">
                <a:solidFill>
                  <a:srgbClr val="000000"/>
                </a:solidFill>
              </a:defRPr>
            </a:pPr>
            <a:r>
              <a:rPr lang="en-US" sz="2400" b="1" dirty="0">
                <a:solidFill>
                  <a:schemeClr val="tx1"/>
                </a:solidFill>
                <a:latin typeface="Monaco"/>
                <a:ea typeface="Monaco"/>
                <a:cs typeface="Monaco"/>
                <a:sym typeface="Monaco"/>
              </a:rPr>
              <a:t>public class Person {</a:t>
            </a:r>
          </a:p>
          <a:p>
            <a:pPr lvl="0" algn="l">
              <a:defRPr sz="1800">
                <a:solidFill>
                  <a:srgbClr val="000000"/>
                </a:solidFill>
              </a:defRPr>
            </a:pPr>
            <a:r>
              <a:rPr lang="en-US" sz="2400" b="1" dirty="0">
                <a:solidFill>
                  <a:schemeClr val="tx1"/>
                </a:solidFill>
                <a:latin typeface="Monaco"/>
                <a:ea typeface="Monaco"/>
                <a:cs typeface="Monaco"/>
                <a:sym typeface="Monaco"/>
              </a:rPr>
              <a:t>	...</a:t>
            </a:r>
          </a:p>
          <a:p>
            <a:pPr lvl="0" algn="l">
              <a:defRPr sz="1800">
                <a:solidFill>
                  <a:srgbClr val="000000"/>
                </a:solidFill>
              </a:defRPr>
            </a:pPr>
            <a:r>
              <a:rPr lang="en-US" sz="2400" b="1" dirty="0">
                <a:solidFill>
                  <a:schemeClr val="tx1"/>
                </a:solidFill>
                <a:latin typeface="Monaco"/>
                <a:ea typeface="Monaco"/>
                <a:cs typeface="Monaco"/>
                <a:sym typeface="Monaco"/>
              </a:rPr>
              <a:t>	private </a:t>
            </a:r>
            <a:r>
              <a:rPr lang="en-US" sz="2400" b="1" dirty="0" err="1">
                <a:solidFill>
                  <a:schemeClr val="tx1"/>
                </a:solidFill>
                <a:latin typeface="Monaco"/>
                <a:ea typeface="Monaco"/>
                <a:cs typeface="Monaco"/>
                <a:sym typeface="Monaco"/>
              </a:rPr>
              <a:t>IdCard</a:t>
            </a:r>
            <a:r>
              <a:rPr lang="en-US" sz="2400" b="1" dirty="0">
                <a:solidFill>
                  <a:schemeClr val="tx1"/>
                </a:solidFill>
                <a:latin typeface="Monaco"/>
                <a:ea typeface="Monaco"/>
                <a:cs typeface="Monaco"/>
                <a:sym typeface="Monaco"/>
              </a:rPr>
              <a:t> </a:t>
            </a:r>
            <a:r>
              <a:rPr lang="en-US" sz="2400" b="1" dirty="0" err="1">
                <a:solidFill>
                  <a:schemeClr val="tx1"/>
                </a:solidFill>
                <a:latin typeface="Monaco"/>
                <a:ea typeface="Monaco"/>
                <a:cs typeface="Monaco"/>
                <a:sym typeface="Monaco"/>
              </a:rPr>
              <a:t>idCard</a:t>
            </a:r>
            <a:r>
              <a:rPr lang="en-US" sz="2400" b="1" dirty="0">
                <a:solidFill>
                  <a:schemeClr val="tx1"/>
                </a:solidFill>
                <a:latin typeface="Monaco"/>
                <a:ea typeface="Monaco"/>
                <a:cs typeface="Monaco"/>
                <a:sym typeface="Monaco"/>
              </a:rPr>
              <a:t>;</a:t>
            </a:r>
          </a:p>
          <a:p>
            <a:pPr lvl="0" algn="l">
              <a:defRPr sz="1800">
                <a:solidFill>
                  <a:srgbClr val="000000"/>
                </a:solidFill>
              </a:defRPr>
            </a:pPr>
            <a:r>
              <a:rPr lang="en-US" sz="2400" b="1" dirty="0">
                <a:solidFill>
                  <a:schemeClr val="tx1"/>
                </a:solidFill>
                <a:latin typeface="Monaco"/>
                <a:ea typeface="Monaco"/>
                <a:cs typeface="Monaco"/>
                <a:sym typeface="Monaco"/>
              </a:rPr>
              <a:t>	...</a:t>
            </a:r>
          </a:p>
          <a:p>
            <a:pPr lvl="0" algn="l">
              <a:defRPr sz="1800">
                <a:solidFill>
                  <a:srgbClr val="000000"/>
                </a:solidFill>
              </a:defRPr>
            </a:pPr>
            <a:endParaRPr lang="en-US" sz="2400" b="1" dirty="0">
              <a:solidFill>
                <a:schemeClr val="tx1"/>
              </a:solidFill>
              <a:latin typeface="Monaco"/>
              <a:ea typeface="Monaco"/>
              <a:cs typeface="Monaco"/>
              <a:sym typeface="Monaco"/>
            </a:endParaRPr>
          </a:p>
          <a:p>
            <a:pPr lvl="0" algn="l">
              <a:defRPr sz="1800">
                <a:solidFill>
                  <a:srgbClr val="000000"/>
                </a:solidFill>
              </a:defRPr>
            </a:pPr>
            <a:r>
              <a:rPr lang="en-US" sz="2400" b="1" dirty="0">
                <a:solidFill>
                  <a:schemeClr val="tx1"/>
                </a:solidFill>
                <a:latin typeface="Monaco"/>
                <a:ea typeface="Monaco"/>
                <a:cs typeface="Monaco"/>
                <a:sym typeface="Monaco"/>
              </a:rPr>
              <a:t>	@</a:t>
            </a:r>
            <a:r>
              <a:rPr lang="en-US" sz="2400" b="1" dirty="0" err="1">
                <a:solidFill>
                  <a:schemeClr val="tx1"/>
                </a:solidFill>
                <a:latin typeface="Monaco"/>
                <a:ea typeface="Monaco"/>
                <a:cs typeface="Monaco"/>
                <a:sym typeface="Monaco"/>
              </a:rPr>
              <a:t>OneToOne</a:t>
            </a:r>
            <a:endParaRPr lang="en-US" sz="2400" b="1" dirty="0">
              <a:solidFill>
                <a:schemeClr val="tx1"/>
              </a:solidFill>
              <a:latin typeface="Monaco"/>
              <a:ea typeface="Monaco"/>
              <a:cs typeface="Monaco"/>
              <a:sym typeface="Monaco"/>
            </a:endParaRPr>
          </a:p>
          <a:p>
            <a:pPr lvl="0" algn="l">
              <a:defRPr sz="1800">
                <a:solidFill>
                  <a:srgbClr val="000000"/>
                </a:solidFill>
              </a:defRPr>
            </a:pPr>
            <a:r>
              <a:rPr lang="en-US" sz="2400" b="1" dirty="0">
                <a:solidFill>
                  <a:schemeClr val="tx1"/>
                </a:solidFill>
                <a:latin typeface="Monaco"/>
                <a:ea typeface="Monaco"/>
                <a:cs typeface="Monaco"/>
                <a:sym typeface="Monaco"/>
              </a:rPr>
              <a:t>	@</a:t>
            </a:r>
            <a:r>
              <a:rPr lang="en-US" sz="2400" b="1" dirty="0" err="1">
                <a:solidFill>
                  <a:schemeClr val="tx1"/>
                </a:solidFill>
                <a:latin typeface="Monaco"/>
                <a:ea typeface="Monaco"/>
                <a:cs typeface="Monaco"/>
                <a:sym typeface="Monaco"/>
              </a:rPr>
              <a:t>JoinColumn</a:t>
            </a:r>
            <a:r>
              <a:rPr lang="en-US" sz="2400" b="1" dirty="0">
                <a:solidFill>
                  <a:schemeClr val="tx1"/>
                </a:solidFill>
                <a:latin typeface="Monaco"/>
                <a:ea typeface="Monaco"/>
                <a:cs typeface="Monaco"/>
                <a:sym typeface="Monaco"/>
              </a:rPr>
              <a:t>(name = "ID_CARD_ID")</a:t>
            </a:r>
          </a:p>
          <a:p>
            <a:pPr lvl="0" algn="l">
              <a:defRPr sz="1800">
                <a:solidFill>
                  <a:srgbClr val="000000"/>
                </a:solidFill>
              </a:defRPr>
            </a:pPr>
            <a:r>
              <a:rPr lang="en-US" sz="2400" b="1" dirty="0">
                <a:solidFill>
                  <a:schemeClr val="tx1"/>
                </a:solidFill>
                <a:latin typeface="Monaco"/>
                <a:ea typeface="Monaco"/>
                <a:cs typeface="Monaco"/>
                <a:sym typeface="Monaco"/>
              </a:rPr>
              <a:t>	public </a:t>
            </a:r>
            <a:r>
              <a:rPr lang="en-US" sz="2400" b="1" dirty="0" err="1">
                <a:solidFill>
                  <a:schemeClr val="tx1"/>
                </a:solidFill>
                <a:latin typeface="Monaco"/>
                <a:ea typeface="Monaco"/>
                <a:cs typeface="Monaco"/>
                <a:sym typeface="Monaco"/>
              </a:rPr>
              <a:t>IdCard</a:t>
            </a:r>
            <a:r>
              <a:rPr lang="en-US" sz="2400" b="1" dirty="0">
                <a:solidFill>
                  <a:schemeClr val="tx1"/>
                </a:solidFill>
                <a:latin typeface="Monaco"/>
                <a:ea typeface="Monaco"/>
                <a:cs typeface="Monaco"/>
                <a:sym typeface="Monaco"/>
              </a:rPr>
              <a:t> </a:t>
            </a:r>
            <a:r>
              <a:rPr lang="en-US" sz="2400" b="1" dirty="0" err="1">
                <a:solidFill>
                  <a:schemeClr val="tx1"/>
                </a:solidFill>
                <a:latin typeface="Monaco"/>
                <a:ea typeface="Monaco"/>
                <a:cs typeface="Monaco"/>
                <a:sym typeface="Monaco"/>
              </a:rPr>
              <a:t>getIdCard</a:t>
            </a:r>
            <a:r>
              <a:rPr lang="en-US" sz="2400" b="1" dirty="0">
                <a:solidFill>
                  <a:schemeClr val="tx1"/>
                </a:solidFill>
                <a:latin typeface="Monaco"/>
                <a:ea typeface="Monaco"/>
                <a:cs typeface="Monaco"/>
                <a:sym typeface="Monaco"/>
              </a:rPr>
              <a:t>() {</a:t>
            </a:r>
          </a:p>
          <a:p>
            <a:pPr lvl="0" algn="l">
              <a:defRPr sz="1800">
                <a:solidFill>
                  <a:srgbClr val="000000"/>
                </a:solidFill>
              </a:defRPr>
            </a:pPr>
            <a:r>
              <a:rPr lang="en-US" sz="2400" b="1" dirty="0">
                <a:solidFill>
                  <a:schemeClr val="tx1"/>
                </a:solidFill>
                <a:latin typeface="Monaco"/>
                <a:ea typeface="Monaco"/>
                <a:cs typeface="Monaco"/>
                <a:sym typeface="Monaco"/>
              </a:rPr>
              <a:t>		return </a:t>
            </a:r>
            <a:r>
              <a:rPr lang="en-US" sz="2400" b="1" dirty="0" err="1">
                <a:solidFill>
                  <a:schemeClr val="tx1"/>
                </a:solidFill>
                <a:latin typeface="Monaco"/>
                <a:ea typeface="Monaco"/>
                <a:cs typeface="Monaco"/>
                <a:sym typeface="Monaco"/>
              </a:rPr>
              <a:t>idCard</a:t>
            </a:r>
            <a:r>
              <a:rPr lang="en-US" sz="2400" b="1" dirty="0">
                <a:solidFill>
                  <a:schemeClr val="tx1"/>
                </a:solidFill>
                <a:latin typeface="Monaco"/>
                <a:ea typeface="Monaco"/>
                <a:cs typeface="Monaco"/>
                <a:sym typeface="Monaco"/>
              </a:rPr>
              <a:t>;</a:t>
            </a:r>
          </a:p>
          <a:p>
            <a:pPr lvl="0" algn="l">
              <a:defRPr sz="1800">
                <a:solidFill>
                  <a:srgbClr val="000000"/>
                </a:solidFill>
              </a:defRPr>
            </a:pPr>
            <a:r>
              <a:rPr lang="en-US" sz="2400" b="1" dirty="0">
                <a:solidFill>
                  <a:schemeClr val="tx1"/>
                </a:solidFill>
                <a:latin typeface="Monaco"/>
                <a:ea typeface="Monaco"/>
                <a:cs typeface="Monaco"/>
                <a:sym typeface="Monaco"/>
              </a:rPr>
              <a:t>	}</a:t>
            </a:r>
            <a:endParaRPr lang="en-US" sz="2400" b="1" dirty="0">
              <a:solidFill>
                <a:schemeClr val="tx1"/>
              </a:solidFill>
              <a:latin typeface="Monaco"/>
              <a:ea typeface="Monaco"/>
              <a:cs typeface="Monaco"/>
              <a:sym typeface="Monaco"/>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a:solidFill>
                  <a:srgbClr val="FFFFFF"/>
                </a:solidFill>
              </a:rPr>
              <a:t>OneToOne</a:t>
            </a:r>
          </a:p>
        </p:txBody>
      </p:sp>
      <p:sp>
        <p:nvSpPr>
          <p:cNvPr id="89" name="Shape 89"/>
          <p:cNvSpPr/>
          <p:nvPr/>
        </p:nvSpPr>
        <p:spPr>
          <a:xfrm>
            <a:off x="471258" y="2926509"/>
            <a:ext cx="11681284" cy="502701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3200" dirty="0">
                <a:solidFill>
                  <a:srgbClr val="FFFFFF"/>
                </a:solidFill>
                <a:latin typeface="Monaco"/>
                <a:ea typeface="Monaco"/>
                <a:cs typeface="Monaco"/>
                <a:sym typeface="Monaco"/>
              </a:rPr>
              <a:t>@</a:t>
            </a:r>
            <a:r>
              <a:rPr sz="3200" dirty="0" err="1">
                <a:solidFill>
                  <a:srgbClr val="FFFFFF"/>
                </a:solidFill>
                <a:latin typeface="Monaco"/>
                <a:ea typeface="Monaco"/>
                <a:cs typeface="Monaco"/>
                <a:sym typeface="Monaco"/>
              </a:rPr>
              <a:t>OneToOne</a:t>
            </a:r>
            <a:r>
              <a:rPr sz="3200" dirty="0">
                <a:solidFill>
                  <a:srgbClr val="FFFFFF"/>
                </a:solidFill>
                <a:latin typeface="Monaco"/>
                <a:ea typeface="Monaco"/>
                <a:cs typeface="Monaco"/>
                <a:sym typeface="Monaco"/>
              </a:rPr>
              <a:t>(fetch = </a:t>
            </a:r>
            <a:r>
              <a:rPr sz="3200" dirty="0" err="1">
                <a:solidFill>
                  <a:srgbClr val="FFFFFF"/>
                </a:solidFill>
                <a:latin typeface="Monaco"/>
                <a:ea typeface="Monaco"/>
                <a:cs typeface="Monaco"/>
                <a:sym typeface="Monaco"/>
              </a:rPr>
              <a:t>FetchType.EAGER</a:t>
            </a:r>
            <a:r>
              <a:rPr sz="3200" dirty="0">
                <a:solidFill>
                  <a:srgbClr val="FFFFFF"/>
                </a:solidFill>
                <a:latin typeface="Monaco"/>
                <a:ea typeface="Monaco"/>
                <a:cs typeface="Monaco"/>
                <a:sym typeface="Monaco"/>
              </a:rPr>
              <a:t>)</a:t>
            </a:r>
          </a:p>
          <a:p>
            <a:pPr lvl="0" algn="l">
              <a:defRPr sz="1800">
                <a:solidFill>
                  <a:srgbClr val="000000"/>
                </a:solidFill>
              </a:defRPr>
            </a:pPr>
            <a:endParaRPr sz="3200" dirty="0">
              <a:solidFill>
                <a:srgbClr val="FFFFFF"/>
              </a:solidFill>
              <a:latin typeface="Monaco"/>
              <a:ea typeface="Monaco"/>
              <a:cs typeface="Monaco"/>
              <a:sym typeface="Monaco"/>
            </a:endParaRPr>
          </a:p>
          <a:p>
            <a:pPr lvl="0" algn="l">
              <a:defRPr sz="1800">
                <a:solidFill>
                  <a:srgbClr val="000000"/>
                </a:solidFill>
              </a:defRPr>
            </a:pPr>
            <a:endParaRPr sz="3200" dirty="0">
              <a:solidFill>
                <a:srgbClr val="FFFFFF"/>
              </a:solidFill>
              <a:latin typeface="Monaco"/>
              <a:ea typeface="Monaco"/>
              <a:cs typeface="Monaco"/>
              <a:sym typeface="Monaco"/>
            </a:endParaRPr>
          </a:p>
          <a:p>
            <a:pPr lvl="0" algn="l">
              <a:defRPr sz="1800">
                <a:solidFill>
                  <a:srgbClr val="000000"/>
                </a:solidFill>
              </a:defRPr>
            </a:pPr>
            <a:r>
              <a:rPr sz="3200" dirty="0">
                <a:solidFill>
                  <a:srgbClr val="FFFFFF"/>
                </a:solidFill>
                <a:latin typeface="Monaco"/>
                <a:ea typeface="Monaco"/>
                <a:cs typeface="Monaco"/>
                <a:sym typeface="Monaco"/>
              </a:rPr>
              <a:t>The value </a:t>
            </a:r>
            <a:r>
              <a:rPr sz="3200" dirty="0" err="1">
                <a:solidFill>
                  <a:srgbClr val="FFFFFF"/>
                </a:solidFill>
                <a:latin typeface="Monaco"/>
                <a:ea typeface="Monaco"/>
                <a:cs typeface="Monaco"/>
                <a:sym typeface="Monaco"/>
              </a:rPr>
              <a:t>FetchType.EAGER</a:t>
            </a:r>
            <a:r>
              <a:rPr sz="3200" dirty="0">
                <a:solidFill>
                  <a:srgbClr val="FFFFFF"/>
                </a:solidFill>
                <a:latin typeface="Monaco"/>
                <a:ea typeface="Monaco"/>
                <a:cs typeface="Monaco"/>
                <a:sym typeface="Monaco"/>
              </a:rPr>
              <a:t> is the default value and specifies that each time we load a person we also want to load the ID card. On the other hand we can specify that we only want to load the ID when we actually access it by calling </a:t>
            </a:r>
            <a:r>
              <a:rPr sz="3200" dirty="0" err="1">
                <a:solidFill>
                  <a:srgbClr val="FFFFFF"/>
                </a:solidFill>
                <a:latin typeface="Monaco"/>
                <a:ea typeface="Monaco"/>
                <a:cs typeface="Monaco"/>
                <a:sym typeface="Monaco"/>
              </a:rPr>
              <a:t>person.getIdCard</a:t>
            </a:r>
            <a:r>
              <a:rPr sz="3200" dirty="0">
                <a:solidFill>
                  <a:srgbClr val="FFFFFF"/>
                </a:solidFill>
                <a:latin typeface="Monaco"/>
                <a:ea typeface="Monaco"/>
                <a:cs typeface="Monaco"/>
                <a:sym typeface="Monaco"/>
              </a:rPr>
              <a:t>()</a:t>
            </a:r>
          </a:p>
          <a:p>
            <a:pPr lvl="0" algn="l">
              <a:defRPr sz="1800">
                <a:solidFill>
                  <a:srgbClr val="000000"/>
                </a:solidFill>
              </a:defRPr>
            </a:pPr>
            <a:endParaRPr sz="3200" dirty="0">
              <a:solidFill>
                <a:srgbClr val="FFFFFF"/>
              </a:solidFill>
              <a:latin typeface="Monaco"/>
              <a:ea typeface="Monaco"/>
              <a:cs typeface="Monaco"/>
              <a:sym typeface="Monaco"/>
            </a:endParaRPr>
          </a:p>
          <a:p>
            <a:pPr lvl="0" algn="l">
              <a:defRPr sz="1800">
                <a:solidFill>
                  <a:srgbClr val="000000"/>
                </a:solidFill>
              </a:defRPr>
            </a:pPr>
            <a:r>
              <a:rPr sz="3200" dirty="0">
                <a:solidFill>
                  <a:srgbClr val="FFFFFF"/>
                </a:solidFill>
                <a:latin typeface="Monaco"/>
                <a:ea typeface="Monaco"/>
                <a:cs typeface="Monaco"/>
                <a:sym typeface="Monaco"/>
              </a:rPr>
              <a:t>@</a:t>
            </a:r>
            <a:r>
              <a:rPr sz="3200" dirty="0" err="1">
                <a:solidFill>
                  <a:srgbClr val="FFFFFF"/>
                </a:solidFill>
                <a:latin typeface="Monaco"/>
                <a:ea typeface="Monaco"/>
                <a:cs typeface="Monaco"/>
                <a:sym typeface="Monaco"/>
              </a:rPr>
              <a:t>OneToOne</a:t>
            </a:r>
            <a:r>
              <a:rPr sz="3200" dirty="0">
                <a:solidFill>
                  <a:srgbClr val="FFFFFF"/>
                </a:solidFill>
                <a:latin typeface="Monaco"/>
                <a:ea typeface="Monaco"/>
                <a:cs typeface="Monaco"/>
                <a:sym typeface="Monaco"/>
              </a:rPr>
              <a:t>(fetch = </a:t>
            </a:r>
            <a:r>
              <a:rPr sz="3200" dirty="0" err="1">
                <a:solidFill>
                  <a:srgbClr val="FFFFFF"/>
                </a:solidFill>
                <a:latin typeface="Monaco"/>
                <a:ea typeface="Monaco"/>
                <a:cs typeface="Monaco"/>
                <a:sym typeface="Monaco"/>
              </a:rPr>
              <a:t>FetchType.LAZY</a:t>
            </a:r>
            <a:r>
              <a:rPr sz="3200" dirty="0">
                <a:solidFill>
                  <a:srgbClr val="FFFFFF"/>
                </a:solidFill>
                <a:latin typeface="Monaco"/>
                <a:ea typeface="Monaco"/>
                <a:cs typeface="Monaco"/>
                <a:sym typeface="Monaco"/>
              </a:rP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a:solidFill>
                  <a:srgbClr val="FFFFFF"/>
                </a:solidFill>
              </a:rPr>
              <a:t>OneToMany</a:t>
            </a:r>
          </a:p>
        </p:txBody>
      </p:sp>
      <p:sp>
        <p:nvSpPr>
          <p:cNvPr id="92" name="Shape 92"/>
          <p:cNvSpPr/>
          <p:nvPr/>
        </p:nvSpPr>
        <p:spPr>
          <a:xfrm>
            <a:off x="280758" y="2104462"/>
            <a:ext cx="11681284" cy="72122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2200" b="1" dirty="0">
                <a:solidFill>
                  <a:srgbClr val="FFFFFF"/>
                </a:solidFill>
                <a:latin typeface="Monaco"/>
                <a:ea typeface="Monaco"/>
                <a:cs typeface="Monaco"/>
                <a:sym typeface="Monaco"/>
              </a:rPr>
              <a:t>@Entity</a:t>
            </a:r>
          </a:p>
          <a:p>
            <a:pPr lvl="0" algn="l">
              <a:defRPr sz="1800">
                <a:solidFill>
                  <a:srgbClr val="000000"/>
                </a:solidFill>
              </a:defRPr>
            </a:pPr>
            <a:r>
              <a:rPr sz="2200" b="1" dirty="0">
                <a:solidFill>
                  <a:srgbClr val="FFFFFF"/>
                </a:solidFill>
                <a:latin typeface="Monaco"/>
                <a:ea typeface="Monaco"/>
                <a:cs typeface="Monaco"/>
                <a:sym typeface="Monaco"/>
              </a:rPr>
              <a:t>@Table(name = "T_PHONE")</a:t>
            </a:r>
          </a:p>
          <a:p>
            <a:pPr lvl="0" algn="l">
              <a:defRPr sz="1800">
                <a:solidFill>
                  <a:srgbClr val="000000"/>
                </a:solidFill>
              </a:defRPr>
            </a:pPr>
            <a:r>
              <a:rPr sz="2200" b="1" dirty="0">
                <a:solidFill>
                  <a:srgbClr val="FFFFFF"/>
                </a:solidFill>
                <a:latin typeface="Monaco"/>
                <a:ea typeface="Monaco"/>
                <a:cs typeface="Monaco"/>
                <a:sym typeface="Monaco"/>
              </a:rPr>
              <a:t>public class Phone {</a:t>
            </a:r>
          </a:p>
          <a:p>
            <a:pPr lvl="0" algn="l">
              <a:defRPr sz="1800">
                <a:solidFill>
                  <a:srgbClr val="000000"/>
                </a:solidFill>
              </a:defRPr>
            </a:pPr>
            <a:r>
              <a:rPr sz="2200" b="1" dirty="0">
                <a:solidFill>
                  <a:srgbClr val="FFFFFF"/>
                </a:solidFill>
                <a:latin typeface="Monaco"/>
                <a:ea typeface="Monaco"/>
                <a:cs typeface="Monaco"/>
                <a:sym typeface="Monaco"/>
              </a:rPr>
              <a:t>	private Long id;</a:t>
            </a:r>
          </a:p>
          <a:p>
            <a:pPr lvl="2" algn="l">
              <a:defRPr sz="1800">
                <a:solidFill>
                  <a:srgbClr val="000000"/>
                </a:solidFill>
              </a:defRPr>
            </a:pPr>
            <a:r>
              <a:rPr sz="2200" b="1" dirty="0">
                <a:solidFill>
                  <a:srgbClr val="FFFFFF"/>
                </a:solidFill>
                <a:latin typeface="Monaco"/>
                <a:ea typeface="Monaco"/>
                <a:cs typeface="Monaco"/>
                <a:sym typeface="Monaco"/>
              </a:rPr>
              <a:t> private Person </a:t>
            </a:r>
            <a:r>
              <a:rPr sz="2200" b="1" dirty="0" err="1">
                <a:solidFill>
                  <a:srgbClr val="FFFFFF"/>
                </a:solidFill>
                <a:latin typeface="Monaco"/>
                <a:ea typeface="Monaco"/>
                <a:cs typeface="Monaco"/>
                <a:sym typeface="Monaco"/>
              </a:rPr>
              <a:t>person</a:t>
            </a:r>
            <a:r>
              <a:rPr sz="2200" b="1" dirty="0">
                <a:solidFill>
                  <a:srgbClr val="FFFFFF"/>
                </a:solidFill>
                <a:latin typeface="Monaco"/>
                <a:ea typeface="Monaco"/>
                <a:cs typeface="Monaco"/>
                <a:sym typeface="Monaco"/>
              </a:rPr>
              <a:t>;</a:t>
            </a:r>
          </a:p>
          <a:p>
            <a:pPr lvl="0" algn="l">
              <a:defRPr sz="1800">
                <a:solidFill>
                  <a:srgbClr val="000000"/>
                </a:solidFill>
              </a:defRPr>
            </a:pPr>
            <a:r>
              <a:rPr sz="2200" b="1" dirty="0">
                <a:solidFill>
                  <a:srgbClr val="FFFFFF"/>
                </a:solidFill>
                <a:latin typeface="Monaco"/>
                <a:ea typeface="Monaco"/>
                <a:cs typeface="Monaco"/>
                <a:sym typeface="Monaco"/>
              </a:rPr>
              <a:t>	…</a:t>
            </a: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r>
              <a:rPr sz="2200" b="1" dirty="0">
                <a:solidFill>
                  <a:srgbClr val="FFFFFF"/>
                </a:solidFill>
                <a:latin typeface="Monaco"/>
                <a:ea typeface="Monaco"/>
                <a:cs typeface="Monaco"/>
                <a:sym typeface="Monaco"/>
              </a:rPr>
              <a:t>	@Id</a:t>
            </a:r>
          </a:p>
          <a:p>
            <a:pPr lvl="0" algn="l">
              <a:defRPr sz="1800">
                <a:solidFill>
                  <a:srgbClr val="000000"/>
                </a:solidFill>
              </a:defRPr>
            </a:pPr>
            <a:r>
              <a:rPr sz="2200" b="1" dirty="0">
                <a:solidFill>
                  <a:srgbClr val="FFFFFF"/>
                </a:solidFill>
                <a:latin typeface="Monaco"/>
                <a:ea typeface="Monaco"/>
                <a:cs typeface="Monaco"/>
                <a:sym typeface="Monaco"/>
              </a:rPr>
              <a:t>	@</a:t>
            </a:r>
            <a:r>
              <a:rPr sz="2200" b="1" dirty="0" err="1">
                <a:solidFill>
                  <a:srgbClr val="FFFFFF"/>
                </a:solidFill>
                <a:latin typeface="Monaco"/>
                <a:ea typeface="Monaco"/>
                <a:cs typeface="Monaco"/>
                <a:sym typeface="Monaco"/>
              </a:rPr>
              <a:t>GeneratedValue</a:t>
            </a:r>
            <a:endParaRPr sz="2200" b="1" dirty="0">
              <a:solidFill>
                <a:srgbClr val="FFFFFF"/>
              </a:solidFill>
              <a:latin typeface="Monaco"/>
              <a:ea typeface="Monaco"/>
              <a:cs typeface="Monaco"/>
              <a:sym typeface="Monaco"/>
            </a:endParaRPr>
          </a:p>
          <a:p>
            <a:pPr lvl="0" algn="l">
              <a:defRPr sz="1800">
                <a:solidFill>
                  <a:srgbClr val="000000"/>
                </a:solidFill>
              </a:defRPr>
            </a:pPr>
            <a:r>
              <a:rPr sz="2200" b="1" dirty="0">
                <a:solidFill>
                  <a:srgbClr val="FFFFFF"/>
                </a:solidFill>
                <a:latin typeface="Monaco"/>
                <a:ea typeface="Monaco"/>
                <a:cs typeface="Monaco"/>
                <a:sym typeface="Monaco"/>
              </a:rPr>
              <a:t>	public Long </a:t>
            </a:r>
            <a:r>
              <a:rPr sz="2200" b="1" dirty="0" err="1">
                <a:solidFill>
                  <a:srgbClr val="FFFFFF"/>
                </a:solidFill>
                <a:latin typeface="Monaco"/>
                <a:ea typeface="Monaco"/>
                <a:cs typeface="Monaco"/>
                <a:sym typeface="Monaco"/>
              </a:rPr>
              <a:t>getId</a:t>
            </a:r>
            <a:r>
              <a:rPr sz="2200" b="1" dirty="0">
                <a:solidFill>
                  <a:srgbClr val="FFFFFF"/>
                </a:solidFill>
                <a:latin typeface="Monaco"/>
                <a:ea typeface="Monaco"/>
                <a:cs typeface="Monaco"/>
                <a:sym typeface="Monaco"/>
              </a:rPr>
              <a:t>() {</a:t>
            </a:r>
          </a:p>
          <a:p>
            <a:pPr lvl="0" algn="l">
              <a:defRPr sz="1800">
                <a:solidFill>
                  <a:srgbClr val="000000"/>
                </a:solidFill>
              </a:defRPr>
            </a:pPr>
            <a:r>
              <a:rPr sz="2200" b="1" dirty="0">
                <a:solidFill>
                  <a:srgbClr val="FFFFFF"/>
                </a:solidFill>
                <a:latin typeface="Monaco"/>
                <a:ea typeface="Monaco"/>
                <a:cs typeface="Monaco"/>
                <a:sym typeface="Monaco"/>
              </a:rPr>
              <a:t>		return id;</a:t>
            </a:r>
          </a:p>
          <a:p>
            <a:pPr lvl="0" algn="l">
              <a:defRPr sz="1800">
                <a:solidFill>
                  <a:srgbClr val="000000"/>
                </a:solidFill>
              </a:defRPr>
            </a:pPr>
            <a:r>
              <a:rPr sz="2200" b="1" dirty="0">
                <a:solidFill>
                  <a:srgbClr val="FFFFFF"/>
                </a:solidFill>
                <a:latin typeface="Monaco"/>
                <a:ea typeface="Monaco"/>
                <a:cs typeface="Monaco"/>
                <a:sym typeface="Monaco"/>
              </a:rPr>
              <a:t>	}</a:t>
            </a: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r>
              <a:rPr sz="2200" b="1" dirty="0">
                <a:solidFill>
                  <a:srgbClr val="FFFFFF"/>
                </a:solidFill>
                <a:latin typeface="Monaco"/>
                <a:ea typeface="Monaco"/>
                <a:cs typeface="Monaco"/>
                <a:sym typeface="Monaco"/>
              </a:rPr>
              <a:t>   @</a:t>
            </a:r>
            <a:r>
              <a:rPr sz="2200" b="1" dirty="0" err="1">
                <a:solidFill>
                  <a:srgbClr val="FFFFFF"/>
                </a:solidFill>
                <a:latin typeface="Monaco"/>
                <a:ea typeface="Monaco"/>
                <a:cs typeface="Monaco"/>
                <a:sym typeface="Monaco"/>
              </a:rPr>
              <a:t>ManyToOne</a:t>
            </a:r>
            <a:r>
              <a:rPr sz="2200" b="1" dirty="0">
                <a:solidFill>
                  <a:srgbClr val="FFFFFF"/>
                </a:solidFill>
                <a:latin typeface="Monaco"/>
                <a:ea typeface="Monaco"/>
                <a:cs typeface="Monaco"/>
                <a:sym typeface="Monaco"/>
              </a:rPr>
              <a:t>(fetch = </a:t>
            </a:r>
            <a:r>
              <a:rPr sz="2200" b="1" dirty="0" err="1">
                <a:solidFill>
                  <a:srgbClr val="FFFFFF"/>
                </a:solidFill>
                <a:latin typeface="Monaco"/>
                <a:ea typeface="Monaco"/>
                <a:cs typeface="Monaco"/>
                <a:sym typeface="Monaco"/>
              </a:rPr>
              <a:t>FetchType.LAZY</a:t>
            </a:r>
            <a:r>
              <a:rPr sz="2200" b="1" dirty="0">
                <a:solidFill>
                  <a:srgbClr val="FFFFFF"/>
                </a:solidFill>
                <a:latin typeface="Monaco"/>
                <a:ea typeface="Monaco"/>
                <a:cs typeface="Monaco"/>
                <a:sym typeface="Monaco"/>
              </a:rPr>
              <a:t>)</a:t>
            </a:r>
          </a:p>
          <a:p>
            <a:pPr lvl="2" algn="l">
              <a:defRPr sz="1800">
                <a:solidFill>
                  <a:srgbClr val="000000"/>
                </a:solidFill>
              </a:defRPr>
            </a:pPr>
            <a:r>
              <a:rPr sz="2200" b="1" dirty="0">
                <a:solidFill>
                  <a:srgbClr val="FFFFFF"/>
                </a:solidFill>
                <a:latin typeface="Monaco"/>
                <a:ea typeface="Monaco"/>
                <a:cs typeface="Monaco"/>
                <a:sym typeface="Monaco"/>
              </a:rPr>
              <a:t>	@</a:t>
            </a:r>
            <a:r>
              <a:rPr sz="2200" b="1" dirty="0" err="1">
                <a:solidFill>
                  <a:srgbClr val="FFFFFF"/>
                </a:solidFill>
                <a:latin typeface="Monaco"/>
                <a:ea typeface="Monaco"/>
                <a:cs typeface="Monaco"/>
                <a:sym typeface="Monaco"/>
              </a:rPr>
              <a:t>JoinColumn</a:t>
            </a:r>
            <a:r>
              <a:rPr sz="2200" b="1" dirty="0">
                <a:solidFill>
                  <a:srgbClr val="FFFFFF"/>
                </a:solidFill>
                <a:latin typeface="Monaco"/>
                <a:ea typeface="Monaco"/>
                <a:cs typeface="Monaco"/>
                <a:sym typeface="Monaco"/>
              </a:rPr>
              <a:t>(name = "PERSON_ID")</a:t>
            </a:r>
          </a:p>
          <a:p>
            <a:pPr lvl="2" algn="l">
              <a:defRPr sz="1800">
                <a:solidFill>
                  <a:srgbClr val="000000"/>
                </a:solidFill>
              </a:defRPr>
            </a:pPr>
            <a:r>
              <a:rPr sz="2200" b="1" dirty="0">
                <a:solidFill>
                  <a:srgbClr val="FFFFFF"/>
                </a:solidFill>
                <a:latin typeface="Monaco"/>
                <a:ea typeface="Monaco"/>
                <a:cs typeface="Monaco"/>
                <a:sym typeface="Monaco"/>
              </a:rPr>
              <a:t>	public Person </a:t>
            </a:r>
            <a:r>
              <a:rPr sz="2200" b="1" dirty="0" err="1">
                <a:solidFill>
                  <a:srgbClr val="FFFFFF"/>
                </a:solidFill>
                <a:latin typeface="Monaco"/>
                <a:ea typeface="Monaco"/>
                <a:cs typeface="Monaco"/>
                <a:sym typeface="Monaco"/>
              </a:rPr>
              <a:t>getPerson</a:t>
            </a:r>
            <a:r>
              <a:rPr sz="2200" b="1" dirty="0">
                <a:solidFill>
                  <a:srgbClr val="FFFFFF"/>
                </a:solidFill>
                <a:latin typeface="Monaco"/>
                <a:ea typeface="Monaco"/>
                <a:cs typeface="Monaco"/>
                <a:sym typeface="Monaco"/>
              </a:rPr>
              <a:t>() {</a:t>
            </a:r>
          </a:p>
          <a:p>
            <a:pPr lvl="2" algn="l">
              <a:defRPr sz="1800">
                <a:solidFill>
                  <a:srgbClr val="000000"/>
                </a:solidFill>
              </a:defRPr>
            </a:pPr>
            <a:r>
              <a:rPr sz="2200" b="1" dirty="0">
                <a:solidFill>
                  <a:srgbClr val="FFFFFF"/>
                </a:solidFill>
                <a:latin typeface="Monaco"/>
                <a:ea typeface="Monaco"/>
                <a:cs typeface="Monaco"/>
                <a:sym typeface="Monaco"/>
              </a:rPr>
              <a:t>		return person;</a:t>
            </a:r>
          </a:p>
          <a:p>
            <a:pPr lvl="2" algn="l">
              <a:defRPr sz="1800">
                <a:solidFill>
                  <a:srgbClr val="000000"/>
                </a:solidFill>
              </a:defRPr>
            </a:pPr>
            <a:r>
              <a:rPr sz="2200" b="1" dirty="0">
                <a:solidFill>
                  <a:srgbClr val="FFFFFF"/>
                </a:solidFill>
                <a:latin typeface="Monaco"/>
                <a:ea typeface="Monaco"/>
                <a:cs typeface="Monaco"/>
                <a:sym typeface="Monaco"/>
              </a:rPr>
              <a:t>	}</a:t>
            </a:r>
          </a:p>
          <a:p>
            <a:pPr lvl="0" algn="l">
              <a:defRPr sz="1800">
                <a:solidFill>
                  <a:srgbClr val="000000"/>
                </a:solidFill>
              </a:defRPr>
            </a:pPr>
            <a:endParaRPr sz="2200" b="1" dirty="0">
              <a:solidFill>
                <a:srgbClr val="FFFFFF"/>
              </a:solidFill>
              <a:latin typeface="Monaco"/>
              <a:ea typeface="Monaco"/>
              <a:cs typeface="Monaco"/>
              <a:sym typeface="Monaco"/>
            </a:endParaRPr>
          </a:p>
          <a:p>
            <a:pPr lvl="0" algn="l">
              <a:defRPr sz="1800">
                <a:solidFill>
                  <a:srgbClr val="000000"/>
                </a:solidFill>
              </a:defRPr>
            </a:pPr>
            <a:r>
              <a:rPr sz="2200" b="1" dirty="0">
                <a:solidFill>
                  <a:srgbClr val="FFFFFF"/>
                </a:solidFill>
                <a:latin typeface="Monaco"/>
                <a:ea typeface="Monaco"/>
                <a:cs typeface="Monaco"/>
                <a:sym typeface="Monaco"/>
              </a:rPr>
              <a:t>	…</a:t>
            </a:r>
          </a:p>
          <a:p>
            <a:pPr lvl="0" algn="l">
              <a:defRPr sz="1800">
                <a:solidFill>
                  <a:srgbClr val="000000"/>
                </a:solidFill>
              </a:defRPr>
            </a:pPr>
            <a:r>
              <a:rPr sz="2200" b="1" dirty="0" smtClean="0">
                <a:solidFill>
                  <a:srgbClr val="FFFFFF"/>
                </a:solidFill>
                <a:latin typeface="Monaco"/>
                <a:ea typeface="Monaco"/>
                <a:cs typeface="Monaco"/>
                <a:sym typeface="Monaco"/>
              </a:rPr>
              <a:t>}</a:t>
            </a:r>
            <a:endParaRPr sz="2200" b="1" dirty="0">
              <a:solidFill>
                <a:srgbClr val="FFFFFF"/>
              </a:solidFill>
              <a:latin typeface="Monaco"/>
              <a:ea typeface="Monaco"/>
              <a:cs typeface="Monaco"/>
              <a:sym typeface="Monaco"/>
            </a:endParaRPr>
          </a:p>
        </p:txBody>
      </p:sp>
      <p:sp>
        <p:nvSpPr>
          <p:cNvPr id="3" name="Rectangle 2"/>
          <p:cNvSpPr/>
          <p:nvPr/>
        </p:nvSpPr>
        <p:spPr>
          <a:xfrm>
            <a:off x="6579450" y="1963204"/>
            <a:ext cx="6043245" cy="4524315"/>
          </a:xfrm>
          <a:prstGeom prst="rect">
            <a:avLst/>
          </a:prstGeom>
        </p:spPr>
        <p:txBody>
          <a:bodyPr wrap="square">
            <a:spAutoFit/>
          </a:bodyPr>
          <a:lstStyle/>
          <a:p>
            <a:pPr lvl="0" algn="l">
              <a:defRPr sz="1800">
                <a:solidFill>
                  <a:srgbClr val="000000"/>
                </a:solidFill>
              </a:defRPr>
            </a:pPr>
            <a:endParaRPr lang="en-US" sz="2400" b="1" dirty="0">
              <a:solidFill>
                <a:schemeClr val="tx1"/>
              </a:solidFill>
              <a:latin typeface="Monaco"/>
              <a:ea typeface="Monaco"/>
              <a:cs typeface="Monaco"/>
              <a:sym typeface="Monaco"/>
            </a:endParaRPr>
          </a:p>
          <a:p>
            <a:pPr lvl="0" algn="l">
              <a:defRPr sz="1800">
                <a:solidFill>
                  <a:srgbClr val="000000"/>
                </a:solidFill>
              </a:defRPr>
            </a:pPr>
            <a:r>
              <a:rPr lang="en-US" sz="2400" b="1" dirty="0">
                <a:solidFill>
                  <a:schemeClr val="tx1"/>
                </a:solidFill>
                <a:latin typeface="Monaco"/>
                <a:ea typeface="Monaco"/>
                <a:cs typeface="Monaco"/>
                <a:sym typeface="Monaco"/>
              </a:rPr>
              <a:t>@Entity</a:t>
            </a:r>
          </a:p>
          <a:p>
            <a:pPr lvl="0" algn="l">
              <a:defRPr sz="1800">
                <a:solidFill>
                  <a:srgbClr val="000000"/>
                </a:solidFill>
              </a:defRPr>
            </a:pPr>
            <a:r>
              <a:rPr lang="en-US" sz="2400" b="1" dirty="0">
                <a:solidFill>
                  <a:schemeClr val="tx1"/>
                </a:solidFill>
                <a:latin typeface="Monaco"/>
                <a:ea typeface="Monaco"/>
                <a:cs typeface="Monaco"/>
                <a:sym typeface="Monaco"/>
              </a:rPr>
              <a:t>@Table(name = "T_PERSON")</a:t>
            </a:r>
          </a:p>
          <a:p>
            <a:pPr lvl="0" algn="l">
              <a:defRPr sz="1800">
                <a:solidFill>
                  <a:srgbClr val="000000"/>
                </a:solidFill>
              </a:defRPr>
            </a:pPr>
            <a:r>
              <a:rPr lang="en-US" sz="2400" b="1" dirty="0">
                <a:solidFill>
                  <a:schemeClr val="tx1"/>
                </a:solidFill>
                <a:latin typeface="Monaco"/>
                <a:ea typeface="Monaco"/>
                <a:cs typeface="Monaco"/>
                <a:sym typeface="Monaco"/>
              </a:rPr>
              <a:t>public class Person {</a:t>
            </a:r>
          </a:p>
          <a:p>
            <a:pPr lvl="0" algn="l">
              <a:defRPr sz="1800">
                <a:solidFill>
                  <a:srgbClr val="000000"/>
                </a:solidFill>
              </a:defRPr>
            </a:pPr>
            <a:r>
              <a:rPr lang="en-US" sz="2400" b="1" dirty="0">
                <a:solidFill>
                  <a:schemeClr val="tx1"/>
                </a:solidFill>
                <a:latin typeface="Monaco"/>
                <a:ea typeface="Monaco"/>
                <a:cs typeface="Monaco"/>
                <a:sym typeface="Monaco"/>
              </a:rPr>
              <a:t>	private List&lt;Phone&gt; phones = new </a:t>
            </a:r>
            <a:r>
              <a:rPr lang="en-US" sz="2400" b="1" dirty="0" err="1">
                <a:solidFill>
                  <a:schemeClr val="tx1"/>
                </a:solidFill>
                <a:latin typeface="Monaco"/>
                <a:ea typeface="Monaco"/>
                <a:cs typeface="Monaco"/>
                <a:sym typeface="Monaco"/>
              </a:rPr>
              <a:t>ArrayList</a:t>
            </a:r>
            <a:r>
              <a:rPr lang="en-US" sz="2400" b="1" dirty="0">
                <a:solidFill>
                  <a:schemeClr val="tx1"/>
                </a:solidFill>
                <a:latin typeface="Monaco"/>
                <a:ea typeface="Monaco"/>
                <a:cs typeface="Monaco"/>
                <a:sym typeface="Monaco"/>
              </a:rPr>
              <a:t>&lt;&gt;();</a:t>
            </a:r>
          </a:p>
          <a:p>
            <a:pPr lvl="0" algn="l">
              <a:defRPr sz="1800">
                <a:solidFill>
                  <a:srgbClr val="000000"/>
                </a:solidFill>
              </a:defRPr>
            </a:pPr>
            <a:r>
              <a:rPr lang="en-US" sz="2400" b="1" dirty="0">
                <a:solidFill>
                  <a:schemeClr val="tx1"/>
                </a:solidFill>
                <a:latin typeface="Monaco"/>
                <a:ea typeface="Monaco"/>
                <a:cs typeface="Monaco"/>
                <a:sym typeface="Monaco"/>
              </a:rPr>
              <a:t>...</a:t>
            </a:r>
          </a:p>
          <a:p>
            <a:pPr lvl="0" algn="l">
              <a:defRPr sz="1800">
                <a:solidFill>
                  <a:srgbClr val="000000"/>
                </a:solidFill>
              </a:defRPr>
            </a:pPr>
            <a:r>
              <a:rPr lang="en-US" sz="2400" b="1" dirty="0">
                <a:solidFill>
                  <a:schemeClr val="tx1"/>
                </a:solidFill>
                <a:latin typeface="Monaco"/>
                <a:ea typeface="Monaco"/>
                <a:cs typeface="Monaco"/>
                <a:sym typeface="Monaco"/>
              </a:rPr>
              <a:t>@</a:t>
            </a:r>
            <a:r>
              <a:rPr lang="en-US" sz="2400" b="1" dirty="0" err="1">
                <a:solidFill>
                  <a:schemeClr val="tx1"/>
                </a:solidFill>
                <a:latin typeface="Monaco"/>
                <a:ea typeface="Monaco"/>
                <a:cs typeface="Monaco"/>
                <a:sym typeface="Monaco"/>
              </a:rPr>
              <a:t>OneToMany</a:t>
            </a:r>
            <a:r>
              <a:rPr lang="en-US" sz="2400" b="1" dirty="0">
                <a:solidFill>
                  <a:schemeClr val="tx1"/>
                </a:solidFill>
                <a:latin typeface="Monaco"/>
                <a:ea typeface="Monaco"/>
                <a:cs typeface="Monaco"/>
                <a:sym typeface="Monaco"/>
              </a:rPr>
              <a:t>(</a:t>
            </a:r>
            <a:r>
              <a:rPr lang="en-US" sz="2400" b="1" dirty="0" err="1">
                <a:solidFill>
                  <a:schemeClr val="tx1"/>
                </a:solidFill>
                <a:latin typeface="Monaco"/>
                <a:ea typeface="Monaco"/>
                <a:cs typeface="Monaco"/>
                <a:sym typeface="Monaco"/>
              </a:rPr>
              <a:t>mappedBy</a:t>
            </a:r>
            <a:r>
              <a:rPr lang="en-US" sz="2400" b="1" dirty="0">
                <a:solidFill>
                  <a:schemeClr val="tx1"/>
                </a:solidFill>
                <a:latin typeface="Monaco"/>
                <a:ea typeface="Monaco"/>
                <a:cs typeface="Monaco"/>
                <a:sym typeface="Monaco"/>
              </a:rPr>
              <a:t> = "person", fetch = </a:t>
            </a:r>
            <a:r>
              <a:rPr lang="en-US" sz="2400" b="1" dirty="0" err="1">
                <a:solidFill>
                  <a:schemeClr val="tx1"/>
                </a:solidFill>
                <a:latin typeface="Monaco"/>
                <a:ea typeface="Monaco"/>
                <a:cs typeface="Monaco"/>
                <a:sym typeface="Monaco"/>
              </a:rPr>
              <a:t>FetchType.LAZY</a:t>
            </a:r>
            <a:r>
              <a:rPr lang="en-US" sz="2400" b="1" dirty="0">
                <a:solidFill>
                  <a:schemeClr val="tx1"/>
                </a:solidFill>
                <a:latin typeface="Monaco"/>
                <a:ea typeface="Monaco"/>
                <a:cs typeface="Monaco"/>
                <a:sym typeface="Monaco"/>
              </a:rPr>
              <a:t>)</a:t>
            </a:r>
          </a:p>
          <a:p>
            <a:pPr lvl="0" algn="l">
              <a:defRPr sz="1800">
                <a:solidFill>
                  <a:srgbClr val="000000"/>
                </a:solidFill>
              </a:defRPr>
            </a:pPr>
            <a:r>
              <a:rPr lang="en-US" sz="2400" b="1" dirty="0">
                <a:solidFill>
                  <a:schemeClr val="tx1"/>
                </a:solidFill>
                <a:latin typeface="Monaco"/>
                <a:ea typeface="Monaco"/>
                <a:cs typeface="Monaco"/>
                <a:sym typeface="Monaco"/>
              </a:rPr>
              <a:t>public List&lt;Phone&gt; </a:t>
            </a:r>
            <a:r>
              <a:rPr lang="en-US" sz="2400" b="1" dirty="0" err="1">
                <a:solidFill>
                  <a:schemeClr val="tx1"/>
                </a:solidFill>
                <a:latin typeface="Monaco"/>
                <a:ea typeface="Monaco"/>
                <a:cs typeface="Monaco"/>
                <a:sym typeface="Monaco"/>
              </a:rPr>
              <a:t>getPhones</a:t>
            </a:r>
            <a:r>
              <a:rPr lang="en-US" sz="2400" b="1" dirty="0">
                <a:solidFill>
                  <a:schemeClr val="tx1"/>
                </a:solidFill>
                <a:latin typeface="Monaco"/>
                <a:ea typeface="Monaco"/>
                <a:cs typeface="Monaco"/>
                <a:sym typeface="Monaco"/>
              </a:rPr>
              <a:t>() {</a:t>
            </a:r>
          </a:p>
          <a:p>
            <a:pPr lvl="0" algn="l">
              <a:defRPr sz="1800">
                <a:solidFill>
                  <a:srgbClr val="000000"/>
                </a:solidFill>
              </a:defRPr>
            </a:pPr>
            <a:r>
              <a:rPr lang="en-US" sz="2400" b="1" dirty="0">
                <a:solidFill>
                  <a:schemeClr val="tx1"/>
                </a:solidFill>
                <a:latin typeface="Monaco"/>
                <a:ea typeface="Monaco"/>
                <a:cs typeface="Monaco"/>
                <a:sym typeface="Monaco"/>
              </a:rPr>
              <a:t>	return phones;</a:t>
            </a:r>
          </a:p>
          <a:p>
            <a:pPr lvl="0" algn="l">
              <a:defRPr sz="1800">
                <a:solidFill>
                  <a:srgbClr val="000000"/>
                </a:solidFill>
              </a:defRPr>
            </a:pPr>
            <a:r>
              <a:rPr lang="en-US" sz="2400" b="1" dirty="0">
                <a:solidFill>
                  <a:schemeClr val="tx1"/>
                </a:solidFill>
                <a:latin typeface="Monaco"/>
                <a:ea typeface="Monaco"/>
                <a:cs typeface="Monaco"/>
                <a:sym typeface="Monaco"/>
              </a:rPr>
              <a:t>}</a:t>
            </a:r>
            <a:endParaRPr lang="en-US" sz="2400" b="1" dirty="0">
              <a:solidFill>
                <a:schemeClr val="tx1"/>
              </a:solidFill>
              <a:latin typeface="Monaco"/>
              <a:ea typeface="Monaco"/>
              <a:cs typeface="Monaco"/>
              <a:sym typeface="Monaco"/>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xfrm>
            <a:off x="952500" y="88900"/>
            <a:ext cx="11099800" cy="2120900"/>
          </a:xfrm>
          <a:prstGeom prst="rect">
            <a:avLst/>
          </a:prstGeom>
        </p:spPr>
        <p:txBody>
          <a:bodyPr/>
          <a:lstStyle/>
          <a:p>
            <a:pPr lvl="0">
              <a:defRPr sz="1800">
                <a:solidFill>
                  <a:srgbClr val="000000"/>
                </a:solidFill>
              </a:defRPr>
            </a:pPr>
            <a:r>
              <a:rPr sz="8000">
                <a:solidFill>
                  <a:srgbClr val="FFFFFF"/>
                </a:solidFill>
              </a:rPr>
              <a:t>ManyToMany</a:t>
            </a:r>
          </a:p>
        </p:txBody>
      </p:sp>
      <p:sp>
        <p:nvSpPr>
          <p:cNvPr id="95" name="Shape 95"/>
          <p:cNvSpPr/>
          <p:nvPr/>
        </p:nvSpPr>
        <p:spPr>
          <a:xfrm>
            <a:off x="407758" y="2293525"/>
            <a:ext cx="5297303" cy="518090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algn="l">
              <a:defRPr sz="1800">
                <a:solidFill>
                  <a:srgbClr val="000000"/>
                </a:solidFill>
              </a:defRPr>
            </a:pPr>
            <a:r>
              <a:rPr sz="2200" b="1" dirty="0" smtClean="0">
                <a:solidFill>
                  <a:srgbClr val="FFFFFF"/>
                </a:solidFill>
                <a:latin typeface="Monaco"/>
                <a:ea typeface="Monaco"/>
                <a:cs typeface="Monaco"/>
                <a:sym typeface="Monaco"/>
              </a:rPr>
              <a:t>@Entity</a:t>
            </a:r>
          </a:p>
          <a:p>
            <a:pPr lvl="0" algn="l">
              <a:defRPr sz="1800">
                <a:solidFill>
                  <a:srgbClr val="000000"/>
                </a:solidFill>
              </a:defRPr>
            </a:pPr>
            <a:r>
              <a:rPr sz="2200" b="1" dirty="0" smtClean="0">
                <a:solidFill>
                  <a:srgbClr val="FFFFFF"/>
                </a:solidFill>
                <a:latin typeface="Monaco"/>
                <a:ea typeface="Monaco"/>
                <a:cs typeface="Monaco"/>
                <a:sym typeface="Monaco"/>
              </a:rPr>
              <a:t>@Table(name = "T_PROJECT")</a:t>
            </a:r>
          </a:p>
          <a:p>
            <a:pPr lvl="0" algn="l">
              <a:defRPr sz="1800">
                <a:solidFill>
                  <a:srgbClr val="000000"/>
                </a:solidFill>
              </a:defRPr>
            </a:pPr>
            <a:r>
              <a:rPr sz="2200" b="1" dirty="0" smtClean="0">
                <a:solidFill>
                  <a:srgbClr val="FFFFFF"/>
                </a:solidFill>
                <a:latin typeface="Monaco"/>
                <a:ea typeface="Monaco"/>
                <a:cs typeface="Monaco"/>
                <a:sym typeface="Monaco"/>
              </a:rPr>
              <a:t>public class Project {</a:t>
            </a:r>
          </a:p>
          <a:p>
            <a:pPr lvl="0" algn="l">
              <a:defRPr sz="1800">
                <a:solidFill>
                  <a:srgbClr val="000000"/>
                </a:solidFill>
              </a:defRPr>
            </a:pPr>
            <a:r>
              <a:rPr sz="2200" b="1" dirty="0" smtClean="0">
                <a:solidFill>
                  <a:srgbClr val="FFFFFF"/>
                </a:solidFill>
                <a:latin typeface="Monaco"/>
                <a:ea typeface="Monaco"/>
                <a:cs typeface="Monaco"/>
                <a:sym typeface="Monaco"/>
              </a:rPr>
              <a:t>	private Long id;</a:t>
            </a:r>
          </a:p>
          <a:p>
            <a:pPr lvl="0" algn="l">
              <a:defRPr sz="1800">
                <a:solidFill>
                  <a:srgbClr val="000000"/>
                </a:solidFill>
              </a:defRPr>
            </a:pPr>
            <a:r>
              <a:rPr sz="2200" b="1" dirty="0" smtClean="0">
                <a:solidFill>
                  <a:srgbClr val="FFFFFF"/>
                </a:solidFill>
                <a:latin typeface="Monaco"/>
                <a:ea typeface="Monaco"/>
                <a:cs typeface="Monaco"/>
                <a:sym typeface="Monaco"/>
              </a:rPr>
              <a:t>	private String title;</a:t>
            </a:r>
          </a:p>
          <a:p>
            <a:pPr lvl="0" algn="l">
              <a:defRPr sz="1800">
                <a:solidFill>
                  <a:srgbClr val="000000"/>
                </a:solidFill>
              </a:defRPr>
            </a:pPr>
            <a:r>
              <a:rPr sz="2200" b="1" dirty="0" smtClean="0">
                <a:solidFill>
                  <a:srgbClr val="FFFFFF"/>
                </a:solidFill>
                <a:latin typeface="Monaco"/>
                <a:ea typeface="Monaco"/>
                <a:cs typeface="Monaco"/>
                <a:sym typeface="Monaco"/>
              </a:rPr>
              <a:t>	private List&lt;Geek&gt; geeks = new </a:t>
            </a:r>
            <a:r>
              <a:rPr sz="2200" b="1" dirty="0" err="1" smtClean="0">
                <a:solidFill>
                  <a:srgbClr val="FFFFFF"/>
                </a:solidFill>
                <a:latin typeface="Monaco"/>
                <a:ea typeface="Monaco"/>
                <a:cs typeface="Monaco"/>
                <a:sym typeface="Monaco"/>
              </a:rPr>
              <a:t>ArrayList</a:t>
            </a:r>
            <a:r>
              <a:rPr sz="2200" b="1" dirty="0" smtClean="0">
                <a:solidFill>
                  <a:srgbClr val="FFFFFF"/>
                </a:solidFill>
                <a:latin typeface="Monaco"/>
                <a:ea typeface="Monaco"/>
                <a:cs typeface="Monaco"/>
                <a:sym typeface="Monaco"/>
              </a:rPr>
              <a:t>&lt;Geek&gt;();</a:t>
            </a:r>
          </a:p>
          <a:p>
            <a:pPr lvl="0" algn="l">
              <a:defRPr sz="1800">
                <a:solidFill>
                  <a:srgbClr val="000000"/>
                </a:solidFill>
              </a:defRPr>
            </a:pPr>
            <a:r>
              <a:rPr sz="2200" b="1" dirty="0" smtClean="0">
                <a:solidFill>
                  <a:srgbClr val="FFFFFF"/>
                </a:solidFill>
                <a:latin typeface="Monaco"/>
                <a:ea typeface="Monaco"/>
                <a:cs typeface="Monaco"/>
                <a:sym typeface="Monaco"/>
              </a:rPr>
              <a:t>…</a:t>
            </a:r>
          </a:p>
          <a:p>
            <a:pPr lvl="0" algn="l">
              <a:defRPr sz="1800">
                <a:solidFill>
                  <a:srgbClr val="000000"/>
                </a:solidFill>
              </a:defRPr>
            </a:pPr>
            <a:r>
              <a:rPr sz="2200" b="1" dirty="0" smtClean="0">
                <a:solidFill>
                  <a:srgbClr val="FFFFFF"/>
                </a:solidFill>
                <a:latin typeface="Monaco"/>
                <a:ea typeface="Monaco"/>
                <a:cs typeface="Monaco"/>
                <a:sym typeface="Monaco"/>
              </a:rPr>
              <a:t>   @</a:t>
            </a:r>
            <a:r>
              <a:rPr sz="2200" b="1" dirty="0" err="1" smtClean="0">
                <a:solidFill>
                  <a:srgbClr val="FFFFFF"/>
                </a:solidFill>
                <a:latin typeface="Monaco"/>
                <a:ea typeface="Monaco"/>
                <a:cs typeface="Monaco"/>
                <a:sym typeface="Monaco"/>
              </a:rPr>
              <a:t>ManyToMany</a:t>
            </a:r>
            <a:r>
              <a:rPr sz="2200" b="1" dirty="0" smtClean="0">
                <a:solidFill>
                  <a:srgbClr val="FFFFFF"/>
                </a:solidFill>
                <a:latin typeface="Monaco"/>
                <a:ea typeface="Monaco"/>
                <a:cs typeface="Monaco"/>
                <a:sym typeface="Monaco"/>
              </a:rPr>
              <a:t>(</a:t>
            </a:r>
            <a:r>
              <a:rPr sz="2200" b="1" dirty="0" err="1" smtClean="0">
                <a:solidFill>
                  <a:srgbClr val="FFFFFF"/>
                </a:solidFill>
                <a:latin typeface="Monaco"/>
                <a:ea typeface="Monaco"/>
                <a:cs typeface="Monaco"/>
                <a:sym typeface="Monaco"/>
              </a:rPr>
              <a:t>mappedBy</a:t>
            </a:r>
            <a:r>
              <a:rPr sz="2200" b="1" dirty="0" smtClean="0">
                <a:solidFill>
                  <a:srgbClr val="FFFFFF"/>
                </a:solidFill>
                <a:latin typeface="Monaco"/>
                <a:ea typeface="Monaco"/>
                <a:cs typeface="Monaco"/>
                <a:sym typeface="Monaco"/>
              </a:rPr>
              <a:t>="projects")</a:t>
            </a:r>
          </a:p>
          <a:p>
            <a:pPr lvl="0" algn="l">
              <a:defRPr sz="1800">
                <a:solidFill>
                  <a:srgbClr val="000000"/>
                </a:solidFill>
              </a:defRPr>
            </a:pPr>
            <a:r>
              <a:rPr sz="2200" b="1" dirty="0" smtClean="0">
                <a:solidFill>
                  <a:srgbClr val="FFFFFF"/>
                </a:solidFill>
                <a:latin typeface="Monaco"/>
                <a:ea typeface="Monaco"/>
                <a:cs typeface="Monaco"/>
                <a:sym typeface="Monaco"/>
              </a:rPr>
              <a:t>	public List&lt;Geek&gt; </a:t>
            </a:r>
            <a:r>
              <a:rPr sz="2200" b="1" dirty="0" err="1" smtClean="0">
                <a:solidFill>
                  <a:srgbClr val="FFFFFF"/>
                </a:solidFill>
                <a:latin typeface="Monaco"/>
                <a:ea typeface="Monaco"/>
                <a:cs typeface="Monaco"/>
                <a:sym typeface="Monaco"/>
              </a:rPr>
              <a:t>getGeeks</a:t>
            </a:r>
            <a:r>
              <a:rPr sz="2200" b="1" dirty="0" smtClean="0">
                <a:solidFill>
                  <a:srgbClr val="FFFFFF"/>
                </a:solidFill>
                <a:latin typeface="Monaco"/>
                <a:ea typeface="Monaco"/>
                <a:cs typeface="Monaco"/>
                <a:sym typeface="Monaco"/>
              </a:rPr>
              <a:t>() {</a:t>
            </a:r>
          </a:p>
          <a:p>
            <a:pPr lvl="0" algn="l">
              <a:defRPr sz="1800">
                <a:solidFill>
                  <a:srgbClr val="000000"/>
                </a:solidFill>
              </a:defRPr>
            </a:pPr>
            <a:r>
              <a:rPr sz="2200" b="1" dirty="0" smtClean="0">
                <a:solidFill>
                  <a:srgbClr val="FFFFFF"/>
                </a:solidFill>
                <a:latin typeface="Monaco"/>
                <a:ea typeface="Monaco"/>
                <a:cs typeface="Monaco"/>
                <a:sym typeface="Monaco"/>
              </a:rPr>
              <a:t>		return geeks;</a:t>
            </a:r>
          </a:p>
          <a:p>
            <a:pPr lvl="0" algn="l">
              <a:defRPr sz="1800">
                <a:solidFill>
                  <a:srgbClr val="000000"/>
                </a:solidFill>
              </a:defRPr>
            </a:pPr>
            <a:r>
              <a:rPr sz="2200" b="1" dirty="0" smtClean="0">
                <a:solidFill>
                  <a:srgbClr val="FFFFFF"/>
                </a:solidFill>
                <a:latin typeface="Monaco"/>
                <a:ea typeface="Monaco"/>
                <a:cs typeface="Monaco"/>
                <a:sym typeface="Monaco"/>
              </a:rPr>
              <a:t>	}</a:t>
            </a:r>
          </a:p>
          <a:p>
            <a:pPr lvl="0" algn="l">
              <a:defRPr sz="1800">
                <a:solidFill>
                  <a:srgbClr val="000000"/>
                </a:solidFill>
              </a:defRPr>
            </a:pPr>
            <a:r>
              <a:rPr sz="2200" b="1" dirty="0" smtClean="0">
                <a:solidFill>
                  <a:srgbClr val="FFFFFF"/>
                </a:solidFill>
                <a:latin typeface="Monaco"/>
                <a:ea typeface="Monaco"/>
                <a:cs typeface="Monaco"/>
                <a:sym typeface="Monaco"/>
              </a:rPr>
              <a:t>…</a:t>
            </a:r>
          </a:p>
          <a:p>
            <a:pPr lvl="0" algn="l">
              <a:defRPr sz="1800">
                <a:solidFill>
                  <a:srgbClr val="000000"/>
                </a:solidFill>
              </a:defRPr>
            </a:pPr>
            <a:r>
              <a:rPr sz="2200" b="1" dirty="0" smtClean="0">
                <a:solidFill>
                  <a:srgbClr val="FFFFFF"/>
                </a:solidFill>
                <a:latin typeface="Monaco"/>
                <a:ea typeface="Monaco"/>
                <a:cs typeface="Monaco"/>
                <a:sym typeface="Monaco"/>
              </a:rPr>
              <a:t>}</a:t>
            </a:r>
            <a:endParaRPr sz="2200" b="1" dirty="0">
              <a:solidFill>
                <a:srgbClr val="FFFFFF"/>
              </a:solidFill>
              <a:latin typeface="Monaco"/>
              <a:ea typeface="Monaco"/>
              <a:cs typeface="Monaco"/>
              <a:sym typeface="Monaco"/>
            </a:endParaRPr>
          </a:p>
        </p:txBody>
      </p:sp>
      <p:sp>
        <p:nvSpPr>
          <p:cNvPr id="2" name="Rectangle 1"/>
          <p:cNvSpPr/>
          <p:nvPr/>
        </p:nvSpPr>
        <p:spPr>
          <a:xfrm>
            <a:off x="6054033" y="2209800"/>
            <a:ext cx="6668053" cy="6863417"/>
          </a:xfrm>
          <a:prstGeom prst="rect">
            <a:avLst/>
          </a:prstGeom>
        </p:spPr>
        <p:txBody>
          <a:bodyPr wrap="square">
            <a:spAutoFit/>
          </a:bodyPr>
          <a:lstStyle/>
          <a:p>
            <a:pPr lvl="0" algn="l">
              <a:defRPr sz="1800">
                <a:solidFill>
                  <a:srgbClr val="000000"/>
                </a:solidFill>
              </a:defRPr>
            </a:pPr>
            <a:r>
              <a:rPr lang="en-US" sz="2200" b="1" dirty="0" smtClean="0">
                <a:solidFill>
                  <a:schemeClr val="tx1"/>
                </a:solidFill>
                <a:latin typeface="Monaco"/>
                <a:ea typeface="Monaco"/>
                <a:cs typeface="Monaco"/>
                <a:sym typeface="Monaco"/>
              </a:rPr>
              <a:t>@Entity</a:t>
            </a:r>
          </a:p>
          <a:p>
            <a:pPr lvl="0" algn="l">
              <a:defRPr sz="1800">
                <a:solidFill>
                  <a:srgbClr val="000000"/>
                </a:solidFill>
              </a:defRPr>
            </a:pPr>
            <a:r>
              <a:rPr lang="en-US" sz="2200" b="1" dirty="0" smtClean="0">
                <a:solidFill>
                  <a:schemeClr val="tx1"/>
                </a:solidFill>
                <a:latin typeface="Monaco"/>
                <a:ea typeface="Monaco"/>
                <a:cs typeface="Monaco"/>
                <a:sym typeface="Monaco"/>
              </a:rPr>
              <a:t>@Table(name = "T_GEEK")</a:t>
            </a:r>
          </a:p>
          <a:p>
            <a:pPr lvl="0" algn="l">
              <a:defRPr sz="1800">
                <a:solidFill>
                  <a:srgbClr val="000000"/>
                </a:solidFill>
              </a:defRPr>
            </a:pPr>
            <a:r>
              <a:rPr lang="en-US" sz="2200" b="1" dirty="0" smtClean="0">
                <a:solidFill>
                  <a:schemeClr val="tx1"/>
                </a:solidFill>
                <a:latin typeface="Monaco"/>
                <a:ea typeface="Monaco"/>
                <a:cs typeface="Monaco"/>
                <a:sym typeface="Monaco"/>
              </a:rPr>
              <a:t>public class Geek {</a:t>
            </a:r>
          </a:p>
          <a:p>
            <a:pPr lvl="2" algn="l">
              <a:defRPr sz="1800">
                <a:solidFill>
                  <a:srgbClr val="000000"/>
                </a:solidFill>
              </a:defRPr>
            </a:pPr>
            <a:r>
              <a:rPr lang="en-US" sz="2200" b="1" dirty="0" smtClean="0">
                <a:solidFill>
                  <a:schemeClr val="tx1"/>
                </a:solidFill>
                <a:latin typeface="Monaco"/>
                <a:ea typeface="Monaco"/>
                <a:cs typeface="Monaco"/>
                <a:sym typeface="Monaco"/>
              </a:rPr>
              <a:t>…</a:t>
            </a:r>
          </a:p>
          <a:p>
            <a:pPr lvl="2" algn="l">
              <a:defRPr sz="1800">
                <a:solidFill>
                  <a:srgbClr val="000000"/>
                </a:solidFill>
              </a:defRPr>
            </a:pPr>
            <a:r>
              <a:rPr lang="en-US" sz="2200" b="1" dirty="0" smtClean="0">
                <a:solidFill>
                  <a:schemeClr val="tx1"/>
                </a:solidFill>
                <a:latin typeface="Monaco"/>
                <a:ea typeface="Monaco"/>
                <a:cs typeface="Monaco"/>
                <a:sym typeface="Monaco"/>
              </a:rPr>
              <a:t>private List&lt;Project&gt; projects = new </a:t>
            </a:r>
            <a:r>
              <a:rPr lang="en-US" sz="2200" b="1" dirty="0" err="1" smtClean="0">
                <a:solidFill>
                  <a:schemeClr val="tx1"/>
                </a:solidFill>
                <a:latin typeface="Monaco"/>
                <a:ea typeface="Monaco"/>
                <a:cs typeface="Monaco"/>
                <a:sym typeface="Monaco"/>
              </a:rPr>
              <a:t>ArrayList</a:t>
            </a:r>
            <a:r>
              <a:rPr lang="en-US" sz="2200" b="1" dirty="0" smtClean="0">
                <a:solidFill>
                  <a:schemeClr val="tx1"/>
                </a:solidFill>
                <a:latin typeface="Monaco"/>
                <a:ea typeface="Monaco"/>
                <a:cs typeface="Monaco"/>
                <a:sym typeface="Monaco"/>
              </a:rPr>
              <a:t>&lt;&gt;();</a:t>
            </a:r>
          </a:p>
          <a:p>
            <a:pPr lvl="2" algn="l">
              <a:defRPr sz="1800">
                <a:solidFill>
                  <a:srgbClr val="000000"/>
                </a:solidFill>
              </a:defRPr>
            </a:pPr>
            <a:r>
              <a:rPr lang="en-US" sz="2200" b="1" dirty="0" smtClean="0">
                <a:solidFill>
                  <a:schemeClr val="tx1"/>
                </a:solidFill>
                <a:latin typeface="Monaco"/>
                <a:ea typeface="Monaco"/>
                <a:cs typeface="Monaco"/>
                <a:sym typeface="Monaco"/>
              </a:rPr>
              <a:t>...</a:t>
            </a:r>
          </a:p>
          <a:p>
            <a:pPr lvl="2" algn="l">
              <a:defRPr sz="1800">
                <a:solidFill>
                  <a:srgbClr val="000000"/>
                </a:solidFill>
              </a:defRPr>
            </a:pPr>
            <a:r>
              <a:rPr lang="en-US" sz="2200" b="1" dirty="0" smtClean="0">
                <a:solidFill>
                  <a:schemeClr val="tx1"/>
                </a:solidFill>
                <a:latin typeface="Monaco"/>
                <a:ea typeface="Monaco"/>
                <a:cs typeface="Monaco"/>
                <a:sym typeface="Monaco"/>
              </a:rPr>
              <a:t>@</a:t>
            </a:r>
            <a:r>
              <a:rPr lang="en-US" sz="2200" b="1" dirty="0" err="1" smtClean="0">
                <a:solidFill>
                  <a:schemeClr val="tx1"/>
                </a:solidFill>
                <a:latin typeface="Monaco"/>
                <a:ea typeface="Monaco"/>
                <a:cs typeface="Monaco"/>
                <a:sym typeface="Monaco"/>
              </a:rPr>
              <a:t>ManyToMany</a:t>
            </a:r>
            <a:endParaRPr lang="en-US" sz="2200" b="1" dirty="0" smtClean="0">
              <a:solidFill>
                <a:schemeClr val="tx1"/>
              </a:solidFill>
              <a:latin typeface="Monaco"/>
              <a:ea typeface="Monaco"/>
              <a:cs typeface="Monaco"/>
              <a:sym typeface="Monaco"/>
            </a:endParaRPr>
          </a:p>
          <a:p>
            <a:pPr lvl="2" algn="l">
              <a:defRPr sz="1800">
                <a:solidFill>
                  <a:srgbClr val="000000"/>
                </a:solidFill>
              </a:defRPr>
            </a:pPr>
            <a:r>
              <a:rPr lang="en-US" sz="2200" b="1" dirty="0" smtClean="0">
                <a:solidFill>
                  <a:schemeClr val="tx1"/>
                </a:solidFill>
                <a:latin typeface="Monaco"/>
                <a:ea typeface="Monaco"/>
                <a:cs typeface="Monaco"/>
                <a:sym typeface="Monaco"/>
              </a:rPr>
              <a:t>@</a:t>
            </a:r>
            <a:r>
              <a:rPr lang="en-US" sz="2200" b="1" dirty="0" err="1" smtClean="0">
                <a:solidFill>
                  <a:schemeClr val="tx1"/>
                </a:solidFill>
                <a:latin typeface="Monaco"/>
                <a:ea typeface="Monaco"/>
                <a:cs typeface="Monaco"/>
                <a:sym typeface="Monaco"/>
              </a:rPr>
              <a:t>JoinTable</a:t>
            </a:r>
            <a:r>
              <a:rPr lang="en-US" sz="2200" b="1" dirty="0" smtClean="0">
                <a:solidFill>
                  <a:schemeClr val="tx1"/>
                </a:solidFill>
                <a:latin typeface="Monaco"/>
                <a:ea typeface="Monaco"/>
                <a:cs typeface="Monaco"/>
                <a:sym typeface="Monaco"/>
              </a:rPr>
              <a:t>(</a:t>
            </a:r>
          </a:p>
          <a:p>
            <a:pPr lvl="2" algn="l">
              <a:defRPr sz="1800">
                <a:solidFill>
                  <a:srgbClr val="000000"/>
                </a:solidFill>
              </a:defRPr>
            </a:pPr>
            <a:r>
              <a:rPr lang="en-US" sz="2200" b="1" dirty="0" smtClean="0">
                <a:solidFill>
                  <a:schemeClr val="tx1"/>
                </a:solidFill>
                <a:latin typeface="Monaco"/>
                <a:ea typeface="Monaco"/>
                <a:cs typeface="Monaco"/>
                <a:sym typeface="Monaco"/>
              </a:rPr>
              <a:t>		name="T_GEEK_PROJECT",</a:t>
            </a:r>
          </a:p>
          <a:p>
            <a:pPr lvl="3" algn="l">
              <a:defRPr sz="1800">
                <a:solidFill>
                  <a:srgbClr val="000000"/>
                </a:solidFill>
              </a:defRPr>
            </a:pPr>
            <a:r>
              <a:rPr lang="en-US" sz="2200" b="1" dirty="0" smtClean="0">
                <a:solidFill>
                  <a:schemeClr val="tx1"/>
                </a:solidFill>
                <a:latin typeface="Monaco"/>
                <a:ea typeface="Monaco"/>
                <a:cs typeface="Monaco"/>
                <a:sym typeface="Monaco"/>
              </a:rPr>
              <a:t>		</a:t>
            </a:r>
            <a:r>
              <a:rPr lang="en-US" sz="2200" b="1" dirty="0" err="1" smtClean="0">
                <a:solidFill>
                  <a:schemeClr val="tx1"/>
                </a:solidFill>
                <a:latin typeface="Monaco"/>
                <a:ea typeface="Monaco"/>
                <a:cs typeface="Monaco"/>
                <a:sym typeface="Monaco"/>
              </a:rPr>
              <a:t>joinColumns</a:t>
            </a:r>
            <a:r>
              <a:rPr lang="en-US" sz="2200" b="1" dirty="0" smtClean="0">
                <a:solidFill>
                  <a:schemeClr val="tx1"/>
                </a:solidFill>
                <a:latin typeface="Monaco"/>
                <a:ea typeface="Monaco"/>
                <a:cs typeface="Monaco"/>
                <a:sym typeface="Monaco"/>
              </a:rPr>
              <a:t>={@</a:t>
            </a:r>
            <a:r>
              <a:rPr lang="en-US" sz="2200" b="1" dirty="0" err="1" smtClean="0">
                <a:solidFill>
                  <a:schemeClr val="tx1"/>
                </a:solidFill>
                <a:latin typeface="Monaco"/>
                <a:ea typeface="Monaco"/>
                <a:cs typeface="Monaco"/>
                <a:sym typeface="Monaco"/>
              </a:rPr>
              <a:t>JoinColumn</a:t>
            </a:r>
            <a:r>
              <a:rPr lang="en-US" sz="2200" b="1" dirty="0" smtClean="0">
                <a:solidFill>
                  <a:schemeClr val="tx1"/>
                </a:solidFill>
                <a:latin typeface="Monaco"/>
                <a:ea typeface="Monaco"/>
                <a:cs typeface="Monaco"/>
                <a:sym typeface="Monaco"/>
              </a:rPr>
              <a:t>(name="GEEK_ID", </a:t>
            </a:r>
            <a:r>
              <a:rPr lang="en-US" sz="2200" b="1" dirty="0" err="1" smtClean="0">
                <a:solidFill>
                  <a:schemeClr val="tx1"/>
                </a:solidFill>
                <a:latin typeface="Monaco"/>
                <a:ea typeface="Monaco"/>
                <a:cs typeface="Monaco"/>
                <a:sym typeface="Monaco"/>
              </a:rPr>
              <a:t>referencedColumnName</a:t>
            </a:r>
            <a:r>
              <a:rPr lang="en-US" sz="2200" b="1" dirty="0" smtClean="0">
                <a:solidFill>
                  <a:schemeClr val="tx1"/>
                </a:solidFill>
                <a:latin typeface="Monaco"/>
                <a:ea typeface="Monaco"/>
                <a:cs typeface="Monaco"/>
                <a:sym typeface="Monaco"/>
              </a:rPr>
              <a:t>="ID")},</a:t>
            </a:r>
          </a:p>
          <a:p>
            <a:pPr lvl="3" algn="l">
              <a:defRPr sz="1800">
                <a:solidFill>
                  <a:srgbClr val="000000"/>
                </a:solidFill>
              </a:defRPr>
            </a:pPr>
            <a:r>
              <a:rPr lang="en-US" sz="2200" b="1" dirty="0" smtClean="0">
                <a:solidFill>
                  <a:schemeClr val="tx1"/>
                </a:solidFill>
                <a:latin typeface="Monaco"/>
                <a:ea typeface="Monaco"/>
                <a:cs typeface="Monaco"/>
                <a:sym typeface="Monaco"/>
              </a:rPr>
              <a:t>		</a:t>
            </a:r>
            <a:r>
              <a:rPr lang="en-US" sz="2200" b="1" dirty="0" err="1" smtClean="0">
                <a:solidFill>
                  <a:schemeClr val="tx1"/>
                </a:solidFill>
                <a:latin typeface="Monaco"/>
                <a:ea typeface="Monaco"/>
                <a:cs typeface="Monaco"/>
                <a:sym typeface="Monaco"/>
              </a:rPr>
              <a:t>inverseJoinColumns</a:t>
            </a:r>
            <a:r>
              <a:rPr lang="en-US" sz="2200" b="1" dirty="0" smtClean="0">
                <a:solidFill>
                  <a:schemeClr val="tx1"/>
                </a:solidFill>
                <a:latin typeface="Monaco"/>
                <a:ea typeface="Monaco"/>
                <a:cs typeface="Monaco"/>
                <a:sym typeface="Monaco"/>
              </a:rPr>
              <a:t>={@</a:t>
            </a:r>
            <a:r>
              <a:rPr lang="en-US" sz="2200" b="1" dirty="0" err="1" smtClean="0">
                <a:solidFill>
                  <a:schemeClr val="tx1"/>
                </a:solidFill>
                <a:latin typeface="Monaco"/>
                <a:ea typeface="Monaco"/>
                <a:cs typeface="Monaco"/>
                <a:sym typeface="Monaco"/>
              </a:rPr>
              <a:t>JoinColumn</a:t>
            </a:r>
            <a:r>
              <a:rPr lang="en-US" sz="2200" b="1" dirty="0" smtClean="0">
                <a:solidFill>
                  <a:schemeClr val="tx1"/>
                </a:solidFill>
                <a:latin typeface="Monaco"/>
                <a:ea typeface="Monaco"/>
                <a:cs typeface="Monaco"/>
                <a:sym typeface="Monaco"/>
              </a:rPr>
              <a:t>(name="PROJECT_ID", </a:t>
            </a:r>
            <a:r>
              <a:rPr lang="en-US" sz="2200" b="1" dirty="0" err="1" smtClean="0">
                <a:solidFill>
                  <a:schemeClr val="tx1"/>
                </a:solidFill>
                <a:latin typeface="Monaco"/>
                <a:ea typeface="Monaco"/>
                <a:cs typeface="Monaco"/>
                <a:sym typeface="Monaco"/>
              </a:rPr>
              <a:t>referencedColumnName</a:t>
            </a:r>
            <a:r>
              <a:rPr lang="en-US" sz="2200" b="1" dirty="0" smtClean="0">
                <a:solidFill>
                  <a:schemeClr val="tx1"/>
                </a:solidFill>
                <a:latin typeface="Monaco"/>
                <a:ea typeface="Monaco"/>
                <a:cs typeface="Monaco"/>
                <a:sym typeface="Monaco"/>
              </a:rPr>
              <a:t>="ID")})</a:t>
            </a:r>
          </a:p>
          <a:p>
            <a:pPr lvl="2" algn="l">
              <a:defRPr sz="1800">
                <a:solidFill>
                  <a:srgbClr val="000000"/>
                </a:solidFill>
              </a:defRPr>
            </a:pPr>
            <a:r>
              <a:rPr lang="en-US" sz="2200" b="1" dirty="0" smtClean="0">
                <a:solidFill>
                  <a:schemeClr val="tx1"/>
                </a:solidFill>
                <a:latin typeface="Monaco"/>
                <a:ea typeface="Monaco"/>
                <a:cs typeface="Monaco"/>
                <a:sym typeface="Monaco"/>
              </a:rPr>
              <a:t>public List&lt;Project&gt; </a:t>
            </a:r>
            <a:r>
              <a:rPr lang="en-US" sz="2200" b="1" dirty="0" err="1" smtClean="0">
                <a:solidFill>
                  <a:schemeClr val="tx1"/>
                </a:solidFill>
                <a:latin typeface="Monaco"/>
                <a:ea typeface="Monaco"/>
                <a:cs typeface="Monaco"/>
                <a:sym typeface="Monaco"/>
              </a:rPr>
              <a:t>getProjects</a:t>
            </a:r>
            <a:r>
              <a:rPr lang="en-US" sz="2200" b="1" dirty="0" smtClean="0">
                <a:solidFill>
                  <a:schemeClr val="tx1"/>
                </a:solidFill>
                <a:latin typeface="Monaco"/>
                <a:ea typeface="Monaco"/>
                <a:cs typeface="Monaco"/>
                <a:sym typeface="Monaco"/>
              </a:rPr>
              <a:t>() {</a:t>
            </a:r>
          </a:p>
          <a:p>
            <a:pPr lvl="2" algn="l">
              <a:defRPr sz="1800">
                <a:solidFill>
                  <a:srgbClr val="000000"/>
                </a:solidFill>
              </a:defRPr>
            </a:pPr>
            <a:r>
              <a:rPr lang="en-US" sz="2200" b="1" dirty="0" smtClean="0">
                <a:solidFill>
                  <a:schemeClr val="tx1"/>
                </a:solidFill>
                <a:latin typeface="Monaco"/>
                <a:ea typeface="Monaco"/>
                <a:cs typeface="Monaco"/>
                <a:sym typeface="Monaco"/>
              </a:rPr>
              <a:t>	return projects;</a:t>
            </a:r>
          </a:p>
          <a:p>
            <a:pPr lvl="0" algn="l">
              <a:defRPr sz="1800">
                <a:solidFill>
                  <a:srgbClr val="000000"/>
                </a:solidFill>
              </a:defRPr>
            </a:pPr>
            <a:r>
              <a:rPr lang="en-US" sz="2200" b="1" dirty="0" smtClean="0">
                <a:solidFill>
                  <a:schemeClr val="tx1"/>
                </a:solidFill>
                <a:latin typeface="Monaco"/>
                <a:ea typeface="Monaco"/>
                <a:cs typeface="Monaco"/>
                <a:sym typeface="Monaco"/>
              </a:rPr>
              <a:t>}</a:t>
            </a:r>
            <a:endParaRPr lang="en-US" sz="2200" b="1" dirty="0">
              <a:solidFill>
                <a:schemeClr val="tx1"/>
              </a:solidFill>
              <a:latin typeface="Monaco"/>
              <a:ea typeface="Monaco"/>
              <a:cs typeface="Monaco"/>
              <a:sym typeface="Monaco"/>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1249</Words>
  <Application>Microsoft Office PowerPoint</Application>
  <PresentationFormat>Custom</PresentationFormat>
  <Paragraphs>358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Avenir Book</vt:lpstr>
      <vt:lpstr>Calibri</vt:lpstr>
      <vt:lpstr>Helvetica</vt:lpstr>
      <vt:lpstr>Helvetica Light</vt:lpstr>
      <vt:lpstr>Monaco</vt:lpstr>
      <vt:lpstr>Gradient</vt:lpstr>
      <vt:lpstr>PowerPoint Presentation</vt:lpstr>
      <vt:lpstr>Nayden Gochev</vt:lpstr>
      <vt:lpstr>JPA Advanced Topics</vt:lpstr>
      <vt:lpstr>Data Types and Converters</vt:lpstr>
      <vt:lpstr>Relationships </vt:lpstr>
      <vt:lpstr>OneToOne</vt:lpstr>
      <vt:lpstr>OneToOne</vt:lpstr>
      <vt:lpstr>OneToMany</vt:lpstr>
      <vt:lpstr>ManyToMany</vt:lpstr>
      <vt:lpstr>Embedded / ElementCollection</vt:lpstr>
      <vt:lpstr>Then to Use It</vt:lpstr>
      <vt:lpstr>@Embeddable Entities in One-to-Many Relations</vt:lpstr>
      <vt:lpstr>Inheritance</vt:lpstr>
      <vt:lpstr>Single</vt:lpstr>
      <vt:lpstr>Single (2)</vt:lpstr>
      <vt:lpstr>Single inheritance ISSUES</vt:lpstr>
      <vt:lpstr>JOINED </vt:lpstr>
      <vt:lpstr>JOINED inheritance ISSUES</vt:lpstr>
      <vt:lpstr>TABLE_PER_CLASS </vt:lpstr>
      <vt:lpstr>TABLE_PER_CLASS inheritance ISSUES</vt:lpstr>
      <vt:lpstr>Mapped Superclass </vt:lpstr>
      <vt:lpstr>MappedSuperclass </vt:lpstr>
      <vt:lpstr>Mapped Superclass Issues</vt:lpstr>
      <vt:lpstr>Criteria API</vt:lpstr>
      <vt:lpstr>Contacts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Svetlin Nakov</cp:lastModifiedBy>
  <cp:revision>1</cp:revision>
  <dcterms:modified xsi:type="dcterms:W3CDTF">2015-03-16T13:06:09Z</dcterms:modified>
</cp:coreProperties>
</file>