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7"/>
  </p:notesMasterIdLst>
  <p:handoutMasterIdLst>
    <p:handoutMasterId r:id="rId78"/>
  </p:handoutMasterIdLst>
  <p:sldIdLst>
    <p:sldId id="274" r:id="rId3"/>
    <p:sldId id="425" r:id="rId4"/>
    <p:sldId id="427" r:id="rId5"/>
    <p:sldId id="439" r:id="rId6"/>
    <p:sldId id="440" r:id="rId7"/>
    <p:sldId id="426" r:id="rId8"/>
    <p:sldId id="428" r:id="rId9"/>
    <p:sldId id="435" r:id="rId10"/>
    <p:sldId id="436" r:id="rId11"/>
    <p:sldId id="437" r:id="rId12"/>
    <p:sldId id="438" r:id="rId13"/>
    <p:sldId id="431" r:id="rId14"/>
    <p:sldId id="441" r:id="rId15"/>
    <p:sldId id="442" r:id="rId16"/>
    <p:sldId id="447" r:id="rId17"/>
    <p:sldId id="448" r:id="rId18"/>
    <p:sldId id="452" r:id="rId19"/>
    <p:sldId id="429" r:id="rId20"/>
    <p:sldId id="430" r:id="rId21"/>
    <p:sldId id="443" r:id="rId22"/>
    <p:sldId id="444" r:id="rId23"/>
    <p:sldId id="449" r:id="rId24"/>
    <p:sldId id="450" r:id="rId25"/>
    <p:sldId id="451" r:id="rId26"/>
    <p:sldId id="453" r:id="rId27"/>
    <p:sldId id="445" r:id="rId28"/>
    <p:sldId id="432" r:id="rId29"/>
    <p:sldId id="454" r:id="rId30"/>
    <p:sldId id="468" r:id="rId31"/>
    <p:sldId id="455" r:id="rId32"/>
    <p:sldId id="459" r:id="rId33"/>
    <p:sldId id="466" r:id="rId34"/>
    <p:sldId id="467" r:id="rId35"/>
    <p:sldId id="460" r:id="rId36"/>
    <p:sldId id="461" r:id="rId37"/>
    <p:sldId id="462" r:id="rId38"/>
    <p:sldId id="469" r:id="rId39"/>
    <p:sldId id="463" r:id="rId40"/>
    <p:sldId id="464" r:id="rId41"/>
    <p:sldId id="465" r:id="rId42"/>
    <p:sldId id="456" r:id="rId43"/>
    <p:sldId id="457" r:id="rId44"/>
    <p:sldId id="470" r:id="rId45"/>
    <p:sldId id="458" r:id="rId46"/>
    <p:sldId id="433" r:id="rId47"/>
    <p:sldId id="471" r:id="rId48"/>
    <p:sldId id="477" r:id="rId49"/>
    <p:sldId id="472" r:id="rId50"/>
    <p:sldId id="474" r:id="rId51"/>
    <p:sldId id="475" r:id="rId52"/>
    <p:sldId id="476" r:id="rId53"/>
    <p:sldId id="478" r:id="rId54"/>
    <p:sldId id="483" r:id="rId55"/>
    <p:sldId id="479" r:id="rId56"/>
    <p:sldId id="480" r:id="rId57"/>
    <p:sldId id="481" r:id="rId58"/>
    <p:sldId id="482" r:id="rId59"/>
    <p:sldId id="484" r:id="rId60"/>
    <p:sldId id="485" r:id="rId61"/>
    <p:sldId id="486" r:id="rId62"/>
    <p:sldId id="487" r:id="rId63"/>
    <p:sldId id="488" r:id="rId64"/>
    <p:sldId id="489" r:id="rId65"/>
    <p:sldId id="490" r:id="rId66"/>
    <p:sldId id="491" r:id="rId67"/>
    <p:sldId id="492" r:id="rId68"/>
    <p:sldId id="434" r:id="rId69"/>
    <p:sldId id="493" r:id="rId70"/>
    <p:sldId id="494" r:id="rId71"/>
    <p:sldId id="495" r:id="rId72"/>
    <p:sldId id="496" r:id="rId73"/>
    <p:sldId id="424" r:id="rId74"/>
    <p:sldId id="419" r:id="rId75"/>
    <p:sldId id="420" r:id="rId7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3" autoAdjust="0"/>
    <p:restoredTop sz="94533" autoAdjust="0"/>
  </p:normalViewPr>
  <p:slideViewPr>
    <p:cSldViewPr>
      <p:cViewPr>
        <p:scale>
          <a:sx n="70" d="100"/>
          <a:sy n="70" d="100"/>
        </p:scale>
        <p:origin x="444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10-Mar-2015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10-Mar-2015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 smtClean="0">
                <a:solidFill>
                  <a:schemeClr val="tx1"/>
                </a:solidFill>
              </a:rPr>
              <a:t>*</a:t>
            </a:r>
            <a:endParaRPr lang="en-US" altLang="en-US" sz="1300" b="0" i="0" smtClean="0">
              <a:solidFill>
                <a:schemeClr val="tx1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</a:pPr>
            <a:fld id="{86ADF3EC-AD25-4FB5-869C-D74EC5EE1D16}" type="datetime1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11-Mar-2015</a:t>
            </a:fld>
            <a:r>
              <a:rPr lang="en-US" altLang="en-US" sz="1100" b="0">
                <a:solidFill>
                  <a:schemeClr val="tx1"/>
                </a:solidFill>
              </a:rPr>
              <a:t>07/16/96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 smtClean="0">
                <a:solidFill>
                  <a:schemeClr val="tx1"/>
                </a:solidFill>
              </a:rPr>
              <a:t>(c) 2005 National Academy for Software Development - http://academy.devbg.org. All rights reserved. Unauthorized copying or re-distribution is strictly prohibited.*</a:t>
            </a:r>
            <a:endParaRPr lang="en-US" altLang="en-US" sz="1300" b="0" i="0" smtClean="0">
              <a:solidFill>
                <a:schemeClr val="tx1"/>
              </a:solidFill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</a:pPr>
            <a:fld id="{513599F4-04A8-48C3-A4E6-F18B6906B091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29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bg-BG" alt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099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5D32-06C3-46C6-B497-FD550A39B57D}" type="datetime1">
              <a:rPr lang="en-US" smtClean="0"/>
              <a:t>10-Mar-2015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8F1D6-C360-4856-9CA2-094087A52595}" type="datetime1">
              <a:rPr lang="en-US" smtClean="0"/>
              <a:t>10-Mar-2015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.org/eclipselink/" TargetMode="External"/><Relationship Id="rId2" Type="http://schemas.openxmlformats.org/officeDocument/2006/relationships/hyperlink" Target="http://hibernate.org/or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b.apache.org/jdo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5.png"/><Relationship Id="rId3" Type="http://schemas.openxmlformats.org/officeDocument/2006/relationships/hyperlink" Target="https://softuni.bg/courses/database-applications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4.png"/><Relationship Id="rId5" Type="http://schemas.openxmlformats.org/officeDocument/2006/relationships/image" Target="../media/image31.jpeg"/><Relationship Id="rId15" Type="http://schemas.openxmlformats.org/officeDocument/2006/relationships/image" Target="../media/image3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3.png"/><Relationship Id="rId14" Type="http://schemas.openxmlformats.org/officeDocument/2006/relationships/hyperlink" Target="http://www.softwaregroup-bg.com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aboutJava/communityprocess/final/jsr338/" TargetMode="External"/><Relationship Id="rId2" Type="http://schemas.openxmlformats.org/officeDocument/2006/relationships/hyperlink" Target="http://datanucleu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2212" y="1960628"/>
            <a:ext cx="7572841" cy="1696972"/>
          </a:xfrm>
        </p:spPr>
        <p:txBody>
          <a:bodyPr>
            <a:normAutofit/>
          </a:bodyPr>
          <a:lstStyle/>
          <a:p>
            <a:r>
              <a:rPr lang="en-US" dirty="0" smtClean="0"/>
              <a:t>ORM in Java:</a:t>
            </a:r>
            <a:br>
              <a:rPr lang="en-US" dirty="0" smtClean="0"/>
            </a:br>
            <a:r>
              <a:rPr lang="en-US" dirty="0" smtClean="0"/>
              <a:t>Hibernate and JPA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56351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05630">
            <a:off x="4137541" y="827954"/>
            <a:ext cx="1266335" cy="23208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508" y="640104"/>
            <a:ext cx="3734748" cy="1036296"/>
          </a:xfrm>
          <a:prstGeom prst="roundRect">
            <a:avLst>
              <a:gd name="adj" fmla="val 218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 descr="http://files.softicons.com/download/application-icons/programmers-pack-icons-by-iconshock/png/512/databas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4092606"/>
            <a:ext cx="1777760" cy="177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2731" y="3962400"/>
            <a:ext cx="5822185" cy="2048434"/>
          </a:xfrm>
          <a:prstGeom prst="rect">
            <a:avLst/>
          </a:prstGeom>
        </p:spPr>
      </p:pic>
      <p:pic>
        <p:nvPicPr>
          <p:cNvPr id="23" name="Picture 2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48710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POJO (Plain Old Java Objects) + XML mappings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Approaches: POJO + XML Mappings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46212" y="1981200"/>
            <a:ext cx="4114800" cy="44642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{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id;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title;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Set&lt;Tag&gt; tags;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getId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setId(…)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getTitle() 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setTitle() …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getTags()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setTags()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889612" y="1988254"/>
            <a:ext cx="6767400" cy="44350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hibernate-mapping&gt;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&lt;class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="model.Post"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="POSTS"&gt;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&lt;id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="id" column="POST_ID"&gt;…&lt;/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&lt;property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="title" column="TITLE" /&gt;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&lt;set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="tags"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="POST_TAGS"&gt;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&lt;key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="POST_ID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&lt;many-to-many class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model.Tag"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="TAG_ID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  <a:endParaRPr lang="en-US" sz="21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&lt;/class&gt;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&lt;/hibernate-mapping&gt;</a:t>
            </a:r>
          </a:p>
        </p:txBody>
      </p:sp>
    </p:spTree>
    <p:extLst>
      <p:ext uri="{BB962C8B-B14F-4D97-AF65-F5344CB8AC3E}">
        <p14:creationId xmlns:p14="http://schemas.microsoft.com/office/powerpoint/2010/main" val="377286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classes (POJO) + annotations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Approaches: Annotated Java Classes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6916" y="2032605"/>
            <a:ext cx="5334000" cy="4118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Post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int id;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title;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@OneToMany(mappedBy="posts")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Set&lt;Tag&gt; tags;</a:t>
            </a:r>
            <a:endParaRPr lang="en-US" sz="2300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getId() {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setId(int id) {…}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219517" y="2032605"/>
            <a:ext cx="5285095" cy="41395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 {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private int id;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String text;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getId() 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setId(int id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{…}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getText()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setText(…) {…}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986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2084" y="4724400"/>
            <a:ext cx="10111528" cy="820600"/>
          </a:xfrm>
        </p:spPr>
        <p:txBody>
          <a:bodyPr/>
          <a:lstStyle/>
          <a:p>
            <a:r>
              <a:rPr lang="en-US" dirty="0" smtClean="0"/>
              <a:t>Hibernate ORM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2084" y="5605024"/>
            <a:ext cx="10111528" cy="688256"/>
          </a:xfrm>
        </p:spPr>
        <p:txBody>
          <a:bodyPr/>
          <a:lstStyle/>
          <a:p>
            <a:r>
              <a:rPr lang="en-US" dirty="0" smtClean="0"/>
              <a:t>Object-Relational Persistence for Java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08" y="1623104"/>
            <a:ext cx="9496004" cy="2634900"/>
          </a:xfrm>
          <a:prstGeom prst="roundRect">
            <a:avLst>
              <a:gd name="adj" fmla="val 2561"/>
            </a:avLst>
          </a:prstGeom>
        </p:spPr>
      </p:pic>
    </p:spTree>
    <p:extLst>
      <p:ext uri="{BB962C8B-B14F-4D97-AF65-F5344CB8AC3E}">
        <p14:creationId xmlns:p14="http://schemas.microsoft.com/office/powerpoint/2010/main" val="214883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Hibernate?</a:t>
            </a:r>
            <a:endParaRPr lang="bg-BG" altLang="en-US"/>
          </a:p>
        </p:txBody>
      </p:sp>
      <p:sp>
        <p:nvSpPr>
          <p:cNvPr id="11868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Hibernate is Java ORM framework</a:t>
            </a:r>
          </a:p>
          <a:p>
            <a:pPr lvl="1"/>
            <a:r>
              <a:rPr lang="en-US" altLang="en-US" dirty="0"/>
              <a:t>Open-source, free (LGPL license</a:t>
            </a:r>
            <a:r>
              <a:rPr lang="en-US" altLang="en-US" dirty="0" smtClean="0"/>
              <a:t>)</a:t>
            </a:r>
          </a:p>
          <a:p>
            <a:pPr lvl="2"/>
            <a:r>
              <a:rPr lang="en-US" altLang="en-US" dirty="0">
                <a:hlinkClick r:id="rId2"/>
              </a:rPr>
              <a:t>http://hibernate.org/orm</a:t>
            </a:r>
            <a:r>
              <a:rPr lang="en-US" altLang="en-US" dirty="0" smtClean="0">
                <a:hlinkClick r:id="rId2"/>
              </a:rPr>
              <a:t>/</a:t>
            </a:r>
            <a:endParaRPr lang="en-US" altLang="en-US" dirty="0"/>
          </a:p>
          <a:p>
            <a:pPr lvl="1"/>
            <a:r>
              <a:rPr lang="en-GB" altLang="en-US" dirty="0"/>
              <a:t>Based on modern OOP methodologies</a:t>
            </a:r>
            <a:endParaRPr lang="en-US" altLang="en-US" sz="2600" dirty="0"/>
          </a:p>
          <a:p>
            <a:pPr lvl="2"/>
            <a:r>
              <a:rPr lang="en-US" altLang="en-US" dirty="0"/>
              <a:t>Transparently persists and retrieves POJO </a:t>
            </a:r>
            <a:r>
              <a:rPr lang="en-US" altLang="en-US" dirty="0" smtClean="0"/>
              <a:t>objects in DB tables</a:t>
            </a:r>
            <a:endParaRPr lang="en-US" altLang="en-US" dirty="0"/>
          </a:p>
          <a:p>
            <a:pPr lvl="1"/>
            <a:r>
              <a:rPr lang="en-US" altLang="en-US" dirty="0"/>
              <a:t>Stable, well established </a:t>
            </a:r>
            <a:r>
              <a:rPr lang="en-US" altLang="en-US" dirty="0" smtClean="0"/>
              <a:t>product, large developer community</a:t>
            </a:r>
            <a:endParaRPr lang="en-US" altLang="en-US" dirty="0"/>
          </a:p>
          <a:p>
            <a:pPr lvl="1"/>
            <a:r>
              <a:rPr lang="en-US" altLang="en-US" dirty="0" smtClean="0"/>
              <a:t>Very powerful: queries, criteria API, concurrency, caching, …</a:t>
            </a:r>
          </a:p>
          <a:p>
            <a:pPr lvl="1"/>
            <a:r>
              <a:rPr lang="en-US" altLang="en-US" dirty="0" smtClean="0"/>
              <a:t>Supports many databases: Oracle, MySQL, SQL Server, Derby, …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524000"/>
            <a:ext cx="4466804" cy="1239425"/>
          </a:xfrm>
          <a:prstGeom prst="roundRect">
            <a:avLst>
              <a:gd name="adj" fmla="val 2561"/>
            </a:avLst>
          </a:prstGeom>
        </p:spPr>
      </p:pic>
    </p:spTree>
    <p:extLst>
      <p:ext uri="{BB962C8B-B14F-4D97-AF65-F5344CB8AC3E}">
        <p14:creationId xmlns:p14="http://schemas.microsoft.com/office/powerpoint/2010/main" val="147429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Download Hibernate ORM from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http://hibernate.org/orm/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You will get the binaries, documentation and source code:</a:t>
            </a:r>
          </a:p>
          <a:p>
            <a:pPr lvl="1">
              <a:defRPr/>
            </a:pP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hibernate-4.3.x\lib</a:t>
            </a:r>
            <a:r>
              <a:rPr lang="en-US" sz="3100" dirty="0" smtClean="0"/>
              <a:t> – binaries (JAR files)</a:t>
            </a:r>
          </a:p>
          <a:p>
            <a:pPr lvl="2">
              <a:defRPr/>
            </a:pPr>
            <a:r>
              <a:rPr lang="en-US" sz="29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lib\required</a:t>
            </a:r>
            <a:r>
              <a:rPr lang="en-US" sz="2900" dirty="0" smtClean="0"/>
              <a:t> – the Hibernate JARs (include then in your </a:t>
            </a:r>
            <a:r>
              <a:rPr lang="en-US" sz="2900" noProof="1" smtClean="0"/>
              <a:t>classpath</a:t>
            </a:r>
            <a:r>
              <a:rPr lang="en-US" sz="2900" dirty="0" smtClean="0"/>
              <a:t>)</a:t>
            </a:r>
          </a:p>
          <a:p>
            <a:pPr lvl="2">
              <a:defRPr/>
            </a:pPr>
            <a:r>
              <a:rPr lang="en-US" sz="29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lib\jpa</a:t>
            </a:r>
            <a:r>
              <a:rPr lang="en-US" sz="2900" dirty="0" smtClean="0"/>
              <a:t> </a:t>
            </a:r>
            <a:r>
              <a:rPr lang="en-US" sz="2900" dirty="0"/>
              <a:t>– the </a:t>
            </a:r>
            <a:r>
              <a:rPr lang="en-US" sz="2900" dirty="0" smtClean="0"/>
              <a:t>Hibernate </a:t>
            </a:r>
            <a:r>
              <a:rPr lang="en-US" sz="2900" dirty="0"/>
              <a:t>JPA </a:t>
            </a:r>
            <a:r>
              <a:rPr lang="en-US" sz="2900" dirty="0" smtClean="0"/>
              <a:t>JARs </a:t>
            </a:r>
            <a:r>
              <a:rPr lang="en-US" sz="2900" dirty="0"/>
              <a:t>(include </a:t>
            </a:r>
            <a:r>
              <a:rPr lang="en-US" sz="2900" dirty="0" smtClean="0"/>
              <a:t>them for JPA projects)</a:t>
            </a:r>
          </a:p>
          <a:p>
            <a:pPr lvl="1">
              <a:defRPr/>
            </a:pPr>
            <a:r>
              <a:rPr lang="en-US" sz="31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hibernate-4.3.x\documentation</a:t>
            </a:r>
            <a:r>
              <a:rPr lang="en-US" sz="3100" dirty="0"/>
              <a:t> </a:t>
            </a:r>
            <a:r>
              <a:rPr lang="en-US" sz="3100" dirty="0" smtClean="0"/>
              <a:t>– manual, guides, API docs</a:t>
            </a:r>
          </a:p>
          <a:p>
            <a:pPr lvl="1">
              <a:defRPr/>
            </a:pPr>
            <a:r>
              <a:rPr lang="en-US" sz="31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hibernate-4.3.x\project</a:t>
            </a:r>
            <a:r>
              <a:rPr lang="en-US" sz="3100" dirty="0" smtClean="0"/>
              <a:t> – source code, unit tests, examples</a:t>
            </a:r>
          </a:p>
          <a:p>
            <a:pPr>
              <a:defRPr/>
            </a:pPr>
            <a:endParaRPr lang="en-US" sz="30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and Installing Hibernate 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Configuring Hibernate</a:t>
            </a:r>
            <a:endParaRPr lang="bg-BG" smtClean="0"/>
          </a:p>
        </p:txBody>
      </p:sp>
      <p:sp>
        <p:nvSpPr>
          <p:cNvPr id="119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hibernate.cfg.xml</a:t>
            </a:r>
            <a:r>
              <a:rPr lang="en-US" dirty="0" smtClean="0"/>
              <a:t> holds the Hibernate configuration: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Database connection settings</a:t>
            </a:r>
          </a:p>
          <a:p>
            <a:pPr lvl="2">
              <a:defRPr/>
            </a:pPr>
            <a:r>
              <a:rPr lang="en-US" dirty="0" smtClean="0"/>
              <a:t>JDBC driver class</a:t>
            </a:r>
          </a:p>
          <a:p>
            <a:pPr lvl="2">
              <a:defRPr/>
            </a:pPr>
            <a:r>
              <a:rPr lang="en-US" dirty="0" smtClean="0"/>
              <a:t>JDBC URL, </a:t>
            </a:r>
            <a:r>
              <a:rPr lang="en-US" dirty="0" smtClean="0"/>
              <a:t>username and </a:t>
            </a:r>
            <a:r>
              <a:rPr lang="en-US" dirty="0" smtClean="0"/>
              <a:t>password</a:t>
            </a:r>
          </a:p>
          <a:p>
            <a:pPr lvl="1">
              <a:defRPr/>
            </a:pPr>
            <a:r>
              <a:rPr lang="en-US" dirty="0" smtClean="0"/>
              <a:t>SQL dialect settings</a:t>
            </a:r>
          </a:p>
          <a:p>
            <a:pPr lvl="1">
              <a:defRPr/>
            </a:pPr>
            <a:r>
              <a:rPr lang="en-US" dirty="0" smtClean="0"/>
              <a:t>Hibernate </a:t>
            </a:r>
            <a:r>
              <a:rPr lang="en-US" dirty="0" smtClean="0"/>
              <a:t>XML mappings references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Other settings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443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9" name="Rectangle 9"/>
          <p:cNvSpPr>
            <a:spLocks noChangeArrowheads="1"/>
          </p:cNvSpPr>
          <p:nvPr/>
        </p:nvSpPr>
        <p:spPr bwMode="auto">
          <a:xfrm>
            <a:off x="482908" y="1183179"/>
            <a:ext cx="11199812" cy="527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version='1.0' encoding='utf-8'?&gt;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DOCTYPE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…&gt;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&lt;hibernate-configuration&gt;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&lt;session-factory&gt;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Database connection settings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&lt;property name="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"&gt;oracle.jdbc.driver.OracleDriver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&lt;property name="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connection.url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"&gt;jdbc:oracle:thin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:@localhost:1521/xe&lt;/property&gt;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&lt;property name="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connection.username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"&gt;university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&lt;property name="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connection.password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"&gt;secret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!&lt;/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&lt;!-- SQL dialect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&lt;property name="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dialect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"&gt;org.hibernate.dialect.OracleDialect</a:t>
            </a: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&lt;/property&gt;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&lt;!-- Hibernate mappings references --&gt;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&lt;mapping resource="Person.hbm.xml"/&gt;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&lt;mapping resource="Student.hbm.xml"/&gt;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&lt;/session-factory&gt;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&lt;/hibernate-configuration&gt;</a:t>
            </a:r>
            <a:endParaRPr lang="en-US" sz="1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Sample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hibernate.cfg.xml</a:t>
            </a:r>
          </a:p>
        </p:txBody>
      </p:sp>
    </p:spTree>
    <p:extLst>
      <p:ext uri="{BB962C8B-B14F-4D97-AF65-F5344CB8AC3E}">
        <p14:creationId xmlns:p14="http://schemas.microsoft.com/office/powerpoint/2010/main" val="22288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Configuring </a:t>
            </a:r>
            <a:r>
              <a:rPr lang="en-US" dirty="0" smtClean="0"/>
              <a:t>Logging with Log4J</a:t>
            </a:r>
            <a:endParaRPr lang="bg-BG" dirty="0" smtClean="0"/>
          </a:p>
        </p:txBody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Include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log4j-1.2.17.jar</a:t>
            </a:r>
            <a:r>
              <a:rPr lang="en-US" sz="3000" dirty="0" smtClean="0"/>
              <a:t> in your project </a:t>
            </a:r>
            <a:r>
              <a:rPr lang="en-US" sz="3000" noProof="1" smtClean="0"/>
              <a:t>classpath</a:t>
            </a:r>
          </a:p>
          <a:p>
            <a:pPr>
              <a:defRPr/>
            </a:pPr>
            <a:r>
              <a:rPr lang="en-US" sz="3000" dirty="0" smtClean="0"/>
              <a:t>The </a:t>
            </a:r>
            <a:r>
              <a:rPr lang="en-US" sz="3000" dirty="0"/>
              <a:t>Log4j configuration file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log4j.properties</a:t>
            </a:r>
          </a:p>
        </p:txBody>
      </p:sp>
      <p:sp>
        <p:nvSpPr>
          <p:cNvPr id="1201156" name="Rectangle 4"/>
          <p:cNvSpPr>
            <a:spLocks noChangeArrowheads="1"/>
          </p:cNvSpPr>
          <p:nvPr/>
        </p:nvSpPr>
        <p:spPr bwMode="auto">
          <a:xfrm>
            <a:off x="760412" y="2514600"/>
            <a:ext cx="10587034" cy="38041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log4j.rootLogger=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WARN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stdout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log4j.logger.org.hibernate=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INFO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###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og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SQL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statements executed by Hibernate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log4j.logger.org.hibernate.SQL=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### 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og JDBC bind parameters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log4j.logger.org.hibernate.type=</a:t>
            </a:r>
            <a:r>
              <a:rPr 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# …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4" t="-4035" r="-2224" b="-4035"/>
          <a:stretch/>
        </p:blipFill>
        <p:spPr>
          <a:xfrm>
            <a:off x="1366838" y="1219200"/>
            <a:ext cx="9451974" cy="5096194"/>
          </a:xfrm>
          <a:prstGeom prst="roundRect">
            <a:avLst>
              <a:gd name="adj" fmla="val 1134"/>
            </a:avLst>
          </a:prstGeom>
          <a:solidFill>
            <a:schemeClr val="tx1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University Database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3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 smtClean="0"/>
              <a:t>Entity classes are just POJO (Plain Old Java Objects)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Entity Classes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37216" y="1905000"/>
            <a:ext cx="10691196" cy="45074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package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deptId;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Set&lt;Course&gt; courses = new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HashSet&lt;Course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Course {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extends Person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Professor extends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 }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80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ORM, Hibernate, JPA – Overview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Hibernate ORM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Mapping Classes to Database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CRUD Operations and Queries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Java Persistence API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Mapping Classes to Database Tables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CRUD Operations, Queries, Criteria API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9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271759"/>
            <a:ext cx="2185450" cy="21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412" y="1686718"/>
            <a:ext cx="3657602" cy="2049444"/>
          </a:xfrm>
          <a:prstGeom prst="roundRect">
            <a:avLst>
              <a:gd name="adj" fmla="val 2017"/>
            </a:avLst>
          </a:prstGeom>
        </p:spPr>
      </p:pic>
    </p:spTree>
    <p:extLst>
      <p:ext uri="{BB962C8B-B14F-4D97-AF65-F5344CB8AC3E}">
        <p14:creationId xmlns:p14="http://schemas.microsoft.com/office/powerpoint/2010/main" val="1083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the Entity Classes to DB Tables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37216" y="1763351"/>
            <a:ext cx="10691196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hibernate-mapping&gt;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name="model.Department" table="DEPARTMENTS"&gt;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name="deptId" column="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DEPTID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generator class="identity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name="name" column="DEPTNAME"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name="courses" table="COURSES"&gt;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column="DEPTID"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one-to-many class="model.Course"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set&gt;		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&lt;/hibernate-mapping&gt;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737216" y="1209665"/>
            <a:ext cx="10691196" cy="554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72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Department.hbm.xml</a:t>
            </a:r>
          </a:p>
        </p:txBody>
      </p:sp>
    </p:spTree>
    <p:extLst>
      <p:ext uri="{BB962C8B-B14F-4D97-AF65-F5344CB8AC3E}">
        <p14:creationId xmlns:p14="http://schemas.microsoft.com/office/powerpoint/2010/main" val="372156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Hibernate Session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37216" y="1219200"/>
            <a:ext cx="10691196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Configuration cfg = new Configuration();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cfg.configure();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ServiceRegistry serviceRegistry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StandardServiceRegistryBuilder().applySettings(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cfg.getProperties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()).build();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SessionFactory factory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cfg.buildSessionFactory(serviceRegistry);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 session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sessionFactory.openSession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Perform quieries and CRUD operations here</a:t>
            </a:r>
            <a:endParaRPr lang="bg-BG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session.close();</a:t>
            </a:r>
          </a:p>
        </p:txBody>
      </p:sp>
    </p:spTree>
    <p:extLst>
      <p:ext uri="{BB962C8B-B14F-4D97-AF65-F5344CB8AC3E}">
        <p14:creationId xmlns:p14="http://schemas.microsoft.com/office/powerpoint/2010/main" val="247106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Entities from Database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37216" y="1280886"/>
            <a:ext cx="10691196" cy="4869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 session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sessionFactory.openSession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Criteria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allStudentsCriteria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session.createCriteria(Department.class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List&lt;Department&gt; allDepartments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endParaRPr 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allStudentsCriteria.list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(Department dept : allDepartments)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dept.getDeptId() + " " +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dept.getName());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session.close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2568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Queries with Parameters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37216" y="1280886"/>
            <a:ext cx="10691196" cy="48690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 session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sessionFactory.openSession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bg-BG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 studentsQuery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session.createQuery(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Student s where facultyNumber LIKE :fn");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studentsQuery.setParameter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("fn", "%12%");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studentsQuery.list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(Student stud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System.out.println(stud.getFirstName() + " " +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stud.getLastName() + " " + stud.getFacultyNumber());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session.close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28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Operations: Insert Entity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60412" y="1295400"/>
            <a:ext cx="10691196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session.beginTransaction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= new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student.setFirstName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("Ivan");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student.setLastName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("Ivanov");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student.setFacultyNumber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("123");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session.save(student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session.getTransaction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().commit();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(RuntimeException 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session.getTransaction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().rollback();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Operations: Update Entity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760412" y="1480840"/>
            <a:ext cx="10691196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session.beginTransaction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= (Student) session.get(Student.class, 17L);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student.setFirstName(student.getFirstName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 + "2");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session.save(student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session.getTransaction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().commit();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(RuntimeException 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session.getTransaction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().rollback();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5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2084" y="4724400"/>
            <a:ext cx="10111528" cy="820600"/>
          </a:xfrm>
        </p:spPr>
        <p:txBody>
          <a:bodyPr/>
          <a:lstStyle/>
          <a:p>
            <a:r>
              <a:rPr lang="en-US" dirty="0" smtClean="0"/>
              <a:t>Hibernate ORM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2084" y="5605024"/>
            <a:ext cx="10111528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08" y="1623104"/>
            <a:ext cx="9496004" cy="2634900"/>
          </a:xfrm>
          <a:prstGeom prst="roundRect">
            <a:avLst>
              <a:gd name="adj" fmla="val 2561"/>
            </a:avLst>
          </a:prstGeom>
        </p:spPr>
      </p:pic>
    </p:spTree>
    <p:extLst>
      <p:ext uri="{BB962C8B-B14F-4D97-AF65-F5344CB8AC3E}">
        <p14:creationId xmlns:p14="http://schemas.microsoft.com/office/powerpoint/2010/main" val="342955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2484" y="4872864"/>
            <a:ext cx="11330728" cy="820600"/>
          </a:xfrm>
        </p:spPr>
        <p:txBody>
          <a:bodyPr/>
          <a:lstStyle/>
          <a:p>
            <a:r>
              <a:rPr lang="en-US" dirty="0" smtClean="0"/>
              <a:t>Java Persistence API (JPA)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2484" y="5712544"/>
            <a:ext cx="11330728" cy="719034"/>
          </a:xfrm>
        </p:spPr>
        <p:txBody>
          <a:bodyPr/>
          <a:lstStyle/>
          <a:p>
            <a:r>
              <a:rPr lang="en-US" dirty="0" smtClean="0"/>
              <a:t>Mapping Entities, Queries, CRUD Operations</a:t>
            </a:r>
            <a:endParaRPr lang="en-US" dirty="0"/>
          </a:p>
        </p:txBody>
      </p:sp>
      <p:pic>
        <p:nvPicPr>
          <p:cNvPr id="8" name="Picture 6" descr="http://openjpa.apache.org/builds/1.2.3/apache-openjpa/docs/img/jpa-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84" y="945720"/>
            <a:ext cx="5539528" cy="3545298"/>
          </a:xfrm>
          <a:prstGeom prst="roundRect">
            <a:avLst>
              <a:gd name="adj" fmla="val 126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2077918"/>
            <a:ext cx="2286000" cy="1280902"/>
          </a:xfrm>
          <a:prstGeom prst="roundRect">
            <a:avLst>
              <a:gd name="adj" fmla="val 2017"/>
            </a:avLst>
          </a:prstGeom>
        </p:spPr>
      </p:pic>
      <p:pic>
        <p:nvPicPr>
          <p:cNvPr id="3074" name="Picture 2" descr="http://www.devart.com/entitydac/images/db-fir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8" y="1524001"/>
            <a:ext cx="2388736" cy="23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1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About JPA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200" dirty="0"/>
              <a:t>What is Java Persistence API (JPA)?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Database persistence technology for </a:t>
            </a:r>
            <a:r>
              <a:rPr lang="en-US" dirty="0" smtClean="0"/>
              <a:t>Java (official standard)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sz="2800" dirty="0"/>
              <a:t>Object-relational mapping (ORM) </a:t>
            </a:r>
            <a:r>
              <a:rPr lang="en-US" sz="2800" dirty="0" smtClean="0"/>
              <a:t>technology</a:t>
            </a:r>
            <a:endParaRPr lang="en-US" sz="2800" dirty="0"/>
          </a:p>
          <a:p>
            <a:pPr lvl="2">
              <a:lnSpc>
                <a:spcPct val="100000"/>
              </a:lnSpc>
              <a:defRPr/>
            </a:pPr>
            <a:r>
              <a:rPr lang="en-US" sz="2800" dirty="0"/>
              <a:t>Operates with POJO </a:t>
            </a:r>
            <a:r>
              <a:rPr lang="en-US" sz="2800" dirty="0" smtClean="0"/>
              <a:t>entities with annotations or XML mappings</a:t>
            </a:r>
            <a:endParaRPr lang="en-US" sz="2800" dirty="0"/>
          </a:p>
          <a:p>
            <a:pPr lvl="2">
              <a:lnSpc>
                <a:spcPct val="100000"/>
              </a:lnSpc>
              <a:defRPr/>
            </a:pPr>
            <a:r>
              <a:rPr lang="en-US" sz="2800" dirty="0" smtClean="0"/>
              <a:t>Implemented by many ORM engines: Hibernate, </a:t>
            </a:r>
            <a:r>
              <a:rPr lang="en-US" sz="2800" noProof="1" smtClean="0"/>
              <a:t>EclipseLink</a:t>
            </a:r>
            <a:r>
              <a:rPr lang="en-US" sz="2800" dirty="0" smtClean="0"/>
              <a:t>, …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JPA </a:t>
            </a:r>
            <a:r>
              <a:rPr lang="en-US" dirty="0"/>
              <a:t>maps Java classes to database tables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2800" dirty="0"/>
              <a:t>Maps relationships between tables as associations between classes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Provides CRUD </a:t>
            </a:r>
            <a:r>
              <a:rPr lang="en-US" dirty="0" smtClean="0"/>
              <a:t>functionality and queries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sz="2800" dirty="0"/>
              <a:t>Create, read, update, </a:t>
            </a:r>
            <a:r>
              <a:rPr lang="en-US" sz="2800" dirty="0" smtClean="0"/>
              <a:t>delete + queries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70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76538"/>
            <a:ext cx="8938472" cy="820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JPA Entities</a:t>
            </a:r>
            <a:endParaRPr lang="en-US" altLang="en-US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478506"/>
            <a:ext cx="8938472" cy="692873"/>
          </a:xfrm>
        </p:spPr>
        <p:txBody>
          <a:bodyPr/>
          <a:lstStyle/>
          <a:p>
            <a:r>
              <a:rPr lang="en-US" dirty="0"/>
              <a:t>Defining Simple Entity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351" y="1295400"/>
            <a:ext cx="7212193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9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2084" y="4908120"/>
            <a:ext cx="10111528" cy="820600"/>
          </a:xfrm>
        </p:spPr>
        <p:txBody>
          <a:bodyPr/>
          <a:lstStyle/>
          <a:p>
            <a:r>
              <a:rPr lang="en-US" dirty="0"/>
              <a:t>ORM, </a:t>
            </a:r>
            <a:r>
              <a:rPr lang="en-US" dirty="0" smtClean="0"/>
              <a:t>Hibernate and JPA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2084" y="5739840"/>
            <a:ext cx="10111528" cy="688256"/>
          </a:xfrm>
        </p:spPr>
        <p:txBody>
          <a:bodyPr/>
          <a:lstStyle/>
          <a:p>
            <a:r>
              <a:rPr lang="en-US" dirty="0" smtClean="0"/>
              <a:t>Concepts, Overview, History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84" y="2643370"/>
            <a:ext cx="7063528" cy="19599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16" y="936195"/>
            <a:ext cx="2590800" cy="17621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http://openjpa.apache.org/builds/1.2.3/apache-openjpa/docs/img/jpa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6" y="592258"/>
            <a:ext cx="3810000" cy="243840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569282"/>
            <a:ext cx="2438611" cy="89619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http://www.j2eebrain.com/wp-content/uploads/Hibernate-ORM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98" t="-7393" r="-1698" b="-7393"/>
          <a:stretch/>
        </p:blipFill>
        <p:spPr bwMode="auto">
          <a:xfrm>
            <a:off x="6789736" y="1402921"/>
            <a:ext cx="4638676" cy="159627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6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JPA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entity </a:t>
            </a:r>
            <a:r>
              <a:rPr lang="en-US" dirty="0" smtClean="0"/>
              <a:t>is just </a:t>
            </a:r>
            <a:r>
              <a:rPr lang="en-US" dirty="0"/>
              <a:t>a POJO </a:t>
            </a:r>
            <a:r>
              <a:rPr lang="en-US" dirty="0" smtClean="0"/>
              <a:t>class</a:t>
            </a:r>
            <a:endParaRPr lang="en-US" dirty="0"/>
          </a:p>
          <a:p>
            <a:pPr lvl="1"/>
            <a:r>
              <a:rPr lang="en-US" dirty="0"/>
              <a:t>Abstract or concrete top level Java class </a:t>
            </a:r>
          </a:p>
          <a:p>
            <a:r>
              <a:rPr lang="en-US" dirty="0"/>
              <a:t>Non-final fields/properties, no-arguments constructor</a:t>
            </a:r>
          </a:p>
          <a:p>
            <a:r>
              <a:rPr lang="en-US" dirty="0"/>
              <a:t>No required interfaces</a:t>
            </a:r>
          </a:p>
          <a:p>
            <a:r>
              <a:rPr lang="en-US" dirty="0"/>
              <a:t>No requirement for business or callback interfaces</a:t>
            </a:r>
          </a:p>
          <a:p>
            <a:r>
              <a:rPr lang="en-US" dirty="0"/>
              <a:t>Direct field or property-based access</a:t>
            </a:r>
          </a:p>
          <a:p>
            <a:r>
              <a:rPr lang="en-US" dirty="0"/>
              <a:t>Getter/setter can contain logic (e.g. validation)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in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39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indicated as an Entity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@Entity</a:t>
            </a:r>
            <a:r>
              <a:rPr lang="en-US" dirty="0"/>
              <a:t> annotation on the class: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Entity entry in XML mapping file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Minimal JPA Entity: Class Definition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0113" y="2667000"/>
            <a:ext cx="10147299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{ … 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113" y="4868863"/>
            <a:ext cx="10147299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 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="model.Employee" /&gt;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a persistent identifier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primary key</a:t>
            </a:r>
            <a:r>
              <a:rPr lang="en-US" dirty="0"/>
              <a:t>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Minimal JPA Entity: Primary Key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6313" y="1915751"/>
            <a:ext cx="10147299" cy="45612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Employee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 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altLang="en-US" b="1" noProof="1" smtClean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getId()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id;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setId(int id) {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this.id = id;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id </a:t>
            </a:r>
            <a:r>
              <a:rPr lang="en-US" dirty="0"/>
              <a:t>– single </a:t>
            </a:r>
            <a:r>
              <a:rPr lang="en-US" dirty="0" smtClean="0"/>
              <a:t>field/property</a:t>
            </a:r>
          </a:p>
          <a:p>
            <a:endParaRPr lang="en-US" dirty="0"/>
          </a:p>
          <a:p>
            <a:r>
              <a:rPr lang="en-US" dirty="0" smtClean="0"/>
              <a:t>Compound </a:t>
            </a:r>
            <a:r>
              <a:rPr lang="en-US" dirty="0"/>
              <a:t>id – multiple fields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Embedded </a:t>
            </a:r>
            <a:r>
              <a:rPr lang="en-US" dirty="0"/>
              <a:t>id – single field of PK class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(Id) Definitions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113" y="1905000"/>
            <a:ext cx="10147299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id;</a:t>
            </a:r>
            <a:endParaRPr lang="en-US" alt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3370826"/>
            <a:ext cx="10147299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firstName;</a:t>
            </a:r>
            <a:endParaRPr lang="en-US" alt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lastName;</a:t>
            </a:r>
            <a:endParaRPr lang="en-US" alt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5435448"/>
            <a:ext cx="10147299" cy="508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@EmbeddedId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EmployeePK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can be generated in the database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@GeneratedValue</a:t>
            </a:r>
            <a:r>
              <a:rPr lang="en-US" dirty="0" smtClean="0"/>
              <a:t> </a:t>
            </a:r>
            <a:r>
              <a:rPr lang="en-US" dirty="0"/>
              <a:t>on the </a:t>
            </a:r>
            <a:r>
              <a:rPr lang="en-US" dirty="0" smtClean="0"/>
              <a:t>ID field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Several </a:t>
            </a:r>
            <a:r>
              <a:rPr lang="en-US" dirty="0"/>
              <a:t>pre-defined generation strategies: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May pre-exist or be generated</a:t>
            </a:r>
          </a:p>
          <a:p>
            <a:r>
              <a:rPr lang="en-US" dirty="0"/>
              <a:t>AUTO strategy indicates that the provider will choose a strategy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 Identifier Generation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0113" y="2667947"/>
            <a:ext cx="10147299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@GeneratedValue 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id;</a:t>
            </a:r>
            <a:endParaRPr lang="en-US" alt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45000"/>
              </a:spcBef>
              <a:defRPr/>
            </a:pPr>
            <a:r>
              <a:rPr lang="en-US" altLang="en-US" dirty="0"/>
              <a:t>Using identity (auto increment column in the database) for Id generation:</a:t>
            </a:r>
          </a:p>
          <a:p>
            <a:pPr>
              <a:spcBef>
                <a:spcPct val="45000"/>
              </a:spcBef>
              <a:defRPr/>
            </a:pPr>
            <a:endParaRPr lang="en-US" altLang="en-US" dirty="0"/>
          </a:p>
          <a:p>
            <a:pPr>
              <a:spcBef>
                <a:spcPct val="45000"/>
              </a:spcBef>
              <a:defRPr/>
            </a:pPr>
            <a:endParaRPr lang="en-US" altLang="en-US" dirty="0"/>
          </a:p>
          <a:p>
            <a:pPr>
              <a:spcBef>
                <a:spcPct val="45000"/>
              </a:spcBef>
              <a:defRPr/>
            </a:pPr>
            <a:r>
              <a:rPr lang="en-US" altLang="en-US" dirty="0"/>
              <a:t>Using database sequence for Id generation</a:t>
            </a:r>
            <a:r>
              <a:rPr lang="en-US" alt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Identity or Sequence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2597449"/>
            <a:ext cx="1051559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@Id</a:t>
            </a:r>
            <a:b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@GeneratedValue(strategy=GenerationType.IDENTITY)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int 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id;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4" y="5037087"/>
            <a:ext cx="1051559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 @GeneratedValue(generator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="UsersSeq")</a:t>
            </a:r>
            <a:b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@SequenceGenerator(name="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UsersSeq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",sequenceName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USERS_SEQ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long id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4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a </a:t>
            </a:r>
            <a:r>
              <a:rPr lang="en-US" dirty="0" smtClean="0"/>
              <a:t>class field to </a:t>
            </a:r>
            <a:r>
              <a:rPr lang="en-US" dirty="0"/>
              <a:t>a database column: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column name can be explicitly given: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/>
              <a:t>Column </a:t>
            </a:r>
            <a:r>
              <a:rPr lang="en-US" smtClean="0"/>
              <a:t>Mappings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4" y="1981200"/>
            <a:ext cx="10515598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@Entity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Message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message;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setMessage(String msg) { message = msg;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getMessage() { return message;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410200"/>
            <a:ext cx="10515598" cy="9048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Column(name="SAL")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double 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2412" y="4067759"/>
            <a:ext cx="8938472" cy="1568497"/>
          </a:xfrm>
        </p:spPr>
        <p:txBody>
          <a:bodyPr/>
          <a:lstStyle/>
          <a:p>
            <a:r>
              <a:rPr lang="en-US" dirty="0" smtClean="0"/>
              <a:t>Persistence </a:t>
            </a:r>
            <a:r>
              <a:rPr lang="en-US" dirty="0"/>
              <a:t>Contexts and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endParaRPr lang="en-US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2" y="5707927"/>
            <a:ext cx="8938472" cy="692873"/>
          </a:xfrm>
        </p:spPr>
        <p:txBody>
          <a:bodyPr/>
          <a:lstStyle/>
          <a:p>
            <a:r>
              <a:rPr lang="en-US" dirty="0"/>
              <a:t>Manipulating Database </a:t>
            </a:r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7" name="Picture 6" descr="http://openjpa.apache.org/builds/1.2.3/apache-openjpa/docs/img/jpa-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084" y="762000"/>
            <a:ext cx="4625128" cy="2960082"/>
          </a:xfrm>
          <a:prstGeom prst="roundRect">
            <a:avLst>
              <a:gd name="adj" fmla="val 126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6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persistence context (PC)</a:t>
            </a:r>
            <a:endParaRPr lang="en-US" dirty="0" smtClean="0"/>
          </a:p>
          <a:p>
            <a:pPr lvl="1"/>
            <a:r>
              <a:rPr lang="en-US" dirty="0" smtClean="0"/>
              <a:t>Holds a </a:t>
            </a:r>
            <a:r>
              <a:rPr lang="en-US" dirty="0"/>
              <a:t>set of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managed</a:t>
            </a:r>
            <a:r>
              <a:rPr lang="en-US" dirty="0"/>
              <a:t>” entity instances </a:t>
            </a:r>
          </a:p>
          <a:p>
            <a:pPr lvl="1"/>
            <a:r>
              <a:rPr lang="en-US" dirty="0"/>
              <a:t>Keyed by persistent </a:t>
            </a:r>
            <a:r>
              <a:rPr lang="en-US" dirty="0" smtClean="0"/>
              <a:t>identity (primary key)</a:t>
            </a:r>
            <a:endParaRPr lang="en-US" dirty="0"/>
          </a:p>
          <a:p>
            <a:pPr lvl="1"/>
            <a:r>
              <a:rPr lang="en-US" dirty="0"/>
              <a:t>Only one entity with a given persistent ID may exist in the PC</a:t>
            </a:r>
          </a:p>
          <a:p>
            <a:pPr lvl="1"/>
            <a:r>
              <a:rPr lang="en-US" dirty="0"/>
              <a:t>Added to the PC, but not individually removable (“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detached</a:t>
            </a:r>
            <a:r>
              <a:rPr lang="en-US" dirty="0"/>
              <a:t>”)</a:t>
            </a:r>
          </a:p>
          <a:p>
            <a:r>
              <a:rPr lang="en-US" dirty="0"/>
              <a:t>Managed by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</a:p>
          <a:p>
            <a:pPr lvl="1"/>
            <a:r>
              <a:rPr lang="en-US" dirty="0" smtClean="0"/>
              <a:t>The PC </a:t>
            </a:r>
            <a:r>
              <a:rPr lang="en-US" dirty="0"/>
              <a:t>change as a result of operations on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43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Persistence Context (PC</a:t>
            </a:r>
            <a:r>
              <a:rPr lang="en-US" dirty="0" smtClean="0"/>
              <a:t>) and Entities</a:t>
            </a:r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5408612" y="2514600"/>
            <a:ext cx="3352800" cy="1981200"/>
          </a:xfrm>
          <a:prstGeom prst="ellipse">
            <a:avLst/>
          </a:prstGeom>
          <a:gradFill rotWithShape="0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903412" y="2362200"/>
            <a:ext cx="2590800" cy="2743200"/>
          </a:xfrm>
          <a:prstGeom prst="parallelogram">
            <a:avLst>
              <a:gd name="adj" fmla="val 7657"/>
            </a:avLst>
          </a:prstGeom>
          <a:gradFill rotWithShape="1">
            <a:gsLst>
              <a:gs pos="0">
                <a:srgbClr val="1D1DFF">
                  <a:gamma/>
                  <a:tint val="73725"/>
                  <a:invGamma/>
                </a:srgbClr>
              </a:gs>
              <a:gs pos="50000">
                <a:srgbClr val="1D1DFF"/>
              </a:gs>
              <a:gs pos="100000">
                <a:srgbClr val="1D1DFF">
                  <a:gamma/>
                  <a:tint val="73725"/>
                  <a:invGamma/>
                </a:srgb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304212" y="5029200"/>
            <a:ext cx="914400" cy="990600"/>
          </a:xfrm>
          <a:prstGeom prst="can">
            <a:avLst>
              <a:gd name="adj" fmla="val 27083"/>
            </a:avLst>
          </a:prstGeom>
          <a:gradFill rotWithShape="0">
            <a:gsLst>
              <a:gs pos="0">
                <a:schemeClr val="tx2">
                  <a:gamma/>
                  <a:shade val="46275"/>
                  <a:invGamma/>
                </a:schemeClr>
              </a:gs>
              <a:gs pos="5000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379662" y="1628775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96012" y="1484313"/>
            <a:ext cx="23336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2800">
                <a:solidFill>
                  <a:schemeClr val="tx1"/>
                </a:solidFill>
              </a:rPr>
              <a:t>Persistence Context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flipH="1">
            <a:off x="6704012" y="4495800"/>
            <a:ext cx="1600200" cy="1447800"/>
          </a:xfrm>
          <a:custGeom>
            <a:avLst/>
            <a:gdLst>
              <a:gd name="T0" fmla="*/ 1282531 w 21600"/>
              <a:gd name="T1" fmla="*/ 0 h 21600"/>
              <a:gd name="T2" fmla="*/ 964787 w 21600"/>
              <a:gd name="T3" fmla="*/ 521878 h 21600"/>
              <a:gd name="T4" fmla="*/ 576813 w 21600"/>
              <a:gd name="T5" fmla="*/ 872903 h 21600"/>
              <a:gd name="T6" fmla="*/ 0 w 21600"/>
              <a:gd name="T7" fmla="*/ 1160385 h 21600"/>
              <a:gd name="T8" fmla="*/ 576813 w 21600"/>
              <a:gd name="T9" fmla="*/ 1447800 h 21600"/>
              <a:gd name="T10" fmla="*/ 988494 w 21600"/>
              <a:gd name="T11" fmla="*/ 1266825 h 21600"/>
              <a:gd name="T12" fmla="*/ 1400175 w 21600"/>
              <a:gd name="T13" fmla="*/ 894352 h 21600"/>
              <a:gd name="T14" fmla="*/ 1600200 w 21600"/>
              <a:gd name="T15" fmla="*/ 521878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2884 w 21600"/>
              <a:gd name="T25" fmla="*/ 15723 h 21600"/>
              <a:gd name="T26" fmla="*/ 18900 w 21600"/>
              <a:gd name="T27" fmla="*/ 18900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7312" y="0"/>
                </a:moveTo>
                <a:lnTo>
                  <a:pt x="13023" y="7786"/>
                </a:lnTo>
                <a:lnTo>
                  <a:pt x="15723" y="7786"/>
                </a:lnTo>
                <a:lnTo>
                  <a:pt x="15723" y="15723"/>
                </a:lnTo>
                <a:lnTo>
                  <a:pt x="7786" y="15723"/>
                </a:lnTo>
                <a:lnTo>
                  <a:pt x="7786" y="13023"/>
                </a:lnTo>
                <a:lnTo>
                  <a:pt x="0" y="17312"/>
                </a:lnTo>
                <a:lnTo>
                  <a:pt x="7786" y="21600"/>
                </a:lnTo>
                <a:lnTo>
                  <a:pt x="7786" y="18900"/>
                </a:lnTo>
                <a:lnTo>
                  <a:pt x="18900" y="18900"/>
                </a:lnTo>
                <a:lnTo>
                  <a:pt x="18900" y="7786"/>
                </a:lnTo>
                <a:lnTo>
                  <a:pt x="21600" y="7786"/>
                </a:lnTo>
                <a:lnTo>
                  <a:pt x="17312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endParaRPr 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 rot="20702074">
            <a:off x="4418012" y="4267200"/>
            <a:ext cx="1457325" cy="457200"/>
          </a:xfrm>
          <a:prstGeom prst="leftRightArrow">
            <a:avLst>
              <a:gd name="adj1" fmla="val 34167"/>
              <a:gd name="adj2" fmla="val 67734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689475" y="489267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tx1"/>
                </a:solidFill>
              </a:rPr>
              <a:t>Entities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960812" y="2819400"/>
            <a:ext cx="1600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V="1">
            <a:off x="3351212" y="3124200"/>
            <a:ext cx="2743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094412" y="2895600"/>
            <a:ext cx="1371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600" noProof="1">
                <a:solidFill>
                  <a:schemeClr val="tx1"/>
                </a:solidFill>
              </a:rPr>
              <a:t>MyEntity A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094412" y="3733800"/>
            <a:ext cx="1371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600" noProof="1">
                <a:solidFill>
                  <a:schemeClr val="tx1"/>
                </a:solidFill>
              </a:rPr>
              <a:t>MyEntity B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13612" y="3302000"/>
            <a:ext cx="1371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600" noProof="1">
                <a:solidFill>
                  <a:schemeClr val="tx1"/>
                </a:solidFill>
              </a:rPr>
              <a:t>MyEntity C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132012" y="36576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MyEntity a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284412" y="2667000"/>
            <a:ext cx="1752600" cy="355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600">
                <a:solidFill>
                  <a:schemeClr val="tx1"/>
                </a:solidFill>
              </a:rPr>
              <a:t>EntityManager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132012" y="4038600"/>
            <a:ext cx="2133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6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MyEntity b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3351212" y="3886200"/>
            <a:ext cx="2743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/>
          <a:lstStyle/>
          <a:p>
            <a:pPr>
              <a:lnSpc>
                <a:spcPct val="85000"/>
              </a:lnSpc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5829300" y="556895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altLang="en-US" sz="1800">
                <a:solidFill>
                  <a:schemeClr val="tx1"/>
                </a:solidFill>
              </a:rPr>
              <a:t>Entity state</a:t>
            </a:r>
          </a:p>
        </p:txBody>
      </p:sp>
    </p:spTree>
    <p:extLst>
      <p:ext uri="{BB962C8B-B14F-4D97-AF65-F5344CB8AC3E}">
        <p14:creationId xmlns:p14="http://schemas.microsoft.com/office/powerpoint/2010/main" val="104769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ORM?</a:t>
            </a:r>
            <a:endParaRPr lang="bg-BG" altLang="en-US"/>
          </a:p>
        </p:txBody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000" dirty="0"/>
              <a:t>In </a:t>
            </a:r>
            <a:r>
              <a:rPr lang="en-US" altLang="en-US" sz="3000" dirty="0">
                <a:solidFill>
                  <a:schemeClr val="tx2">
                    <a:lumMod val="75000"/>
                  </a:schemeClr>
                </a:solidFill>
              </a:rPr>
              <a:t>relational databases</a:t>
            </a:r>
            <a:r>
              <a:rPr lang="en-US" altLang="en-US" sz="3000" dirty="0"/>
              <a:t>, business entities are represented as </a:t>
            </a:r>
            <a:r>
              <a:rPr lang="en-US" altLang="en-US" sz="3000" dirty="0" smtClean="0">
                <a:solidFill>
                  <a:schemeClr val="tx2">
                    <a:lumMod val="75000"/>
                  </a:schemeClr>
                </a:solidFill>
              </a:rPr>
              <a:t>tables + relationships</a:t>
            </a:r>
            <a:endParaRPr lang="en-US" alt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en-US" sz="3000" dirty="0"/>
              <a:t>In </a:t>
            </a:r>
            <a:r>
              <a:rPr lang="en-US" altLang="en-US" sz="3000" dirty="0">
                <a:solidFill>
                  <a:schemeClr val="tx2">
                    <a:lumMod val="75000"/>
                  </a:schemeClr>
                </a:solidFill>
              </a:rPr>
              <a:t>object-oriented languages</a:t>
            </a:r>
            <a:r>
              <a:rPr lang="en-US" altLang="en-US" sz="3000" dirty="0"/>
              <a:t>, business entities are represented as </a:t>
            </a:r>
            <a:r>
              <a:rPr lang="en-US" altLang="en-US" sz="3000" dirty="0">
                <a:solidFill>
                  <a:schemeClr val="tx2">
                    <a:lumMod val="75000"/>
                  </a:schemeClr>
                </a:solidFill>
              </a:rPr>
              <a:t>classes</a:t>
            </a:r>
          </a:p>
          <a:p>
            <a:r>
              <a:rPr lang="en-US" altLang="en-US" sz="3000" dirty="0"/>
              <a:t>Object relational mapping frameworks </a:t>
            </a:r>
            <a:r>
              <a:rPr lang="en-US" altLang="en-US" sz="3000" dirty="0" smtClean="0"/>
              <a:t>(ORMs) are </a:t>
            </a:r>
            <a:r>
              <a:rPr lang="en-US" altLang="en-US" sz="3000" dirty="0"/>
              <a:t>used for </a:t>
            </a:r>
            <a:r>
              <a:rPr lang="en-US" altLang="en-US" sz="3000" dirty="0" smtClean="0">
                <a:solidFill>
                  <a:schemeClr val="tx2">
                    <a:lumMod val="75000"/>
                  </a:schemeClr>
                </a:solidFill>
              </a:rPr>
              <a:t>mapping</a:t>
            </a:r>
            <a:r>
              <a:rPr lang="en-US" altLang="en-US" sz="3000" dirty="0" smtClean="0"/>
              <a:t> business </a:t>
            </a:r>
            <a:r>
              <a:rPr lang="en-US" altLang="en-US" sz="3000" dirty="0"/>
              <a:t>entities </a:t>
            </a:r>
            <a:r>
              <a:rPr lang="en-US" altLang="en-US" sz="3000" dirty="0" smtClean="0"/>
              <a:t>to database tables</a:t>
            </a:r>
            <a:endParaRPr lang="en-US" altLang="en-US" sz="3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95362" y="4069532"/>
            <a:ext cx="10052050" cy="2178868"/>
            <a:chOff x="1657349" y="4255703"/>
            <a:chExt cx="7966076" cy="1439862"/>
          </a:xfrm>
        </p:grpSpPr>
        <p:sp>
          <p:nvSpPr>
            <p:cNvPr id="1188868" name="Oval 4"/>
            <p:cNvSpPr>
              <a:spLocks noChangeArrowheads="1"/>
            </p:cNvSpPr>
            <p:nvPr/>
          </p:nvSpPr>
          <p:spPr bwMode="auto">
            <a:xfrm>
              <a:off x="4646612" y="4427625"/>
              <a:ext cx="2335213" cy="1103959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109728" anchor="ctr" anchorCtr="1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ORM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Framework</a:t>
              </a:r>
            </a:p>
          </p:txBody>
        </p:sp>
        <p:sp>
          <p:nvSpPr>
            <p:cNvPr id="1188869" name="Rectangle 5"/>
            <p:cNvSpPr>
              <a:spLocks noChangeArrowheads="1"/>
            </p:cNvSpPr>
            <p:nvPr/>
          </p:nvSpPr>
          <p:spPr bwMode="auto">
            <a:xfrm>
              <a:off x="1657349" y="4505859"/>
              <a:ext cx="2159000" cy="945755"/>
            </a:xfrm>
            <a:prstGeom prst="rect">
              <a:avLst/>
            </a:prstGeom>
            <a:solidFill>
              <a:schemeClr val="bg1">
                <a:alpha val="39999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109728" anchor="ctr" anchorCtr="0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OO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Programming</a:t>
              </a:r>
            </a:p>
            <a:p>
              <a:pPr algn="ctr">
                <a:lnSpc>
                  <a:spcPct val="95000"/>
                </a:lnSpc>
              </a:pPr>
              <a:r>
                <a:rPr lang="en-US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Language</a:t>
              </a:r>
            </a:p>
          </p:txBody>
        </p:sp>
        <p:sp>
          <p:nvSpPr>
            <p:cNvPr id="1188871" name="Line 7"/>
            <p:cNvSpPr>
              <a:spLocks noChangeShapeType="1"/>
            </p:cNvSpPr>
            <p:nvPr/>
          </p:nvSpPr>
          <p:spPr bwMode="auto">
            <a:xfrm>
              <a:off x="3889374" y="4976428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8872" name="Line 8"/>
            <p:cNvSpPr>
              <a:spLocks noChangeShapeType="1"/>
            </p:cNvSpPr>
            <p:nvPr/>
          </p:nvSpPr>
          <p:spPr bwMode="auto">
            <a:xfrm>
              <a:off x="7064375" y="4974840"/>
              <a:ext cx="6873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lg" len="lg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188881" name="Group 17"/>
            <p:cNvGrpSpPr>
              <a:grpSpLocks/>
            </p:cNvGrpSpPr>
            <p:nvPr/>
          </p:nvGrpSpPr>
          <p:grpSpPr bwMode="auto">
            <a:xfrm>
              <a:off x="7823200" y="4255703"/>
              <a:ext cx="1800225" cy="1439862"/>
              <a:chOff x="3833" y="3067"/>
              <a:chExt cx="1088" cy="817"/>
            </a:xfrm>
          </p:grpSpPr>
          <p:sp>
            <p:nvSpPr>
              <p:cNvPr id="1188877" name="Line 13"/>
              <p:cNvSpPr>
                <a:spLocks noChangeShapeType="1"/>
              </p:cNvSpPr>
              <p:nvPr/>
            </p:nvSpPr>
            <p:spPr bwMode="auto">
              <a:xfrm>
                <a:off x="3833" y="3148"/>
                <a:ext cx="0" cy="6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8880" name="Rectangle 16"/>
              <p:cNvSpPr>
                <a:spLocks noChangeArrowheads="1"/>
              </p:cNvSpPr>
              <p:nvPr/>
            </p:nvSpPr>
            <p:spPr bwMode="auto">
              <a:xfrm>
                <a:off x="3833" y="3158"/>
                <a:ext cx="1088" cy="6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algn="ctr">
                    <a:solidFill>
                      <a:schemeClr val="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44000" tIns="91440" rIns="144000" bIns="109728" anchor="ctr" anchorCtr="1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Relational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en-US" sz="28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Database</a:t>
                </a:r>
                <a:endParaRPr lang="en-US" altLang="en-US" sz="28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8874" name="Oval 10"/>
              <p:cNvSpPr>
                <a:spLocks noChangeArrowheads="1"/>
              </p:cNvSpPr>
              <p:nvPr/>
            </p:nvSpPr>
            <p:spPr bwMode="auto">
              <a:xfrm>
                <a:off x="3833" y="3067"/>
                <a:ext cx="1088" cy="181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bg-BG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8875" name="Oval 11"/>
              <p:cNvSpPr>
                <a:spLocks noChangeArrowheads="1"/>
              </p:cNvSpPr>
              <p:nvPr/>
            </p:nvSpPr>
            <p:spPr bwMode="auto">
              <a:xfrm>
                <a:off x="3833" y="3702"/>
                <a:ext cx="1088" cy="182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19050" algn="ctr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/>
                </a:outerShdw>
              </a:effectLst>
            </p:spPr>
            <p:txBody>
              <a:bodyPr wrap="none" anchor="ctr"/>
              <a:lstStyle/>
              <a:p>
                <a:endPara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88876" name="Line 12"/>
              <p:cNvSpPr>
                <a:spLocks noChangeShapeType="1"/>
              </p:cNvSpPr>
              <p:nvPr/>
            </p:nvSpPr>
            <p:spPr bwMode="auto">
              <a:xfrm flipH="1">
                <a:off x="4920" y="3157"/>
                <a:ext cx="1" cy="6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984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</a:t>
            </a:r>
            <a:r>
              <a:rPr lang="en-US" altLang="en-US" dirty="0"/>
              <a:t>Entities Lifecycle</a:t>
            </a:r>
            <a:endParaRPr lang="en-US" dirty="0"/>
          </a:p>
        </p:txBody>
      </p:sp>
      <p:pic>
        <p:nvPicPr>
          <p:cNvPr id="5" name="Picture 5" descr="The lifecycle of an Entit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2" y="1166630"/>
            <a:ext cx="6867526" cy="515797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9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Client-visible object for operating on entities</a:t>
            </a:r>
          </a:p>
          <a:p>
            <a:pPr lvl="1"/>
            <a:r>
              <a:rPr lang="en-US" dirty="0"/>
              <a:t>API for all the basic persistence operations (CRUD)</a:t>
            </a:r>
          </a:p>
          <a:p>
            <a:pPr lvl="1"/>
            <a:r>
              <a:rPr lang="en-US" dirty="0"/>
              <a:t>Manages connection and transaction</a:t>
            </a:r>
          </a:p>
          <a:p>
            <a:r>
              <a:rPr lang="en-US" dirty="0"/>
              <a:t>Can think of it as a proxy to a persistence context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Entity Manager</a:t>
            </a:r>
            <a:endParaRPr lang="en-US" dirty="0"/>
          </a:p>
        </p:txBody>
      </p:sp>
      <p:pic>
        <p:nvPicPr>
          <p:cNvPr id="6" name="Picture 2" descr="https://encrypted-tbn0.gstatic.com/images?q=tbn:ANd9GcQa-bk1yNRZZmpbhPEXe3QkdjmQxRdYp_BBD43d40z8HAKP5Z9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6" t="-8749" r="-3446" b="-8749"/>
          <a:stretch/>
        </p:blipFill>
        <p:spPr bwMode="auto">
          <a:xfrm>
            <a:off x="3729036" y="4191000"/>
            <a:ext cx="4727576" cy="2046732"/>
          </a:xfrm>
          <a:prstGeom prst="roundRect">
            <a:avLst>
              <a:gd name="adj" fmla="val 2664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5005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persist()</a:t>
            </a:r>
            <a:r>
              <a:rPr lang="en-US" dirty="0"/>
              <a:t> – persists given entity object into the </a:t>
            </a:r>
            <a:r>
              <a:rPr lang="en-US" dirty="0" smtClean="0"/>
              <a:t>DB (SQL </a:t>
            </a:r>
            <a:r>
              <a:rPr lang="en-US" dirty="0"/>
              <a:t>INSERT)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en-US" dirty="0"/>
              <a:t> – deletes given entity </a:t>
            </a:r>
            <a:r>
              <a:rPr lang="en-US" dirty="0" smtClean="0"/>
              <a:t>into </a:t>
            </a:r>
            <a:r>
              <a:rPr lang="en-US" dirty="0"/>
              <a:t>the </a:t>
            </a:r>
            <a:r>
              <a:rPr lang="en-US" dirty="0" smtClean="0"/>
              <a:t>DB </a:t>
            </a:r>
            <a:r>
              <a:rPr lang="en-US" dirty="0"/>
              <a:t>(SQL DELETE by PK)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refresh()</a:t>
            </a:r>
            <a:r>
              <a:rPr lang="en-US" dirty="0"/>
              <a:t> – reloads given entity </a:t>
            </a: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DB </a:t>
            </a:r>
            <a:r>
              <a:rPr lang="en-US" dirty="0"/>
              <a:t>(SQL SELECT by PK)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merge()</a:t>
            </a:r>
            <a:r>
              <a:rPr lang="en-US" dirty="0"/>
              <a:t> – synchronize the state of detached entity with the PC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  <a:r>
              <a:rPr lang="en-US" dirty="0" smtClean="0"/>
              <a:t> </a:t>
            </a:r>
            <a:r>
              <a:rPr lang="en-US" dirty="0"/>
              <a:t>– execute a simple query by </a:t>
            </a:r>
            <a:r>
              <a:rPr lang="en-US" dirty="0" smtClean="0"/>
              <a:t>PK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createQuery()</a:t>
            </a:r>
            <a:r>
              <a:rPr lang="en-US" dirty="0" smtClean="0"/>
              <a:t> </a:t>
            </a:r>
            <a:r>
              <a:rPr lang="en-US" dirty="0"/>
              <a:t>– creates a query instance using dynamic </a:t>
            </a:r>
            <a:r>
              <a:rPr lang="en-US" dirty="0" smtClean="0"/>
              <a:t>JPQL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</a:t>
            </a:r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5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createNamedQuery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an instance for a predefined JPQL query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createNativeQuery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Creates </a:t>
            </a:r>
            <a:r>
              <a:rPr lang="en-US" dirty="0"/>
              <a:t>an instance for an SQL query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if given entity is managed by the PC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flush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 smtClean="0"/>
          </a:p>
          <a:p>
            <a:pPr lvl="1"/>
            <a:r>
              <a:rPr lang="en-US" dirty="0" smtClean="0"/>
              <a:t>Forces </a:t>
            </a:r>
            <a:r>
              <a:rPr lang="en-US" dirty="0"/>
              <a:t>changes in the PC to be saved in the database (automatically called on transaction commit)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</a:t>
            </a:r>
            <a:r>
              <a:rPr lang="en-US"/>
              <a:t>on </a:t>
            </a:r>
            <a:r>
              <a:rPr lang="en-US" smtClean="0"/>
              <a:t>Entities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9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Insert a new entity instance into the </a:t>
            </a:r>
            <a:r>
              <a:rPr lang="en-US" sz="3200" dirty="0" smtClean="0"/>
              <a:t>database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SQL INSERT / UPDATE)</a:t>
            </a:r>
          </a:p>
          <a:p>
            <a:r>
              <a:rPr lang="en-US" sz="3200" dirty="0"/>
              <a:t>Save the persistent state of the entity and any owned relationship references</a:t>
            </a:r>
          </a:p>
          <a:p>
            <a:r>
              <a:rPr lang="en-US" sz="3200" dirty="0"/>
              <a:t>Entity instance becomes </a:t>
            </a:r>
            <a:r>
              <a:rPr lang="en-US" sz="3200" dirty="0" smtClean="0"/>
              <a:t>managed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EntityManager.persist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267200"/>
            <a:ext cx="10515598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 createCustomer(int id, String name)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Customer cust = new Customer(id, name);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entityManager.persist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cust;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0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find()</a:t>
            </a:r>
          </a:p>
          <a:p>
            <a:pPr lvl="1"/>
            <a:r>
              <a:rPr lang="en-US" dirty="0"/>
              <a:t>Obtain a managed entity instance (SQL SELECT by PK)</a:t>
            </a:r>
          </a:p>
          <a:p>
            <a:pPr lvl="1"/>
            <a:r>
              <a:rPr lang="en-US" dirty="0"/>
              <a:t>Return null if not found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</a:p>
          <a:p>
            <a:pPr lvl="1"/>
            <a:r>
              <a:rPr lang="en-US" dirty="0"/>
              <a:t>Delete a managed entity by PK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find</a:t>
            </a:r>
            <a:r>
              <a:rPr lang="en-US" dirty="0"/>
              <a:t>() and remove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705784"/>
            <a:ext cx="1051559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removeCustomer(Long custId)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Customer cust 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entityManager</a:t>
            </a:r>
            <a:r>
              <a:rPr lang="en-US" alt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.find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(Customer.class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custId);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entityManager</a:t>
            </a:r>
            <a:r>
              <a:rPr lang="en-US" alt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.remove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(cust);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1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Merges the state of detached entity into a managed copy of the detached entity</a:t>
            </a:r>
          </a:p>
          <a:p>
            <a:pPr lvl="1"/>
            <a:r>
              <a:rPr lang="en-US" dirty="0"/>
              <a:t>Returned entity has a different Java identity than the detached entity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 invoke SQL SELECT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merge</a:t>
            </a:r>
            <a:r>
              <a:rPr lang="en-US" smtClean="0"/>
              <a:t>()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886200"/>
            <a:ext cx="10515598" cy="12887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Customer storeUpdatedCustomer(Customer cust)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entityManager.merge(cust);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alt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1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38138"/>
            <a:ext cx="8938472" cy="820600"/>
          </a:xfrm>
        </p:spPr>
        <p:txBody>
          <a:bodyPr/>
          <a:lstStyle/>
          <a:p>
            <a:r>
              <a:rPr lang="en-US" dirty="0" smtClean="0"/>
              <a:t>JPA Queries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446212" y="5640106"/>
            <a:ext cx="8938472" cy="69287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JPQL</a:t>
            </a:r>
            <a:endParaRPr lang="en-US" dirty="0"/>
          </a:p>
        </p:txBody>
      </p:sp>
      <p:pic>
        <p:nvPicPr>
          <p:cNvPr id="33794" name="Picture 2" descr="http://ecosystems.usgs.gov/maris/images/icon_qu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484" y="2461472"/>
            <a:ext cx="1881928" cy="188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http://www.wormsandgermsblog.com/uploads/image/Statem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1357134"/>
            <a:ext cx="2495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334" y="1620319"/>
            <a:ext cx="2091478" cy="19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JPA supports powerful querying API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or statically defined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named queries</a:t>
            </a:r>
            <a:r>
              <a:rPr lang="en-US" dirty="0"/>
              <a:t>)</a:t>
            </a:r>
          </a:p>
          <a:p>
            <a:r>
              <a:rPr lang="en-US" dirty="0"/>
              <a:t>Criteria using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JPQL</a:t>
            </a:r>
            <a:r>
              <a:rPr lang="en-US" dirty="0"/>
              <a:t> (Java Persistence API Query </a:t>
            </a:r>
            <a:r>
              <a:rPr lang="en-US" dirty="0" smtClean="0"/>
              <a:t>Language)</a:t>
            </a:r>
          </a:p>
          <a:p>
            <a:pPr lvl="1"/>
            <a:r>
              <a:rPr lang="en-US" dirty="0" smtClean="0"/>
              <a:t>SQL-like language</a:t>
            </a:r>
            <a:endParaRPr lang="en-US" dirty="0"/>
          </a:p>
          <a:p>
            <a:r>
              <a:rPr lang="en-US" dirty="0"/>
              <a:t>Native SQL support (when required)</a:t>
            </a:r>
          </a:p>
          <a:p>
            <a:r>
              <a:rPr lang="en-US" dirty="0"/>
              <a:t>Named parameters bound at execution time (no SQL injection)</a:t>
            </a:r>
          </a:p>
          <a:p>
            <a:r>
              <a:rPr lang="en-US" dirty="0"/>
              <a:t>Pagination and ability to restrict size of result</a:t>
            </a:r>
          </a:p>
          <a:p>
            <a:r>
              <a:rPr lang="en-US" dirty="0"/>
              <a:t>Single/multiple-entity results, data </a:t>
            </a:r>
            <a:r>
              <a:rPr lang="en-US" dirty="0" smtClean="0"/>
              <a:t>projections</a:t>
            </a:r>
          </a:p>
          <a:p>
            <a:r>
              <a:rPr lang="en-US" dirty="0"/>
              <a:t>Bulk update and delete operations on an </a:t>
            </a:r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JPA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36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instances are obtained from factory methods on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en-US" dirty="0" smtClean="0"/>
              <a:t>, </a:t>
            </a:r>
            <a:r>
              <a:rPr lang="en-US" dirty="0"/>
              <a:t>e.g.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JPA query </a:t>
            </a:r>
            <a:r>
              <a:rPr lang="en-US" dirty="0"/>
              <a:t>API: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getResultList()</a:t>
            </a:r>
            <a:r>
              <a:rPr lang="en-US" dirty="0" smtClean="0"/>
              <a:t> </a:t>
            </a:r>
            <a:r>
              <a:rPr lang="en-US" dirty="0"/>
              <a:t>– execute query returning multiple results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getSingleResult()</a:t>
            </a:r>
            <a:r>
              <a:rPr lang="en-US" dirty="0" smtClean="0"/>
              <a:t> </a:t>
            </a:r>
            <a:r>
              <a:rPr lang="en-US" dirty="0"/>
              <a:t>– execute query returning single result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executeUpdate()</a:t>
            </a:r>
            <a:r>
              <a:rPr lang="en-US" dirty="0" smtClean="0"/>
              <a:t> </a:t>
            </a:r>
            <a:r>
              <a:rPr lang="en-US" dirty="0"/>
              <a:t>– execute bulk update or delete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JPA Query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46514"/>
            <a:ext cx="10515598" cy="972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Query query = entityManager.createQuery(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"SELECT e from Employee e");</a:t>
            </a:r>
          </a:p>
        </p:txBody>
      </p:sp>
    </p:spTree>
    <p:extLst>
      <p:ext uri="{BB962C8B-B14F-4D97-AF65-F5344CB8AC3E}">
        <p14:creationId xmlns:p14="http://schemas.microsoft.com/office/powerpoint/2010/main" val="401328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ORM – Example</a:t>
            </a:r>
            <a:endParaRPr lang="bg-BG" altLang="en-US"/>
          </a:p>
        </p:txBody>
      </p:sp>
      <p:pic>
        <p:nvPicPr>
          <p:cNvPr id="1293328" name="Picture 16" descr="er-students"/>
          <p:cNvPicPr>
            <a:picLocks noChangeAspect="1" noChangeArrowheads="1"/>
          </p:cNvPicPr>
          <p:nvPr/>
        </p:nvPicPr>
        <p:blipFill rotWithShape="1">
          <a:blip r:embed="rId2" cstate="print">
            <a:lum bright="-48000" contras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8" t="-10492" r="-2108" b="-10492"/>
          <a:stretch/>
        </p:blipFill>
        <p:spPr bwMode="auto">
          <a:xfrm>
            <a:off x="1980097" y="1143000"/>
            <a:ext cx="8164512" cy="1793878"/>
          </a:xfrm>
          <a:prstGeom prst="roundRect">
            <a:avLst>
              <a:gd name="adj" fmla="val 2211"/>
            </a:avLst>
          </a:prstGeom>
          <a:solidFill>
            <a:schemeClr val="tx1"/>
          </a:solidFill>
        </p:spPr>
      </p:pic>
      <p:sp>
        <p:nvSpPr>
          <p:cNvPr id="1293330" name="Line 18"/>
          <p:cNvSpPr>
            <a:spLocks noChangeShapeType="1"/>
          </p:cNvSpPr>
          <p:nvPr/>
        </p:nvSpPr>
        <p:spPr bwMode="auto">
          <a:xfrm flipH="1">
            <a:off x="6059156" y="3007056"/>
            <a:ext cx="0" cy="485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lg" len="lg"/>
            <a:tailEnd type="arrow" w="lg" len="lg"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lum bright="-48000" contrast="66000"/>
          </a:blip>
          <a:srcRect l="-1224" t="-2754" r="-1224" b="-2754"/>
          <a:stretch/>
        </p:blipFill>
        <p:spPr>
          <a:xfrm>
            <a:off x="1827697" y="3581400"/>
            <a:ext cx="8469312" cy="2958846"/>
          </a:xfrm>
          <a:prstGeom prst="roundRect">
            <a:avLst>
              <a:gd name="adj" fmla="val 1888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2724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setFirstResult()</a:t>
            </a:r>
            <a:r>
              <a:rPr lang="en-US" dirty="0" smtClean="0"/>
              <a:t> </a:t>
            </a:r>
            <a:r>
              <a:rPr lang="en-US" dirty="0"/>
              <a:t>– set the first result to </a:t>
            </a:r>
            <a:r>
              <a:rPr lang="en-US" dirty="0" smtClean="0"/>
              <a:t>retrieve (start)</a:t>
            </a:r>
            <a:endParaRPr lang="en-US" dirty="0"/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setMaxResults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– set the maximum number of results to retrieve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setParameter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– bind a value to a named or positional parameter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setHint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– apply a vendor-specific hint to the query</a:t>
            </a:r>
          </a:p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setFlushMode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/>
              <a:t>– apply a flush mode to the query when it gets run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Query </a:t>
            </a:r>
            <a:r>
              <a:rPr lang="en-US" dirty="0" smtClean="0"/>
              <a:t>API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3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createQuery()</a:t>
            </a:r>
            <a:r>
              <a:rPr lang="en-US" dirty="0" smtClean="0"/>
              <a:t> </a:t>
            </a:r>
            <a:r>
              <a:rPr lang="en-US" dirty="0"/>
              <a:t>factory method at </a:t>
            </a:r>
            <a:r>
              <a:rPr lang="en-US" dirty="0" smtClean="0"/>
              <a:t>runtime</a:t>
            </a:r>
          </a:p>
          <a:p>
            <a:pPr lvl="1"/>
            <a:r>
              <a:rPr lang="en-US" dirty="0" smtClean="0"/>
              <a:t>Pass </a:t>
            </a:r>
            <a:r>
              <a:rPr lang="en-US" dirty="0"/>
              <a:t>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JPQL query </a:t>
            </a:r>
            <a:r>
              <a:rPr lang="en-US" dirty="0"/>
              <a:t>string</a:t>
            </a:r>
          </a:p>
          <a:p>
            <a:r>
              <a:rPr lang="en-US" dirty="0" smtClean="0"/>
              <a:t>Get results by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getResultList()</a:t>
            </a:r>
            <a:r>
              <a:rPr lang="en-US" dirty="0" smtClean="0"/>
              <a:t> /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getSingleResult()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Queries –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387245"/>
            <a:ext cx="10515598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List findAll(String entityName){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entityManager.createQuery(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"select e from " + entityName + " e")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.setMaxResults(100)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.getResultList();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661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queries are once defined and invoked later many times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</a:t>
            </a:r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015728"/>
            <a:ext cx="10515598" cy="4308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@NamedQuery(name="Sale.findByCustId", </a:t>
            </a:r>
            <a:b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query="select s from Sale s </a:t>
            </a:r>
            <a:b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where s.customer.id = :custId </a:t>
            </a:r>
            <a:b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order by s.salesDate")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 findSalesByCustomer(Customer cust)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(List&lt;Customer&gt;)entityManager.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createNamedQuery("Sale.findByCustId")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.setParameter("custId", cust.getId())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.getResultList();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81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99340" y="4233467"/>
            <a:ext cx="8938472" cy="820600"/>
          </a:xfrm>
        </p:spPr>
        <p:txBody>
          <a:bodyPr/>
          <a:lstStyle/>
          <a:p>
            <a:r>
              <a:rPr lang="en-US" dirty="0"/>
              <a:t>ORM Mappings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99340" y="5111635"/>
            <a:ext cx="8938472" cy="1365365"/>
          </a:xfrm>
        </p:spPr>
        <p:txBody>
          <a:bodyPr/>
          <a:lstStyle/>
          <a:p>
            <a:r>
              <a:rPr lang="en-US" dirty="0" smtClean="0"/>
              <a:t>Mapping Tables to Classes by Annotations </a:t>
            </a:r>
            <a:r>
              <a:rPr lang="en-US" dirty="0"/>
              <a:t>or </a:t>
            </a:r>
            <a:r>
              <a:rPr lang="en-US" dirty="0" smtClean="0"/>
              <a:t>XML</a:t>
            </a:r>
            <a:endParaRPr lang="en-US" dirty="0"/>
          </a:p>
        </p:txBody>
      </p:sp>
      <p:pic>
        <p:nvPicPr>
          <p:cNvPr id="37890" name="Picture 2" descr="http://www.agile-code.com/blog/wp-content/uploads/2013/03/ORMMa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540" y="914400"/>
            <a:ext cx="5738072" cy="2942812"/>
          </a:xfrm>
          <a:prstGeom prst="roundRect">
            <a:avLst>
              <a:gd name="adj" fmla="val 136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499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 persistent object state to relational database </a:t>
            </a:r>
          </a:p>
          <a:p>
            <a:pPr lvl="1"/>
            <a:r>
              <a:rPr lang="en-US" dirty="0"/>
              <a:t>Map relationships </a:t>
            </a:r>
            <a:r>
              <a:rPr lang="en-US" dirty="0" smtClean="0"/>
              <a:t>between entities</a:t>
            </a:r>
            <a:endParaRPr lang="en-US" dirty="0"/>
          </a:p>
          <a:p>
            <a:r>
              <a:rPr lang="en-US" dirty="0"/>
              <a:t>Metadata may be </a:t>
            </a:r>
            <a:r>
              <a:rPr lang="en-US" dirty="0" smtClean="0"/>
              <a:t>described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annotations </a:t>
            </a:r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XML</a:t>
            </a:r>
            <a:r>
              <a:rPr lang="en-US" dirty="0"/>
              <a:t> (or both)</a:t>
            </a:r>
          </a:p>
          <a:p>
            <a:r>
              <a:rPr lang="en-US" dirty="0"/>
              <a:t>Annotations</a:t>
            </a:r>
          </a:p>
          <a:p>
            <a:pPr lvl="1"/>
            <a:r>
              <a:rPr lang="en-US" dirty="0" smtClean="0"/>
              <a:t>Describe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logical</a:t>
            </a:r>
            <a:r>
              <a:rPr lang="en-US" dirty="0" smtClean="0"/>
              <a:t> (object) model, e.g</a:t>
            </a:r>
            <a:r>
              <a:rPr lang="en-US" dirty="0"/>
              <a:t>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OneToMany</a:t>
            </a:r>
            <a:endParaRPr lang="en-US" dirty="0"/>
          </a:p>
          <a:p>
            <a:pPr lvl="1"/>
            <a:r>
              <a:rPr lang="en-US" dirty="0" smtClean="0"/>
              <a:t>Describe the physical model (DB </a:t>
            </a:r>
            <a:r>
              <a:rPr lang="en-US" dirty="0"/>
              <a:t>tables and </a:t>
            </a:r>
            <a:r>
              <a:rPr lang="en-US" dirty="0" smtClean="0"/>
              <a:t>columns), e.g</a:t>
            </a:r>
            <a:r>
              <a:rPr lang="en-US" dirty="0"/>
              <a:t>.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endParaRPr lang="en-US" dirty="0"/>
          </a:p>
          <a:p>
            <a:r>
              <a:rPr lang="en-US" dirty="0" smtClean="0"/>
              <a:t>XML mappings</a:t>
            </a:r>
            <a:endParaRPr lang="en-US" dirty="0"/>
          </a:p>
          <a:p>
            <a:pPr lvl="1"/>
            <a:r>
              <a:rPr lang="en-US" dirty="0"/>
              <a:t>Can specify scoped settings or </a:t>
            </a:r>
            <a:r>
              <a:rPr lang="en-US" dirty="0" smtClean="0"/>
              <a:t>defaults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/ Relational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5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mappings of fields to columns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@Basic</a:t>
            </a:r>
            <a:r>
              <a:rPr lang="en-US" dirty="0"/>
              <a:t> – optional, indicates simple mapped attribute</a:t>
            </a:r>
          </a:p>
          <a:p>
            <a:pPr lvl="1"/>
            <a:r>
              <a:rPr lang="en-US" dirty="0"/>
              <a:t>Can specify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fetch=EAGER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fetch=LAZY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Maps any of the common simple Java types</a:t>
            </a:r>
          </a:p>
          <a:p>
            <a:pPr lvl="1"/>
            <a:r>
              <a:rPr lang="en-US" dirty="0" smtClean="0"/>
              <a:t>Primitives (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/>
              <a:t>), </a:t>
            </a:r>
            <a:r>
              <a:rPr lang="en-US" dirty="0"/>
              <a:t>wrappers, serializable, etc.</a:t>
            </a:r>
          </a:p>
          <a:p>
            <a:r>
              <a:rPr lang="en-US" dirty="0"/>
              <a:t>Used in conjunction with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Column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override any of the defaults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Mappings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65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may be “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fetched</a:t>
            </a:r>
            <a:r>
              <a:rPr lang="en-US" dirty="0"/>
              <a:t>” 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EAGER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LAZY</a:t>
            </a:r>
            <a:r>
              <a:rPr lang="en-US" dirty="0"/>
              <a:t> – container defers loading until the field or property is </a:t>
            </a:r>
            <a:r>
              <a:rPr lang="en-US" dirty="0" smtClean="0"/>
              <a:t>accessed (load on demand)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EAGER</a:t>
            </a:r>
            <a:r>
              <a:rPr lang="en-US" dirty="0"/>
              <a:t> – requires that the field or relationship be loaded when the referencing entity is </a:t>
            </a:r>
            <a:r>
              <a:rPr lang="en-US" dirty="0" smtClean="0"/>
              <a:t>loaded (pre-load)</a:t>
            </a:r>
            <a:endParaRPr lang="en-US" dirty="0"/>
          </a:p>
          <a:p>
            <a:r>
              <a:rPr lang="en-US" dirty="0"/>
              <a:t>Cascading of entity operations to related entities</a:t>
            </a:r>
          </a:p>
          <a:p>
            <a:pPr lvl="1"/>
            <a:r>
              <a:rPr lang="en-US" dirty="0" smtClean="0"/>
              <a:t>Fetch mode may </a:t>
            </a:r>
            <a:r>
              <a:rPr lang="en-US" dirty="0"/>
              <a:t>be defined per relationship</a:t>
            </a:r>
          </a:p>
          <a:p>
            <a:pPr lvl="1"/>
            <a:r>
              <a:rPr lang="en-US" dirty="0"/>
              <a:t>Configurable globally in </a:t>
            </a:r>
            <a:r>
              <a:rPr lang="en-US" dirty="0" smtClean="0"/>
              <a:t>the mapping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Fetching and </a:t>
            </a:r>
            <a:r>
              <a:rPr lang="en-US" dirty="0" smtClean="0"/>
              <a:t>Cascading Retrieval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0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Mappings (Annotations)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48955" y="1429300"/>
            <a:ext cx="10398458" cy="4895300"/>
            <a:chOff x="1996833" y="1828800"/>
            <a:chExt cx="7526579" cy="3454653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1996833" y="1905000"/>
              <a:ext cx="4618038" cy="337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public class Customer {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    int id;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    String name; 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creditRating</a:t>
              </a: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    Image photo;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kumimoji="0" lang="en-US" altLang="en-US" sz="28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" name="Picture 3" descr="Grey-bo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0587" y="2257425"/>
              <a:ext cx="35528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970587" y="2330450"/>
              <a:ext cx="34290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800" noProof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  <a:endParaRPr kumimoji="0" lang="en-US" altLang="en-US" sz="28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970587" y="2671763"/>
              <a:ext cx="4572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 noProof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  <a:endParaRPr kumimoji="0" lang="en-US" altLang="en-US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6427787" y="2671763"/>
              <a:ext cx="8382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 noProof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NAME</a:t>
              </a:r>
              <a:endParaRPr kumimoji="0" lang="en-US" altLang="en-US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265987" y="2671763"/>
              <a:ext cx="12954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 noProof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CREDIT</a:t>
              </a:r>
              <a:endParaRPr kumimoji="0" lang="en-US" altLang="en-US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8561387" y="2668588"/>
              <a:ext cx="838200" cy="4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 noProof="1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PHOTO</a:t>
              </a:r>
              <a:endParaRPr kumimoji="0" lang="en-US" altLang="en-US" sz="20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6016624" y="2687638"/>
              <a:ext cx="33829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408737" y="2687638"/>
              <a:ext cx="0" cy="41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7251699" y="2687638"/>
              <a:ext cx="0" cy="41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8531224" y="2687638"/>
              <a:ext cx="0" cy="41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3832224" y="1828800"/>
              <a:ext cx="3937000" cy="838200"/>
              <a:chOff x="1936" y="1440"/>
              <a:chExt cx="2480" cy="528"/>
            </a:xfrm>
          </p:grpSpPr>
          <p:sp>
            <p:nvSpPr>
              <p:cNvPr id="17" name="Freeform 14"/>
              <p:cNvSpPr>
                <a:spLocks/>
              </p:cNvSpPr>
              <p:nvPr/>
            </p:nvSpPr>
            <p:spPr bwMode="auto">
              <a:xfrm flipV="1">
                <a:off x="2256" y="1440"/>
                <a:ext cx="2160" cy="288"/>
              </a:xfrm>
              <a:custGeom>
                <a:avLst/>
                <a:gdLst>
                  <a:gd name="T0" fmla="*/ 0 w 2131"/>
                  <a:gd name="T1" fmla="*/ 288 h 691"/>
                  <a:gd name="T2" fmla="*/ 2160 w 2131"/>
                  <a:gd name="T3" fmla="*/ 288 h 691"/>
                  <a:gd name="T4" fmla="*/ 2160 w 2131"/>
                  <a:gd name="T5" fmla="*/ 0 h 6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1" h="691">
                    <a:moveTo>
                      <a:pt x="0" y="691"/>
                    </a:moveTo>
                    <a:lnTo>
                      <a:pt x="2131" y="691"/>
                    </a:lnTo>
                    <a:lnTo>
                      <a:pt x="2131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936" y="1632"/>
                <a:ext cx="816" cy="336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3500437" y="3124200"/>
              <a:ext cx="3354388" cy="673100"/>
              <a:chOff x="1727" y="2256"/>
              <a:chExt cx="2113" cy="424"/>
            </a:xfrm>
          </p:grpSpPr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1727" y="2440"/>
                <a:ext cx="528" cy="240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2293" y="2256"/>
                <a:ext cx="1547" cy="309"/>
              </a:xfrm>
              <a:custGeom>
                <a:avLst/>
                <a:gdLst>
                  <a:gd name="T0" fmla="*/ 0 w 2131"/>
                  <a:gd name="T1" fmla="*/ 309 h 691"/>
                  <a:gd name="T2" fmla="*/ 1728 w 2131"/>
                  <a:gd name="T3" fmla="*/ 309 h 691"/>
                  <a:gd name="T4" fmla="*/ 1728 w 2131"/>
                  <a:gd name="T5" fmla="*/ 0 h 6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1" h="691">
                    <a:moveTo>
                      <a:pt x="0" y="691"/>
                    </a:moveTo>
                    <a:lnTo>
                      <a:pt x="2131" y="691"/>
                    </a:lnTo>
                    <a:lnTo>
                      <a:pt x="2131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0"/>
            <p:cNvGrpSpPr>
              <a:grpSpLocks/>
            </p:cNvGrpSpPr>
            <p:nvPr/>
          </p:nvGrpSpPr>
          <p:grpSpPr bwMode="auto">
            <a:xfrm>
              <a:off x="3116262" y="2817813"/>
              <a:ext cx="2824163" cy="381000"/>
              <a:chOff x="1485" y="2063"/>
              <a:chExt cx="1779" cy="240"/>
            </a:xfrm>
          </p:grpSpPr>
          <p:sp>
            <p:nvSpPr>
              <p:cNvPr id="24" name="Oval 21"/>
              <p:cNvSpPr>
                <a:spLocks noChangeArrowheads="1"/>
              </p:cNvSpPr>
              <p:nvPr/>
            </p:nvSpPr>
            <p:spPr bwMode="auto">
              <a:xfrm>
                <a:off x="1485" y="2063"/>
                <a:ext cx="336" cy="240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1875" y="2112"/>
                <a:ext cx="1389" cy="5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4360862" y="3124202"/>
              <a:ext cx="3560763" cy="1068388"/>
              <a:chOff x="2269" y="2256"/>
              <a:chExt cx="2243" cy="673"/>
            </a:xfrm>
          </p:grpSpPr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2269" y="2593"/>
                <a:ext cx="909" cy="336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3168" y="2256"/>
                <a:ext cx="1344" cy="512"/>
              </a:xfrm>
              <a:custGeom>
                <a:avLst/>
                <a:gdLst>
                  <a:gd name="T0" fmla="*/ 0 w 2131"/>
                  <a:gd name="T1" fmla="*/ 576 h 691"/>
                  <a:gd name="T2" fmla="*/ 1344 w 2131"/>
                  <a:gd name="T3" fmla="*/ 576 h 691"/>
                  <a:gd name="T4" fmla="*/ 1344 w 2131"/>
                  <a:gd name="T5" fmla="*/ 0 h 6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1" h="691">
                    <a:moveTo>
                      <a:pt x="0" y="691"/>
                    </a:moveTo>
                    <a:lnTo>
                      <a:pt x="2131" y="691"/>
                    </a:lnTo>
                    <a:lnTo>
                      <a:pt x="2131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9" name="Group 26"/>
            <p:cNvGrpSpPr>
              <a:grpSpLocks/>
            </p:cNvGrpSpPr>
            <p:nvPr/>
          </p:nvGrpSpPr>
          <p:grpSpPr bwMode="auto">
            <a:xfrm>
              <a:off x="3405187" y="3124202"/>
              <a:ext cx="5583238" cy="1901826"/>
              <a:chOff x="1667" y="2954"/>
              <a:chExt cx="3517" cy="1198"/>
            </a:xfrm>
          </p:grpSpPr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2293" y="2954"/>
                <a:ext cx="2891" cy="1078"/>
              </a:xfrm>
              <a:custGeom>
                <a:avLst/>
                <a:gdLst>
                  <a:gd name="T0" fmla="*/ 0 w 2131"/>
                  <a:gd name="T1" fmla="*/ 1078 h 691"/>
                  <a:gd name="T2" fmla="*/ 3080 w 2131"/>
                  <a:gd name="T3" fmla="*/ 1078 h 691"/>
                  <a:gd name="T4" fmla="*/ 3080 w 2131"/>
                  <a:gd name="T5" fmla="*/ 0 h 6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1" h="691">
                    <a:moveTo>
                      <a:pt x="0" y="691"/>
                    </a:moveTo>
                    <a:lnTo>
                      <a:pt x="2131" y="691"/>
                    </a:lnTo>
                    <a:lnTo>
                      <a:pt x="2131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1" name="Oval 28"/>
              <p:cNvSpPr>
                <a:spLocks noChangeArrowheads="1"/>
              </p:cNvSpPr>
              <p:nvPr/>
            </p:nvSpPr>
            <p:spPr bwMode="auto">
              <a:xfrm>
                <a:off x="1667" y="3887"/>
                <a:ext cx="602" cy="265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2" name="Group 29"/>
            <p:cNvGrpSpPr>
              <a:grpSpLocks/>
            </p:cNvGrpSpPr>
            <p:nvPr/>
          </p:nvGrpSpPr>
          <p:grpSpPr bwMode="auto">
            <a:xfrm>
              <a:off x="2008185" y="1981200"/>
              <a:ext cx="4056063" cy="2743200"/>
              <a:chOff x="787" y="1536"/>
              <a:chExt cx="2555" cy="1728"/>
            </a:xfrm>
          </p:grpSpPr>
          <p:sp>
            <p:nvSpPr>
              <p:cNvPr id="33" name="Text Box 30"/>
              <p:cNvSpPr txBox="1">
                <a:spLocks noChangeArrowheads="1"/>
              </p:cNvSpPr>
              <p:nvPr/>
            </p:nvSpPr>
            <p:spPr bwMode="auto">
              <a:xfrm>
                <a:off x="787" y="1536"/>
                <a:ext cx="855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800" noProof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@Entity</a:t>
                </a:r>
                <a:endParaRPr kumimoji="0" lang="en-US" altLang="en-US" sz="2800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1131" y="1909"/>
                <a:ext cx="503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800" noProof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@Id</a:t>
                </a:r>
                <a:endParaRPr kumimoji="0" lang="en-US" altLang="en-US" sz="2800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1134" y="3046"/>
                <a:ext cx="503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800" noProof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@Lob</a:t>
                </a:r>
                <a:endParaRPr kumimoji="0" lang="en-US" altLang="en-US" sz="2800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1134" y="2661"/>
                <a:ext cx="220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5000"/>
                  </a:lnSpc>
                  <a:spcBef>
                    <a:spcPct val="40000"/>
                  </a:spcBef>
                  <a:buClr>
                    <a:schemeClr val="tx1"/>
                  </a:buClr>
                  <a:buChar char="•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95000"/>
                  </a:lnSpc>
                  <a:spcBef>
                    <a:spcPct val="40000"/>
                  </a:spcBef>
                  <a:buClr>
                    <a:schemeClr val="tx1"/>
                  </a:buClr>
                  <a:buChar char="•"/>
                  <a:defRPr kumimoji="1" sz="30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95000"/>
                  </a:lnSpc>
                  <a:spcBef>
                    <a:spcPct val="40000"/>
                  </a:spcBef>
                  <a:buClr>
                    <a:schemeClr val="tx1"/>
                  </a:buClr>
                  <a:buChar char="•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95000"/>
                  </a:lnSpc>
                  <a:spcBef>
                    <a:spcPct val="40000"/>
                  </a:spcBef>
                  <a:buClr>
                    <a:schemeClr val="tx1"/>
                  </a:buClr>
                  <a:buChar char="•"/>
                  <a:defRPr kumimoji="1" sz="26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95000"/>
                  </a:lnSpc>
                  <a:spcBef>
                    <a:spcPct val="40000"/>
                  </a:spcBef>
                  <a:buClr>
                    <a:schemeClr val="tx1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9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9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9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95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chemeClr val="tx1"/>
                  </a:buClr>
                  <a:buChar char="•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r>
                  <a:rPr kumimoji="0" lang="en-US" altLang="en-US" sz="2800" noProof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@Column(name=</a:t>
                </a:r>
                <a:r>
                  <a:rPr kumimoji="0" lang="en-US" altLang="ja-JP" sz="2800" noProof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"CREDIT")</a:t>
                </a:r>
                <a:endParaRPr kumimoji="0" lang="en-US" altLang="en-US" sz="2800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260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</a:t>
            </a:r>
            <a:r>
              <a:rPr lang="en-US" dirty="0" smtClean="0"/>
              <a:t>Mappings (XML)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450062"/>
            <a:ext cx="10515598" cy="44935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="model.Customer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&lt;id name="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en-US" alt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&lt;basic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="name" /&gt;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&lt;basic name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creditRating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  <a:b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&lt;column name="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CREDIT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/>
            </a:r>
            <a:b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&lt;basic name="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photo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"&gt;&lt;lob /&gt;&lt;/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basic&gt;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&lt;/entity&gt;</a:t>
            </a:r>
          </a:p>
        </p:txBody>
      </p:sp>
    </p:spTree>
    <p:extLst>
      <p:ext uri="{BB962C8B-B14F-4D97-AF65-F5344CB8AC3E}">
        <p14:creationId xmlns:p14="http://schemas.microsoft.com/office/powerpoint/2010/main" val="392303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relationship mappings supported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@ManyToOne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OneToOne</a:t>
            </a:r>
            <a:r>
              <a:rPr lang="en-US" dirty="0" smtClean="0"/>
              <a:t> </a:t>
            </a:r>
            <a:r>
              <a:rPr lang="en-US" dirty="0"/>
              <a:t>– single entity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OneToMany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ManyToMany</a:t>
            </a:r>
            <a:r>
              <a:rPr lang="en-US" dirty="0" smtClean="0"/>
              <a:t> </a:t>
            </a:r>
            <a:r>
              <a:rPr lang="en-US" dirty="0"/>
              <a:t>– collection</a:t>
            </a:r>
          </a:p>
          <a:p>
            <a:r>
              <a:rPr lang="en-US" dirty="0"/>
              <a:t>Unidirectional or bidirectional</a:t>
            </a:r>
          </a:p>
          <a:p>
            <a:r>
              <a:rPr lang="en-US" dirty="0"/>
              <a:t>Owning and inverse sides</a:t>
            </a:r>
          </a:p>
          <a:p>
            <a:r>
              <a:rPr lang="en-US" dirty="0"/>
              <a:t>Owning side specifies the physical mapping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@JoinColumn</a:t>
            </a:r>
            <a:r>
              <a:rPr lang="en-US" dirty="0" smtClean="0"/>
              <a:t> </a:t>
            </a:r>
            <a:r>
              <a:rPr lang="en-US" dirty="0"/>
              <a:t>to specify foreign key </a:t>
            </a:r>
            <a:r>
              <a:rPr lang="en-US" dirty="0" smtClean="0"/>
              <a:t>DB column</a:t>
            </a:r>
            <a:endParaRPr lang="en-US" dirty="0"/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@JoinTable</a:t>
            </a:r>
            <a:r>
              <a:rPr lang="en-US" dirty="0" smtClean="0"/>
              <a:t> </a:t>
            </a:r>
            <a:r>
              <a:rPr lang="en-US" dirty="0"/>
              <a:t>decouples physical relationship mappings from entity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Relationship </a:t>
            </a:r>
            <a:r>
              <a:rPr lang="en-US" smtClean="0"/>
              <a:t>Mappings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1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 smtClean="0"/>
              <a:t> (Object-Relational Mapping) technologies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Map database tables to objects and enables CRUD operations, queries, concurrency, transactions, etc.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Dramatically simplifies the development of DB applications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ORM technologies in the Java world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Hibernate – the most popular ORM library for Java (open source)</a:t>
            </a:r>
          </a:p>
          <a:p>
            <a:pPr lvl="1">
              <a:lnSpc>
                <a:spcPct val="110000"/>
              </a:lnSpc>
            </a:pPr>
            <a:r>
              <a:rPr lang="en-US" noProof="1" smtClean="0"/>
              <a:t>EclipseLink</a:t>
            </a:r>
            <a:r>
              <a:rPr lang="en-US" dirty="0" smtClean="0"/>
              <a:t> – ORM for Java by Eclipse foundation (open source)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Java Persistence API (JPA) – the standard for ORM in Java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Many-To-One Mapping (Annotations)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684212" y="1757933"/>
            <a:ext cx="10581821" cy="4261867"/>
            <a:chOff x="2268537" y="1981207"/>
            <a:chExt cx="7407275" cy="3352793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268537" y="1992313"/>
              <a:ext cx="4054475" cy="3123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 noProof="1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public class Sale {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 noProof="1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    int id;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    ...</a:t>
              </a:r>
              <a:endParaRPr kumimoji="0" lang="en-US" altLang="en-US" sz="2800" noProof="1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 noProof="1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800" noProof="1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    Customer cust;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800" noProof="1" smtClean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kumimoji="0" lang="en-US" altLang="en-US" sz="28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" name="Picture 3" descr="Grey-bo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152" y="3962400"/>
              <a:ext cx="2332037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 descr="Grey-bo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412" y="2451100"/>
              <a:ext cx="2332038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932612" y="2451100"/>
              <a:ext cx="2209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SALE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923212" y="2832100"/>
              <a:ext cx="1447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CUST_ID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902450" y="2817813"/>
              <a:ext cx="762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108189" y="3962400"/>
              <a:ext cx="2209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8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7824152" y="4343400"/>
              <a:ext cx="1447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kumimoji="0" lang="en-US" alt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7062152" y="4343400"/>
              <a:ext cx="602298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</a:p>
          </p:txBody>
        </p:sp>
        <p:grpSp>
          <p:nvGrpSpPr>
            <p:cNvPr id="14" name="Group 11"/>
            <p:cNvGrpSpPr>
              <a:grpSpLocks/>
            </p:cNvGrpSpPr>
            <p:nvPr/>
          </p:nvGrpSpPr>
          <p:grpSpPr bwMode="auto">
            <a:xfrm>
              <a:off x="2281237" y="2038350"/>
              <a:ext cx="4575176" cy="2043113"/>
              <a:chOff x="718" y="1476"/>
              <a:chExt cx="2882" cy="1287"/>
            </a:xfrm>
          </p:grpSpPr>
          <p:sp>
            <p:nvSpPr>
              <p:cNvPr id="15" name="Text Box 12"/>
              <p:cNvSpPr txBox="1">
                <a:spLocks noChangeArrowheads="1"/>
              </p:cNvSpPr>
              <p:nvPr/>
            </p:nvSpPr>
            <p:spPr bwMode="auto">
              <a:xfrm>
                <a:off x="718" y="1476"/>
                <a:ext cx="843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8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</a:t>
                </a:r>
                <a:r>
                  <a:rPr kumimoji="0" lang="en-US" altLang="en-US" sz="2800" dirty="0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Entity</a:t>
                </a:r>
                <a:endParaRPr kumimoji="0" lang="en-US" altLang="en-US" sz="28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1056" y="2525"/>
                <a:ext cx="2544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800" noProof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</a:t>
                </a:r>
                <a:r>
                  <a:rPr kumimoji="0" lang="en-US" altLang="en-US" sz="2800" noProof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ManyToOne</a:t>
                </a:r>
                <a:endParaRPr kumimoji="0" lang="en-US" altLang="en-US" sz="2800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Text Box 14"/>
              <p:cNvSpPr txBox="1">
                <a:spLocks noChangeArrowheads="1"/>
              </p:cNvSpPr>
              <p:nvPr/>
            </p:nvSpPr>
            <p:spPr bwMode="auto">
              <a:xfrm>
                <a:off x="1056" y="1903"/>
                <a:ext cx="496" cy="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8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@Id</a:t>
                </a:r>
              </a:p>
            </p:txBody>
          </p:sp>
        </p:grp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6902450" y="2817813"/>
              <a:ext cx="222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588250" y="2817813"/>
              <a:ext cx="0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096385" y="4329113"/>
              <a:ext cx="222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618412" y="4343400"/>
              <a:ext cx="0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8151812" y="2832100"/>
              <a:ext cx="0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542212" y="2835275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0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kumimoji="0" lang="en-US" alt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313113" y="2997201"/>
              <a:ext cx="3543301" cy="400050"/>
              <a:chOff x="1368" y="2080"/>
              <a:chExt cx="2232" cy="252"/>
            </a:xfrm>
          </p:grpSpPr>
          <p:sp>
            <p:nvSpPr>
              <p:cNvPr id="25" name="Oval 22"/>
              <p:cNvSpPr>
                <a:spLocks noChangeArrowheads="1"/>
              </p:cNvSpPr>
              <p:nvPr/>
            </p:nvSpPr>
            <p:spPr bwMode="auto">
              <a:xfrm>
                <a:off x="1368" y="2092"/>
                <a:ext cx="382" cy="240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V="1">
                <a:off x="1814" y="2080"/>
                <a:ext cx="1786" cy="10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7328852" y="4708525"/>
              <a:ext cx="0" cy="6254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7313612" y="5334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9675812" y="3048000"/>
              <a:ext cx="0" cy="2286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9142412" y="3048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grpSp>
          <p:nvGrpSpPr>
            <p:cNvPr id="31" name="Group 28"/>
            <p:cNvGrpSpPr>
              <a:grpSpLocks/>
            </p:cNvGrpSpPr>
            <p:nvPr/>
          </p:nvGrpSpPr>
          <p:grpSpPr bwMode="auto">
            <a:xfrm>
              <a:off x="4021139" y="3200400"/>
              <a:ext cx="4740277" cy="1587500"/>
              <a:chOff x="1814" y="2208"/>
              <a:chExt cx="2986" cy="1000"/>
            </a:xfrm>
          </p:grpSpPr>
          <p:sp>
            <p:nvSpPr>
              <p:cNvPr id="32" name="Oval 29"/>
              <p:cNvSpPr>
                <a:spLocks noChangeArrowheads="1"/>
              </p:cNvSpPr>
              <p:nvPr/>
            </p:nvSpPr>
            <p:spPr bwMode="auto">
              <a:xfrm>
                <a:off x="1814" y="2920"/>
                <a:ext cx="544" cy="288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 flipV="1">
                <a:off x="4800" y="220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 flipH="1">
                <a:off x="3595" y="2448"/>
                <a:ext cx="12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2347" y="3064"/>
                <a:ext cx="12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H="1">
                <a:off x="3595" y="2448"/>
                <a:ext cx="0" cy="6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4"/>
            <p:cNvGrpSpPr>
              <a:grpSpLocks/>
            </p:cNvGrpSpPr>
            <p:nvPr/>
          </p:nvGrpSpPr>
          <p:grpSpPr bwMode="auto">
            <a:xfrm>
              <a:off x="4002088" y="1981207"/>
              <a:ext cx="4060826" cy="768353"/>
              <a:chOff x="1802" y="1440"/>
              <a:chExt cx="2558" cy="484"/>
            </a:xfrm>
          </p:grpSpPr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 flipV="1">
                <a:off x="2054" y="1440"/>
                <a:ext cx="2306" cy="288"/>
              </a:xfrm>
              <a:custGeom>
                <a:avLst/>
                <a:gdLst>
                  <a:gd name="T0" fmla="*/ 0 w 2131"/>
                  <a:gd name="T1" fmla="*/ 288 h 691"/>
                  <a:gd name="T2" fmla="*/ 2152 w 2131"/>
                  <a:gd name="T3" fmla="*/ 288 h 691"/>
                  <a:gd name="T4" fmla="*/ 2152 w 2131"/>
                  <a:gd name="T5" fmla="*/ 0 h 6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1" h="691">
                    <a:moveTo>
                      <a:pt x="0" y="691"/>
                    </a:moveTo>
                    <a:lnTo>
                      <a:pt x="2131" y="691"/>
                    </a:lnTo>
                    <a:lnTo>
                      <a:pt x="2131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2060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0" name="Oval 37"/>
              <p:cNvSpPr>
                <a:spLocks noChangeArrowheads="1"/>
              </p:cNvSpPr>
              <p:nvPr/>
            </p:nvSpPr>
            <p:spPr bwMode="auto">
              <a:xfrm>
                <a:off x="1802" y="1667"/>
                <a:ext cx="492" cy="257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</p:grp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459860" y="4396532"/>
            <a:ext cx="576942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0" lang="en-US" altLang="en-US" sz="2800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@JoinColumn(name="CUST_ID")</a:t>
            </a:r>
            <a:endParaRPr kumimoji="0" lang="en-US" altLang="en-US" sz="280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3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Mapping </a:t>
            </a:r>
            <a:r>
              <a:rPr lang="en-US" dirty="0" smtClean="0"/>
              <a:t>(XML)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381084"/>
            <a:ext cx="10515598" cy="4053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="model.Sale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&lt;id name="id"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&lt;many-to-one name="cust"&gt;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join-column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="CUST_ID" /&gt;</a:t>
            </a:r>
            <a:endParaRPr lang="en-US" alt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&lt;/many-to-one&gt;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&lt;/entity&gt;</a:t>
            </a:r>
          </a:p>
        </p:txBody>
      </p:sp>
    </p:spTree>
    <p:extLst>
      <p:ext uri="{BB962C8B-B14F-4D97-AF65-F5344CB8AC3E}">
        <p14:creationId xmlns:p14="http://schemas.microsoft.com/office/powerpoint/2010/main" val="1976440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One-To-Many Mapping </a:t>
            </a:r>
            <a:r>
              <a:rPr lang="en-US" dirty="0" smtClean="0"/>
              <a:t>(Attributes)</a:t>
            </a:r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395822" y="1207532"/>
            <a:ext cx="9118191" cy="5345668"/>
            <a:chOff x="2179637" y="1388989"/>
            <a:chExt cx="7851775" cy="5345668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182812" y="4057001"/>
              <a:ext cx="3794125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</a:pPr>
              <a:endParaRPr kumimoji="0" lang="en-US" altLang="en-US" sz="2400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class Sale {</a:t>
              </a:r>
            </a:p>
            <a:p>
              <a:pPr>
                <a:lnSpc>
                  <a:spcPct val="100000"/>
                </a:lnSpc>
              </a:pPr>
              <a:endParaRPr kumimoji="0" lang="en-US" altLang="en-US" sz="2400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int id;</a:t>
              </a:r>
            </a:p>
            <a:p>
              <a:pPr>
                <a:lnSpc>
                  <a:spcPct val="100000"/>
                </a:lnSpc>
              </a:pPr>
              <a:endParaRPr kumimoji="0" lang="en-US" altLang="en-US" sz="2400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Customer cust;</a:t>
              </a:r>
            </a:p>
            <a:p>
              <a:pPr>
                <a:lnSpc>
                  <a:spcPct val="100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kumimoji="0" lang="en-US" altLang="en-US" sz="240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2190441" y="1388989"/>
              <a:ext cx="4921250" cy="2548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5000"/>
                </a:lnSpc>
              </a:pPr>
              <a:endParaRPr kumimoji="0" lang="en-US" altLang="en-US" sz="2400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class Customer {</a:t>
              </a:r>
              <a:b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5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int id;</a:t>
              </a: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/>
              </a:r>
              <a:b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kumimoji="0" lang="en-US" altLang="en-US" sz="2400" noProof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5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Set&lt;Sale&gt; sales;</a:t>
              </a:r>
            </a:p>
            <a:p>
              <a:pPr>
                <a:lnSpc>
                  <a:spcPct val="95000"/>
                </a:lnSpc>
              </a:pPr>
              <a:r>
                <a:rPr kumimoji="0" lang="en-US" altLang="en-US" sz="2400" noProof="1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kumimoji="0" lang="en-US" altLang="en-US" sz="2400" b="0" noProof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752850" y="6145139"/>
              <a:ext cx="1447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endParaRPr kumimoji="0" lang="bg-BG" altLang="en-US" sz="2000" b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8" name="Picture 5" descr="Grey-bo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2337" y="1928739"/>
              <a:ext cx="2332038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02500" y="1944614"/>
              <a:ext cx="2209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CUSTOMER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7316787" y="2311327"/>
              <a:ext cx="6096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18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7926387" y="2341489"/>
              <a:ext cx="1588" cy="334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8078787" y="2311327"/>
              <a:ext cx="1447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18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kumimoji="0" lang="en-US" alt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7332662" y="2331964"/>
              <a:ext cx="222091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pic>
          <p:nvPicPr>
            <p:cNvPr id="14" name="Picture 11" descr="Grey-box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412" y="4003602"/>
              <a:ext cx="2362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7267575" y="4003602"/>
              <a:ext cx="220980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24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SALE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8456612" y="4384602"/>
              <a:ext cx="1066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18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CUST_ID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7237412" y="4384602"/>
              <a:ext cx="685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18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7999412" y="4384602"/>
              <a:ext cx="381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en-US" sz="1800" dirty="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  <a:endParaRPr kumimoji="0" lang="en-US" alt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8456612" y="4384602"/>
              <a:ext cx="0" cy="366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7831137" y="4384602"/>
              <a:ext cx="0" cy="350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7269162" y="4371902"/>
              <a:ext cx="2254250" cy="12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grpSp>
          <p:nvGrpSpPr>
            <p:cNvPr id="22" name="Group 19"/>
            <p:cNvGrpSpPr>
              <a:grpSpLocks/>
            </p:cNvGrpSpPr>
            <p:nvPr/>
          </p:nvGrpSpPr>
          <p:grpSpPr bwMode="auto">
            <a:xfrm>
              <a:off x="4016377" y="2789165"/>
              <a:ext cx="2514600" cy="2992439"/>
              <a:chOff x="1520" y="1860"/>
              <a:chExt cx="1584" cy="1885"/>
            </a:xfrm>
          </p:grpSpPr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1520" y="1860"/>
                <a:ext cx="1584" cy="312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 flipH="1">
                <a:off x="1738" y="2202"/>
                <a:ext cx="528" cy="15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786188" y="4756081"/>
              <a:ext cx="5330826" cy="1662114"/>
              <a:chOff x="1394" y="3129"/>
              <a:chExt cx="3358" cy="1047"/>
            </a:xfrm>
          </p:grpSpPr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1969" y="3129"/>
                <a:ext cx="2783" cy="888"/>
              </a:xfrm>
              <a:custGeom>
                <a:avLst/>
                <a:gdLst>
                  <a:gd name="T0" fmla="*/ 0 w 2131"/>
                  <a:gd name="T1" fmla="*/ 705 h 691"/>
                  <a:gd name="T2" fmla="*/ 2783 w 2131"/>
                  <a:gd name="T3" fmla="*/ 705 h 691"/>
                  <a:gd name="T4" fmla="*/ 2783 w 2131"/>
                  <a:gd name="T5" fmla="*/ 0 h 6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31" h="691">
                    <a:moveTo>
                      <a:pt x="0" y="691"/>
                    </a:moveTo>
                    <a:lnTo>
                      <a:pt x="2131" y="691"/>
                    </a:lnTo>
                    <a:lnTo>
                      <a:pt x="2131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B8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lnSpc>
                    <a:spcPct val="85000"/>
                  </a:lnSpc>
                  <a:defRPr/>
                </a:pPr>
                <a:endParaRPr lang="en-US" sz="280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auto">
              <a:xfrm>
                <a:off x="1394" y="3809"/>
                <a:ext cx="531" cy="367"/>
              </a:xfrm>
              <a:prstGeom prst="ellips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lnSpc>
                    <a:spcPct val="85000"/>
                  </a:lnSpc>
                  <a:defRPr/>
                </a:pPr>
                <a:endParaRPr lang="en-US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 flipV="1">
              <a:off x="9523412" y="4541764"/>
              <a:ext cx="4841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H="1">
              <a:off x="10007600" y="3522589"/>
              <a:ext cx="23812" cy="1019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 flipH="1">
              <a:off x="7610475" y="2684389"/>
              <a:ext cx="2414587" cy="836613"/>
            </a:xfrm>
            <a:custGeom>
              <a:avLst/>
              <a:gdLst>
                <a:gd name="T0" fmla="*/ 0 w 2131"/>
                <a:gd name="T1" fmla="*/ 836613 h 691"/>
                <a:gd name="T2" fmla="*/ 2414587 w 2131"/>
                <a:gd name="T3" fmla="*/ 836613 h 691"/>
                <a:gd name="T4" fmla="*/ 2414587 w 2131"/>
                <a:gd name="T5" fmla="*/ 0 h 6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1" h="691">
                  <a:moveTo>
                    <a:pt x="0" y="691"/>
                  </a:moveTo>
                  <a:lnTo>
                    <a:pt x="2131" y="691"/>
                  </a:lnTo>
                  <a:lnTo>
                    <a:pt x="2131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defRPr/>
              </a:pPr>
              <a:endParaRPr lang="en-US" sz="28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>
              <a:off x="2182812" y="4164657"/>
              <a:ext cx="1552575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0" lang="en-US" altLang="en-US" sz="2400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@Entity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339642" y="5579989"/>
              <a:ext cx="2538412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0" lang="en-US" altLang="en-US" sz="2400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@ManyToOne</a:t>
              </a:r>
              <a:endParaRPr kumimoji="0" lang="en-US" altLang="en-US" sz="2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464857" y="4836169"/>
              <a:ext cx="76200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5000"/>
                </a:lnSpc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defRPr kumimoji="1" sz="4000" b="1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</a:pPr>
              <a:r>
                <a:rPr kumimoji="0" lang="en-US" altLang="en-US" sz="2400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@Id</a:t>
              </a:r>
              <a:endParaRPr kumimoji="0" lang="en-US" altLang="en-US" sz="2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4" name="Group 31"/>
            <p:cNvGrpSpPr>
              <a:grpSpLocks/>
            </p:cNvGrpSpPr>
            <p:nvPr/>
          </p:nvGrpSpPr>
          <p:grpSpPr bwMode="auto">
            <a:xfrm>
              <a:off x="2179637" y="1465193"/>
              <a:ext cx="6267450" cy="1414465"/>
              <a:chOff x="382" y="1008"/>
              <a:chExt cx="3948" cy="891"/>
            </a:xfrm>
          </p:grpSpPr>
          <p:grpSp>
            <p:nvGrpSpPr>
              <p:cNvPr id="35" name="Group 32"/>
              <p:cNvGrpSpPr>
                <a:grpSpLocks/>
              </p:cNvGrpSpPr>
              <p:nvPr/>
            </p:nvGrpSpPr>
            <p:grpSpPr bwMode="auto">
              <a:xfrm>
                <a:off x="947" y="1611"/>
                <a:ext cx="2648" cy="288"/>
                <a:chOff x="947" y="1611"/>
                <a:chExt cx="2648" cy="288"/>
              </a:xfrm>
            </p:grpSpPr>
            <p:sp>
              <p:nvSpPr>
                <p:cNvPr id="42" name="Oval 33"/>
                <p:cNvSpPr>
                  <a:spLocks noChangeArrowheads="1"/>
                </p:cNvSpPr>
                <p:nvPr/>
              </p:nvSpPr>
              <p:spPr bwMode="auto">
                <a:xfrm>
                  <a:off x="947" y="1611"/>
                  <a:ext cx="318" cy="288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lnSpc>
                      <a:spcPct val="85000"/>
                    </a:lnSpc>
                    <a:defRPr/>
                  </a:pPr>
                  <a:endParaRPr 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3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294" y="1687"/>
                  <a:ext cx="2301" cy="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/>
                  <a:ext uri="{AF507438-7753-43e0-B8FC-AC1667EBCBE1}"/>
                </a:extLst>
              </p:spPr>
              <p:txBody>
                <a:bodyPr/>
                <a:lstStyle/>
                <a:p>
                  <a:pPr>
                    <a:lnSpc>
                      <a:spcPct val="85000"/>
                    </a:lnSpc>
                    <a:defRPr/>
                  </a:pPr>
                  <a:endParaRPr 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  <p:grpSp>
            <p:nvGrpSpPr>
              <p:cNvPr id="36" name="Group 35"/>
              <p:cNvGrpSpPr>
                <a:grpSpLocks/>
              </p:cNvGrpSpPr>
              <p:nvPr/>
            </p:nvGrpSpPr>
            <p:grpSpPr bwMode="auto">
              <a:xfrm>
                <a:off x="1574" y="1008"/>
                <a:ext cx="2756" cy="471"/>
                <a:chOff x="1574" y="1008"/>
                <a:chExt cx="2756" cy="471"/>
              </a:xfrm>
            </p:grpSpPr>
            <p:sp>
              <p:nvSpPr>
                <p:cNvPr id="39" name="Freeform 36"/>
                <p:cNvSpPr>
                  <a:spLocks/>
                </p:cNvSpPr>
                <p:nvPr/>
              </p:nvSpPr>
              <p:spPr bwMode="auto">
                <a:xfrm flipV="1">
                  <a:off x="2080" y="1008"/>
                  <a:ext cx="2250" cy="284"/>
                </a:xfrm>
                <a:custGeom>
                  <a:avLst/>
                  <a:gdLst>
                    <a:gd name="T0" fmla="*/ 0 w 2131"/>
                    <a:gd name="T1" fmla="*/ 284 h 691"/>
                    <a:gd name="T2" fmla="*/ 2250 w 2131"/>
                    <a:gd name="T3" fmla="*/ 284 h 691"/>
                    <a:gd name="T4" fmla="*/ 2250 w 2131"/>
                    <a:gd name="T5" fmla="*/ 0 h 69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31" h="691">
                      <a:moveTo>
                        <a:pt x="0" y="691"/>
                      </a:moveTo>
                      <a:lnTo>
                        <a:pt x="2131" y="691"/>
                      </a:lnTo>
                      <a:lnTo>
                        <a:pt x="2131" y="0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8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lnSpc>
                      <a:spcPct val="85000"/>
                    </a:lnSpc>
                    <a:defRPr/>
                  </a:pPr>
                  <a:endParaRPr lang="en-US" sz="280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0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073" y="1008"/>
                  <a:ext cx="1" cy="1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/>
                  <a:ext uri="{AF507438-7753-43e0-B8FC-AC1667EBCBE1}"/>
                </a:extLst>
              </p:spPr>
              <p:txBody>
                <a:bodyPr/>
                <a:lstStyle/>
                <a:p>
                  <a:pPr>
                    <a:lnSpc>
                      <a:spcPct val="85000"/>
                    </a:lnSpc>
                    <a:defRPr/>
                  </a:pPr>
                  <a:endParaRPr 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41" name="Oval 38"/>
                <p:cNvSpPr>
                  <a:spLocks noChangeArrowheads="1"/>
                </p:cNvSpPr>
                <p:nvPr/>
              </p:nvSpPr>
              <p:spPr bwMode="auto">
                <a:xfrm>
                  <a:off x="1574" y="1148"/>
                  <a:ext cx="834" cy="331"/>
                </a:xfrm>
                <a:prstGeom prst="ellipse">
                  <a:avLst/>
                </a:prstGeom>
                <a:noFill/>
                <a:ln w="254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/>
                  <a:ext uri="{AF507438-7753-43e0-B8FC-AC1667EBCBE1}"/>
                </a:extLst>
              </p:spPr>
              <p:txBody>
                <a:bodyPr wrap="none" anchor="ctr"/>
                <a:lstStyle/>
                <a:p>
                  <a:pPr>
                    <a:lnSpc>
                      <a:spcPct val="85000"/>
                    </a:lnSpc>
                    <a:defRPr/>
                  </a:pPr>
                  <a:endParaRPr lang="en-US" sz="28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anose="020B0609020204030204" pitchFamily="49" charset="0"/>
                    <a:ea typeface="ＭＳ Ｐゴシック" charset="0"/>
                    <a:cs typeface="Consolas" panose="020B0609020204030204" pitchFamily="49" charset="0"/>
                  </a:endParaRPr>
                </a:p>
              </p:txBody>
            </p:sp>
          </p:grpSp>
          <p:sp>
            <p:nvSpPr>
              <p:cNvPr id="37" name="Text Box 39"/>
              <p:cNvSpPr txBox="1">
                <a:spLocks noChangeArrowheads="1"/>
              </p:cNvSpPr>
              <p:nvPr/>
            </p:nvSpPr>
            <p:spPr bwMode="auto">
              <a:xfrm>
                <a:off x="382" y="1008"/>
                <a:ext cx="928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4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@Entity</a:t>
                </a:r>
              </a:p>
            </p:txBody>
          </p:sp>
          <p:sp>
            <p:nvSpPr>
              <p:cNvPr id="38" name="Text Box 40"/>
              <p:cNvSpPr txBox="1">
                <a:spLocks noChangeArrowheads="1"/>
              </p:cNvSpPr>
              <p:nvPr/>
            </p:nvSpPr>
            <p:spPr bwMode="auto">
              <a:xfrm>
                <a:off x="583" y="1440"/>
                <a:ext cx="520" cy="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lnSpc>
                    <a:spcPct val="85000"/>
                  </a:lnSpc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 kumimoji="1" sz="4000" b="1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None/>
                </a:pPr>
                <a:r>
                  <a:rPr kumimoji="0" lang="en-US" altLang="en-US" sz="2400" dirty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@Id</a:t>
                </a:r>
              </a:p>
            </p:txBody>
          </p:sp>
        </p:grp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2483378" y="2836789"/>
              <a:ext cx="426720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30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6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95000"/>
                </a:lnSpc>
                <a:spcBef>
                  <a:spcPct val="40000"/>
                </a:spcBef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0" lang="en-US" altLang="en-US" sz="2400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@OneToMany(mappedBy=</a:t>
              </a:r>
              <a:r>
                <a:rPr kumimoji="0" lang="en-US" altLang="ja-JP" sz="2400" noProof="1" smtClean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"cust")</a:t>
              </a:r>
              <a:endParaRPr kumimoji="0" lang="en-US" altLang="en-US" sz="2400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18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Mapping </a:t>
            </a:r>
            <a:r>
              <a:rPr lang="en-US" dirty="0" smtClean="0"/>
              <a:t>(XML)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381084"/>
            <a:ext cx="10439400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&lt;entity 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="model.Customer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&lt;id name="id"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one-to-many name="sales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altLang="en-US" sz="26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mapped-by</a:t>
            </a: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="cust"/&gt;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&lt;/attributes&gt;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&lt;/entity&gt;</a:t>
            </a:r>
          </a:p>
        </p:txBody>
      </p:sp>
    </p:spTree>
    <p:extLst>
      <p:ext uri="{BB962C8B-B14F-4D97-AF65-F5344CB8AC3E}">
        <p14:creationId xmlns:p14="http://schemas.microsoft.com/office/powerpoint/2010/main" val="40318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773304"/>
            <a:ext cx="9372600" cy="820600"/>
          </a:xfrm>
        </p:spPr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dirty="0" smtClean="0"/>
              <a:t>the Persistence </a:t>
            </a:r>
            <a:r>
              <a:rPr lang="en-US" altLang="en-US" dirty="0"/>
              <a:t>API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5602568"/>
            <a:ext cx="9372600" cy="719034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Standalone JPA Applications</a:t>
            </a:r>
            <a:endParaRPr lang="en-US" dirty="0"/>
          </a:p>
        </p:txBody>
      </p:sp>
      <p:pic>
        <p:nvPicPr>
          <p:cNvPr id="46082" name="Picture 2" descr="http://www.bls.gov/bls/api_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2" y="1295400"/>
            <a:ext cx="4343400" cy="31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openjpa.apache.org/builds/1.2.3/apache-openjpa/docs/img/jpa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1295399"/>
            <a:ext cx="4721627" cy="3021841"/>
          </a:xfrm>
          <a:prstGeom prst="roundRect">
            <a:avLst>
              <a:gd name="adj" fmla="val 5334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8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deployment phase</a:t>
            </a:r>
          </a:p>
          <a:p>
            <a:pPr lvl="1"/>
            <a:r>
              <a:rPr lang="en-US" dirty="0"/>
              <a:t>Application must use a “Bootstrap API” to obtain 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EntityManagerFactory</a:t>
            </a:r>
          </a:p>
          <a:p>
            <a:r>
              <a:rPr lang="en-US" dirty="0" smtClean="0"/>
              <a:t>Resource-local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EntityManagers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/>
              <a:t>uses a local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EntityTransaction</a:t>
            </a:r>
            <a:r>
              <a:rPr lang="en-US" dirty="0" smtClean="0"/>
              <a:t> </a:t>
            </a:r>
            <a:r>
              <a:rPr lang="en-US" dirty="0"/>
              <a:t>obtained from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in Java SE</a:t>
            </a:r>
          </a:p>
        </p:txBody>
      </p:sp>
    </p:spTree>
    <p:extLst>
      <p:ext uri="{BB962C8B-B14F-4D97-AF65-F5344CB8AC3E}">
        <p14:creationId xmlns:p14="http://schemas.microsoft.com/office/powerpoint/2010/main" val="145643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used by resource-local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EntityManagers</a:t>
            </a:r>
          </a:p>
          <a:p>
            <a:r>
              <a:rPr lang="en-US" dirty="0" smtClean="0"/>
              <a:t>Transaction </a:t>
            </a:r>
            <a:r>
              <a:rPr lang="en-US" dirty="0"/>
              <a:t>demarcation under explicit application control using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EntityTransaction</a:t>
            </a:r>
            <a:r>
              <a:rPr lang="en-US" dirty="0" smtClean="0"/>
              <a:t> </a:t>
            </a:r>
            <a:r>
              <a:rPr lang="en-US" dirty="0"/>
              <a:t>API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isActive()</a:t>
            </a:r>
          </a:p>
          <a:p>
            <a:r>
              <a:rPr lang="en-US" dirty="0" smtClean="0"/>
              <a:t>Underlying </a:t>
            </a:r>
            <a:r>
              <a:rPr lang="en-US" dirty="0"/>
              <a:t>(JDBC) resources allocated by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en-US" dirty="0" smtClean="0"/>
              <a:t> </a:t>
            </a:r>
            <a:r>
              <a:rPr lang="en-US" dirty="0"/>
              <a:t>as required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Transactions</a:t>
            </a:r>
          </a:p>
        </p:txBody>
      </p:sp>
    </p:spTree>
    <p:extLst>
      <p:ext uri="{BB962C8B-B14F-4D97-AF65-F5344CB8AC3E}">
        <p14:creationId xmlns:p14="http://schemas.microsoft.com/office/powerpoint/2010/main" val="11858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javax.persistence.Persistence</a:t>
            </a:r>
          </a:p>
          <a:p>
            <a:r>
              <a:rPr lang="en-US" dirty="0" smtClean="0"/>
              <a:t>Root </a:t>
            </a:r>
            <a:r>
              <a:rPr lang="en-US" dirty="0"/>
              <a:t>class for bootstrapping 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</a:p>
          <a:p>
            <a:r>
              <a:rPr lang="en-US" dirty="0" smtClean="0"/>
              <a:t>Locates </a:t>
            </a:r>
            <a:r>
              <a:rPr lang="en-US" dirty="0"/>
              <a:t>provider service for a named persistence unit</a:t>
            </a:r>
          </a:p>
          <a:p>
            <a:r>
              <a:rPr lang="en-US" dirty="0"/>
              <a:t>Invokes on the provider to obtain 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EntityManagerFactory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Class</a:t>
            </a:r>
          </a:p>
        </p:txBody>
      </p:sp>
    </p:spTree>
    <p:extLst>
      <p:ext uri="{BB962C8B-B14F-4D97-AF65-F5344CB8AC3E}">
        <p14:creationId xmlns:p14="http://schemas.microsoft.com/office/powerpoint/2010/main" val="145704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javax.persistence.EntityManagerFactory</a:t>
            </a:r>
          </a:p>
          <a:p>
            <a:r>
              <a:rPr lang="en-US" dirty="0" smtClean="0"/>
              <a:t>Obtained </a:t>
            </a:r>
            <a:r>
              <a:rPr lang="en-US" dirty="0"/>
              <a:t>by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Persistance</a:t>
            </a:r>
          </a:p>
          <a:p>
            <a:r>
              <a:rPr lang="en-US" dirty="0" smtClean="0"/>
              <a:t>Creates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EntityManager</a:t>
            </a:r>
            <a:r>
              <a:rPr lang="en-US" dirty="0" smtClean="0"/>
              <a:t> </a:t>
            </a:r>
            <a:r>
              <a:rPr lang="en-US" dirty="0"/>
              <a:t>for a named </a:t>
            </a:r>
            <a:br>
              <a:rPr lang="en-US" dirty="0"/>
            </a:br>
            <a:r>
              <a:rPr lang="en-US" dirty="0"/>
              <a:t>persistence unit or configuration</a:t>
            </a:r>
          </a:p>
          <a:p>
            <a:r>
              <a:rPr lang="en-US" dirty="0"/>
              <a:t>In Java SE environment the persistence unit configuration is defined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META-INF/persistence.xml</a:t>
            </a:r>
            <a:r>
              <a:rPr lang="en-US" dirty="0" smtClean="0"/>
              <a:t> </a:t>
            </a:r>
            <a:r>
              <a:rPr lang="en-US" dirty="0"/>
              <a:t>file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EntityManagerFactory</a:t>
            </a:r>
            <a:r>
              <a:rPr lang="en-US" dirty="0" smtClean="0"/>
              <a:t> </a:t>
            </a:r>
            <a:r>
              <a:rPr lang="en-US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15899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</a:t>
            </a:r>
            <a:r>
              <a:rPr lang="en-US" noProof="1" smtClean="0"/>
              <a:t>Config</a:t>
            </a:r>
            <a:r>
              <a:rPr lang="en-US" dirty="0" smtClean="0"/>
              <a:t>: META-INF/persistence.xml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2" y="1148259"/>
            <a:ext cx="10744200" cy="54049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&lt;?xml version="1.0" encoding="UTF-8"?&gt;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&lt;persistence xmlns="http://java.sun.com/xml/ns/persistence"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xmlns:xsi="http://www.w3.org/2001/XMLSchema-instance" version="1.0"&gt;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&lt;persistence-unit name="hellojpa"&gt;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alt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class&gt;model.Message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&lt;/class&gt;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&lt;properties&gt;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&lt;property 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="ConnectionURL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value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jdbc:derby:messages-db;create=true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&lt;property 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="ConnectionDriverName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value="org.apache.derby.jdbc.EmbeddedDriver"/&gt;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&lt;property 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="ConnectionUserName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&lt;property 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altLang="en-US" sz="21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="ConnectionPassword</a:t>
            </a: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value=""/&gt;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&lt;/properties&gt;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&lt;/persistence-unit&gt;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sz="21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&lt;/persistence&gt;</a:t>
            </a:r>
          </a:p>
        </p:txBody>
      </p:sp>
    </p:spTree>
    <p:extLst>
      <p:ext uri="{BB962C8B-B14F-4D97-AF65-F5344CB8AC3E}">
        <p14:creationId xmlns:p14="http://schemas.microsoft.com/office/powerpoint/2010/main" val="114724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Hibernate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ORM </a:t>
            </a:r>
            <a:r>
              <a:rPr lang="en-US" dirty="0" smtClean="0"/>
              <a:t>– </a:t>
            </a:r>
            <a:r>
              <a:rPr lang="en-US" dirty="0">
                <a:hlinkClick r:id="rId2"/>
              </a:rPr>
              <a:t>http://hibernate.org/orm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The first popular ORM framework in the Java world (2001)</a:t>
            </a:r>
          </a:p>
          <a:p>
            <a:pPr lvl="1"/>
            <a:r>
              <a:rPr lang="en-US" dirty="0" smtClean="0"/>
              <a:t>Alternative to J2EE persistence technology called "EJB"</a:t>
            </a:r>
          </a:p>
          <a:p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EclipseLink</a:t>
            </a:r>
            <a:r>
              <a:rPr lang="en-US" noProof="1"/>
              <a:t> – </a:t>
            </a:r>
            <a:r>
              <a:rPr lang="en-US" noProof="1">
                <a:hlinkClick r:id="rId3"/>
              </a:rPr>
              <a:t>https://</a:t>
            </a:r>
            <a:r>
              <a:rPr lang="en-US" noProof="1">
                <a:hlinkClick r:id="rId3"/>
              </a:rPr>
              <a:t>eclipse.org/eclipselink</a:t>
            </a:r>
            <a:r>
              <a:rPr lang="en-US" noProof="1" smtClean="0">
                <a:hlinkClick r:id="rId3"/>
              </a:rPr>
              <a:t>/</a:t>
            </a:r>
            <a:endParaRPr lang="en-US" noProof="1"/>
          </a:p>
          <a:p>
            <a:pPr lvl="1"/>
            <a:r>
              <a:rPr lang="en-US" dirty="0" smtClean="0"/>
              <a:t>ORM </a:t>
            </a:r>
            <a:r>
              <a:rPr lang="en-US" dirty="0"/>
              <a:t>for Java by Eclipse </a:t>
            </a:r>
            <a:r>
              <a:rPr lang="en-US" dirty="0" smtClean="0"/>
              <a:t>foundation</a:t>
            </a:r>
          </a:p>
          <a:p>
            <a:pPr lvl="1"/>
            <a:r>
              <a:rPr lang="en-US" dirty="0" smtClean="0"/>
              <a:t>Maps classes to database, XML and Web services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JDO (Java Data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Objects) </a:t>
            </a:r>
            <a:r>
              <a:rPr lang="en-US" dirty="0"/>
              <a:t>– </a:t>
            </a:r>
            <a:r>
              <a:rPr lang="en-US" dirty="0">
                <a:hlinkClick r:id="rId4"/>
              </a:rPr>
              <a:t>http://db.apache.org/jdo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Java ORM persistence framework (retired)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in Java: Products and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0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Bootstrap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219200"/>
            <a:ext cx="10591800" cy="5121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AF507438-7753-43e0-B8FC-AC1667EBCBE1}"/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PersistenceExample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EntityManagerFactory 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emf 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Persistence.createEntityManagerFactory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("SomePUnit");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EntityManager em = emf.createEntityManager();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em.getTransaction().begin();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Perform finds, </a:t>
            </a:r>
            <a:r>
              <a:rPr lang="en-US" alt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execute </a:t>
            </a:r>
            <a:r>
              <a:rPr lang="en-US" altLang="en-US" b="1" i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queries, update </a:t>
            </a:r>
            <a:r>
              <a:rPr lang="en-US" altLang="en-US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entities, etc</a:t>
            </a: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em.getTransaction().commit();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em.close();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emf.close();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18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2484" y="4918286"/>
            <a:ext cx="11330728" cy="820600"/>
          </a:xfrm>
        </p:spPr>
        <p:txBody>
          <a:bodyPr/>
          <a:lstStyle/>
          <a:p>
            <a:r>
              <a:rPr lang="en-US" dirty="0" smtClean="0"/>
              <a:t>Java Persistence API (JPA)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2484" y="5757966"/>
            <a:ext cx="11330728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8" name="Picture 6" descr="http://openjpa.apache.org/builds/1.2.3/apache-openjpa/docs/img/jpa-ar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084" y="991142"/>
            <a:ext cx="5539528" cy="3545298"/>
          </a:xfrm>
          <a:prstGeom prst="roundRect">
            <a:avLst>
              <a:gd name="adj" fmla="val 1269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612" y="2123340"/>
            <a:ext cx="2286000" cy="1280902"/>
          </a:xfrm>
          <a:prstGeom prst="roundRect">
            <a:avLst>
              <a:gd name="adj" fmla="val 2017"/>
            </a:avLst>
          </a:prstGeom>
        </p:spPr>
      </p:pic>
      <p:pic>
        <p:nvPicPr>
          <p:cNvPr id="3074" name="Picture 2" descr="http://www.devart.com/entitydac/images/db-fir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8" y="1569423"/>
            <a:ext cx="2388736" cy="23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8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https://softuni.bg/courses/database-applications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ORM in </a:t>
            </a:r>
            <a:r>
              <a:rPr lang="en-US" dirty="0" smtClean="0"/>
              <a:t>Java: Hibernate </a:t>
            </a:r>
            <a:r>
              <a:rPr lang="en-US" dirty="0"/>
              <a:t>and JPA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DataNucleus </a:t>
            </a:r>
            <a:r>
              <a:rPr lang="en-US" noProof="1"/>
              <a:t>(formerly JPOX)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hlinkClick r:id="rId2"/>
              </a:rPr>
              <a:t>datanucleus.org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Open source Java persistence framework for accessing relational databases, NoSQL databases, XML, Web service storage, LDAP, etc.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Java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Persistence API (JPA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official standard for ORM in Java and Java EE (</a:t>
            </a:r>
            <a:r>
              <a:rPr lang="en-US" dirty="0" smtClean="0">
                <a:hlinkClick r:id="rId3"/>
              </a:rPr>
              <a:t>JSR 338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Unifies JDO (Java Data Objects) and EJB CMP (Enterprise JavaBeans, container-managed persistence Entity Beans)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Implemented by most Java ORMs like Hibernate ORM, </a:t>
            </a:r>
            <a:r>
              <a:rPr lang="en-US" noProof="1" smtClean="0"/>
              <a:t>EclipseLink</a:t>
            </a:r>
            <a:r>
              <a:rPr lang="en-US" dirty="0" smtClean="0"/>
              <a:t>, </a:t>
            </a:r>
            <a:r>
              <a:rPr lang="en-US" noProof="1" smtClean="0"/>
              <a:t>OpenJPA</a:t>
            </a:r>
            <a:r>
              <a:rPr lang="en-US" dirty="0" smtClean="0"/>
              <a:t>, Apache JDO, Oracle </a:t>
            </a:r>
            <a:r>
              <a:rPr lang="en-US" noProof="1" smtClean="0"/>
              <a:t>TopLink</a:t>
            </a:r>
            <a:r>
              <a:rPr lang="en-US" dirty="0" smtClean="0"/>
              <a:t>, </a:t>
            </a:r>
            <a:r>
              <a:rPr lang="en-US" noProof="1" smtClean="0"/>
              <a:t>DataNucleus</a:t>
            </a:r>
            <a:r>
              <a:rPr lang="en-US" dirty="0" smtClean="0"/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in Java: Products and </a:t>
            </a:r>
            <a:r>
              <a:rPr lang="en-US" dirty="0" smtClean="0"/>
              <a:t>History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 smtClean="0"/>
              <a:t>Different approaches to </a:t>
            </a:r>
            <a:r>
              <a:rPr lang="en-US" sz="3500" dirty="0" smtClean="0">
                <a:solidFill>
                  <a:schemeClr val="tx2">
                    <a:lumMod val="75000"/>
                  </a:schemeClr>
                </a:solidFill>
              </a:rPr>
              <a:t>Java ORM</a:t>
            </a:r>
            <a:r>
              <a:rPr lang="en-US" sz="3500" dirty="0" smtClean="0"/>
              <a:t>:</a:t>
            </a:r>
          </a:p>
          <a:p>
            <a:pPr lvl="1"/>
            <a:r>
              <a:rPr lang="en-US" dirty="0" smtClean="0"/>
              <a:t>POJO (Plain Old Java Objects) + XML mappings</a:t>
            </a:r>
          </a:p>
          <a:p>
            <a:pPr lvl="2"/>
            <a:r>
              <a:rPr lang="en-US" dirty="0" smtClean="0"/>
              <a:t>A bit old-fashioned, but very powerful</a:t>
            </a:r>
          </a:p>
          <a:p>
            <a:pPr lvl="2"/>
            <a:r>
              <a:rPr lang="en-US" dirty="0" smtClean="0"/>
              <a:t>Implemented in the "classical" Hibernate</a:t>
            </a:r>
            <a:endParaRPr lang="en-US" dirty="0"/>
          </a:p>
          <a:p>
            <a:pPr lvl="1"/>
            <a:r>
              <a:rPr lang="en-US" dirty="0" smtClean="0"/>
              <a:t>Annotated Java classes (POJO) mapped to DB tables</a:t>
            </a:r>
          </a:p>
          <a:p>
            <a:pPr lvl="2"/>
            <a:r>
              <a:rPr lang="en-US" dirty="0" smtClean="0"/>
              <a:t>The modern approach, based on Java annotations</a:t>
            </a:r>
          </a:p>
          <a:p>
            <a:pPr lvl="2"/>
            <a:r>
              <a:rPr lang="en-US" dirty="0" smtClean="0"/>
              <a:t>Easier to implement and maintain</a:t>
            </a:r>
          </a:p>
          <a:p>
            <a:pPr lvl="1"/>
            <a:r>
              <a:rPr lang="en-US" dirty="0" smtClean="0"/>
              <a:t>Code generation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 tool generates classes based on some ORM / persistence framework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ORM Approaches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4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3542</Words>
  <Application>Microsoft Office PowerPoint</Application>
  <PresentationFormat>Custom</PresentationFormat>
  <Paragraphs>724</Paragraphs>
  <Slides>74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ＭＳ Ｐゴシック</vt:lpstr>
      <vt:lpstr>Arial</vt:lpstr>
      <vt:lpstr>Calibri</vt:lpstr>
      <vt:lpstr>Consolas</vt:lpstr>
      <vt:lpstr>Wingdings</vt:lpstr>
      <vt:lpstr>Wingdings 2</vt:lpstr>
      <vt:lpstr>SoftUni 16x9</vt:lpstr>
      <vt:lpstr>ORM in Java: Hibernate and JPA</vt:lpstr>
      <vt:lpstr>Table of Contents</vt:lpstr>
      <vt:lpstr>ORM, Hibernate and JPA</vt:lpstr>
      <vt:lpstr>What is ORM?</vt:lpstr>
      <vt:lpstr>ORM – Example</vt:lpstr>
      <vt:lpstr>ORM Technologies</vt:lpstr>
      <vt:lpstr>ORM in Java: Products and History</vt:lpstr>
      <vt:lpstr>ORM in Java: Products and History (2)</vt:lpstr>
      <vt:lpstr>Java ORM Approaches</vt:lpstr>
      <vt:lpstr>ORM Approaches: POJO + XML Mappings</vt:lpstr>
      <vt:lpstr>ORM Approaches: Annotated Java Classes</vt:lpstr>
      <vt:lpstr>Hibernate ORM</vt:lpstr>
      <vt:lpstr>What is Hibernate?</vt:lpstr>
      <vt:lpstr>Downloading and Installing Hibernate ORM</vt:lpstr>
      <vt:lpstr>Configuring Hibernate</vt:lpstr>
      <vt:lpstr>Sample hibernate.cfg.xml</vt:lpstr>
      <vt:lpstr>Configuring Logging with Log4J</vt:lpstr>
      <vt:lpstr>University Database Schema</vt:lpstr>
      <vt:lpstr>Creating the Entity Classes</vt:lpstr>
      <vt:lpstr>Mapping the Entity Classes to DB Tables</vt:lpstr>
      <vt:lpstr>Opening a Hibernate Session</vt:lpstr>
      <vt:lpstr>Listing Entities from Database</vt:lpstr>
      <vt:lpstr>Executing Queries with Parameters</vt:lpstr>
      <vt:lpstr>CRUD Operations: Insert Entity</vt:lpstr>
      <vt:lpstr>CRUD Operations: Update Entity</vt:lpstr>
      <vt:lpstr>Hibernate ORM</vt:lpstr>
      <vt:lpstr>Java Persistence API (JPA)</vt:lpstr>
      <vt:lpstr>About JPA</vt:lpstr>
      <vt:lpstr>JPA Entities</vt:lpstr>
      <vt:lpstr>Entities in JPA</vt:lpstr>
      <vt:lpstr>The Minimal JPA Entity: Class Definition</vt:lpstr>
      <vt:lpstr>The Minimal JPA Entity: Primary Key</vt:lpstr>
      <vt:lpstr>Primary Key (Id) Definitions</vt:lpstr>
      <vt:lpstr>Primary Key Identifier Generation</vt:lpstr>
      <vt:lpstr>Using Identity or Sequence</vt:lpstr>
      <vt:lpstr>Simple Column Mappings</vt:lpstr>
      <vt:lpstr>Persistence Contexts and EntityManager</vt:lpstr>
      <vt:lpstr>Persistence Context (PC)</vt:lpstr>
      <vt:lpstr>Persistence Context (PC) and Entities</vt:lpstr>
      <vt:lpstr>JPA Entities Lifecycle</vt:lpstr>
      <vt:lpstr>The Entity Manager</vt:lpstr>
      <vt:lpstr>Operations on Entities</vt:lpstr>
      <vt:lpstr>Operations on Entities (2)</vt:lpstr>
      <vt:lpstr>EntityManager.persist()</vt:lpstr>
      <vt:lpstr>find() and remove()</vt:lpstr>
      <vt:lpstr>merge()</vt:lpstr>
      <vt:lpstr>JPA Queries</vt:lpstr>
      <vt:lpstr>JPA Queries</vt:lpstr>
      <vt:lpstr>JPA Query API</vt:lpstr>
      <vt:lpstr>JPA Query API (2)</vt:lpstr>
      <vt:lpstr>Dynamic Queries – Example</vt:lpstr>
      <vt:lpstr>Named Queries</vt:lpstr>
      <vt:lpstr>ORM Mappings</vt:lpstr>
      <vt:lpstr>Object / Relational Mapping</vt:lpstr>
      <vt:lpstr>Simple Mappings</vt:lpstr>
      <vt:lpstr>Fetching and Cascading Retrieval</vt:lpstr>
      <vt:lpstr>Simple Mappings (Annotations)</vt:lpstr>
      <vt:lpstr>Simple Mappings (XML)</vt:lpstr>
      <vt:lpstr>Relationship Mappings</vt:lpstr>
      <vt:lpstr>Many-To-One Mapping (Annotations)</vt:lpstr>
      <vt:lpstr>Many-To-One Mapping (XML)</vt:lpstr>
      <vt:lpstr>One-To-Many Mapping (Attributes)</vt:lpstr>
      <vt:lpstr>One-To-Many Mapping (XML)</vt:lpstr>
      <vt:lpstr>Using the Persistence API</vt:lpstr>
      <vt:lpstr>Persistence in Java SE</vt:lpstr>
      <vt:lpstr>Entity Transactions</vt:lpstr>
      <vt:lpstr>Persistence Class</vt:lpstr>
      <vt:lpstr>EntityManagerFactory Class</vt:lpstr>
      <vt:lpstr>Sample Config: META-INF/persistence.xml</vt:lpstr>
      <vt:lpstr>JPA Bootstrap – Example</vt:lpstr>
      <vt:lpstr>Java Persistence API (JPA)</vt:lpstr>
      <vt:lpstr>ORM in Java: Hibernate and JPA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in Java: Hibernate and JPA</dc:title>
  <dc:subject>Software Development Course</dc:subject>
  <dc:creator/>
  <cp:keywords>JPA, Hibernate, ORM, Databases, SQL,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2015-03-11T17:31:33Z</dcterms:modified>
  <cp:category>JPA, Hibernate, ORM, Databases, SQL,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