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7"/>
  </p:notesMasterIdLst>
  <p:handoutMasterIdLst>
    <p:handoutMasterId r:id="rId58"/>
  </p:handoutMasterIdLst>
  <p:sldIdLst>
    <p:sldId id="274" r:id="rId3"/>
    <p:sldId id="425" r:id="rId4"/>
    <p:sldId id="426" r:id="rId5"/>
    <p:sldId id="429" r:id="rId6"/>
    <p:sldId id="427" r:id="rId7"/>
    <p:sldId id="428" r:id="rId8"/>
    <p:sldId id="430" r:id="rId9"/>
    <p:sldId id="431" r:id="rId10"/>
    <p:sldId id="432" r:id="rId11"/>
    <p:sldId id="433" r:id="rId12"/>
    <p:sldId id="474" r:id="rId13"/>
    <p:sldId id="475" r:id="rId14"/>
    <p:sldId id="434" r:id="rId15"/>
    <p:sldId id="435" r:id="rId16"/>
    <p:sldId id="473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68" r:id="rId30"/>
    <p:sldId id="465" r:id="rId31"/>
    <p:sldId id="469" r:id="rId32"/>
    <p:sldId id="466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70" r:id="rId47"/>
    <p:sldId id="461" r:id="rId48"/>
    <p:sldId id="462" r:id="rId49"/>
    <p:sldId id="463" r:id="rId50"/>
    <p:sldId id="464" r:id="rId51"/>
    <p:sldId id="471" r:id="rId52"/>
    <p:sldId id="472" r:id="rId53"/>
    <p:sldId id="424" r:id="rId54"/>
    <p:sldId id="419" r:id="rId55"/>
    <p:sldId id="420" r:id="rId5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13-Mar-2015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13-Mar-2015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8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13-Mar-2015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13-Mar-2015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xmlvalidati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9.jpeg"/><Relationship Id="rId4" Type="http://schemas.openxmlformats.org/officeDocument/2006/relationships/image" Target="../media/image2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formatter.com/xml-validator-xsd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6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5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jpeg"/><Relationship Id="rId15" Type="http://schemas.openxmlformats.org/officeDocument/2006/relationships/image" Target="../media/image5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://www.softwaregroup-bg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Basic XML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70099"/>
            <a:ext cx="7382341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XML, Nodes, Attributes, Namespaces, Schemas,</a:t>
            </a:r>
            <a:br>
              <a:rPr lang="en-US" dirty="0" smtClean="0"/>
            </a:br>
            <a:r>
              <a:rPr lang="en-US" dirty="0" smtClean="0"/>
              <a:t>XPath, XSL Transformations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8532812" y="4267201"/>
            <a:ext cx="3139742" cy="2071570"/>
            <a:chOff x="5078896" y="4495800"/>
            <a:chExt cx="3429000" cy="2150269"/>
          </a:xfrm>
        </p:grpSpPr>
        <p:pic>
          <p:nvPicPr>
            <p:cNvPr id="18" name="Picture 4" descr="http://ts4.mm.bing.net/images/thumbnail.aspx?q=1482333161695&amp;id=ead399022aeffc4d3d72cbd6c30dd308&amp;url=http%3a%2f%2fwww.artbylt.com%2fImages%2fblueskiesgreenfields500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78896" y="4495800"/>
              <a:ext cx="3429000" cy="2150269"/>
            </a:xfrm>
            <a:prstGeom prst="roundRect">
              <a:avLst>
                <a:gd name="adj" fmla="val 3967"/>
              </a:avLst>
            </a:prstGeom>
            <a:noFill/>
            <a:ln w="76200">
              <a:noFill/>
            </a:ln>
            <a:effectLst>
              <a:softEdge rad="31750"/>
            </a:effec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9059" y="4583311"/>
              <a:ext cx="2688983" cy="1980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0"/>
            </a:effectLst>
          </p:spPr>
        </p:pic>
      </p:grpSp>
      <p:pic>
        <p:nvPicPr>
          <p:cNvPr id="20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1212" y="4295205"/>
            <a:ext cx="1828800" cy="1828800"/>
          </a:xfrm>
          <a:prstGeom prst="rect">
            <a:avLst/>
          </a:prstGeom>
          <a:noFill/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1880">
            <a:off x="5608166" y="4576861"/>
            <a:ext cx="2779988" cy="1265486"/>
          </a:xfrm>
          <a:prstGeom prst="roundRect">
            <a:avLst>
              <a:gd name="adj" fmla="val 4807"/>
            </a:avLst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lumMod val="40000"/>
                <a:lumOff val="60000"/>
                <a:alpha val="30000"/>
              </a:schemeClr>
            </a:glow>
            <a:softEdge rad="25400"/>
          </a:effectLst>
          <a:scene3d>
            <a:camera prst="perspectiveHeroicExtremeRightFacing"/>
            <a:lightRig rig="threePt" dir="t"/>
          </a:scene3d>
          <a:sp3d prstMaterial="dkEdge"/>
        </p:spPr>
      </p:pic>
      <p:pic>
        <p:nvPicPr>
          <p:cNvPr id="22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21056701">
            <a:off x="3865356" y="2191790"/>
            <a:ext cx="1709484" cy="858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XML document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Open / close tags do not match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Unclosed attribute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Invalid characters, invalid spacing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for well-formed XML online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xmlvalidation.com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Well-Formed XML Documents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4724" y="1828800"/>
            <a:ext cx="102250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&lt;button bug! value="OK name="b1"&gt;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&lt;animation source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="trailer.avi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1 &lt; 2 &lt; 3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&lt;/click-button&gt;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/ xml &gt;</a:t>
            </a:r>
          </a:p>
        </p:txBody>
      </p:sp>
      <p:pic>
        <p:nvPicPr>
          <p:cNvPr id="20482" name="Picture 2" descr="C:\Users\Peter\Pictures\Kartinki Telerik\burning_question_t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28058">
            <a:off x="7521434" y="3750162"/>
            <a:ext cx="2938143" cy="21255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26628" name="Picture 4" descr="http://www.theology.edu/Remata/Android/Help/wrongx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0663" y="1398857"/>
            <a:ext cx="1097816" cy="10978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characters are invalid in XML documents, e.g.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" and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 smtClean="0"/>
              <a:t>Special characters can be escaped XML entities:</a:t>
            </a:r>
          </a:p>
          <a:p>
            <a:pPr lvl="1"/>
            <a:r>
              <a:rPr lang="en-US" dirty="0" smtClean="0"/>
              <a:t>Unicode character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nnnn</a:t>
            </a:r>
            <a:r>
              <a:rPr lang="en-US" dirty="0" smtClean="0"/>
              <a:t> (decimal):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nnnn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Unicode character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hhhh</a:t>
            </a:r>
            <a:r>
              <a:rPr lang="en-US" dirty="0" smtClean="0"/>
              <a:t> (hexadecimal</a:t>
            </a:r>
            <a:r>
              <a:rPr lang="en-US" dirty="0"/>
              <a:t>):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&amp;#hhhh;</a:t>
            </a:r>
          </a:p>
          <a:p>
            <a:pPr lvl="1"/>
            <a:r>
              <a:rPr lang="en-US" dirty="0" smtClean="0"/>
              <a:t>Named entities: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&amp;name;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XML Documents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754940"/>
            <a:ext cx="10058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&lt;escaped-tags&gt;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&amp;quot;&amp;#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169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2015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&amp;#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x2122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;&amp;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quot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&amp;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amp;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&amp;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apos;A&amp;#9827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;&amp;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apos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&amp;lt;xml&amp;gt;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escaped-tags&gt;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4267200"/>
            <a:ext cx="6248400" cy="693315"/>
          </a:xfrm>
          <a:prstGeom prst="roundRect">
            <a:avLst>
              <a:gd name="adj" fmla="val 5831"/>
            </a:avLst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 rot="10800000" flipV="1">
            <a:off x="8540276" y="5105400"/>
            <a:ext cx="2126135" cy="617556"/>
          </a:xfrm>
          <a:prstGeom prst="wedgeRoundRectCallout">
            <a:avLst>
              <a:gd name="adj1" fmla="val 71033"/>
              <a:gd name="adj2" fmla="val 265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entities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documents may hold character data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</a:t>
            </a:r>
            <a:r>
              <a:rPr lang="en-US" dirty="0" smtClean="0"/>
              <a:t>) fragments: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CDATA </a:t>
            </a:r>
            <a:r>
              <a:rPr lang="en-US" smtClean="0"/>
              <a:t>– Unparsed </a:t>
            </a:r>
            <a:r>
              <a:rPr lang="en-US" dirty="0"/>
              <a:t>Character Data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4724" y="1948973"/>
            <a:ext cx="102250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&lt;!–- This is unparsed CDATA section --&gt;</a:t>
            </a:r>
            <a:endParaRPr lang="en-US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CDATA[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compare(a, b)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if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 &lt;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&amp;&amp;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"a &amp; b &lt; 0";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 else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'a &amp; b &gt;= 0';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]]&gt;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10800000" flipV="1">
            <a:off x="8616476" y="2492996"/>
            <a:ext cx="2354736" cy="617556"/>
          </a:xfrm>
          <a:prstGeom prst="wedgeRoundRectCallout">
            <a:avLst>
              <a:gd name="adj1" fmla="val 71350"/>
              <a:gd name="adj2" fmla="val -353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comment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 rot="10800000" flipV="1">
            <a:off x="6482876" y="3776098"/>
            <a:ext cx="2057400" cy="1329302"/>
          </a:xfrm>
          <a:prstGeom prst="wedgeRoundRectCallout">
            <a:avLst>
              <a:gd name="adj1" fmla="val 77054"/>
              <a:gd name="adj2" fmla="val -410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CDATA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(unparsed) section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7459" y="3096904"/>
            <a:ext cx="4379993" cy="25669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35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XML:</a:t>
            </a:r>
            <a:endParaRPr lang="bg-BG" dirty="0" smtClean="0"/>
          </a:p>
          <a:p>
            <a:pPr lvl="1"/>
            <a:r>
              <a:rPr lang="en-US" dirty="0" smtClean="0"/>
              <a:t>XML is human readable (unlike binary formats)</a:t>
            </a:r>
          </a:p>
          <a:p>
            <a:pPr lvl="1"/>
            <a:r>
              <a:rPr lang="en-US" dirty="0" smtClean="0"/>
              <a:t>Store any kind of structured data</a:t>
            </a:r>
          </a:p>
          <a:p>
            <a:pPr lvl="1"/>
            <a:r>
              <a:rPr lang="en-US" dirty="0" smtClean="0"/>
              <a:t>Data comes with self-describing meta-data</a:t>
            </a:r>
            <a:endParaRPr lang="bg-BG" dirty="0" smtClean="0"/>
          </a:p>
          <a:p>
            <a:pPr lvl="1"/>
            <a:r>
              <a:rPr lang="en-US" dirty="0" smtClean="0"/>
              <a:t>Full Unicode support</a:t>
            </a:r>
            <a:endParaRPr lang="en-US" dirty="0"/>
          </a:p>
          <a:p>
            <a:pPr lvl="1"/>
            <a:r>
              <a:rPr lang="en-US" dirty="0" smtClean="0"/>
              <a:t>Exchange data </a:t>
            </a:r>
            <a:r>
              <a:rPr lang="en-US" dirty="0"/>
              <a:t>between different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Custom XML-based languages can be designed for certain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Parsers available for virtually all languages and platforms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Benefits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378487" y="2667913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35280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XML:</a:t>
            </a:r>
          </a:p>
          <a:p>
            <a:pPr lvl="1"/>
            <a:r>
              <a:rPr lang="en-US" dirty="0" smtClean="0"/>
              <a:t>XML data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bigger</a:t>
            </a:r>
            <a:r>
              <a:rPr lang="en-US" dirty="0" smtClean="0"/>
              <a:t> (takes more space) than in binary formats</a:t>
            </a:r>
          </a:p>
          <a:p>
            <a:pPr lvl="2"/>
            <a:r>
              <a:rPr lang="en-US" dirty="0" smtClean="0"/>
              <a:t>More memory consumption, more network traffic, more hard-disk space, more resources</a:t>
            </a:r>
          </a:p>
          <a:p>
            <a:pPr lvl="1"/>
            <a:r>
              <a:rPr lang="en-US" dirty="0" smtClean="0"/>
              <a:t>Decreased performance</a:t>
            </a:r>
          </a:p>
          <a:p>
            <a:pPr lvl="2"/>
            <a:r>
              <a:rPr lang="en-US" dirty="0" smtClean="0"/>
              <a:t>CPU consumption: need of parsing / constructing the XML tags</a:t>
            </a:r>
          </a:p>
          <a:p>
            <a:r>
              <a:rPr lang="en-US" dirty="0"/>
              <a:t>XML is not </a:t>
            </a:r>
            <a:r>
              <a:rPr lang="en-US" dirty="0" smtClean="0"/>
              <a:t>suitable for all kinds of data</a:t>
            </a:r>
          </a:p>
          <a:p>
            <a:pPr lvl="1"/>
            <a:r>
              <a:rPr lang="en-US" dirty="0" smtClean="0"/>
              <a:t>E.g. graphics, images and video clips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XML?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67197"/>
            <a:ext cx="8938472" cy="820600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0294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09549" y="1219200"/>
            <a:ext cx="7642463" cy="3300719"/>
            <a:chOff x="1783201" y="1305003"/>
            <a:chExt cx="7642463" cy="3300719"/>
          </a:xfrm>
        </p:grpSpPr>
        <p:pic>
          <p:nvPicPr>
            <p:cNvPr id="53255" name="Picture 7" descr="C:\Trash\xml-sample-do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0903788">
              <a:off x="3078648" y="1367222"/>
              <a:ext cx="6347016" cy="323850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</p:pic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1299997">
              <a:off x="1783201" y="1305003"/>
              <a:ext cx="2081498" cy="2578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wo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3542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8812" y="1465400"/>
            <a:ext cx="5791200" cy="820600"/>
          </a:xfrm>
        </p:spPr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pic>
        <p:nvPicPr>
          <p:cNvPr id="21506" name="Picture 2" descr="C:\Users\Peter\Pictures\Kartinki Telerik\cosmic_butterfly_tmb.jpg"/>
          <p:cNvPicPr>
            <a:picLocks noChangeAspect="1" noChangeArrowheads="1"/>
          </p:cNvPicPr>
          <p:nvPr/>
        </p:nvPicPr>
        <p:blipFill>
          <a:blip r:embed="rId2" cstate="print">
            <a:grayscl/>
            <a:extLst/>
          </a:blip>
          <a:srcRect/>
          <a:stretch>
            <a:fillRect/>
          </a:stretch>
        </p:blipFill>
        <p:spPr bwMode="auto">
          <a:xfrm flipH="1">
            <a:off x="1751012" y="2601230"/>
            <a:ext cx="8511208" cy="395197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28674" name="Picture 2" descr="http://2.bp.blogspot.com/_dhLIbWCVMIE/SvhTqimhdjI/AAAAAAAABBY/r3AI1QmLnCc/s200/doc_xml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9464">
            <a:off x="3991535" y="2890384"/>
            <a:ext cx="3048000" cy="3048000"/>
          </a:xfrm>
          <a:prstGeom prst="rect">
            <a:avLst/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fileguru.com/images/b/space_icons_desktop_icons_and_cursors-25018.jpe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94494">
            <a:off x="7936094" y="3280401"/>
            <a:ext cx="1816418" cy="1403596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7054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XML namespaces </a:t>
            </a:r>
            <a:r>
              <a:rPr lang="en-US" dirty="0" smtClean="0"/>
              <a:t>are defined like this: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2019940"/>
            <a:ext cx="10515600" cy="4353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sample:towns</a:t>
            </a:r>
            <a:r>
              <a:rPr lang="bg-BG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xmlns:sample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www.sample.org/towns/1.0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&lt;sample:name&gt;Sofia&lt;/sample:name&gt;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&lt;sample:population&gt;1200000&lt;/sample:population&gt;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&lt;sample:name&gt;Plovdiv&lt;/sample:name&gt;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sample:population&gt;700000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&lt;/sample:population&gt;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&lt;/sample:towns&gt;</a:t>
            </a:r>
          </a:p>
        </p:txBody>
      </p:sp>
    </p:spTree>
    <p:extLst>
      <p:ext uri="{BB962C8B-B14F-4D97-AF65-F5344CB8AC3E}">
        <p14:creationId xmlns:p14="http://schemas.microsoft.com/office/powerpoint/2010/main" val="15599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XML namespaces allow multiple tags with the same name</a:t>
            </a:r>
            <a:r>
              <a:rPr lang="bg-BG" sz="3200" dirty="0" smtClean="0"/>
              <a:t>: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Namespaces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5974" y="2030104"/>
            <a:ext cx="10536238" cy="430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xmlns:country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urn:sample-org:country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xmlns:town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="http://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www.sample.org/towns/1.0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town:name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&gt;Plovdiv&lt;/town:name&gt;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town:population&gt;700000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&lt;/town:population&gt;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country:name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&gt;Bulgaria&lt;/country:name&gt;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</p:spTree>
    <p:extLst>
      <p:ext uri="{BB962C8B-B14F-4D97-AF65-F5344CB8AC3E}">
        <p14:creationId xmlns:p14="http://schemas.microsoft.com/office/powerpoint/2010/main" val="26269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8339" y="1219200"/>
            <a:ext cx="10844210" cy="5124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xmlns:town="http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://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www.sample.org/towns/1.0"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xmlns:country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="urn:sample-org:country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&lt;town:name&gt;Sofia&lt;/town:name&gt;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town:population&gt;1200000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&lt;country:name&gt;Bulgaria&lt;/country:name&gt;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&lt;town:name&gt;Plovdiv&lt;/town:name&gt;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town:population&gt;700000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3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country:name</a:t>
            </a:r>
            <a:r>
              <a:rPr lang="en-US" sz="23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Bulgaria</a:t>
            </a:r>
            <a:r>
              <a:rPr lang="en-US" sz="23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country:name</a:t>
            </a:r>
            <a:r>
              <a:rPr lang="en-US" sz="23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456612" y="2200871"/>
            <a:ext cx="3200400" cy="1761529"/>
          </a:xfrm>
          <a:prstGeom prst="wedgeRoundRectCallout">
            <a:avLst>
              <a:gd name="adj1" fmla="val 81322"/>
              <a:gd name="adj2" fmla="val -4801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Namespace with prefix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URI </a:t>
            </a:r>
            <a:r>
              <a:rPr lang="bg-BG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urn:sample-org:country</a:t>
            </a:r>
            <a:r>
              <a:rPr lang="bg-BG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3656012" y="5609492"/>
            <a:ext cx="8001000" cy="943707"/>
          </a:xfrm>
          <a:prstGeom prst="wedgeRoundRectCallout">
            <a:avLst>
              <a:gd name="adj1" fmla="val 54608"/>
              <a:gd name="adj2" fmla="val -495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 named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from namespace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qualified tag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 is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{urn:sample-org:country}name</a:t>
            </a:r>
            <a:r>
              <a:rPr lang="bg-BG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What is XML?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and HTML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Namespaces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Schemas and Validation</a:t>
            </a:r>
          </a:p>
          <a:p>
            <a:pPr marL="798513" lvl="1" indent="-450850">
              <a:lnSpc>
                <a:spcPct val="100000"/>
              </a:lnSpc>
            </a:pPr>
            <a:r>
              <a:rPr lang="en-US" dirty="0" smtClean="0"/>
              <a:t>DTD and XSD Schemas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Parsers: DOM, SAX, </a:t>
            </a:r>
            <a:r>
              <a:rPr lang="en-US" noProof="1" smtClean="0"/>
              <a:t>StAX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XPath Language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XSL Transformations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9214" y="1094423"/>
            <a:ext cx="2293044" cy="2293044"/>
          </a:xfrm>
          <a:prstGeom prst="rect">
            <a:avLst/>
          </a:prstGeom>
          <a:noFill/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10" y="3891600"/>
            <a:ext cx="2280602" cy="22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56701">
            <a:off x="9357169" y="1792658"/>
            <a:ext cx="1709484" cy="858992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7091" y="4303903"/>
            <a:ext cx="1957290" cy="1610544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Namespaces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476" y="1143000"/>
            <a:ext cx="10599736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&lt;order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http://www.supermarket.com/orders/1.1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&lt;name&gt;Beer "Zagorka"&lt;/name&gt;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amount&gt;8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amount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&lt;measure&gt;bottle&lt;/measure&gt;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&lt;price&gt;5.60&lt;/price&gt;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&lt;name&gt;Meat balls&lt;/name&gt;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amount&gt;12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amount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measure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&gt;piece&lt;/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measure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&lt;price&gt;5.40&lt;/price&gt;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&lt;/order&gt;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 flipV="1">
            <a:off x="6246812" y="2057400"/>
            <a:ext cx="4710001" cy="1142999"/>
          </a:xfrm>
          <a:prstGeom prst="wedgeRoundRectCallout">
            <a:avLst>
              <a:gd name="adj1" fmla="val 60719"/>
              <a:gd name="adj2" fmla="val -594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Default namespace – applied for the entire XML document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5637212" y="3411372"/>
            <a:ext cx="5334000" cy="1406856"/>
          </a:xfrm>
          <a:prstGeom prst="wedgeRoundRectCallout">
            <a:avLst>
              <a:gd name="adj1" fmla="val 64996"/>
              <a:gd name="adj2" fmla="val 571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full (qualified) tag name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{http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www.supermarket.com/orders/1.1}measure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 descr="C:\Trash\XML-sche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9261">
            <a:off x="3142722" y="1435907"/>
            <a:ext cx="5534922" cy="4938346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4500000">
              <a:rot lat="18364065" lon="21430747" rev="487941"/>
            </a:camera>
            <a:lightRig rig="balanced" dir="t"/>
          </a:scene3d>
          <a:sp3d extrusionH="38100" prstMaterial="clear">
            <a:bevelT w="190500" h="12700" prst="softRound"/>
            <a:bevelB w="44450" h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712" y="793703"/>
            <a:ext cx="5867400" cy="1568497"/>
          </a:xfrm>
        </p:spPr>
        <p:txBody>
          <a:bodyPr/>
          <a:lstStyle/>
          <a:p>
            <a:r>
              <a:rPr lang="en-US" dirty="0" smtClean="0"/>
              <a:t>XML Schemas</a:t>
            </a:r>
            <a:br>
              <a:rPr lang="en-US" dirty="0" smtClean="0"/>
            </a:br>
            <a:r>
              <a:rPr lang="en-US" dirty="0" smtClean="0"/>
              <a:t>and Validation</a:t>
            </a:r>
            <a:endParaRPr lang="en-US" dirty="0"/>
          </a:p>
        </p:txBody>
      </p:sp>
      <p:pic>
        <p:nvPicPr>
          <p:cNvPr id="29700" name="Picture 4" descr="http://www.validicons.com/OSI_pngs/osi_xml_wt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5612" y="4165748"/>
            <a:ext cx="19050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.cmpnet.com/automotivedesign-europe/2009/07/Eberspaecher/A1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0604" y="2733674"/>
            <a:ext cx="2371208" cy="2066926"/>
          </a:xfrm>
          <a:prstGeom prst="roundRect">
            <a:avLst>
              <a:gd name="adj" fmla="val 29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4" descr="http://arload.files.wordpress.com/2010/03/external-validati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6639">
            <a:off x="7785892" y="2466359"/>
            <a:ext cx="1483701" cy="1093251"/>
          </a:xfrm>
          <a:prstGeom prst="roundRect">
            <a:avLst>
              <a:gd name="adj" fmla="val 6700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3412" y="4367380"/>
            <a:ext cx="2286000" cy="1881021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7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XML document structure is defined by schemas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XML schemas </a:t>
            </a:r>
            <a:r>
              <a:rPr lang="en-US" dirty="0" smtClean="0"/>
              <a:t>describes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Possible tags, attributes and their valid values (data types)</a:t>
            </a:r>
          </a:p>
          <a:p>
            <a:pPr lvl="1"/>
            <a:r>
              <a:rPr lang="en-US" dirty="0"/>
              <a:t>Default values and number of appearances </a:t>
            </a:r>
            <a:endParaRPr lang="bg-BG" dirty="0"/>
          </a:p>
          <a:p>
            <a:pPr lvl="1"/>
            <a:r>
              <a:rPr lang="en-US" dirty="0" smtClean="0"/>
              <a:t>Tags order</a:t>
            </a:r>
          </a:p>
          <a:p>
            <a:r>
              <a:rPr lang="en-US" dirty="0" smtClean="0"/>
              <a:t>There are few XML Schema standards: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DTD </a:t>
            </a:r>
            <a:r>
              <a:rPr lang="en-US" dirty="0" smtClean="0"/>
              <a:t>– Document Type Definition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XSD </a:t>
            </a:r>
            <a:r>
              <a:rPr lang="en-US" dirty="0" smtClean="0"/>
              <a:t>– XML Schema Definition Language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Schemas and Validation</a:t>
            </a:r>
            <a:endParaRPr lang="en-US" dirty="0"/>
          </a:p>
        </p:txBody>
      </p:sp>
      <p:pic>
        <p:nvPicPr>
          <p:cNvPr id="3074" name="Picture 2" descr="http://findicons.com/files/icons/1915/xml_docs/128/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4800600"/>
            <a:ext cx="1446617" cy="1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indicons.com/files/icons/1915/xml_docs/128/x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800600"/>
            <a:ext cx="1446617" cy="1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DTD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Document Type Definition</a:t>
            </a:r>
            <a:r>
              <a:rPr lang="bg-BG" dirty="0"/>
              <a:t>) </a:t>
            </a:r>
            <a:r>
              <a:rPr lang="en-US" dirty="0"/>
              <a:t>is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Formal language for describing XML document structures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 set of rules for the tags and their </a:t>
            </a:r>
            <a:r>
              <a:rPr lang="en-US" dirty="0" smtClean="0"/>
              <a:t>attributes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language, but not XML based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Less powerful and more simple than XSD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Definition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4876" y="4538008"/>
            <a:ext cx="1029493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library (book+)&gt;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&lt;!ATTLIST library name CDATA #REQUIRED&gt;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book (title, author, isbn)&gt;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title (#PCDATA)&gt;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author (#PCDATA)&gt;</a:t>
            </a:r>
          </a:p>
        </p:txBody>
      </p:sp>
      <p:pic>
        <p:nvPicPr>
          <p:cNvPr id="6" name="Picture 2" descr="http://findicons.com/files/icons/1915/xml_docs/128/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394" y="4043611"/>
            <a:ext cx="1772018" cy="17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XML Schema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(XSD, XML Schema Definition Language)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XML-based language for describing the structure of XML documents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Specifies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 of rules </a:t>
            </a:r>
            <a:r>
              <a:rPr lang="en-US" dirty="0" smtClean="0"/>
              <a:t>for the tags and attributes in a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Specifies a few standard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Numbers (float, double, decimal), dates (ISO 8601), durations, strings, binary data (hex-encoded / base64-encoded),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Specifies validation rules, e.g. by regular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XML Schema has more descriptive power than DTD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 (XSD)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Schema (XSD)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2412" y="1379464"/>
            <a:ext cx="109440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b="1" spc="-6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xs:schema</a:t>
            </a: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xmlns:xs="http://www.w3.org/2001/XMLSchema"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spc="-6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targetNamespace="https://sample.org/library"</a:t>
            </a: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&lt;xs:element name="library"&gt;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&lt;xs:complexType&gt;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&lt;xs:sequence&gt;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&lt;xs:element ref="book" maxOccurs="unbounded"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&lt;/xs:sequence&gt;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&lt;xs:attribute name="name" type="xs:string" use="optional"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&lt;/xs:complexType&gt;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&lt;/xs:element&gt;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6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…  </a:t>
            </a:r>
            <a:endParaRPr lang="en-US" b="1" spc="-6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06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 (XSD) –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812" y="1219200"/>
            <a:ext cx="1091860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xs:element name="book"&gt;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xs:complexType&gt;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&lt;xs:sequence&gt;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ref="title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  <a:endParaRPr lang="en-US" b="1" spc="-5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ref="author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  <a:endParaRPr lang="en-US" b="1" spc="-5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ref="isbn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  <a:endParaRPr lang="en-US" b="1" spc="-5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&lt;/xs:sequence&gt;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xs:complexType&gt;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xs:element&gt;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xs:element name="title" type="xs:string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  <a:endParaRPr lang="en-US" b="1" spc="-5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xs:element name="author" type="xs:string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  <a:endParaRPr lang="en-US" b="1" spc="-5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xs:element name="isbn" type="xs:string</a:t>
            </a:r>
            <a:r>
              <a:rPr lang="en-US" b="1" spc="-5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  <a:endParaRPr lang="en-US" b="1" spc="-5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spc="-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xs:schema</a:t>
            </a:r>
            <a:r>
              <a:rPr lang="en-US" b="1" spc="-5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8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DTD from XML (Private)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269204"/>
            <a:ext cx="10668000" cy="2017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version="1.0"?&gt;</a:t>
            </a:r>
            <a:b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root-element</a:t>
            </a: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 </a:t>
            </a: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"[URI]"&gt;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root-element</a:t>
            </a: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root-element</a:t>
            </a: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30646" y="3604585"/>
            <a:ext cx="10701338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version="1.0"?&gt;</a:t>
            </a:r>
            <a:b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</a:t>
            </a: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 </a:t>
            </a: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http://127.0.0.1:8080/library/lib.xsd</a:t>
            </a: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23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5561012" y="2260066"/>
            <a:ext cx="3810000" cy="1092734"/>
          </a:xfrm>
          <a:prstGeom prst="wedgeRoundRectCallout">
            <a:avLst>
              <a:gd name="adj1" fmla="val 61979"/>
              <a:gd name="adj2" fmla="val -580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keyword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means private (local) DTD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0800000" flipV="1">
            <a:off x="3198812" y="4572000"/>
            <a:ext cx="2362200" cy="594535"/>
          </a:xfrm>
          <a:prstGeom prst="wedgeRoundRectCallout">
            <a:avLst>
              <a:gd name="adj1" fmla="val 64868"/>
              <a:gd name="adj2" fmla="val -625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V="1">
            <a:off x="6765812" y="4572001"/>
            <a:ext cx="3291000" cy="594535"/>
          </a:xfrm>
          <a:prstGeom prst="wedgeRoundRectCallout">
            <a:avLst>
              <a:gd name="adj1" fmla="val 61979"/>
              <a:gd name="adj2" fmla="val -580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DTD location (local)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DTD from XML (Public)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219200"/>
            <a:ext cx="1066800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version="1.0"?&gt;</a:t>
            </a:r>
            <a:b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root-element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endParaRPr lang="en-US" sz="22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"[Formal 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Identifier (FPI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)]" 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"[URI]"&gt;</a:t>
            </a:r>
            <a:b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root-element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root-element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30646" y="3699474"/>
            <a:ext cx="10701338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hibernate-mapping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"-//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Hibernate/Hibernate Mapping DTD 3.0//EN"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http://www.hibernate.org/dtd/hibernate-mapping-3.0.dtd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hibernate-mapping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hibernate-mapping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942012" y="914401"/>
            <a:ext cx="4114800" cy="962591"/>
          </a:xfrm>
          <a:prstGeom prst="wedgeRoundRectCallout">
            <a:avLst>
              <a:gd name="adj1" fmla="val 61979"/>
              <a:gd name="adj2" fmla="val 404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keyword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means public DTD in Internet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0800000" flipV="1">
            <a:off x="6399212" y="5349064"/>
            <a:ext cx="4038600" cy="594535"/>
          </a:xfrm>
          <a:prstGeom prst="wedgeRoundRectCallout">
            <a:avLst>
              <a:gd name="adj1" fmla="val 58600"/>
              <a:gd name="adj2" fmla="val -580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DTD location (Internet URL)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May be Embedded in the DOCTYPE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5812" y="1295400"/>
            <a:ext cx="10642600" cy="5052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note [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 note (to,from,heading,body)&gt;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 to (#PCDATA)&gt;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 from (#PCDATA)&gt;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 heading (#PCDATA)&gt;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 body (#PCDATA)&gt;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&lt;note&gt;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to&gt;Tove&lt;/to&gt;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from&gt;Jani&lt;/from&gt;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heading&gt;Reminder&lt;/heading&gt;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body&gt;Don't forget me this weekend&lt;/body&gt;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&lt;/note&gt;</a:t>
            </a:r>
          </a:p>
        </p:txBody>
      </p:sp>
      <p:pic>
        <p:nvPicPr>
          <p:cNvPr id="6146" name="Picture 2" descr="http://www.kimfenolio.com/wp-content/uploads/2010/11/doc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676400"/>
            <a:ext cx="3571872" cy="1828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1812" y="1313000"/>
            <a:ext cx="4267200" cy="820600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pic>
        <p:nvPicPr>
          <p:cNvPr id="53255" name="Picture 7" descr="C:\Trash\xml-sample-do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03788">
            <a:off x="3078648" y="2709479"/>
            <a:ext cx="6347016" cy="32385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99997">
            <a:off x="2709446" y="2362200"/>
            <a:ext cx="1732457" cy="214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8239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XSD from XML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219200"/>
            <a:ext cx="1066800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version="1.0"?&gt;</a:t>
            </a:r>
            <a:b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root-element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xmlns="[namespace]"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xmlns:xsi="http://www.w3.org/2001/XMLSchema-instance"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xsi:schemaLocation="[namespace URI]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[namespace URI]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root-element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3962400"/>
            <a:ext cx="10668000" cy="20594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p:person </a:t>
            </a:r>
            <a:r>
              <a:rPr lang="en-US" sz="2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xmlns:xsi="http://www.w3.org/2001/XMLSchema-instance"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xmlns:p="urn:sample:people" </a:t>
            </a:r>
            <a:r>
              <a:rPr lang="en-US" sz="23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xsi:schemaLocation</a:t>
            </a:r>
            <a:r>
              <a:rPr lang="en-US" sz="23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"urn:sample:people http</a:t>
            </a:r>
            <a:r>
              <a:rPr lang="en-US" sz="2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3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sample.org/people.xsd"&gt;</a:t>
            </a:r>
            <a:endParaRPr lang="en-US" sz="23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&lt;p:name&gt;John&lt;/p:name</a:t>
            </a:r>
            <a:r>
              <a:rPr lang="en-US" sz="2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&lt;/p:person</a:t>
            </a:r>
            <a:r>
              <a:rPr lang="en-US" sz="2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212" y="6172200"/>
            <a:ext cx="109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Validate XML by XSD online: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www.freeformatter.com/xml-validator-xsd.html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XSD from XML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8612" y="1219200"/>
            <a:ext cx="10806000" cy="50494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&lt;p:Person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xmlns:p="http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sample.org/People" xmlns:v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="http://sample.org/Vehicles"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xmlns:xsi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="http://www.w3.org/2001/XMLSchema-instance"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xsi:schemaLocation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http://sample.org/People http://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sample.org/people.xsd </a:t>
            </a:r>
            <a:endParaRPr lang="en-US" sz="2100" b="1" spc="-2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http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://sample.org/schemas/Vehicles http://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sample.org/vehicles.xsd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&lt;name&gt;John&lt;/name&gt;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&lt;age&gt;28&lt;/age&gt;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v:Vehicle&gt;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color&gt;Red&lt;/color&gt;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wheels&gt;4&lt;/wheels&gt;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seats&gt;2&lt;/seats&gt;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spc="-2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v:Vehicle&gt;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spc="-2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&lt;/p:Person&gt;</a:t>
            </a:r>
            <a:endParaRPr lang="en-US" sz="2100" b="1" spc="-2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28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/>
              <a:t>has powerful XSD Schema Editor</a:t>
            </a:r>
            <a:endParaRPr lang="bg-BG" dirty="0"/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generate XSD Schema </a:t>
            </a:r>
            <a:r>
              <a:rPr lang="en-US" dirty="0" smtClean="0"/>
              <a:t>by existing XML document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Schema Editor 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292" y="2738546"/>
            <a:ext cx="6189720" cy="133989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4612" y="2738546"/>
            <a:ext cx="3581400" cy="362320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1728" y="4356022"/>
            <a:ext cx="3636848" cy="200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2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4267200"/>
            <a:ext cx="7215928" cy="1492336"/>
          </a:xfrm>
        </p:spPr>
        <p:txBody>
          <a:bodyPr/>
          <a:lstStyle/>
          <a:p>
            <a:pPr algn="ctr">
              <a:lnSpc>
                <a:spcPts val="5400"/>
              </a:lnSpc>
            </a:pPr>
            <a:r>
              <a:rPr lang="en-US" dirty="0" smtClean="0"/>
              <a:t>Working with the XSD Editor in Visual Studio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98612" y="838200"/>
            <a:ext cx="8153400" cy="3124200"/>
            <a:chOff x="1293812" y="762000"/>
            <a:chExt cx="8153400" cy="3124200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055722" y="1074228"/>
              <a:ext cx="5098752" cy="2811972"/>
            </a:xfrm>
            <a:prstGeom prst="roundRect">
              <a:avLst>
                <a:gd name="adj" fmla="val 317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934" y="762000"/>
              <a:ext cx="1573278" cy="1609724"/>
            </a:xfrm>
            <a:prstGeom prst="roundRect">
              <a:avLst>
                <a:gd name="adj" fmla="val 2475"/>
              </a:avLst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01600" dir="2700000" sx="106000" sy="106000" algn="tl" rotWithShape="0">
                <a:schemeClr val="accent5">
                  <a:lumMod val="5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1293812" y="819269"/>
              <a:ext cx="2896566" cy="2929602"/>
            </a:xfrm>
            <a:prstGeom prst="roundRect">
              <a:avLst>
                <a:gd name="adj" fmla="val 3449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5296" y="2186779"/>
              <a:ext cx="1438781" cy="719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0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4879798"/>
            <a:ext cx="8938472" cy="820600"/>
          </a:xfrm>
        </p:spPr>
        <p:txBody>
          <a:bodyPr/>
          <a:lstStyle/>
          <a:p>
            <a:r>
              <a:rPr lang="en-US" dirty="0" smtClean="0"/>
              <a:t>XML Parsers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340" y="5708270"/>
            <a:ext cx="8938472" cy="719034"/>
          </a:xfrm>
        </p:spPr>
        <p:txBody>
          <a:bodyPr/>
          <a:lstStyle/>
          <a:p>
            <a:r>
              <a:rPr lang="en-US" dirty="0" smtClean="0"/>
              <a:t>DOM, SAX and </a:t>
            </a:r>
            <a:r>
              <a:rPr lang="en-US" noProof="1" smtClean="0"/>
              <a:t>StAX</a:t>
            </a:r>
            <a:r>
              <a:rPr lang="en-US" dirty="0" smtClean="0"/>
              <a:t> Parsers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58247" y="914400"/>
            <a:ext cx="9231965" cy="3715654"/>
            <a:chOff x="1129647" y="966001"/>
            <a:chExt cx="9231965" cy="3715654"/>
          </a:xfrm>
        </p:grpSpPr>
        <p:pic>
          <p:nvPicPr>
            <p:cNvPr id="9" name="Picture 7" descr="http://icons2.iconarchive.com/icons/enhancedlabs/lha-objects/128/Filetype-XML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29647" y="2062620"/>
              <a:ext cx="2572854" cy="2572854"/>
            </a:xfrm>
            <a:prstGeom prst="rect">
              <a:avLst/>
            </a:prstGeom>
            <a:noFill/>
          </p:spPr>
        </p:pic>
        <p:pic>
          <p:nvPicPr>
            <p:cNvPr id="6" name="Picture 2" descr="http://www.chameleoni.com/images/features_cv_parsing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969865">
              <a:off x="2522313" y="1300870"/>
              <a:ext cx="2121694" cy="1676400"/>
            </a:xfrm>
            <a:prstGeom prst="roundRect">
              <a:avLst>
                <a:gd name="adj" fmla="val 22503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12500"/>
            </a:effectLst>
            <a:scene3d>
              <a:camera prst="perspectiveContrastingLeftFacing"/>
              <a:lightRig rig="threePt" dir="t"/>
            </a:scene3d>
          </p:spPr>
        </p:pic>
        <p:pic>
          <p:nvPicPr>
            <p:cNvPr id="31746" name="Picture 2" descr="http://www.iconarchive.com/icons/fasticon/comic-3/128/files-text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966687">
              <a:off x="3188774" y="2334216"/>
              <a:ext cx="2347439" cy="2347439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50" name="Picture 6" descr="http://icons-search.com/img/yellowicon/Flat_Linux.zip/Flat_for_Linux-Edit_Text-27-Edit_Text_256x256.png-256x25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575042">
              <a:off x="6558623" y="1109914"/>
              <a:ext cx="2615231" cy="26152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56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03211">
              <a:off x="5140160" y="966001"/>
              <a:ext cx="2275944" cy="3564138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012" y="2962133"/>
              <a:ext cx="2266600" cy="1610544"/>
            </a:xfrm>
            <a:prstGeom prst="roundRect">
              <a:avLst>
                <a:gd name="adj" fmla="val 5362"/>
              </a:avLst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68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XML parsers </a:t>
            </a:r>
            <a:r>
              <a:rPr lang="en-US" dirty="0" smtClean="0"/>
              <a:t>are programming libraries that process XML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Typical functions of an XML parser:</a:t>
            </a:r>
          </a:p>
          <a:p>
            <a:pPr lvl="1"/>
            <a:r>
              <a:rPr lang="en-US" dirty="0" smtClean="0"/>
              <a:t>Extracting data from XML documents</a:t>
            </a:r>
          </a:p>
          <a:p>
            <a:pPr lvl="1"/>
            <a:r>
              <a:rPr lang="en-US" dirty="0" smtClean="0"/>
              <a:t>Modifying existing XML documents</a:t>
            </a:r>
          </a:p>
          <a:p>
            <a:pPr lvl="1"/>
            <a:r>
              <a:rPr lang="en-US" dirty="0" smtClean="0"/>
              <a:t>Building new XML documents</a:t>
            </a:r>
          </a:p>
          <a:p>
            <a:pPr lvl="1"/>
            <a:r>
              <a:rPr lang="en-US" dirty="0" smtClean="0"/>
              <a:t>Validating XML documents by given schema / DTD</a:t>
            </a:r>
          </a:p>
          <a:p>
            <a:pPr lvl="1"/>
            <a:r>
              <a:rPr lang="en-US" dirty="0" smtClean="0"/>
              <a:t>Transforming XML documents</a:t>
            </a:r>
          </a:p>
          <a:p>
            <a:pPr lvl="1"/>
            <a:r>
              <a:rPr lang="en-US" dirty="0" smtClean="0"/>
              <a:t>Searching in a XML document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269836"/>
            <a:ext cx="3809630" cy="1692564"/>
          </a:xfrm>
          <a:prstGeom prst="roundRect">
            <a:avLst>
              <a:gd name="adj" fmla="val 2688"/>
            </a:avLst>
          </a:prstGeom>
        </p:spPr>
      </p:pic>
    </p:spTree>
    <p:extLst>
      <p:ext uri="{BB962C8B-B14F-4D97-AF65-F5344CB8AC3E}">
        <p14:creationId xmlns:p14="http://schemas.microsoft.com/office/powerpoint/2010/main" val="11187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They have several working models</a:t>
            </a:r>
            <a:r>
              <a:rPr lang="bg-BG" dirty="0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(Document Object Model)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Represents</a:t>
            </a:r>
            <a:r>
              <a:rPr lang="bg-BG" dirty="0" smtClean="0"/>
              <a:t> </a:t>
            </a:r>
            <a:r>
              <a:rPr lang="en-US" dirty="0" smtClean="0"/>
              <a:t>XML documents 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DOM tree</a:t>
            </a:r>
            <a:r>
              <a:rPr lang="en-US" dirty="0" smtClean="0"/>
              <a:t> in the memory 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Allows processing and modifying the document</a:t>
            </a:r>
            <a:r>
              <a:rPr lang="en-US" sz="2700" dirty="0"/>
              <a:t> 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(Simple API for XML Processing)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Reads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documents consequently tag by tag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Event-driven API: analyze the read portions at each step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Streaming API for XML</a:t>
            </a:r>
            <a:r>
              <a:rPr lang="en-US" dirty="0" smtClean="0"/>
              <a:t>)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Like SAX but works in "pull" mode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Parsers: Working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Load the</a:t>
            </a:r>
            <a:r>
              <a:rPr lang="bg-BG" sz="3200" dirty="0" smtClean="0"/>
              <a:t> </a:t>
            </a:r>
            <a:r>
              <a:rPr lang="en-US" sz="3200" dirty="0" smtClean="0"/>
              <a:t>following XML document as DOM tree: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876" y="1925921"/>
            <a:ext cx="10650536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=".NET Developer's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&lt;title&gt;Silverlight in Action&lt;/title&gt;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&lt;author&gt;Pete Brown&lt;/author&gt;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&lt;isbn&gt;978-1-935182-37-5&lt;/isbn&gt;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556398"/>
            <a:ext cx="3645737" cy="26158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85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corresponding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tree</a:t>
            </a:r>
            <a:r>
              <a:rPr lang="en-US" sz="3200" dirty="0" smtClean="0"/>
              <a:t>: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 (2)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9573"/>
              </p:ext>
            </p:extLst>
          </p:nvPr>
        </p:nvGraphicFramePr>
        <p:xfrm>
          <a:off x="1370012" y="1905000"/>
          <a:ext cx="9296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11292975" imgH="6015891" progId="Visio.Drawing.11">
                  <p:embed/>
                </p:oleObj>
              </mc:Choice>
              <mc:Fallback>
                <p:oleObj name="Visio" r:id="rId3" imgW="11292975" imgH="60158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2" y="1905000"/>
                        <a:ext cx="9296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1812" y="1905000"/>
            <a:ext cx="1447800" cy="990600"/>
          </a:xfrm>
          <a:prstGeom prst="wedgeRoundRectCallout">
            <a:avLst>
              <a:gd name="adj1" fmla="val 77434"/>
              <a:gd name="adj2" fmla="val 440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18412" y="2237114"/>
            <a:ext cx="2354263" cy="506086"/>
          </a:xfrm>
          <a:prstGeom prst="wedgeRoundRectCallout">
            <a:avLst>
              <a:gd name="adj1" fmla="val -62993"/>
              <a:gd name="adj2" fmla="val 594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SAX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parsers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Iterate over a XML document consequently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 by tag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callback functions </a:t>
            </a:r>
            <a:r>
              <a:rPr lang="en-US" dirty="0" smtClean="0"/>
              <a:t>(events) when particular node is reached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Streaming-style</a:t>
            </a:r>
            <a:r>
              <a:rPr lang="en-US" dirty="0" smtClean="0"/>
              <a:t> access</a:t>
            </a:r>
          </a:p>
          <a:p>
            <a:pPr lvl="2"/>
            <a:r>
              <a:rPr lang="en-US" dirty="0" smtClean="0"/>
              <a:t>Going backwards or jumping ahead is not allowed</a:t>
            </a:r>
            <a:endParaRPr lang="bg-BG" dirty="0" smtClean="0"/>
          </a:p>
          <a:p>
            <a:pPr lvl="1"/>
            <a:r>
              <a:rPr lang="en-US" dirty="0" smtClean="0"/>
              <a:t>Require many times less resources (memory and CPU time)</a:t>
            </a:r>
          </a:p>
          <a:p>
            <a:pPr lvl="1"/>
            <a:r>
              <a:rPr lang="en-US" dirty="0" smtClean="0"/>
              <a:t>Works well over streams and big XML documents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SAX Parsers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="Developer's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title&gt;Teach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isbn&gt;978-0-672-32471-0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189192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StAX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like </a:t>
            </a:r>
            <a:r>
              <a:rPr lang="en-US" dirty="0"/>
              <a:t>SAX but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"Pull"-</a:t>
            </a:r>
            <a:r>
              <a:rPr lang="en-US" dirty="0" smtClean="0"/>
              <a:t>based parser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/>
              <a:t>event driven (not callback based)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</a:t>
            </a:r>
            <a:r>
              <a:rPr lang="en-US" dirty="0"/>
              <a:t>manually say "go to next element" and analyze </a:t>
            </a:r>
            <a:r>
              <a:rPr lang="en-US" dirty="0" smtClean="0"/>
              <a:t>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SAX vs. </a:t>
            </a:r>
            <a:r>
              <a:rPr lang="en-US" noProof="1" smtClean="0"/>
              <a:t>StAX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SAX reads the documents and invokes callbacks like "node found", "attribute found",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noProof="1" smtClean="0"/>
              <a:t>StAX</a:t>
            </a:r>
            <a:r>
              <a:rPr lang="en-US" dirty="0" smtClean="0"/>
              <a:t> parsers the read is invoked by the developer synchronously </a:t>
            </a:r>
            <a:r>
              <a:rPr lang="en-US" dirty="0" smtClean="0">
                <a:sym typeface="Wingdings" panose="05000000000000000000" pitchFamily="2" charset="2"/>
              </a:rPr>
              <a:t> easier for developers</a:t>
            </a:r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StAX Parser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72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DOM processing model when:</a:t>
            </a:r>
            <a:endParaRPr lang="bg-BG" dirty="0" smtClean="0"/>
          </a:p>
          <a:p>
            <a:pPr lvl="1"/>
            <a:r>
              <a:rPr lang="en-US" dirty="0" smtClean="0"/>
              <a:t>Process small documents (e.g. less than 10 MB)</a:t>
            </a:r>
          </a:p>
          <a:p>
            <a:pPr lvl="1"/>
            <a:r>
              <a:rPr lang="en-US" dirty="0" smtClean="0"/>
              <a:t>There is a need of flexibility</a:t>
            </a:r>
          </a:p>
          <a:p>
            <a:pPr lvl="1"/>
            <a:r>
              <a:rPr lang="en-US" dirty="0" smtClean="0"/>
              <a:t>To modify XML documents</a:t>
            </a:r>
            <a:endParaRPr lang="bg-BG" dirty="0" smtClean="0"/>
          </a:p>
          <a:p>
            <a:r>
              <a:rPr lang="en-US" dirty="0" smtClean="0"/>
              <a:t>Use SAX / StAX</a:t>
            </a:r>
            <a:r>
              <a:rPr lang="bg-BG" dirty="0" smtClean="0"/>
              <a:t> </a:t>
            </a:r>
            <a:r>
              <a:rPr lang="en-US" dirty="0" smtClean="0"/>
              <a:t>processing model when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Process big documents (hundreds of MB)</a:t>
            </a:r>
          </a:p>
          <a:p>
            <a:pPr lvl="1"/>
            <a:r>
              <a:rPr lang="en-US" dirty="0" smtClean="0"/>
              <a:t>The processing speed is important</a:t>
            </a:r>
          </a:p>
          <a:p>
            <a:pPr lvl="1"/>
            <a:r>
              <a:rPr lang="en-US" dirty="0" smtClean="0"/>
              <a:t>There is no need to modify the document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r>
              <a:rPr lang="bg-BG" dirty="0" smtClean="0"/>
              <a:t> </a:t>
            </a:r>
            <a:r>
              <a:rPr lang="en-US" dirty="0" smtClean="0"/>
              <a:t>and SAX / StAX?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Peter\Pictures\Kartinki Telerik\Creative_Art_by_1024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885268" y="1099760"/>
            <a:ext cx="6040046" cy="3490080"/>
          </a:xfrm>
          <a:prstGeom prst="roundRect">
            <a:avLst>
              <a:gd name="adj" fmla="val 41805"/>
            </a:avLst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  <p:pic>
        <p:nvPicPr>
          <p:cNvPr id="2" name="Picture 2" descr="http://nrich.maths.org/content/id/4805/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2" y="1724024"/>
            <a:ext cx="2835987" cy="2771776"/>
          </a:xfrm>
          <a:prstGeom prst="roundRect">
            <a:avLst>
              <a:gd name="adj" fmla="val 9771"/>
            </a:avLst>
          </a:prstGeom>
          <a:noFill/>
          <a:scene3d>
            <a:camera prst="perspectiveRelaxedModerately" fov="6900000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http://www.w3.org/Consortium/Offices/Presentations/XSLT_XPATH/images/xpa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42970">
            <a:off x="6637156" y="1761949"/>
            <a:ext cx="3706368" cy="289560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145676" lon="20724924" rev="150738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 descr="C:\Trash\xpath-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19500">
            <a:off x="3361064" y="1502570"/>
            <a:ext cx="6724009" cy="61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4850296"/>
            <a:ext cx="8938472" cy="820600"/>
          </a:xfrm>
        </p:spPr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Searching in XML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XP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(XML Path Language)</a:t>
            </a:r>
            <a:r>
              <a:rPr lang="en-US" dirty="0" smtClean="0"/>
              <a:t> is a language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Addressing parts of XML documents (searching)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</a:t>
            </a:r>
            <a:r>
              <a:rPr lang="en-US" dirty="0" smtClean="0"/>
              <a:t> expressions describe of paths to nodes and filter criteria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Sample</a:t>
            </a:r>
            <a:r>
              <a:rPr lang="bg-BG" dirty="0" smtClean="0"/>
              <a:t> 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XPath?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3962400"/>
            <a:ext cx="10363200" cy="578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/library/book[isbn='1-930110-19-7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']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4800600"/>
            <a:ext cx="10363200" cy="578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/catalog/cd[@price&lt;10.80]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2812" y="5638800"/>
            <a:ext cx="10363200" cy="578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/book/chapter[3]/para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graph</a:t>
            </a:r>
            <a:r>
              <a:rPr lang="bg-BG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last()</a:t>
            </a:r>
            <a:r>
              <a:rPr lang="bg-BG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03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bg-BG" sz="3000" dirty="0"/>
              <a:t> – </a:t>
            </a:r>
            <a:r>
              <a:rPr lang="en-US" sz="3000" dirty="0"/>
              <a:t>addresses the root </a:t>
            </a:r>
            <a:r>
              <a:rPr lang="en-US" sz="3000" dirty="0" smtClean="0"/>
              <a:t>element</a:t>
            </a:r>
            <a:endParaRPr lang="bg-BG" sz="3000" dirty="0"/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/someNode</a:t>
            </a:r>
            <a:r>
              <a:rPr lang="bg-BG" sz="3000" dirty="0" smtClean="0"/>
              <a:t> </a:t>
            </a:r>
            <a:r>
              <a:rPr lang="bg-BG" sz="3000" dirty="0"/>
              <a:t>– </a:t>
            </a:r>
            <a:r>
              <a:rPr lang="en-US" sz="3000" dirty="0"/>
              <a:t>addresses all nodes with name </a:t>
            </a:r>
            <a:r>
              <a:rPr lang="bg-BG" sz="3000" dirty="0" smtClean="0"/>
              <a:t>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someNode</a:t>
            </a:r>
            <a:r>
              <a:rPr lang="bg-BG" sz="3000" dirty="0" smtClean="0"/>
              <a:t>", </a:t>
            </a:r>
            <a:r>
              <a:rPr lang="en-US" sz="3000" dirty="0" smtClean="0"/>
              <a:t>direct children of the root</a:t>
            </a:r>
            <a:endParaRPr lang="bg-BG" sz="3000" dirty="0"/>
          </a:p>
          <a:p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books/book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– addresses all </a:t>
            </a:r>
            <a:r>
              <a:rPr lang="en-US" sz="3000" dirty="0" smtClean="0"/>
              <a:t>nodes </a:t>
            </a:r>
            <a:r>
              <a:rPr lang="bg-BG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bg-BG" sz="3000" dirty="0" smtClean="0"/>
              <a:t>"</a:t>
            </a:r>
            <a:r>
              <a:rPr lang="en-US" sz="3000" dirty="0"/>
              <a:t>, </a:t>
            </a:r>
            <a:r>
              <a:rPr lang="en-US" sz="3000" dirty="0" smtClean="0"/>
              <a:t>direct </a:t>
            </a:r>
            <a:r>
              <a:rPr lang="en-US" sz="3000" dirty="0"/>
              <a:t>inheritors </a:t>
            </a:r>
            <a:r>
              <a:rPr lang="en-US" sz="3000" dirty="0" smtClean="0"/>
              <a:t>of </a:t>
            </a:r>
            <a:r>
              <a:rPr lang="en-US" sz="3000" dirty="0"/>
              <a:t>the node</a:t>
            </a:r>
            <a:r>
              <a:rPr lang="bg-BG" sz="3000" dirty="0"/>
              <a:t> </a:t>
            </a:r>
            <a:r>
              <a:rPr lang="bg-BG" sz="3000" dirty="0" smtClean="0"/>
              <a:t>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lang="bg-BG" sz="3000" dirty="0" smtClean="0"/>
              <a:t>"</a:t>
            </a:r>
            <a:endParaRPr lang="bg-BG" sz="3000" dirty="0"/>
          </a:p>
          <a:p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/books/book[price&lt;10]/author</a:t>
            </a:r>
            <a:r>
              <a:rPr lang="bg-BG" sz="3000" dirty="0"/>
              <a:t> – </a:t>
            </a:r>
            <a:r>
              <a:rPr lang="en-US" sz="3000" dirty="0"/>
              <a:t>addresses all authors </a:t>
            </a:r>
            <a:r>
              <a:rPr lang="bg-BG" sz="3000" dirty="0"/>
              <a:t>(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/books/book/author</a:t>
            </a:r>
            <a:r>
              <a:rPr lang="bg-BG" sz="3000" dirty="0"/>
              <a:t>)</a:t>
            </a:r>
            <a:r>
              <a:rPr lang="en-US" sz="3000" dirty="0"/>
              <a:t>, whose books </a:t>
            </a:r>
            <a:r>
              <a:rPr lang="en-US" sz="3000" dirty="0" smtClean="0"/>
              <a:t>have element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</a:p>
          <a:p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/items/item[@type="food"]</a:t>
            </a:r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addresses all nodes with name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3000" dirty="0">
                <a:latin typeface="Courier New" pitchFamily="49" charset="0"/>
              </a:rPr>
              <a:t> </a:t>
            </a:r>
            <a:r>
              <a:rPr lang="bg-BG" sz="3000" dirty="0"/>
              <a:t>(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dirty="0">
                <a:latin typeface="Courier New" pitchFamily="49" charset="0"/>
              </a:rPr>
              <a:t>)</a:t>
            </a:r>
            <a:r>
              <a:rPr lang="en-US" sz="3000" dirty="0"/>
              <a:t>, which have attribute </a:t>
            </a:r>
            <a:r>
              <a:rPr lang="bg-BG" sz="3000" dirty="0"/>
              <a:t>"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bg-BG" sz="3000" dirty="0"/>
              <a:t>"</a:t>
            </a:r>
            <a:r>
              <a:rPr lang="en-US" sz="3000" dirty="0"/>
              <a:t> with value </a:t>
            </a:r>
            <a:r>
              <a:rPr lang="bg-BG" sz="3000" dirty="0"/>
              <a:t>"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food</a:t>
            </a:r>
            <a:r>
              <a:rPr lang="bg-BG" sz="30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9302"/>
            <a:ext cx="5943600" cy="51867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="Developer's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4.0&lt;/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title&gt;Teach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Yourself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&lt;author&gt;Andrew H. Watt&lt;/author&gt;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isbn&gt;978-0-672-32471-0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&lt;/isbn&gt;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80212" y="1219200"/>
            <a:ext cx="4800600" cy="51867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nodes = xmlDoc.selectNodes(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"/library/book/title");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"nodes" holds an iterator over all &lt;title&gt; elements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books titles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node in nodes)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title = node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.ChildNodes[0].Value);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Console.WriteLine(title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40804" y="2455419"/>
            <a:ext cx="508220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40804" y="4362576"/>
            <a:ext cx="508220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54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9562" y="2895600"/>
            <a:ext cx="3600450" cy="2905126"/>
          </a:xfrm>
          <a:prstGeom prst="roundRect">
            <a:avLst>
              <a:gd name="adj" fmla="val 4048"/>
            </a:avLst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37213" y="3267670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>
                <a:ln w="1143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XSL</a:t>
            </a:r>
          </a:p>
        </p:txBody>
      </p:sp>
      <p:pic>
        <p:nvPicPr>
          <p:cNvPr id="27652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2611">
            <a:off x="3277656" y="2905858"/>
            <a:ext cx="1814093" cy="3111401"/>
          </a:xfrm>
          <a:prstGeom prst="roundRect">
            <a:avLst>
              <a:gd name="adj" fmla="val 6504"/>
            </a:avLst>
          </a:prstGeom>
          <a:solidFill>
            <a:srgbClr val="FFFFFF"/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1389200"/>
            <a:ext cx="8938472" cy="820600"/>
          </a:xfrm>
        </p:spPr>
        <p:txBody>
          <a:bodyPr/>
          <a:lstStyle/>
          <a:p>
            <a:r>
              <a:rPr lang="en-US" dirty="0"/>
              <a:t>XSL </a:t>
            </a:r>
            <a:r>
              <a:rPr lang="en-US" dirty="0" smtClean="0"/>
              <a:t>Transformations (XSLT)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Extensible Stylesheet Language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XSL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specifies</a:t>
            </a:r>
          </a:p>
          <a:p>
            <a:pPr lvl="1">
              <a:lnSpc>
                <a:spcPct val="110000"/>
              </a:lnSpc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to transform and visualize a XML document</a:t>
            </a:r>
            <a:endParaRPr lang="en-US" sz="31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XSL transformations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XSLT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3100" dirty="0" smtClean="0"/>
              <a:t>Transform XML document to different XML format by XSL stylesheet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XSLT depends on XPath</a:t>
            </a:r>
          </a:p>
          <a:p>
            <a:pPr lvl="1">
              <a:lnSpc>
                <a:spcPct val="110000"/>
              </a:lnSpc>
            </a:pPr>
            <a:r>
              <a:rPr lang="en-US" sz="3100" dirty="0" smtClean="0"/>
              <a:t>XPath matches parts (fragments) from the input XML document</a:t>
            </a:r>
          </a:p>
          <a:p>
            <a:pPr lvl="1">
              <a:lnSpc>
                <a:spcPct val="110000"/>
              </a:lnSpc>
            </a:pPr>
            <a:r>
              <a:rPr lang="en-US" sz="3100" dirty="0" smtClean="0"/>
              <a:t>Matched fragments are replaces with other XML fragments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XSLT can transform XML documents to XHTML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and XSLT (XSL Transformations)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6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Stylesheet – Example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264" y="990600"/>
            <a:ext cx="11283948" cy="56015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="utf-8"?&gt;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&lt;xsl:stylesheet version="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1.0" xmlns:xsl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="http://www.w3.org/1999/XSL/Transform"&gt;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xsl:template match="/"&gt;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&lt;h1&gt;My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&lt;table bgcolor="#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E0E0E0" cellspacing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="1"&gt;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&lt;tr bgcolor="#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EEE"&gt;&lt;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td&gt;&lt;b&gt;Title&lt;/b&gt;&lt;/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td&gt;&lt;td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&gt;&lt;b&gt;Author&lt;/b&gt;&lt;/td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xsl:for-each select="/library/book"&gt;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&lt;tr bgcolor="white"&gt;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&lt;td&gt;&lt;xsl:value-of select="title"/&gt;&lt;/td&gt;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&lt;td&gt;&lt;xsl:value-of select="author"/&gt;&lt;/td&gt;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&lt;/tr&gt;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&lt;/xsl:for-each&gt;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&lt;/table&gt;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xsl:template&gt;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&lt;/xsl:stylesheet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4665766"/>
            <a:ext cx="3861272" cy="1708102"/>
          </a:xfrm>
          <a:prstGeom prst="roundRect">
            <a:avLst>
              <a:gd name="adj" fmla="val 2702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6791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&lt;xsl:template match="XPath expr."&gt; … &lt;/xsl:template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noProof="1" smtClean="0"/>
              <a:t>eplaces </a:t>
            </a:r>
            <a:r>
              <a:rPr lang="en-US" noProof="1"/>
              <a:t>the pointed with XPath expression part of the document with the provided XML fragment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&lt;xsl:for-each select="XPath expr."&gt; … &lt;/xsl:for-each&gt;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noProof="1" smtClean="0"/>
              <a:t>eplaces </a:t>
            </a:r>
            <a:r>
              <a:rPr lang="en-US" noProof="1"/>
              <a:t>each node, </a:t>
            </a:r>
            <a:r>
              <a:rPr lang="en-US" noProof="1" smtClean="0"/>
              <a:t>selected </a:t>
            </a:r>
            <a:r>
              <a:rPr lang="en-US" noProof="1"/>
              <a:t>by the XPath expression with </a:t>
            </a:r>
            <a:r>
              <a:rPr lang="en-US" noProof="1" smtClean="0"/>
              <a:t>the provided XML fragment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&lt;xsl:value-of select="XPath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expr." /&gt;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noProof="1" smtClean="0"/>
              <a:t>xtracts </a:t>
            </a:r>
            <a:r>
              <a:rPr lang="en-US" noProof="1"/>
              <a:t>the value of the given XPath expression </a:t>
            </a:r>
            <a:r>
              <a:rPr lang="en-US" noProof="1" smtClean="0"/>
              <a:t>(first </a:t>
            </a:r>
            <a:r>
              <a:rPr lang="en-US" noProof="1"/>
              <a:t>occurrence)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XSL </a:t>
            </a:r>
            <a:r>
              <a:rPr lang="en-US" sz="3200" noProof="1" smtClean="0"/>
              <a:t>stylesheets should be valid </a:t>
            </a:r>
            <a:r>
              <a:rPr lang="en-US" sz="3200" noProof="1"/>
              <a:t>XML </a:t>
            </a:r>
            <a:r>
              <a:rPr lang="en-US" sz="3200" noProof="1" smtClean="0"/>
              <a:t>documents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XSL</a:t>
            </a:r>
            <a:r>
              <a:rPr lang="bg-BG" dirty="0" smtClean="0"/>
              <a:t> </a:t>
            </a:r>
            <a:r>
              <a:rPr lang="en-US" dirty="0" smtClean="0"/>
              <a:t>Stylesheet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3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(e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Universal notation (data format / language) for describing structured data using text with tags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data is stored together with the meta-data about 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to describe other languages (formats) for data representation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XML looks like HTML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based language, uses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</a:t>
            </a:r>
            <a:r>
              <a:rPr lang="en-US" dirty="0" smtClean="0"/>
              <a:t>XSL from </a:t>
            </a:r>
            <a:r>
              <a:rPr lang="en-US" dirty="0"/>
              <a:t>XML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4" y="1219200"/>
            <a:ext cx="10674348" cy="513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&lt;?xml-stylesheet type="text/xsl" href="library-xml2html.xsl"?&gt;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439" y="4419600"/>
            <a:ext cx="4008223" cy="1714500"/>
          </a:xfrm>
          <a:prstGeom prst="roundRect">
            <a:avLst>
              <a:gd name="adj" fmla="val 2702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625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6412" y="1404635"/>
            <a:ext cx="5712356" cy="3121659"/>
            <a:chOff x="3277656" y="1404635"/>
            <a:chExt cx="5712356" cy="3121659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562" y="1404635"/>
              <a:ext cx="3600450" cy="2905126"/>
            </a:xfrm>
            <a:prstGeom prst="roundRect">
              <a:avLst>
                <a:gd name="adj" fmla="val 4048"/>
              </a:avLst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637213" y="1817457"/>
              <a:ext cx="16850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5400" b="1" dirty="0">
                  <a:ln w="11430">
                    <a:solidFill>
                      <a:schemeClr val="accent2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Black" pitchFamily="34" charset="0"/>
                </a:rPr>
                <a:t>XSL</a:t>
              </a:r>
            </a:p>
          </p:txBody>
        </p:sp>
        <p:pic>
          <p:nvPicPr>
            <p:cNvPr id="27652" name="Picture 4" descr="http://www.dev-farm.com/files/8712/4940/8479/231px-XSLT_en.svg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92611">
              <a:off x="3277656" y="1414893"/>
              <a:ext cx="1814093" cy="3111401"/>
            </a:xfrm>
            <a:prstGeom prst="roundRect">
              <a:avLst>
                <a:gd name="adj" fmla="val 6504"/>
              </a:avLst>
            </a:prstGeom>
            <a:solidFill>
              <a:srgbClr val="FFFFFF"/>
            </a:solidFill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XSL Stylesheets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Basic XML Concepts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standard, supported by the W3C (</a:t>
            </a:r>
            <a:r>
              <a:rPr lang="en-US" dirty="0" smtClean="0">
                <a:hlinkClick r:id="rId2"/>
              </a:rPr>
              <a:t>www.w3c.org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Independent of the hardware platform, OS and programming languages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9458" name="Picture 2" descr="C:\downloads\Space Art HD Wallpapers\96 Space Art HD Wallpapers 1920x1080\Space Art\Space Art (12)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21434838">
            <a:off x="2202047" y="3160973"/>
            <a:ext cx="7008392" cy="3342330"/>
          </a:xfrm>
          <a:prstGeom prst="roundRect">
            <a:avLst>
              <a:gd name="adj" fmla="val 47686"/>
            </a:avLst>
          </a:prstGeom>
          <a:noFill/>
          <a:ln>
            <a:noFill/>
          </a:ln>
          <a:effectLst>
            <a:softEdge rad="635000"/>
          </a:effectLst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53899">
            <a:off x="7690799" y="3763035"/>
            <a:ext cx="1882898" cy="213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47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7212" y="1219200"/>
            <a:ext cx="85344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="Developer's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title&gt;Teach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isbn&gt;978-0-672-32471-0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Example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538111" y="115112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b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(key / value pair)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6514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9764" y="1300529"/>
            <a:ext cx="349155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040912" y="484496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header tag 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53514" y="1703957"/>
            <a:ext cx="450789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303212" y="2362200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(document) 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9764" y="1699455"/>
            <a:ext cx="143578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9707" y="3206430"/>
            <a:ext cx="49526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026705" y="297180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53622" y="4000509"/>
            <a:ext cx="11453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8858" y="5523824"/>
            <a:ext cx="13174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037010" y="5715000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28329" y="5144596"/>
            <a:ext cx="273599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99212" y="5714999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value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1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Similarities between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HTML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based </a:t>
            </a:r>
            <a:r>
              <a:rPr lang="en-US" dirty="0" smtClean="0"/>
              <a:t>notations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dirty="0" smtClean="0"/>
              <a:t>, and XML is a syntax for describing other languages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meta-language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describes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formatting</a:t>
            </a:r>
            <a:r>
              <a:rPr lang="en-US" dirty="0" smtClean="0"/>
              <a:t> of information, XML describes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structured</a:t>
            </a:r>
            <a:r>
              <a:rPr lang="en-US" dirty="0" smtClean="0"/>
              <a:t>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XML requires the documents to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well-formed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 HTML</a:t>
            </a:r>
            <a:endParaRPr lang="en-US" dirty="0"/>
          </a:p>
        </p:txBody>
      </p:sp>
      <p:pic>
        <p:nvPicPr>
          <p:cNvPr id="5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097" y="1523999"/>
            <a:ext cx="1949115" cy="194911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116">
            <a:off x="9911220" y="1575794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Well-formed</a:t>
            </a:r>
            <a:r>
              <a:rPr lang="en-US" dirty="0" smtClean="0"/>
              <a:t> XML:</a:t>
            </a:r>
          </a:p>
          <a:p>
            <a:pPr lvl="1"/>
            <a:r>
              <a:rPr lang="en-US" dirty="0" smtClean="0"/>
              <a:t>Means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syntactically correct XML document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All tags should be closed in the correct order of nesting</a:t>
            </a:r>
          </a:p>
          <a:p>
            <a:pPr lvl="1"/>
            <a:r>
              <a:rPr lang="en-US" dirty="0" smtClean="0"/>
              <a:t>Attributes should always be closed</a:t>
            </a:r>
          </a:p>
          <a:p>
            <a:pPr lvl="1"/>
            <a:r>
              <a:rPr lang="en-US" dirty="0" smtClean="0"/>
              <a:t>The document should contain only one root element</a:t>
            </a:r>
          </a:p>
          <a:p>
            <a:pPr lvl="1"/>
            <a:r>
              <a:rPr lang="en-US" dirty="0" smtClean="0"/>
              <a:t>Tag and attribute names retain certain restrictions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Well-Formed XML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3258</Words>
  <Application>Microsoft Office PowerPoint</Application>
  <PresentationFormat>Custom</PresentationFormat>
  <Paragraphs>554</Paragraphs>
  <Slides>54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Calibri</vt:lpstr>
      <vt:lpstr>Consolas</vt:lpstr>
      <vt:lpstr>Courier New</vt:lpstr>
      <vt:lpstr>Wingdings</vt:lpstr>
      <vt:lpstr>Wingdings 2</vt:lpstr>
      <vt:lpstr>SoftUni 16x9</vt:lpstr>
      <vt:lpstr>Visio</vt:lpstr>
      <vt:lpstr>Basic XML Concepts</vt:lpstr>
      <vt:lpstr>Table of Contents</vt:lpstr>
      <vt:lpstr>What is XML?</vt:lpstr>
      <vt:lpstr>XML – Example</vt:lpstr>
      <vt:lpstr>What is XML?</vt:lpstr>
      <vt:lpstr>What is XML? (2)</vt:lpstr>
      <vt:lpstr>XML – Example</vt:lpstr>
      <vt:lpstr>XML and HTML</vt:lpstr>
      <vt:lpstr>Well-Formed XML Documents</vt:lpstr>
      <vt:lpstr>Well-Formed XML Documents (2)</vt:lpstr>
      <vt:lpstr>Special Characters in XML Documents</vt:lpstr>
      <vt:lpstr>CDATA – Unparsed Character Data</vt:lpstr>
      <vt:lpstr>XML: Benefits</vt:lpstr>
      <vt:lpstr>When to Use XML? (2)</vt:lpstr>
      <vt:lpstr>What is XML?</vt:lpstr>
      <vt:lpstr>XML Namespaces</vt:lpstr>
      <vt:lpstr>XML Namespaces</vt:lpstr>
      <vt:lpstr>XML Namespaces (2)</vt:lpstr>
      <vt:lpstr>Namespaces – Example</vt:lpstr>
      <vt:lpstr>Default Namespaces</vt:lpstr>
      <vt:lpstr>XML Schemas and Validation</vt:lpstr>
      <vt:lpstr>XML Schemas and Validation</vt:lpstr>
      <vt:lpstr>DTD Definition</vt:lpstr>
      <vt:lpstr>XML Schema (XSD)</vt:lpstr>
      <vt:lpstr>XML Schema (XSD) – Example</vt:lpstr>
      <vt:lpstr>XML Schema (XSD) – Example (2)</vt:lpstr>
      <vt:lpstr>Referencing DTD from XML (Private)</vt:lpstr>
      <vt:lpstr>Referencing DTD from XML (Public)</vt:lpstr>
      <vt:lpstr>DTD May be Embedded in the DOCTYPE</vt:lpstr>
      <vt:lpstr>Referencing XSD from XML</vt:lpstr>
      <vt:lpstr>Referencing XSD from XML – Example</vt:lpstr>
      <vt:lpstr>Visual Studio Schema Editor </vt:lpstr>
      <vt:lpstr>Working with the XSD Editor in Visual Studio</vt:lpstr>
      <vt:lpstr>XML Parsers</vt:lpstr>
      <vt:lpstr>XML Parsers</vt:lpstr>
      <vt:lpstr>XML Parsers: Working Models</vt:lpstr>
      <vt:lpstr>The DOM Parser</vt:lpstr>
      <vt:lpstr>The DOM Parser (2)</vt:lpstr>
      <vt:lpstr>The SAX Parsers</vt:lpstr>
      <vt:lpstr>The StAX Parser</vt:lpstr>
      <vt:lpstr>When to Use DOM and SAX / StAX?</vt:lpstr>
      <vt:lpstr>XPath</vt:lpstr>
      <vt:lpstr>What is XPath?</vt:lpstr>
      <vt:lpstr>XPath Expressions</vt:lpstr>
      <vt:lpstr>XPath – Example</vt:lpstr>
      <vt:lpstr>XSL Transformations (XSLT)</vt:lpstr>
      <vt:lpstr>XSL and XSLT (XSL Transformations)</vt:lpstr>
      <vt:lpstr>XSL Stylesheet – Example</vt:lpstr>
      <vt:lpstr>The XSL Stylesheet Language</vt:lpstr>
      <vt:lpstr>Referencing XSL from XML</vt:lpstr>
      <vt:lpstr>XSL Stylesheets</vt:lpstr>
      <vt:lpstr>Basic XML Concepts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XML Concepts</dc:title>
  <dc:subject>Software Development Course</dc:subject>
  <dc:creator/>
  <cp:keywords>XML, XML Schema, DTD, XSD, XPath, XSLT,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2015-03-13T17:55:21Z</dcterms:modified>
  <cp:category>XML, XML Schema, DTD, XSD, XPath, XSLT,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