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27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62" r:id="rId37"/>
    <p:sldId id="463" r:id="rId38"/>
    <p:sldId id="458" r:id="rId39"/>
    <p:sldId id="459" r:id="rId40"/>
    <p:sldId id="460" r:id="rId41"/>
    <p:sldId id="461" r:id="rId42"/>
    <p:sldId id="464" r:id="rId43"/>
    <p:sldId id="465" r:id="rId44"/>
    <p:sldId id="466" r:id="rId45"/>
    <p:sldId id="467" r:id="rId46"/>
    <p:sldId id="468" r:id="rId47"/>
    <p:sldId id="424" r:id="rId48"/>
    <p:sldId id="419" r:id="rId49"/>
    <p:sldId id="420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13-Mar-2015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13-Mar-2015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3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13-Mar-2015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13-Mar-2015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60.png"/><Relationship Id="rId3" Type="http://schemas.openxmlformats.org/officeDocument/2006/relationships/hyperlink" Target="https://softuni.bg/courses/database-applications" TargetMode="External"/><Relationship Id="rId7" Type="http://schemas.openxmlformats.org/officeDocument/2006/relationships/image" Target="../media/image57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59.png"/><Relationship Id="rId5" Type="http://schemas.openxmlformats.org/officeDocument/2006/relationships/image" Target="../media/image56.jpeg"/><Relationship Id="rId15" Type="http://schemas.openxmlformats.org/officeDocument/2006/relationships/image" Target="../media/image61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58.png"/><Relationship Id="rId14" Type="http://schemas.openxmlformats.org/officeDocument/2006/relationships/hyperlink" Target="http://www.softwaregroup-bg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5612" y="762000"/>
            <a:ext cx="7382341" cy="1476352"/>
          </a:xfrm>
        </p:spPr>
        <p:txBody>
          <a:bodyPr>
            <a:normAutofit/>
          </a:bodyPr>
          <a:lstStyle/>
          <a:p>
            <a:r>
              <a:rPr lang="en-US" dirty="0"/>
              <a:t>Processing XML in .NET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65612" y="2209800"/>
            <a:ext cx="7382341" cy="1463701"/>
          </a:xfrm>
        </p:spPr>
        <p:txBody>
          <a:bodyPr>
            <a:normAutofit/>
          </a:bodyPr>
          <a:lstStyle/>
          <a:p>
            <a:r>
              <a:rPr lang="en-US" dirty="0"/>
              <a:t>DOM Parser, </a:t>
            </a:r>
            <a:r>
              <a:rPr lang="en-US" dirty="0" smtClean="0"/>
              <a:t>Streaming</a:t>
            </a:r>
            <a:br>
              <a:rPr lang="en-US" dirty="0" smtClean="0"/>
            </a:br>
            <a:r>
              <a:rPr lang="en-US" dirty="0" smtClean="0"/>
              <a:t>Parser</a:t>
            </a:r>
            <a:r>
              <a:rPr lang="en-US" dirty="0"/>
              <a:t>, XPath, LINQ to XML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5" name="Picture 2" descr="http://www.fh-wedel.de/~si/seminare/ws00/Ausarbeitung/7.xmlparser/dom-tree.gif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8130" y="4023936"/>
            <a:ext cx="2392482" cy="1975470"/>
          </a:xfrm>
          <a:prstGeom prst="roundRect">
            <a:avLst>
              <a:gd name="adj" fmla="val 4500"/>
            </a:avLst>
          </a:prstGeom>
          <a:solidFill>
            <a:srgbClr val="FFFFFF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dkEdge">
            <a:bevelT w="260350" h="50800" prst="softRound"/>
            <a:bevelB prst="softRound"/>
          </a:sp3d>
        </p:spPr>
      </p:pic>
      <p:grpSp>
        <p:nvGrpSpPr>
          <p:cNvPr id="3" name="Group 2"/>
          <p:cNvGrpSpPr/>
          <p:nvPr/>
        </p:nvGrpSpPr>
        <p:grpSpPr>
          <a:xfrm>
            <a:off x="6828263" y="3810000"/>
            <a:ext cx="4752549" cy="2404409"/>
            <a:chOff x="7436653" y="3920191"/>
            <a:chExt cx="4144159" cy="2039742"/>
          </a:xfrm>
        </p:grpSpPr>
        <p:pic>
          <p:nvPicPr>
            <p:cNvPr id="16" name="Picture 4" descr="http://ts3.mm.bing.net/images/thumbnail.aspx?q=1695797616566&amp;id=0626f165de2c3eb132fdad5a341541cd&amp;url=http%3a%2f%2fwrathofzombie.files.wordpress.com%2f2009%2f12%2fmechanics.jpg"/>
            <p:cNvPicPr>
              <a:picLocks noChangeAspect="1" noChangeArrowheads="1"/>
            </p:cNvPicPr>
            <p:nvPr/>
          </p:nvPicPr>
          <p:blipFill>
            <a:blip r:embed="rId9" cstate="print">
              <a:lum contrast="20000"/>
            </a:blip>
            <a:srcRect/>
            <a:stretch>
              <a:fillRect/>
            </a:stretch>
          </p:blipFill>
          <p:spPr bwMode="auto">
            <a:xfrm>
              <a:off x="8609012" y="4196716"/>
              <a:ext cx="2971800" cy="1763217"/>
            </a:xfrm>
            <a:prstGeom prst="roundRect">
              <a:avLst>
                <a:gd name="adj" fmla="val 6561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26" name="Picture 12" descr="http://www.blogcdn.com/backporch.fanhouse.com/media/2009/04/xml-icon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163774">
              <a:off x="7482712" y="5226249"/>
              <a:ext cx="1444866" cy="7260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7" name="Picture 2" descr="execute, gears, process, running, settings, utilities icon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653" y="3920191"/>
              <a:ext cx="1506464" cy="150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301883">
            <a:off x="3476303" y="2067136"/>
            <a:ext cx="1708290" cy="1708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</a:t>
            </a:r>
            <a:r>
              <a:rPr lang="bg-BG" dirty="0" smtClean="0"/>
              <a:t>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System.Xml.XmlNode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Fundamental for the DOM processing</a:t>
            </a:r>
            <a:endParaRPr lang="bg-BG" dirty="0" smtClean="0"/>
          </a:p>
          <a:p>
            <a:pPr lvl="1"/>
            <a:r>
              <a:rPr lang="en-US" dirty="0" smtClean="0"/>
              <a:t>Represents a base node</a:t>
            </a:r>
          </a:p>
          <a:p>
            <a:pPr lvl="1"/>
            <a:r>
              <a:rPr lang="en-US" dirty="0" smtClean="0"/>
              <a:t>Its inheritor-classes are:</a:t>
            </a:r>
            <a:endParaRPr lang="bg-BG" dirty="0" smtClean="0"/>
          </a:p>
          <a:p>
            <a:pPr marL="1169988" lvl="2" indent="-255588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XmlDocument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XmlElement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XmlAttribute</a:t>
            </a:r>
            <a:r>
              <a:rPr lang="bg-BG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XmlDeclaration</a:t>
            </a:r>
            <a:r>
              <a:rPr lang="bg-BG" dirty="0" smtClean="0"/>
              <a:t>, </a:t>
            </a:r>
            <a:r>
              <a:rPr lang="bg-BG" dirty="0" smtClean="0">
                <a:latin typeface="Courier New" pitchFamily="49" charset="0"/>
              </a:rPr>
              <a:t>…</a:t>
            </a:r>
          </a:p>
          <a:p>
            <a:pPr lvl="1"/>
            <a:r>
              <a:rPr lang="en-US" dirty="0" smtClean="0"/>
              <a:t>Allows navigation in the DOM tree:</a:t>
            </a:r>
          </a:p>
          <a:p>
            <a:pPr marL="1169988" lvl="2" indent="-255588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ParentNode</a:t>
            </a:r>
            <a:r>
              <a:rPr lang="bg-BG" dirty="0" smtClean="0"/>
              <a:t> – </a:t>
            </a:r>
            <a:r>
              <a:rPr lang="en-US" dirty="0" smtClean="0"/>
              <a:t>returns the parent node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the root)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 smtClean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lvl="1" indent="-368300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PreviousSibling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/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NextSibling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left / right node to the current node</a:t>
            </a:r>
            <a:endParaRPr lang="bg-BG" dirty="0" smtClean="0"/>
          </a:p>
          <a:p>
            <a:pPr marL="723900" lvl="1" indent="-368300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FirstChild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/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LastChild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first / last child of the current node</a:t>
            </a:r>
            <a:endParaRPr lang="bg-BG" dirty="0" smtClean="0"/>
          </a:p>
          <a:p>
            <a:pPr marL="723900" lvl="1" indent="-36830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Item[name]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(</a:t>
            </a:r>
            <a:r>
              <a:rPr lang="en-US" dirty="0" smtClean="0"/>
              <a:t>indexer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in</a:t>
            </a:r>
            <a:r>
              <a:rPr lang="bg-BG" dirty="0" smtClean="0"/>
              <a:t> C#) – </a:t>
            </a:r>
            <a:r>
              <a:rPr lang="en-US" dirty="0" smtClean="0"/>
              <a:t>returns the first child by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with the current node:</a:t>
            </a:r>
            <a:endParaRPr lang="bg-BG" dirty="0" smtClean="0"/>
          </a:p>
          <a:p>
            <a:pPr marL="712788" lvl="1" indent="-357188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Name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name of the node (element, attribute, …)</a:t>
            </a:r>
            <a:endParaRPr lang="bg-BG" dirty="0" smtClean="0"/>
          </a:p>
          <a:p>
            <a:pPr marL="712788" lvl="1" indent="-357188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Value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</a:t>
            </a:r>
            <a:r>
              <a:rPr lang="en-US" dirty="0" smtClean="0"/>
              <a:t> gets the node value</a:t>
            </a:r>
          </a:p>
          <a:p>
            <a:pPr marL="1017535" lvl="2" indent="-357188">
              <a:lnSpc>
                <a:spcPct val="100000"/>
              </a:lnSpc>
            </a:pPr>
            <a:r>
              <a:rPr lang="en-US" dirty="0" smtClean="0"/>
              <a:t>Meaningful for text nodes and attributes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 smtClean="0"/>
              <a:t> </a:t>
            </a:r>
            <a:r>
              <a:rPr lang="en-US" dirty="0" smtClean="0"/>
              <a:t>Class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2788" lvl="1" indent="-357188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Attributes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</a:t>
            </a:r>
            <a:r>
              <a:rPr lang="en-US" dirty="0" smtClean="0"/>
              <a:t> returns the node attributes (with values) as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XmlAttributeCollection</a:t>
            </a:r>
          </a:p>
          <a:p>
            <a:pPr marL="712788" lvl="1" indent="-357188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InnerXml</a:t>
            </a:r>
            <a:r>
              <a:rPr lang="bg-BG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OuterXml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</a:t>
            </a:r>
            <a:r>
              <a:rPr lang="en-US" dirty="0" smtClean="0"/>
              <a:t> returns the part of the XML</a:t>
            </a:r>
            <a:r>
              <a:rPr lang="bg-BG" dirty="0" smtClean="0"/>
              <a:t> </a:t>
            </a:r>
            <a:r>
              <a:rPr lang="en-US" dirty="0" smtClean="0"/>
              <a:t>containing the current node</a:t>
            </a:r>
          </a:p>
          <a:p>
            <a:pPr marL="1212850" lvl="2">
              <a:lnSpc>
                <a:spcPct val="110000"/>
              </a:lnSpc>
            </a:pPr>
            <a:r>
              <a:rPr lang="en-US" dirty="0" smtClean="0"/>
              <a:t>Respectively with or without the node</a:t>
            </a:r>
            <a:r>
              <a:rPr lang="bg-BG" dirty="0" smtClean="0"/>
              <a:t> </a:t>
            </a:r>
            <a:r>
              <a:rPr lang="en-US" dirty="0" smtClean="0"/>
              <a:t>itself</a:t>
            </a:r>
          </a:p>
          <a:p>
            <a:pPr marL="712788" lvl="1" indent="-357188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InnerText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</a:t>
            </a:r>
            <a:r>
              <a:rPr lang="en-US" dirty="0" smtClean="0"/>
              <a:t> concatenation of the values of the node and its child elements over the tree (recursively)</a:t>
            </a:r>
            <a:endParaRPr lang="bg-BG" dirty="0" smtClean="0"/>
          </a:p>
          <a:p>
            <a:pPr marL="712788" lvl="1" indent="-357188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NodeType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node type (document, element, attribute, text, whitespace, comment, processing instruction, …)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 smtClean="0"/>
              <a:t> </a:t>
            </a:r>
            <a:r>
              <a:rPr lang="en-US" dirty="0" smtClean="0"/>
              <a:t>Class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2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Modifying the current node</a:t>
            </a:r>
            <a:r>
              <a:rPr lang="bg-BG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AppendChild(…)</a:t>
            </a:r>
            <a:r>
              <a:rPr lang="bg-BG" dirty="0" smtClean="0"/>
              <a:t> 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PrependChild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(…)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dirty="0" smtClean="0"/>
              <a:t>Inserts new child after / before all other children of the current node</a:t>
            </a:r>
          </a:p>
          <a:p>
            <a:pPr lvl="1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InsertBefore(…)</a:t>
            </a:r>
            <a:r>
              <a:rPr lang="bg-BG" dirty="0" smtClean="0">
                <a:cs typeface="Arial" charset="0"/>
              </a:rPr>
              <a:t> 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InsertAfter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(…)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Arial" charset="0"/>
              </a:rPr>
              <a:t>Inserts new child before / after given inheritor</a:t>
            </a:r>
            <a:endParaRPr lang="bg-BG" dirty="0" smtClean="0"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RemoveChild(…)</a:t>
            </a:r>
            <a:r>
              <a:rPr lang="bg-BG" dirty="0" smtClean="0">
                <a:cs typeface="Arial" charset="0"/>
              </a:rPr>
              <a:t> 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ReplaceChild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(…)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Arial" charset="0"/>
              </a:rPr>
              <a:t>Removes </a:t>
            </a:r>
            <a:r>
              <a:rPr lang="bg-BG" dirty="0" smtClean="0">
                <a:cs typeface="Arial" charset="0"/>
              </a:rPr>
              <a:t>/ </a:t>
            </a:r>
            <a:r>
              <a:rPr lang="en-US" dirty="0" smtClean="0">
                <a:cs typeface="Arial" charset="0"/>
              </a:rPr>
              <a:t>replaces given child</a:t>
            </a:r>
            <a:endParaRPr lang="bg-BG" dirty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 smtClean="0"/>
              <a:t> </a:t>
            </a:r>
            <a:r>
              <a:rPr lang="en-US" dirty="0" smtClean="0"/>
              <a:t>Class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4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RemoveAll()</a:t>
            </a:r>
            <a:endParaRPr lang="en-US" noProof="1" smtClean="0">
              <a:cs typeface="Arial" charset="0"/>
            </a:endParaRP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Arial" charset="0"/>
              </a:rPr>
              <a:t>Deletes all children of the current node </a:t>
            </a:r>
            <a:r>
              <a:rPr lang="en-US" dirty="0" smtClean="0"/>
              <a:t>(element, attribute …)</a:t>
            </a:r>
            <a:endParaRPr lang="bg-BG" dirty="0" smtClean="0"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Value</a:t>
            </a:r>
            <a:r>
              <a:rPr lang="bg-BG" dirty="0" smtClean="0">
                <a:cs typeface="Arial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InnerText</a:t>
            </a:r>
            <a:r>
              <a:rPr lang="bg-BG" dirty="0" smtClean="0">
                <a:cs typeface="Arial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InnerXml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Arial" charset="0"/>
              </a:rPr>
              <a:t>Reads / changes the value</a:t>
            </a:r>
            <a:r>
              <a:rPr lang="bg-BG" dirty="0" smtClean="0">
                <a:cs typeface="Arial" charset="0"/>
              </a:rPr>
              <a:t> / </a:t>
            </a:r>
            <a:r>
              <a:rPr lang="en-US" dirty="0" smtClean="0">
                <a:cs typeface="Arial" charset="0"/>
              </a:rPr>
              <a:t>text</a:t>
            </a:r>
            <a:r>
              <a:rPr lang="bg-BG" dirty="0" smtClean="0">
                <a:cs typeface="Arial" charset="0"/>
              </a:rPr>
              <a:t> / XML </a:t>
            </a:r>
            <a:r>
              <a:rPr lang="en-US" dirty="0" smtClean="0">
                <a:cs typeface="Arial" charset="0"/>
              </a:rPr>
              <a:t>text of the node</a:t>
            </a:r>
            <a:endParaRPr lang="bg-BG" dirty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/>
              <a:t> </a:t>
            </a:r>
            <a:r>
              <a:rPr lang="en-US" dirty="0" smtClean="0"/>
              <a:t>Class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System.Xml.XmlDocument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Contains XML document represented as DOM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Loading and saving XML document</a:t>
            </a:r>
          </a:p>
          <a:p>
            <a:pPr marL="982663" lvl="2" indent="-300038">
              <a:lnSpc>
                <a:spcPct val="100000"/>
              </a:lnSpc>
            </a:pPr>
            <a:r>
              <a:rPr lang="en-US" dirty="0" smtClean="0"/>
              <a:t>From file, from stream, from strings, etc.</a:t>
            </a:r>
          </a:p>
          <a:p>
            <a:pPr marL="982663" lvl="2" indent="-300038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Load(…)</a:t>
            </a:r>
            <a:r>
              <a:rPr lang="en-US" dirty="0" smtClean="0">
                <a:solidFill>
                  <a:srgbClr val="EBFFD2"/>
                </a:solidFill>
              </a:rPr>
              <a:t>,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LoadXml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(…)</a:t>
            </a:r>
            <a:r>
              <a:rPr lang="en-US" dirty="0" smtClean="0">
                <a:solidFill>
                  <a:srgbClr val="EBFFD2"/>
                </a:solidFill>
              </a:rPr>
              <a:t>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Save(…)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Important properties</a:t>
            </a:r>
            <a:r>
              <a:rPr lang="bg-BG" dirty="0" smtClean="0"/>
              <a:t>, </a:t>
            </a:r>
            <a:r>
              <a:rPr lang="en-US" dirty="0" smtClean="0"/>
              <a:t>methods and events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DocumentElement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root element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7188">
              <a:lnSpc>
                <a:spcPct val="110000"/>
              </a:lnSpc>
            </a:pPr>
            <a:r>
              <a:rPr lang="en-US" dirty="0"/>
              <a:t>Important properties</a:t>
            </a:r>
            <a:r>
              <a:rPr lang="bg-BG" dirty="0"/>
              <a:t>, </a:t>
            </a:r>
            <a:r>
              <a:rPr lang="en-US" dirty="0"/>
              <a:t>methods and events</a:t>
            </a:r>
            <a:r>
              <a:rPr lang="bg-BG" dirty="0"/>
              <a:t>:</a:t>
            </a:r>
          </a:p>
          <a:p>
            <a:pPr marL="804863" lvl="1" indent="-357188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PreserveWhitespace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indicates if the white space to be kept during save or load</a:t>
            </a:r>
            <a:endParaRPr lang="bg-BG" dirty="0" smtClean="0"/>
          </a:p>
          <a:p>
            <a:pPr marL="804863" lvl="1" indent="-357188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CreateElement(…)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CreateAttribute(…)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CreateTextNode(…)</a:t>
            </a:r>
          </a:p>
          <a:p>
            <a:pPr marL="1109610" lvl="2" indent="-357188">
              <a:lnSpc>
                <a:spcPct val="110000"/>
              </a:lnSpc>
            </a:pPr>
            <a:r>
              <a:rPr lang="en-US" dirty="0" smtClean="0"/>
              <a:t>Creates new XML element, attribute or value for the element</a:t>
            </a:r>
            <a:endParaRPr lang="bg-BG" dirty="0" smtClean="0"/>
          </a:p>
          <a:p>
            <a:pPr marL="804863" lvl="1" indent="-357188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NodeChanged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NodeInserted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NodeRemoved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events for tracking the changes in the document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 smtClean="0"/>
              <a:t>Class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163704"/>
            <a:ext cx="8938472" cy="1568497"/>
          </a:xfrm>
        </p:spPr>
        <p:txBody>
          <a:bodyPr/>
          <a:lstStyle/>
          <a:p>
            <a:pPr algn="ctr"/>
            <a:r>
              <a:rPr lang="en-US" dirty="0" smtClean="0"/>
              <a:t>Modifying XML Document Using the DOM Parser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60612" y="1219200"/>
            <a:ext cx="7086600" cy="2624912"/>
            <a:chOff x="2360612" y="1219200"/>
            <a:chExt cx="7086600" cy="2624912"/>
          </a:xfrm>
        </p:grpSpPr>
        <p:pic>
          <p:nvPicPr>
            <p:cNvPr id="4098" name="Picture 2" descr="http://www.clker.com/cliparts/8/9/e/4/12170845631587244963flame.svg.hi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428600">
              <a:off x="5027612" y="2582578"/>
              <a:ext cx="1981200" cy="1261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394" name="Picture 2" descr="http://appletuts.com/en/wp-content/uploads/2008/08/software-updat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60612" y="1524001"/>
              <a:ext cx="2714572" cy="1981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scene3d>
              <a:camera prst="perspectiveHeroicExtremeRightFacing"/>
              <a:lightRig rig="threePt" dir="t"/>
            </a:scene3d>
          </p:spPr>
        </p:pic>
        <p:pic>
          <p:nvPicPr>
            <p:cNvPr id="59396" name="Picture 4" descr="http://www.digitaljourney.co.uk/img/icon-dem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8012" y="1362074"/>
              <a:ext cx="1629980" cy="1381126"/>
            </a:xfrm>
            <a:prstGeom prst="roundRect">
              <a:avLst>
                <a:gd name="adj" fmla="val 4599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  <a:effectLst>
              <a:outerShdw blurRad="127000" dist="38100" dir="2700000" sx="106000" sy="106000" algn="t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</p:pic>
        <p:pic>
          <p:nvPicPr>
            <p:cNvPr id="59400" name="Picture 8" descr="http://www.artistsvalley.com/images/icons/Professional%20Vista%20Software%20Icons/Edit%20Text%20Document/256x256/Edit%20Text%20Document.jp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1212" y="1219200"/>
              <a:ext cx="2286000" cy="2286000"/>
            </a:xfrm>
            <a:prstGeom prst="roundRect">
              <a:avLst>
                <a:gd name="adj" fmla="val 3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2748707">
              <a:off x="6096591" y="1240383"/>
              <a:ext cx="1296820" cy="16062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orthographicFront"/>
              <a:lightRig rig="twoPt" dir="t"/>
            </a:scene3d>
          </p:spPr>
        </p:pic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740865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0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 descr="C:\Users\Peter\Pictures\Kartinki Telerik\mischievous_last_round_tmb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 rot="16200000">
            <a:off x="4110080" y="606467"/>
            <a:ext cx="3991857" cy="8206408"/>
          </a:xfrm>
          <a:prstGeom prst="roundRect">
            <a:avLst>
              <a:gd name="adj" fmla="val 44335"/>
            </a:avLst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0"/>
          </a:effec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25612" y="1160601"/>
            <a:ext cx="8737600" cy="820600"/>
          </a:xfrm>
        </p:spPr>
        <p:txBody>
          <a:bodyPr/>
          <a:lstStyle/>
          <a:p>
            <a:r>
              <a:rPr lang="en-US" dirty="0" smtClean="0"/>
              <a:t>The .NET Streaming Parser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27212" y="2021680"/>
            <a:ext cx="8534400" cy="71198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XmlReader</a:t>
            </a:r>
            <a:r>
              <a:rPr lang="en-US" dirty="0" smtClean="0">
                <a:latin typeface="Calibri (Body)"/>
              </a:rPr>
              <a:t> and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XmlWriter</a:t>
            </a:r>
          </a:p>
        </p:txBody>
      </p:sp>
      <p:pic>
        <p:nvPicPr>
          <p:cNvPr id="3074" name="Picture 2" descr="http://icons2.iconarchive.com/icons/deleket/sleek-xp-software/256/Yahoo-Widget-Engin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673" y="3124200"/>
            <a:ext cx="3474278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427790">
            <a:off x="2785894" y="3046379"/>
            <a:ext cx="2403103" cy="2403103"/>
          </a:xfrm>
          <a:prstGeom prst="rect">
            <a:avLst/>
          </a:prstGeom>
          <a:noFill/>
        </p:spPr>
      </p:pic>
      <p:pic>
        <p:nvPicPr>
          <p:cNvPr id="11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36421">
            <a:off x="6637179" y="5361704"/>
            <a:ext cx="1709484" cy="858992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1100">
            <a:off x="7242481" y="3067323"/>
            <a:ext cx="1884893" cy="1870665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lumMod val="50000"/>
                <a:lumOff val="5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6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SAX-style parsers </a:t>
            </a:r>
            <a:r>
              <a:rPr lang="en-US" dirty="0" smtClean="0"/>
              <a:t>are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en-US" dirty="0" smtClean="0"/>
              <a:t>' parsers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'Push' data to the application with callbacks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 handlers for processing tags, attributes, data,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StAX-like parsers </a:t>
            </a:r>
            <a:r>
              <a:rPr lang="en-US" dirty="0" smtClean="0"/>
              <a:t>are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pull</a:t>
            </a:r>
            <a:r>
              <a:rPr lang="en-US" dirty="0" smtClean="0"/>
              <a:t>' parsers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'Pull' data from the parser as needed </a:t>
            </a:r>
            <a:r>
              <a:rPr lang="en-US" dirty="0" smtClean="0">
                <a:sym typeface="Wingdings" panose="05000000000000000000" pitchFamily="2" charset="2"/>
              </a:rPr>
              <a:t> simplified development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application moves the document's cursor forward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Just like reading a stream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XmlReader</a:t>
            </a:r>
            <a:r>
              <a:rPr lang="en-US" dirty="0" smtClean="0"/>
              <a:t> is a </a:t>
            </a:r>
            <a:r>
              <a:rPr lang="en-US" noProof="1" smtClean="0"/>
              <a:t>StAX-style</a:t>
            </a:r>
            <a:r>
              <a:rPr lang="en-US" dirty="0" smtClean="0"/>
              <a:t> (streaming) parser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 and StAX Parsers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XML Processing </a:t>
            </a:r>
            <a:r>
              <a:rPr lang="en-US" dirty="0"/>
              <a:t>in .NET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Using the DOM Parser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Using the Streaming Parser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Using XPath to Search in XML Documents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Using </a:t>
            </a:r>
            <a:r>
              <a:rPr lang="en-US" dirty="0" smtClean="0"/>
              <a:t>LINQ to XML</a:t>
            </a:r>
            <a:endParaRPr lang="en-US" dirty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XSL Transformation in .NET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7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1337" y="569227"/>
            <a:ext cx="2293044" cy="2293044"/>
          </a:xfrm>
          <a:prstGeom prst="rect">
            <a:avLst/>
          </a:prstGeom>
          <a:noFill/>
        </p:spPr>
      </p:pic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610" y="3891600"/>
            <a:ext cx="2280602" cy="228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56701">
            <a:off x="9357169" y="1792658"/>
            <a:ext cx="1709484" cy="858992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4443" y="4419600"/>
            <a:ext cx="1957290" cy="1610544"/>
          </a:xfrm>
          <a:prstGeom prst="roundRect">
            <a:avLst>
              <a:gd name="adj" fmla="val 5362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2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XmlReader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Implements a streaming XML parser in .NET (</a:t>
            </a:r>
            <a:r>
              <a:rPr lang="en-US" noProof="1" smtClean="0"/>
              <a:t>StAX</a:t>
            </a:r>
            <a:r>
              <a:rPr lang="en-US" dirty="0" smtClean="0"/>
              <a:t> style)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XmlReader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abstract class, which: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read-only access to the XML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like a stream, but reads XML documents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Works in forward-only mode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Reads data at each step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Tags, attributes, text, whitespace, etc. can be extracted and analyzed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SAX, </a:t>
            </a:r>
            <a:r>
              <a:rPr lang="en-US" noProof="1" smtClean="0"/>
              <a:t>StAX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XmlReader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XmlReader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– methods and properties</a:t>
            </a:r>
            <a:r>
              <a:rPr lang="bg-BG" dirty="0" smtClean="0"/>
              <a:t>:</a:t>
            </a:r>
          </a:p>
          <a:p>
            <a:pPr marL="869950" lvl="1" indent="-412750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Read()</a:t>
            </a:r>
            <a:r>
              <a:rPr lang="bg-BG" dirty="0" smtClean="0"/>
              <a:t> – </a:t>
            </a:r>
            <a:r>
              <a:rPr lang="en-US" dirty="0" smtClean="0"/>
              <a:t>reads next node from the XML document or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false</a:t>
            </a:r>
            <a:r>
              <a:rPr lang="en-US" dirty="0" smtClean="0"/>
              <a:t> if no such node</a:t>
            </a:r>
            <a:endParaRPr lang="bg-BG" dirty="0" smtClean="0"/>
          </a:p>
          <a:p>
            <a:pPr marL="869950" lvl="1" indent="-412750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NodeType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type of the read node</a:t>
            </a:r>
            <a:endParaRPr lang="bg-BG" dirty="0" smtClean="0"/>
          </a:p>
          <a:p>
            <a:pPr marL="869950" lvl="1" indent="-412750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Name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name of the read node (name of the last read element, attribute, …)</a:t>
            </a:r>
            <a:endParaRPr lang="bg-BG" dirty="0" smtClean="0"/>
          </a:p>
          <a:p>
            <a:pPr marL="869950" lvl="1" indent="-412750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HasValue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if the node has value</a:t>
            </a:r>
          </a:p>
          <a:p>
            <a:pPr marL="869950" lvl="1" indent="-412750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Value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returns the node </a:t>
            </a:r>
            <a:r>
              <a:rPr lang="en-US" dirty="0" smtClean="0"/>
              <a:t>value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ReadElementString()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reads the value (the text) from the last read element</a:t>
            </a:r>
            <a:endParaRPr lang="bg-BG" dirty="0"/>
          </a:p>
          <a:p>
            <a:pPr marL="869950" lvl="1" indent="-412750">
              <a:lnSpc>
                <a:spcPct val="100000"/>
              </a:lnSpc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bg-BG" noProof="1" smtClean="0">
                <a:latin typeface="Consolas" pitchFamily="49" charset="0"/>
                <a:cs typeface="Consolas" pitchFamily="49" charset="0"/>
              </a:rPr>
              <a:t>XmlReader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875" lvl="1" indent="-320675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AttributeCount</a:t>
            </a:r>
            <a:r>
              <a:rPr lang="bg-BG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GetAttribute(…)</a:t>
            </a:r>
            <a:r>
              <a:rPr lang="bg-BG" dirty="0"/>
              <a:t> </a:t>
            </a:r>
            <a:r>
              <a:rPr lang="bg-BG" dirty="0" smtClean="0"/>
              <a:t>–</a:t>
            </a:r>
            <a:r>
              <a:rPr lang="en-US" dirty="0" smtClean="0"/>
              <a:t> extract </a:t>
            </a:r>
            <a:r>
              <a:rPr lang="en-US" dirty="0"/>
              <a:t>the attributes of the </a:t>
            </a:r>
            <a:r>
              <a:rPr lang="en-US" dirty="0" smtClean="0"/>
              <a:t>current </a:t>
            </a:r>
            <a:r>
              <a:rPr lang="en-US" dirty="0"/>
              <a:t>element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XmlReader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an abstract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Instantiated with the static method</a:t>
            </a:r>
            <a:r>
              <a:rPr lang="bg-BG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IDisposable</a:t>
            </a:r>
            <a:r>
              <a:rPr lang="en-US" dirty="0"/>
              <a:t> </a:t>
            </a:r>
            <a:r>
              <a:rPr lang="en-US" dirty="0" smtClean="0"/>
              <a:t>(put it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using()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 block)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bg-BG" noProof="1">
                <a:latin typeface="Consolas" pitchFamily="49" charset="0"/>
                <a:cs typeface="Consolas" pitchFamily="49" charset="0"/>
              </a:rPr>
              <a:t>XmlReader</a:t>
            </a:r>
            <a:r>
              <a:rPr lang="en-US" dirty="0"/>
              <a:t> Class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7874" y="4674072"/>
            <a:ext cx="9909538" cy="1547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(XmlReader reader = XmlReader.Create("items.xml"))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while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(reader.Read())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65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33596">
            <a:off x="5265409" y="2241281"/>
            <a:ext cx="2433728" cy="122291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52226" name="Picture 2" descr="http://smallbusinessblueprint.com/assets/images/Icon_guy_working_at_computer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3047">
            <a:off x="2847414" y="1821921"/>
            <a:ext cx="2438400" cy="2023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2228" name="Picture 4" descr="http://transcriptions.english.ucsb.edu/archive/courses/images/reader-icon-20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9812" y="1600200"/>
            <a:ext cx="1905000" cy="238125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31750"/>
          </a:effectLst>
          <a:scene3d>
            <a:camera prst="isometricOffAxis2Left"/>
            <a:lightRig rig="threePt" dir="t"/>
          </a:scene3d>
          <a:sp3d prstMaterial="matte"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495800"/>
            <a:ext cx="9959128" cy="820600"/>
          </a:xfrm>
        </p:spPr>
        <p:txBody>
          <a:bodyPr/>
          <a:lstStyle/>
          <a:p>
            <a:pPr algn="ctr"/>
            <a:r>
              <a:rPr lang="en-US" dirty="0" smtClean="0"/>
              <a:t>Parsing XML with</a:t>
            </a:r>
            <a:r>
              <a:rPr lang="bg-BG" dirty="0" smtClean="0"/>
              <a:t> </a:t>
            </a:r>
            <a:r>
              <a:rPr lang="en-US" dirty="0" smtClean="0"/>
              <a:t>XmlReader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64484" y="5373968"/>
            <a:ext cx="99591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2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class</a:t>
            </a:r>
            <a:r>
              <a:rPr lang="bg-BG" dirty="0" smtClean="0"/>
              <a:t>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XmlWriter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creates XML documents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Works as a stream</a:t>
            </a:r>
            <a:r>
              <a:rPr lang="bg-BG" dirty="0" smtClean="0"/>
              <a:t>, </a:t>
            </a:r>
            <a:r>
              <a:rPr lang="en-US" dirty="0" smtClean="0"/>
              <a:t>but writes tags and data into XML documents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Most important methods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WriteStartDocument()</a:t>
            </a:r>
            <a:r>
              <a:rPr lang="bg-BG" dirty="0" smtClean="0"/>
              <a:t> – </a:t>
            </a:r>
            <a:r>
              <a:rPr lang="en-US" dirty="0" smtClean="0"/>
              <a:t>adds the prolog part in the beginning of the document</a:t>
            </a:r>
            <a:r>
              <a:rPr lang="bg-BG" dirty="0" smtClean="0"/>
              <a:t> (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WriteStartElement(…)</a:t>
            </a:r>
            <a:r>
              <a:rPr lang="bg-BG" dirty="0" smtClean="0"/>
              <a:t> – </a:t>
            </a:r>
            <a:r>
              <a:rPr lang="en-US" dirty="0" smtClean="0"/>
              <a:t>adds opening tag</a:t>
            </a:r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WriteEndElement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bg-BG" dirty="0"/>
              <a:t> – </a:t>
            </a:r>
            <a:r>
              <a:rPr lang="en-US" dirty="0"/>
              <a:t>closes the last </a:t>
            </a:r>
            <a:r>
              <a:rPr lang="en-US" dirty="0" smtClean="0"/>
              <a:t>tag</a:t>
            </a:r>
          </a:p>
          <a:p>
            <a:pPr lvl="1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WriteElementString(…)</a:t>
            </a:r>
            <a:r>
              <a:rPr lang="bg-BG" dirty="0"/>
              <a:t> – </a:t>
            </a:r>
            <a:r>
              <a:rPr lang="en-US" dirty="0"/>
              <a:t>adds an element by </a:t>
            </a:r>
            <a:r>
              <a:rPr lang="en-US" dirty="0" smtClean="0"/>
              <a:t>given name </a:t>
            </a:r>
            <a:r>
              <a:rPr lang="en-US" dirty="0"/>
              <a:t>and text </a:t>
            </a:r>
            <a:r>
              <a:rPr lang="en-US" dirty="0" smtClean="0"/>
              <a:t>value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XmlWriter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3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7238" lvl="1" indent="-309563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WriteAttributeString(…)</a:t>
            </a:r>
            <a:r>
              <a:rPr lang="bg-BG" dirty="0" smtClean="0"/>
              <a:t> – </a:t>
            </a:r>
            <a:r>
              <a:rPr lang="en-US" dirty="0" smtClean="0"/>
              <a:t>adds an attribute to the current element</a:t>
            </a:r>
            <a:endParaRPr lang="bg-BG" dirty="0" smtClean="0"/>
          </a:p>
          <a:p>
            <a:pPr marL="757238" lvl="1" indent="-309563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WriteEndDocument()</a:t>
            </a:r>
            <a:r>
              <a:rPr lang="bg-BG" dirty="0" smtClean="0"/>
              <a:t> – </a:t>
            </a:r>
            <a:r>
              <a:rPr lang="en-US" dirty="0" smtClean="0"/>
              <a:t>closes all tags and flushes the internal buffer </a:t>
            </a:r>
            <a:r>
              <a:rPr lang="bg-BG" dirty="0" smtClean="0"/>
              <a:t>(</a:t>
            </a:r>
            <a:r>
              <a:rPr lang="en-US" dirty="0" smtClean="0"/>
              <a:t>by calling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Flush()</a:t>
            </a:r>
            <a:r>
              <a:rPr lang="bg-BG" dirty="0" smtClean="0"/>
              <a:t>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XmlWriter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an abstract </a:t>
            </a:r>
            <a:r>
              <a:rPr lang="en-US" dirty="0" smtClean="0"/>
              <a:t>class, </a:t>
            </a:r>
            <a:r>
              <a:rPr lang="en-US" dirty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XmlTextWriter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instead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IDisposable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XmlWriter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3814" y="4876800"/>
            <a:ext cx="9893598" cy="1547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(var writer = new XmlTextWriter ("items.xml"))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Write nodes here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0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1047750"/>
            <a:ext cx="3067050" cy="3067050"/>
          </a:xfrm>
          <a:prstGeom prst="roundRect">
            <a:avLst>
              <a:gd name="adj" fmla="val 31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4747592"/>
            <a:ext cx="10111528" cy="820600"/>
          </a:xfrm>
        </p:spPr>
        <p:txBody>
          <a:bodyPr/>
          <a:lstStyle/>
          <a:p>
            <a:pPr algn="ctr"/>
            <a:r>
              <a:rPr lang="en-US" dirty="0" smtClean="0"/>
              <a:t>Creating XML with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XmlWriter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37500">
            <a:off x="6642127" y="3117514"/>
            <a:ext cx="1506236" cy="756864"/>
          </a:xfrm>
          <a:prstGeom prst="rect">
            <a:avLst/>
          </a:prstGeom>
          <a:noFill/>
          <a:effectLst/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12084" y="5602568"/>
            <a:ext cx="101115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3612" y="2608400"/>
            <a:ext cx="5181600" cy="820600"/>
          </a:xfrm>
        </p:spPr>
        <p:txBody>
          <a:bodyPr/>
          <a:lstStyle/>
          <a:p>
            <a:r>
              <a:rPr lang="en-US" dirty="0" smtClean="0"/>
              <a:t>Using XPath</a:t>
            </a:r>
            <a:endParaRPr lang="en-US" dirty="0"/>
          </a:p>
        </p:txBody>
      </p:sp>
      <p:pic>
        <p:nvPicPr>
          <p:cNvPr id="47106" name="Picture 2" descr="http://4.bp.blogspot.com/_udO52B2eNS0/SnwxmXgoLxI/AAAAAAAAAfI/fh9nR2VgY64/s320/abstractPathBarbar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1403" y="1697187"/>
            <a:ext cx="3350059" cy="2112819"/>
          </a:xfrm>
          <a:prstGeom prst="roundRect">
            <a:avLst>
              <a:gd name="adj" fmla="val 39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5" name="Picture 6" descr="http://www.w3.org/Consortium/Offices/Presentations/XSLT_XPATH/images/xpath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6539">
            <a:off x="1532822" y="3482376"/>
            <a:ext cx="3305152" cy="2582150"/>
          </a:xfrm>
          <a:prstGeom prst="roundRect">
            <a:avLst>
              <a:gd name="adj" fmla="val 2237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Trash\xpath-exam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368124">
            <a:off x="1115112" y="1502207"/>
            <a:ext cx="6724009" cy="6101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622949">
            <a:off x="6509674" y="3972361"/>
            <a:ext cx="2369877" cy="23698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14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XmlNode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(the DOM parsed) supports XPath operations:</a:t>
            </a:r>
            <a:endParaRPr lang="bg-BG" sz="3200" dirty="0" smtClean="0"/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SelectNodes(string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xPathExpression)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Returns list of all nodes matched by the specified XPath expression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SelectSingleNode(string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xPathExpression)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Returns the first node matched by the specified XPath expression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More powerful XPath functionality is available in the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System.Xml.XPath</a:t>
            </a:r>
            <a:r>
              <a:rPr lang="en-US" sz="3200" dirty="0" smtClean="0"/>
              <a:t> namespace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XPath in</a:t>
            </a:r>
            <a:r>
              <a:rPr lang="bg-BG" dirty="0" smtClean="0"/>
              <a:t> </a:t>
            </a:r>
            <a:r>
              <a:rPr lang="en-US" dirty="0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Suppose we want to find all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type="beer"&gt;</a:t>
            </a:r>
            <a:r>
              <a:rPr lang="en-US" dirty="0" smtClean="0"/>
              <a:t> nodes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XPath </a:t>
            </a:r>
            <a:r>
              <a:rPr lang="en-US" dirty="0"/>
              <a:t>and</a:t>
            </a:r>
            <a:r>
              <a:rPr lang="bg-BG" dirty="0"/>
              <a:t> XmlNode – </a:t>
            </a:r>
            <a:r>
              <a:rPr lang="en-US" dirty="0"/>
              <a:t>Example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6150" y="1705101"/>
            <a:ext cx="1032986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encoding="windows-1251"?&gt;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&lt;items&gt;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beer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&lt;name&gt;Zagorka&lt;/name&gt;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&lt;price&gt;0.75&lt;/price&gt;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 type="food"&gt;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&lt;name&gt;sausages&lt;/name&gt;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&lt;price&gt;0.48&lt;/price&gt;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beer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&lt;name&gt;Kamenitza&lt;/name&gt;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&lt;price&gt;0.65&lt;/price&gt;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&lt;/items&gt;</a:t>
            </a:r>
          </a:p>
        </p:txBody>
      </p:sp>
      <p:pic>
        <p:nvPicPr>
          <p:cNvPr id="26625" name="Picture 1" descr="C:\Users\Peter\Pictures\Kartinki Telerik\dont_turn_away_in_silence_tmb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8012" y="3390900"/>
            <a:ext cx="2746659" cy="2819400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52868" y="2362200"/>
            <a:ext cx="3546144" cy="121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66516" y="4800600"/>
            <a:ext cx="3532496" cy="121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895388" y="2362200"/>
            <a:ext cx="4648200" cy="1066800"/>
          </a:xfrm>
          <a:prstGeom prst="wedgeRoundRectCallout">
            <a:avLst>
              <a:gd name="adj1" fmla="val -67691"/>
              <a:gd name="adj2" fmla="val -160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XPath selector: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items/item[@type='beer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']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1066800"/>
            <a:ext cx="9448800" cy="820600"/>
          </a:xfrm>
        </p:spPr>
        <p:txBody>
          <a:bodyPr/>
          <a:lstStyle/>
          <a:p>
            <a:r>
              <a:rPr lang="en-US" dirty="0" smtClean="0"/>
              <a:t>The DOM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1889187"/>
            <a:ext cx="9448800" cy="7498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Parsing XML Documents as DOM Trees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54" y="2895600"/>
            <a:ext cx="5944115" cy="3475021"/>
          </a:xfrm>
          <a:prstGeom prst="roundRect">
            <a:avLst>
              <a:gd name="adj" fmla="val 1413"/>
            </a:avLst>
          </a:prstGeom>
        </p:spPr>
      </p:pic>
    </p:spTree>
    <p:extLst>
      <p:ext uri="{BB962C8B-B14F-4D97-AF65-F5344CB8AC3E}">
        <p14:creationId xmlns:p14="http://schemas.microsoft.com/office/powerpoint/2010/main" val="322815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XPath </a:t>
            </a:r>
            <a:r>
              <a:rPr lang="en-US" dirty="0"/>
              <a:t>and</a:t>
            </a:r>
            <a:r>
              <a:rPr lang="bg-BG" dirty="0"/>
              <a:t> XmlNode – </a:t>
            </a:r>
            <a:r>
              <a:rPr lang="en-US" dirty="0"/>
              <a:t>Example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XmlDocument xmlDoc = new XmlDocument();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xmlDoc.Load("../../items.xml");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xPathQuery = 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/items/item[@type='beer']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XmlNodeList beersList 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xmlDoc</a:t>
            </a:r>
            <a:r>
              <a:rPr lang="en-US" sz="25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SelectNodes(xPathQuery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foreach (XmlNode beerNode in beersList)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beerName 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beerNode</a:t>
            </a:r>
            <a:r>
              <a:rPr lang="en-US" sz="25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SelectSingleNode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("name")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Console.WriteLine(beerName.InnerText);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6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684" y="4205103"/>
            <a:ext cx="7825528" cy="1568497"/>
          </a:xfrm>
        </p:spPr>
        <p:txBody>
          <a:bodyPr/>
          <a:lstStyle/>
          <a:p>
            <a:pPr algn="ctr"/>
            <a:r>
              <a:rPr lang="en-US" dirty="0" smtClean="0"/>
              <a:t>Searching with</a:t>
            </a:r>
            <a:r>
              <a:rPr lang="bg-BG" dirty="0" smtClean="0"/>
              <a:t> </a:t>
            </a:r>
            <a:r>
              <a:rPr lang="en-US" noProof="1" smtClean="0"/>
              <a:t>XPath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</a:t>
            </a:r>
            <a:r>
              <a:rPr lang="bg-BG" dirty="0" smtClean="0"/>
              <a:t> XML </a:t>
            </a:r>
            <a:r>
              <a:rPr lang="en-US" dirty="0" smtClean="0"/>
              <a:t>Documents</a:t>
            </a:r>
            <a:endParaRPr lang="en-US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000"/>
          <a:stretch>
            <a:fillRect/>
          </a:stretch>
        </p:blipFill>
        <p:spPr bwMode="auto">
          <a:xfrm>
            <a:off x="4189412" y="914400"/>
            <a:ext cx="3810000" cy="2743200"/>
          </a:xfrm>
          <a:prstGeom prst="roundRect">
            <a:avLst>
              <a:gd name="adj" fmla="val 26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51499">
            <a:off x="2827916" y="2519099"/>
            <a:ext cx="1923820" cy="966694"/>
          </a:xfrm>
          <a:prstGeom prst="rect">
            <a:avLst/>
          </a:prstGeom>
          <a:noFill/>
          <a:effectLst/>
        </p:spPr>
      </p:pic>
      <p:sp>
        <p:nvSpPr>
          <p:cNvPr id="4" name="TextBox 3"/>
          <p:cNvSpPr txBox="1"/>
          <p:nvPr/>
        </p:nvSpPr>
        <p:spPr>
          <a:xfrm rot="20757544">
            <a:off x="4405047" y="1026877"/>
            <a:ext cx="2015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5">
                    <a:lumMod val="20000"/>
                    <a:lumOff val="80000"/>
                    <a:alpha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XPath</a:t>
            </a:r>
            <a:endParaRPr 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5">
                  <a:lumMod val="20000"/>
                  <a:lumOff val="80000"/>
                  <a:alpha val="8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7" name="Picture 2" descr="http://icons2.iconarchive.com/icons/deleket/sleek-xp-software/256/Yahoo-Widget-Engine-icon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9138">
            <a:off x="7074227" y="663101"/>
            <a:ext cx="1335555" cy="118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1084400"/>
            <a:ext cx="8229600" cy="820600"/>
          </a:xfrm>
        </p:spPr>
        <p:txBody>
          <a:bodyPr/>
          <a:lstStyle/>
          <a:p>
            <a:r>
              <a:rPr lang="en-US" dirty="0" smtClean="0"/>
              <a:t>LINQ to XML</a:t>
            </a:r>
            <a:endParaRPr lang="en-US" dirty="0"/>
          </a:p>
        </p:txBody>
      </p:sp>
      <p:pic>
        <p:nvPicPr>
          <p:cNvPr id="20481" name="Picture 1" descr="C:\Users\Peter\Pictures\Kartinki Telerik\cosmic_evolution_tmb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025412" y="264955"/>
            <a:ext cx="3818330" cy="7149364"/>
          </a:xfrm>
          <a:prstGeom prst="roundRect">
            <a:avLst/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/>
          <a:scene3d>
            <a:camera prst="perspectiveHeroicExtremeLeftFacing"/>
            <a:lightRig rig="threePt" dir="t"/>
          </a:scene3d>
        </p:spPr>
      </p:pic>
      <p:pic>
        <p:nvPicPr>
          <p:cNvPr id="9220" name="Picture 4" descr="C:\Trash\XML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7722" y="2179840"/>
            <a:ext cx="7687090" cy="3611361"/>
          </a:xfrm>
          <a:prstGeom prst="roundRect">
            <a:avLst/>
          </a:prstGeom>
          <a:noFill/>
          <a:ln w="3175">
            <a:noFill/>
          </a:ln>
          <a:effectLst/>
          <a:scene3d>
            <a:camera prst="perspectiveHeroicExtremeLeftFacing" fov="5700000">
              <a:rot lat="20796028" lon="935621" rev="2114793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323814">
            <a:off x="7645885" y="3740385"/>
            <a:ext cx="1715940" cy="748842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contourW="19050" prstMaterial="softEdge">
              <a:bevelT w="29210" h="16510"/>
              <a:contourClr>
                <a:schemeClr val="accent4">
                  <a:lumMod val="60000"/>
                  <a:lumOff val="40000"/>
                </a:schemeClr>
              </a:contourClr>
            </a:sp3d>
          </a:bodyPr>
          <a:lstStyle/>
          <a:p>
            <a:r>
              <a:rPr lang="en-US" sz="4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  <a:alpha val="80000"/>
                      </a:schemeClr>
                    </a:gs>
                    <a:gs pos="4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5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68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  <a:alpha val="8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30000" endPos="45500" dist="12700" dir="5400000" sy="-100000" algn="bl" rotWithShape="0"/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9" name="TextBox 8"/>
          <p:cNvSpPr txBox="1"/>
          <p:nvPr/>
        </p:nvSpPr>
        <p:spPr>
          <a:xfrm rot="21192159">
            <a:off x="8172925" y="5046317"/>
            <a:ext cx="1311461" cy="498190"/>
          </a:xfrm>
          <a:prstGeom prst="rect">
            <a:avLst/>
          </a:prstGeom>
          <a:noFill/>
        </p:spPr>
        <p:txBody>
          <a:bodyPr wrap="none" rtlCol="0">
            <a:prstTxWarp prst="textWave4">
              <a:avLst/>
            </a:prstTxWarp>
            <a:spAutoFit/>
          </a:bodyPr>
          <a:lstStyle/>
          <a:p>
            <a:r>
              <a:rPr 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  <a:alpha val="7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  <a:alpha val="7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  <a:alpha val="8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25193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XML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power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 smtClean="0"/>
              <a:t> to process XML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Easily read, search, write, modify XML documents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LINQ to XML classes: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XDocument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represents a LINQ-enabled XML document (containing prolog, root element, …)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XElement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represents an XML </a:t>
            </a:r>
            <a:r>
              <a:rPr lang="en-US" dirty="0" smtClean="0"/>
              <a:t>element </a:t>
            </a:r>
            <a:r>
              <a:rPr lang="en-US" dirty="0"/>
              <a:t>in LINQ to XML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Methods: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Parse(…)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RemoveAtributes(…)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SetElementValue(…)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SetAtributeValue(…)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WriteTo(…)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5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400" dirty="0"/>
              <a:t>LINQ to XML classes: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XAttribute</a:t>
            </a:r>
            <a:endParaRPr lang="en-US" b="1" noProof="1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Name / value attribute pair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XName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Tag name + optional namespace: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{namespace}localname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XNamespace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XML namespace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XML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8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to XML – Searching with LINQ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8842" y="2031117"/>
            <a:ext cx="10649570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XDocument.Load("../../books.xml");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books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from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book in xmlDoc.Descendants("book")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where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book.Element("title").Value.Contains("4.0")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select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 = book.Element("title").Value,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 = book.Element("author").Value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book in books)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Console.WriteLine(book);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69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36"/>
          <a:stretch/>
        </p:blipFill>
        <p:spPr bwMode="auto">
          <a:xfrm rot="352532">
            <a:off x="1771432" y="3656749"/>
            <a:ext cx="2587878" cy="237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295400"/>
            <a:ext cx="8938472" cy="1568497"/>
          </a:xfrm>
        </p:spPr>
        <p:txBody>
          <a:bodyPr/>
          <a:lstStyle/>
          <a:p>
            <a:pPr algn="ctr"/>
            <a:r>
              <a:rPr lang="en-US" dirty="0" smtClean="0"/>
              <a:t>Searching in XML</a:t>
            </a:r>
            <a:br>
              <a:rPr lang="en-US" dirty="0" smtClean="0"/>
            </a:br>
            <a:r>
              <a:rPr lang="en-US" dirty="0" smtClean="0"/>
              <a:t>with LINQ Queries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69473" y="4062970"/>
            <a:ext cx="2286000" cy="2286000"/>
            <a:chOff x="4094110" y="4215370"/>
            <a:chExt cx="2286000" cy="2286000"/>
          </a:xfrm>
        </p:grpSpPr>
        <p:sp>
          <p:nvSpPr>
            <p:cNvPr id="9" name="TextBox 8"/>
            <p:cNvSpPr txBox="1"/>
            <p:nvPr/>
          </p:nvSpPr>
          <p:spPr>
            <a:xfrm rot="21192159">
              <a:off x="4626148" y="4479312"/>
              <a:ext cx="733815" cy="353452"/>
            </a:xfrm>
            <a:prstGeom prst="rect">
              <a:avLst/>
            </a:prstGeom>
            <a:noFill/>
          </p:spPr>
          <p:txBody>
            <a:bodyPr wrap="none" rtlCol="0">
              <a:prstTxWarp prst="textWave4">
                <a:avLst/>
              </a:prstTxWarp>
              <a:spAutoFit/>
            </a:bodyPr>
            <a:lstStyle/>
            <a:p>
              <a:r>
                <a:rPr lang="en-US" sz="36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  <a:alpha val="7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  <a:alpha val="7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  <a:alpha val="85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 Black" pitchFamily="34" charset="0"/>
                </a:rPr>
                <a:t>XML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20856133">
              <a:off x="4604176" y="4921605"/>
              <a:ext cx="917824" cy="477906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contourW="19050" prstMaterial="softEdge">
                <a:bevelT w="29210" h="16510"/>
                <a:contourClr>
                  <a:schemeClr val="accent4">
                    <a:lumMod val="60000"/>
                    <a:lumOff val="40000"/>
                  </a:schemeClr>
                </a:contourClr>
              </a:sp3d>
            </a:bodyPr>
            <a:lstStyle/>
            <a:p>
              <a:r>
                <a:rPr lang="en-US" sz="40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  <a:alpha val="8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  <a:alpha val="8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  <a:alpha val="8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  <a:alpha val="8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  <a:alpha val="80000"/>
                        </a:schemeClr>
                      </a:gs>
                    </a:gsLst>
                    <a:lin ang="5400000"/>
                  </a:gradFill>
                  <a:effectLst>
                    <a:innerShdw blurRad="114300">
                      <a:prstClr val="black"/>
                    </a:innerShdw>
                    <a:reflection blurRad="12700" stA="30000" endPos="45500" dist="12700" dir="5400000" sy="-100000" algn="bl" rotWithShape="0"/>
                  </a:effectLst>
                  <a:latin typeface="Arial Black" pitchFamily="34" charset="0"/>
                </a:rPr>
                <a:t>LINQ</a:t>
              </a:r>
            </a:p>
          </p:txBody>
        </p:sp>
        <p:pic>
          <p:nvPicPr>
            <p:cNvPr id="28676" name="Picture 4" descr="http://icons2.iconarchive.com/icons/icons-land/vista-elements/256/Search-icon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29575" flipH="1">
              <a:off x="4094110" y="4215370"/>
              <a:ext cx="2286000" cy="2286000"/>
            </a:xfrm>
            <a:prstGeom prst="rect">
              <a:avLst/>
            </a:prstGeom>
            <a:noFill/>
          </p:spPr>
        </p:pic>
      </p:grp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5642" y="4093758"/>
            <a:ext cx="229877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 descr="http://icons.iconseeker.com/png/fullsize/crystal-clear-actions/back-arrow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664508" y="4503638"/>
            <a:ext cx="1698488" cy="100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446212" y="2999096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icons2.iconarchive.com/icons/icons-land/vista-elements/256/Search-2-icon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421" b="13735"/>
          <a:stretch/>
        </p:blipFill>
        <p:spPr bwMode="auto">
          <a:xfrm>
            <a:off x="7665427" y="3328935"/>
            <a:ext cx="2438400" cy="1605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75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Need to create this XML fragment?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XML with </a:t>
            </a:r>
            <a:r>
              <a:rPr lang="en-US" noProof="1" smtClean="0"/>
              <a:t>XElement</a:t>
            </a:r>
            <a:endParaRPr lang="en-US" noProof="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5820" y="4051093"/>
            <a:ext cx="10646392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 books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new XElement("books",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XElement("book",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XElement("author", "Don Box"),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XElement("title", "ASP.NET")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820" y="1905000"/>
            <a:ext cx="106463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&lt;author&gt;Don Box&lt;/author&gt;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&lt;title&gt;Essential .NET&lt;/title&gt;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08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www.photoshopstar.com/wp-content/uploads/2009/10/Stylish_Icons_25ful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1012" y="1796960"/>
            <a:ext cx="4254500" cy="2552700"/>
          </a:xfrm>
          <a:prstGeom prst="roundRect">
            <a:avLst>
              <a:gd name="adj" fmla="val 41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7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36"/>
          <a:stretch/>
        </p:blipFill>
        <p:spPr bwMode="auto">
          <a:xfrm>
            <a:off x="1674812" y="1523560"/>
            <a:ext cx="3215081" cy="2667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 rot="323814">
            <a:off x="7878425" y="1297797"/>
            <a:ext cx="1715940" cy="748842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contourW="19050" prstMaterial="softEdge">
              <a:bevelT w="29210" h="16510"/>
              <a:contourClr>
                <a:schemeClr val="accent4">
                  <a:lumMod val="60000"/>
                  <a:lumOff val="40000"/>
                </a:schemeClr>
              </a:contourClr>
            </a:sp3d>
          </a:bodyPr>
          <a:lstStyle/>
          <a:p>
            <a:r>
              <a:rPr lang="en-US" sz="4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  <a:alpha val="80000"/>
                      </a:schemeClr>
                    </a:gs>
                    <a:gs pos="4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5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68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  <a:alpha val="8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30000" endPos="45500" dist="12700" dir="5400000" sy="-100000" algn="bl" rotWithShape="0"/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11266" name="Picture 2" descr="C:\Trash\transaction-sheet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84612" y="2173832"/>
            <a:ext cx="2286000" cy="21691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4838480"/>
            <a:ext cx="10568728" cy="816496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mtClean="0"/>
              <a:t>Creating XML with </a:t>
            </a:r>
            <a:r>
              <a:rPr lang="en-US" noProof="1" smtClean="0"/>
              <a:t>XElement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83484" y="5636344"/>
            <a:ext cx="105687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8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Elements in LINQ to XML have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qualified names </a:t>
            </a:r>
            <a:r>
              <a:rPr lang="en-US" sz="3200" dirty="0" smtClean="0"/>
              <a:t>(namespace + name)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Easy to manipulate the elements in different namespaces</a:t>
            </a:r>
            <a:endParaRPr lang="bg-BG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XML and Namespaces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2" y="2667000"/>
            <a:ext cx="10058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XNamespace ns = "http://linqinaction.net";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XNamespace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anotherNS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"http://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publishers.org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 book =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XElement(ns + "book",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XElement(ns + "title", "LINQ in Action"),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XElement(ns + "author", 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Manning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XElement(ns + "author", "Steve Eichert"),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XElement(ns + "author", "Jim Wooley"),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anotherNS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"publisher", "Manning")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246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the</a:t>
            </a:r>
            <a:r>
              <a:rPr lang="bg-BG" dirty="0" smtClean="0"/>
              <a:t> </a:t>
            </a:r>
            <a:r>
              <a:rPr lang="en-US" dirty="0" smtClean="0"/>
              <a:t>following XML document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Parser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6476" y="1925921"/>
            <a:ext cx="10193336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name=".NET 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&lt;title&gt;Silverlight in Action&lt;/title&gt;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&lt;author&gt;Pete Brown&lt;/author&gt;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&lt;isbn&gt;978-1-935182-37-5&lt;/isbn&gt;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41485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2" y="1486210"/>
            <a:ext cx="10363200" cy="820600"/>
          </a:xfrm>
        </p:spPr>
        <p:txBody>
          <a:bodyPr/>
          <a:lstStyle/>
          <a:p>
            <a:pPr algn="ctr"/>
            <a:r>
              <a:rPr lang="en-US" dirty="0" smtClean="0"/>
              <a:t>LINQ to XML </a:t>
            </a:r>
            <a:r>
              <a:rPr lang="en-US" dirty="0" smtClean="0"/>
              <a:t>with Namespaces</a:t>
            </a:r>
            <a:endParaRPr lang="en-US" dirty="0"/>
          </a:p>
        </p:txBody>
      </p:sp>
      <p:pic>
        <p:nvPicPr>
          <p:cNvPr id="30724" name="Picture 4" descr="E:\Movies\Job Projects\Current Job\2.11\writing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4412" y="3532404"/>
            <a:ext cx="2565400" cy="2643734"/>
          </a:xfrm>
          <a:prstGeom prst="roundRect">
            <a:avLst>
              <a:gd name="adj" fmla="val 7834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0726" name="Picture 6" descr="http://www.tataliveclasses.com/images/livedemo_icon_normal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27837" y="3401801"/>
            <a:ext cx="2314575" cy="1917184"/>
          </a:xfrm>
          <a:prstGeom prst="roundRect">
            <a:avLst>
              <a:gd name="adj" fmla="val 6684"/>
            </a:avLst>
          </a:prstGeom>
          <a:ln>
            <a:noFill/>
          </a:ln>
          <a:effectLst>
            <a:outerShdw blurRad="190500" dist="101600" dir="2700000" sx="106000" sy="106000" algn="tl" rotWithShape="0">
              <a:srgbClr val="333333">
                <a:alpha val="80000"/>
              </a:srgb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6" name="Picture 2" descr="http://2.bp.blogspot.com/_dhLIbWCVMIE/SvhTqimhdjI/AAAAAAAABBY/r3AI1QmLnCc/s200/doc_xml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49464">
            <a:off x="2747969" y="3282957"/>
            <a:ext cx="2353424" cy="2353424"/>
          </a:xfrm>
          <a:prstGeom prst="rect">
            <a:avLst/>
          </a:prstGeom>
          <a:ln>
            <a:noFill/>
          </a:ln>
          <a:effectLst>
            <a:outerShdw blurRad="190500" dist="101600" dir="2700000" sx="106000" sy="106000" algn="tl" rotWithShape="0">
              <a:srgbClr val="333333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25908" y="2359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212" y="5410200"/>
            <a:ext cx="8534400" cy="820600"/>
          </a:xfrm>
        </p:spPr>
        <p:txBody>
          <a:bodyPr/>
          <a:lstStyle/>
          <a:p>
            <a:r>
              <a:rPr lang="en-US" dirty="0" smtClean="0"/>
              <a:t>XSL Transformations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260959">
            <a:off x="5389562" y="1938036"/>
            <a:ext cx="3600450" cy="2905126"/>
            <a:chOff x="3867150" y="1633236"/>
            <a:chExt cx="3600450" cy="290512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150" y="1633236"/>
              <a:ext cx="3600450" cy="2905126"/>
            </a:xfrm>
            <a:prstGeom prst="roundRect">
              <a:avLst>
                <a:gd name="adj" fmla="val 1886"/>
              </a:avLst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114800" y="2005306"/>
              <a:ext cx="16850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5400" b="1" dirty="0">
                  <a:ln w="11430">
                    <a:solidFill>
                      <a:schemeClr val="accent2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Arial Black" pitchFamily="34" charset="0"/>
                </a:rPr>
                <a:t>XSL</a:t>
              </a:r>
            </a:p>
          </p:txBody>
        </p:sp>
      </p:grpSp>
      <p:pic>
        <p:nvPicPr>
          <p:cNvPr id="7" name="Picture 4" descr="http://www.dev-farm.com/files/8712/4940/8479/231px-XSLT_en.svg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02511">
            <a:off x="3264825" y="1705407"/>
            <a:ext cx="1814093" cy="3111401"/>
          </a:xfrm>
          <a:prstGeom prst="roundRect">
            <a:avLst>
              <a:gd name="adj" fmla="val 2968"/>
            </a:avLst>
          </a:prstGeom>
          <a:solidFill>
            <a:srgbClr val="FFFFFF"/>
          </a:solidFill>
          <a:effectLst>
            <a:outerShdw blurRad="165100" dist="38100" dir="2700000" sx="103000" sy="103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650" name="Picture 2" descr="http://www.iconshock.com/img_jpg/REALVISTA/business/jpg/128/xsl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235040">
            <a:off x="5090542" y="923630"/>
            <a:ext cx="1679605" cy="1276976"/>
          </a:xfrm>
          <a:prstGeom prst="roundRect">
            <a:avLst>
              <a:gd name="adj" fmla="val 667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2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XSL transformations</a:t>
            </a:r>
            <a:r>
              <a:rPr lang="bg-BG" dirty="0" smtClean="0"/>
              <a:t> </a:t>
            </a:r>
            <a:r>
              <a:rPr lang="en-US" dirty="0" smtClean="0"/>
              <a:t>(XSLT)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Convert a XML document to another XML document with different structure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convert XML to any text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be used </a:t>
            </a:r>
            <a:r>
              <a:rPr lang="en-US" dirty="0" smtClean="0"/>
              <a:t>to transform XML </a:t>
            </a:r>
            <a:r>
              <a:rPr lang="en-US" dirty="0"/>
              <a:t>documents to </a:t>
            </a:r>
            <a:r>
              <a:rPr lang="en-US" dirty="0" smtClean="0"/>
              <a:t>XHTML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XSLT depends on </a:t>
            </a:r>
            <a:r>
              <a:rPr lang="en-US" noProof="1" smtClean="0"/>
              <a:t>XPath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matching sections from the input document and replacing them with other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has built-in XSLT engine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System.Xml.Xsl.XslCompiledTransform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Methods: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Load(…)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Loads</a:t>
            </a:r>
            <a:r>
              <a:rPr lang="bg-BG" dirty="0" smtClean="0"/>
              <a:t> XSL </a:t>
            </a:r>
            <a:r>
              <a:rPr lang="en-US" dirty="0" smtClean="0"/>
              <a:t>shylesheet for transforming XML docs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Transform(…)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Performs transformation of given XML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Output is written to</a:t>
            </a:r>
            <a:r>
              <a:rPr lang="bg-BG" dirty="0" smtClean="0"/>
              <a:t> </a:t>
            </a:r>
            <a:r>
              <a:rPr lang="en-US" dirty="0" smtClean="0"/>
              <a:t>a </a:t>
            </a:r>
            <a:r>
              <a:rPr lang="bg-BG" dirty="0" smtClean="0"/>
              <a:t>XML </a:t>
            </a:r>
            <a:r>
              <a:rPr lang="en-US" dirty="0" smtClean="0"/>
              <a:t>file, stream or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XmlWriter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XSLT in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Transforming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document by given XSL stylesheet: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Transformation</a:t>
            </a:r>
            <a:r>
              <a:rPr lang="bg-BG" dirty="0" smtClean="0"/>
              <a:t>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905000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System;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System.Xml.Xsl;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XSLTransformDemo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XslCompiledTransform xslt 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n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ew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XslCompiledTransform();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xslt.Load("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.xsl");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xslt.Transform("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.xml", 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.html");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04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3412" y="1646004"/>
            <a:ext cx="4076700" cy="2316394"/>
          </a:xfrm>
        </p:spPr>
        <p:txBody>
          <a:bodyPr/>
          <a:lstStyle/>
          <a:p>
            <a:pPr algn="ctr"/>
            <a:r>
              <a:rPr lang="en-US" dirty="0" smtClean="0"/>
              <a:t>Transforming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by XSL Stylesheet</a:t>
            </a:r>
            <a:endParaRPr lang="en-US" dirty="0"/>
          </a:p>
        </p:txBody>
      </p:sp>
      <p:pic>
        <p:nvPicPr>
          <p:cNvPr id="20484" name="Picture 4" descr="http://elearning.classof1.com/images/demo_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2613" y="4495798"/>
            <a:ext cx="1790700" cy="92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4" descr="http://www.dev-farm.com/files/8712/4940/8479/231px-XSLT_en.svg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4872" y="1236417"/>
            <a:ext cx="2865140" cy="4914076"/>
          </a:xfrm>
          <a:prstGeom prst="roundRect">
            <a:avLst>
              <a:gd name="adj" fmla="val 2968"/>
            </a:avLst>
          </a:prstGeom>
          <a:solidFill>
            <a:srgbClr val="FFFFFF"/>
          </a:solidFill>
          <a:effectLst>
            <a:outerShdw blurRad="1651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9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Processing XML in .NET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corresponding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</a:t>
            </a:r>
            <a:r>
              <a:rPr lang="en-US" sz="3200" dirty="0" smtClean="0"/>
              <a:t>: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</a:t>
            </a:r>
            <a:r>
              <a:rPr lang="en-US" dirty="0" smtClean="0"/>
              <a:t>Parser (2)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722898"/>
              </p:ext>
            </p:extLst>
          </p:nvPr>
        </p:nvGraphicFramePr>
        <p:xfrm>
          <a:off x="1370012" y="1945944"/>
          <a:ext cx="92964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3" imgW="11292975" imgH="6015891" progId="Visio.Drawing.11">
                  <p:embed/>
                </p:oleObj>
              </mc:Choice>
              <mc:Fallback>
                <p:oleObj name="Visio" r:id="rId3" imgW="11292975" imgH="60158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2" y="1945944"/>
                        <a:ext cx="92964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31812" y="1945944"/>
            <a:ext cx="1447800" cy="990600"/>
          </a:xfrm>
          <a:prstGeom prst="wedgeRoundRectCallout">
            <a:avLst>
              <a:gd name="adj1" fmla="val 77434"/>
              <a:gd name="adj2" fmla="val 4405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 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prolog)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18412" y="2278058"/>
            <a:ext cx="2354263" cy="506086"/>
          </a:xfrm>
          <a:prstGeom prst="wedgeRoundRectCallout">
            <a:avLst>
              <a:gd name="adj1" fmla="val -62993"/>
              <a:gd name="adj2" fmla="val 594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 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</a:t>
            </a:r>
            <a:r>
              <a:rPr lang="en-US" dirty="0" smtClean="0"/>
              <a:t>Parser </a:t>
            </a:r>
            <a:r>
              <a:rPr lang="en-US" smtClean="0"/>
              <a:t>in .NET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7006" y="1143000"/>
            <a:ext cx="1080599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XmlDocument doc = new XmlDocument();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doc.Load("library.xml");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XmlNode rootNode = doc.DocumentElement;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Console.WriteLine("Root node: {0}", rootNode.Name);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(XmlAttribute atr in rootNode.Attributes)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("Attribute: {0}={1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}", atr.Name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atr.Value);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(XmlNode node in rootNode.ChildNodes)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("\nBook title =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}",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node["title"].InnerText);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 author =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}",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node["author"].InnerText);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 isbn =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}",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node["isbn"].InnerText);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12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http://i.msdn.microsoft.com/Cc626294.b9e0e689-04f2-4464-abd0-0218741fb410(en-us,office.12)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2938" y="1222638"/>
            <a:ext cx="2886074" cy="2434962"/>
          </a:xfrm>
          <a:prstGeom prst="roundRect">
            <a:avLst>
              <a:gd name="adj" fmla="val 37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69636" name="Picture 4" descr="http://www.ecoenergy-bg.net/assets/cms/Image/LOGOS/mode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2212" y="1280160"/>
            <a:ext cx="2590800" cy="2377440"/>
          </a:xfrm>
          <a:prstGeom prst="roundRect">
            <a:avLst>
              <a:gd name="adj" fmla="val 37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2050" name="Picture 2" descr="http://www.fh-wedel.de/~si/seminare/ws00/Ausarbeitung/7.xmlparser/dom-tree.gif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99"/>
          <a:stretch/>
        </p:blipFill>
        <p:spPr bwMode="auto">
          <a:xfrm>
            <a:off x="4363926" y="669852"/>
            <a:ext cx="3330686" cy="2835349"/>
          </a:xfrm>
          <a:prstGeom prst="roundRect">
            <a:avLst>
              <a:gd name="adj" fmla="val 4500"/>
            </a:avLst>
          </a:prstGeom>
          <a:solidFill>
            <a:srgbClr val="FFFFFF"/>
          </a:solidFill>
          <a:effectLst>
            <a:outerShdw blurRad="127000" dir="2700000" sx="103000" sy="103000" algn="tl" rotWithShape="0">
              <a:prstClr val="black">
                <a:alpha val="5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RelaxedModerately">
              <a:rot lat="20690637" lon="0" rev="0"/>
            </a:camera>
            <a:lightRig rig="balanced" dir="t"/>
          </a:scene3d>
          <a:sp3d prstMaterial="dkEdge">
            <a:bevelT w="165100" prst="coolSlant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191000"/>
            <a:ext cx="8938472" cy="1568497"/>
          </a:xfrm>
        </p:spPr>
        <p:txBody>
          <a:bodyPr/>
          <a:lstStyle/>
          <a:p>
            <a:pPr algn="ctr"/>
            <a:r>
              <a:rPr lang="en-US" dirty="0" smtClean="0"/>
              <a:t>Parsing XML Document</a:t>
            </a:r>
            <a:br>
              <a:rPr lang="en-US" dirty="0" smtClean="0"/>
            </a:br>
            <a:r>
              <a:rPr lang="en-US" dirty="0" smtClean="0"/>
              <a:t>with the DOM Parser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DOM parser provides few important classes: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XmlDocument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Represents </a:t>
            </a:r>
            <a:r>
              <a:rPr lang="en-US" dirty="0"/>
              <a:t>the DOM tree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Usually contains two elements: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Header part (prolog) 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The root element of the XML document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XmlNode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Abstract base class for all nodes in a DOM tree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Classes to Work with</a:t>
            </a:r>
            <a:r>
              <a:rPr lang="bg-BG" dirty="0" smtClean="0"/>
              <a:t> </a:t>
            </a:r>
            <a:r>
              <a:rPr lang="en-US" dirty="0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XmlElement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/>
            <a:r>
              <a:rPr lang="en-US" dirty="0" smtClean="0"/>
              <a:t>Represents </a:t>
            </a:r>
            <a:r>
              <a:rPr lang="en-US" dirty="0"/>
              <a:t>a XML element</a:t>
            </a:r>
            <a:endParaRPr lang="bg-BG" dirty="0"/>
          </a:p>
          <a:p>
            <a:pPr lvl="1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XmlAttribute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/>
            <a:r>
              <a:rPr lang="en-US" dirty="0" smtClean="0"/>
              <a:t>Represents an attribute of an XML tag (couple name-value)</a:t>
            </a:r>
            <a:endParaRPr lang="bg-BG" dirty="0" smtClean="0"/>
          </a:p>
          <a:p>
            <a:pPr lvl="1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XmlAttributeCollection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/>
            <a:r>
              <a:rPr lang="en-US" dirty="0" smtClean="0"/>
              <a:t>List of XML attributes attached to an element</a:t>
            </a:r>
            <a:endParaRPr lang="bg-BG" dirty="0" smtClean="0"/>
          </a:p>
          <a:p>
            <a:pPr lvl="1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XmlNodeList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/>
            <a:r>
              <a:rPr lang="en-US" dirty="0" smtClean="0"/>
              <a:t>List of XML DOM nodes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Classes to Work with</a:t>
            </a:r>
            <a:r>
              <a:rPr lang="bg-BG" dirty="0"/>
              <a:t> </a:t>
            </a:r>
            <a:r>
              <a:rPr lang="en-US" dirty="0" smtClean="0"/>
              <a:t>DOM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2193</Words>
  <Application>Microsoft Office PowerPoint</Application>
  <PresentationFormat>Custom</PresentationFormat>
  <Paragraphs>382</Paragraphs>
  <Slides>48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Arial Black</vt:lpstr>
      <vt:lpstr>Calibri</vt:lpstr>
      <vt:lpstr>Calibri (Body)</vt:lpstr>
      <vt:lpstr>Consolas</vt:lpstr>
      <vt:lpstr>Courier New</vt:lpstr>
      <vt:lpstr>Wingdings</vt:lpstr>
      <vt:lpstr>Wingdings 2</vt:lpstr>
      <vt:lpstr>SoftUni 16x9</vt:lpstr>
      <vt:lpstr>Visio</vt:lpstr>
      <vt:lpstr>Processing XML in .NET</vt:lpstr>
      <vt:lpstr>Table of Contents</vt:lpstr>
      <vt:lpstr>The DOM Parser</vt:lpstr>
      <vt:lpstr>The DOM Parser</vt:lpstr>
      <vt:lpstr>The DOM Parser (2)</vt:lpstr>
      <vt:lpstr>The DOM Parser in .NET – Example</vt:lpstr>
      <vt:lpstr>Parsing XML Document with the DOM Parser</vt:lpstr>
      <vt:lpstr>.NET Classes to Work with DOM</vt:lpstr>
      <vt:lpstr>.NET Classes to Work with DOM (2)</vt:lpstr>
      <vt:lpstr>The XmlNode Class</vt:lpstr>
      <vt:lpstr>The XmlNode Class (2)</vt:lpstr>
      <vt:lpstr>The XmlNode Class (3)</vt:lpstr>
      <vt:lpstr>The XmlNode Class (4)</vt:lpstr>
      <vt:lpstr>The XmlNode Class (5)</vt:lpstr>
      <vt:lpstr>The XmlDocument Class</vt:lpstr>
      <vt:lpstr>The XmlDocument Class (2)</vt:lpstr>
      <vt:lpstr>Modifying XML Document Using the DOM Parser</vt:lpstr>
      <vt:lpstr>The .NET Streaming Parser</vt:lpstr>
      <vt:lpstr>SAX and StAX Parsers</vt:lpstr>
      <vt:lpstr>SAX, StAX and XmlReader</vt:lpstr>
      <vt:lpstr>The XmlReader Class</vt:lpstr>
      <vt:lpstr>The XmlReader Class (2)</vt:lpstr>
      <vt:lpstr>Parsing XML with XmlReader</vt:lpstr>
      <vt:lpstr>Working with XmlWriter</vt:lpstr>
      <vt:lpstr>Working with XmlWriter (2)</vt:lpstr>
      <vt:lpstr>Creating XML with XmlWriter</vt:lpstr>
      <vt:lpstr>Using XPath</vt:lpstr>
      <vt:lpstr>Using XPath in .NET</vt:lpstr>
      <vt:lpstr>XPath and XmlNode – Example </vt:lpstr>
      <vt:lpstr>XPath and XmlNode – Example (2)</vt:lpstr>
      <vt:lpstr>Searching with XPath in XML Documents</vt:lpstr>
      <vt:lpstr>LINQ to XML</vt:lpstr>
      <vt:lpstr>LINQ to XML</vt:lpstr>
      <vt:lpstr>LINQ to XML Classes</vt:lpstr>
      <vt:lpstr>LINQ to XML – Searching with LINQ</vt:lpstr>
      <vt:lpstr>Searching in XML with LINQ Queries</vt:lpstr>
      <vt:lpstr>Creating XML with XElement</vt:lpstr>
      <vt:lpstr>Creating XML with XElement</vt:lpstr>
      <vt:lpstr>LINQ to XML and Namespaces</vt:lpstr>
      <vt:lpstr>LINQ to XML with Namespaces</vt:lpstr>
      <vt:lpstr>XSL Transformations</vt:lpstr>
      <vt:lpstr>XSL Transformations</vt:lpstr>
      <vt:lpstr>Performing XSLT in .NET</vt:lpstr>
      <vt:lpstr>XSL Transformation – Example</vt:lpstr>
      <vt:lpstr>Transforming XML by XSL Stylesheet</vt:lpstr>
      <vt:lpstr>Processing XML in .NET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XML in .NET</dc:title>
  <dc:subject>Software Development Course</dc:subject>
  <dc:creator/>
  <cp:keywords>XML, XML Parsers, DOM, SAX, StAX, XmlDocument, XmlReader, XmdWriter, XPath, XSLT,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2015-03-13T11:13:07Z</dcterms:modified>
  <cp:category>XML, XML Parsers, DOM, SAX, StAX, XmlDocument, XmlReader, XmdWriter, XPath, XSLT,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