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25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5" r:id="rId12"/>
    <p:sldId id="454" r:id="rId13"/>
    <p:sldId id="437" r:id="rId14"/>
    <p:sldId id="438" r:id="rId15"/>
    <p:sldId id="439" r:id="rId16"/>
    <p:sldId id="440" r:id="rId17"/>
    <p:sldId id="458" r:id="rId18"/>
    <p:sldId id="441" r:id="rId19"/>
    <p:sldId id="457" r:id="rId20"/>
    <p:sldId id="442" r:id="rId21"/>
    <p:sldId id="444" r:id="rId22"/>
    <p:sldId id="456" r:id="rId23"/>
    <p:sldId id="445" r:id="rId24"/>
    <p:sldId id="448" r:id="rId25"/>
    <p:sldId id="455" r:id="rId26"/>
    <p:sldId id="449" r:id="rId27"/>
    <p:sldId id="450" r:id="rId28"/>
    <p:sldId id="451" r:id="rId29"/>
    <p:sldId id="452" r:id="rId30"/>
    <p:sldId id="453" r:id="rId31"/>
    <p:sldId id="424" r:id="rId32"/>
    <p:sldId id="419" r:id="rId33"/>
    <p:sldId id="420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>
        <p:scale>
          <a:sx n="70" d="100"/>
          <a:sy n="70" d="100"/>
        </p:scale>
        <p:origin x="44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17-Mar-2015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17-Mar-2015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17-Mar-2015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17-Mar-2015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1.png"/><Relationship Id="rId3" Type="http://schemas.openxmlformats.org/officeDocument/2006/relationships/hyperlink" Target="https://softuni.bg/courses/database-applications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softwaregroup-bg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762000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JSON </a:t>
            </a:r>
            <a:r>
              <a:rPr lang="en-US" dirty="0"/>
              <a:t>in .NET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22098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 smtClean="0"/>
              <a:t>JSON, JSON.NET</a:t>
            </a:r>
            <a:br>
              <a:rPr lang="en-US" dirty="0" smtClean="0"/>
            </a:br>
            <a:r>
              <a:rPr lang="en-US" dirty="0" smtClean="0"/>
              <a:t>LINQ-to-JSON and JSON to XML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5" name="Picture 2" descr="http://www.fh-wedel.de/~si/seminare/ws00/Ausarbeitung/7.xmlparser/dom-tree.gi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8130" y="4023936"/>
            <a:ext cx="2392482" cy="1975470"/>
          </a:xfrm>
          <a:prstGeom prst="roundRect">
            <a:avLst>
              <a:gd name="adj" fmla="val 4500"/>
            </a:avLst>
          </a:prstGeom>
          <a:solidFill>
            <a:srgbClr val="FFFFFF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dkEdge">
            <a:bevelT w="260350" h="50800" prst="softRound"/>
            <a:bevelB prst="softRound"/>
          </a:sp3d>
        </p:spPr>
      </p:pic>
      <p:grpSp>
        <p:nvGrpSpPr>
          <p:cNvPr id="3" name="Group 2"/>
          <p:cNvGrpSpPr/>
          <p:nvPr/>
        </p:nvGrpSpPr>
        <p:grpSpPr>
          <a:xfrm>
            <a:off x="6828263" y="3810000"/>
            <a:ext cx="4752549" cy="2404409"/>
            <a:chOff x="7436653" y="3920191"/>
            <a:chExt cx="4144159" cy="2039742"/>
          </a:xfrm>
        </p:grpSpPr>
        <p:pic>
          <p:nvPicPr>
            <p:cNvPr id="16" name="Picture 4" descr="http://ts3.mm.bing.net/images/thumbnail.aspx?q=1695797616566&amp;id=0626f165de2c3eb132fdad5a341541cd&amp;url=http%3a%2f%2fwrathofzombie.files.wordpress.com%2f2009%2f12%2fmechanics.jpg"/>
            <p:cNvPicPr>
              <a:picLocks noChangeAspect="1" noChangeArrowheads="1"/>
            </p:cNvPicPr>
            <p:nvPr/>
          </p:nvPicPr>
          <p:blipFill>
            <a:blip r:embed="rId7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8609012" y="4196716"/>
              <a:ext cx="2971800" cy="1763217"/>
            </a:xfrm>
            <a:prstGeom prst="roundRect">
              <a:avLst>
                <a:gd name="adj" fmla="val 6561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7" name="Picture 2" descr="execute, gears, process, running, settings, utilities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653" y="3920191"/>
              <a:ext cx="1506464" cy="150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8404">
            <a:off x="7293243" y="5309535"/>
            <a:ext cx="1526538" cy="946136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JavaScript serializer has nice features:</a:t>
            </a:r>
          </a:p>
          <a:p>
            <a:pPr lvl="1"/>
            <a:r>
              <a:rPr lang="en-US" dirty="0" smtClean="0"/>
              <a:t>Serializing objects to JSON and vice versa</a:t>
            </a:r>
          </a:p>
          <a:p>
            <a:pPr lvl="1"/>
            <a:r>
              <a:rPr lang="en-US" dirty="0" smtClean="0"/>
              <a:t>Correct parsing of dictionaries: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JavaScriptSerializer Features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52916" y="4200005"/>
            <a:ext cx="444142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digits = </a:t>
            </a:r>
            <a:br>
              <a:rPr lang="en-US" noProof="1" smtClean="0">
                <a:solidFill>
                  <a:srgbClr val="FBEEDC"/>
                </a:solidFill>
              </a:rPr>
            </a:br>
            <a:r>
              <a:rPr lang="en-US" noProof="1" smtClean="0">
                <a:solidFill>
                  <a:srgbClr val="FBEEDC"/>
                </a:solidFill>
              </a:rPr>
              <a:t>  new Dictionary&lt;string, int&gt;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"one", 1},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{ "two", 2},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…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359017" y="4200005"/>
            <a:ext cx="453599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{ </a:t>
            </a:r>
          </a:p>
          <a:p>
            <a:r>
              <a:rPr lang="en-US" dirty="0">
                <a:solidFill>
                  <a:srgbClr val="FBEEDC"/>
                </a:solidFill>
              </a:rPr>
              <a:t>  "one": 1,</a:t>
            </a:r>
            <a:br>
              <a:rPr lang="en-US" dirty="0">
                <a:solidFill>
                  <a:srgbClr val="FBEEDC"/>
                </a:solidFill>
              </a:rPr>
            </a:br>
            <a:r>
              <a:rPr lang="en-US" dirty="0">
                <a:solidFill>
                  <a:srgbClr val="FBEEDC"/>
                </a:solidFill>
              </a:rPr>
              <a:t>  "two": 2,</a:t>
            </a:r>
          </a:p>
          <a:p>
            <a:r>
              <a:rPr lang="en-US" dirty="0" smtClean="0">
                <a:solidFill>
                  <a:srgbClr val="FBEEDC"/>
                </a:solidFill>
              </a:rPr>
              <a:t>  …</a:t>
            </a:r>
            <a:endParaRPr lang="en-US" dirty="0">
              <a:solidFill>
                <a:srgbClr val="FBEEDC"/>
              </a:solidFill>
            </a:endParaRPr>
          </a:p>
          <a:p>
            <a:r>
              <a:rPr lang="en-US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U-Turn Arrow 7"/>
          <p:cNvSpPr/>
          <p:nvPr/>
        </p:nvSpPr>
        <p:spPr>
          <a:xfrm>
            <a:off x="3427412" y="3276600"/>
            <a:ext cx="5295900" cy="923404"/>
          </a:xfrm>
          <a:prstGeom prst="uturnArrow">
            <a:avLst>
              <a:gd name="adj1" fmla="val 22493"/>
              <a:gd name="adj2" fmla="val 25000"/>
              <a:gd name="adj3" fmla="val 31877"/>
              <a:gd name="adj4" fmla="val 43750"/>
              <a:gd name="adj5" fmla="val 10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022849" y="3487181"/>
            <a:ext cx="2139950" cy="6093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parsed to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732212" y="4771658"/>
            <a:ext cx="2895600" cy="49813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3732212" y="5052426"/>
            <a:ext cx="2895600" cy="498136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9912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Serializer Features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s://anoriginalidea.files.wordpress.com/2009/08/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83" y="1066800"/>
            <a:ext cx="3558330" cy="349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easypost-static.s3.amazonaws.com/assets/langs/net-logo-762dce1debd60d65f0f7dbc688a788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542116"/>
            <a:ext cx="3857625" cy="1905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01" y="1849476"/>
            <a:ext cx="2438611" cy="1298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495800"/>
            <a:ext cx="8938472" cy="820600"/>
          </a:xfrm>
        </p:spPr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935884" y="5373968"/>
            <a:ext cx="9959128" cy="719034"/>
          </a:xfrm>
        </p:spPr>
        <p:txBody>
          <a:bodyPr/>
          <a:lstStyle/>
          <a:p>
            <a:r>
              <a:rPr lang="en-US" dirty="0" smtClean="0"/>
              <a:t>Better JSON </a:t>
            </a:r>
            <a:r>
              <a:rPr lang="en-US" dirty="0" smtClean="0"/>
              <a:t>Parsing for .NET Developers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2" y="2001187"/>
            <a:ext cx="7268952" cy="1981198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13419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JavaScriptSerializer is good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But JSON.NET is better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JSON.NET: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Has better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Supports LINQ-to-JSON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Out-of-the-box support for parsing between </a:t>
            </a:r>
            <a:r>
              <a:rPr lang="en-US" dirty="0" smtClean="0"/>
              <a:t>JSON and </a:t>
            </a:r>
            <a:r>
              <a:rPr lang="en-US" dirty="0" smtClean="0"/>
              <a:t>XML</a:t>
            </a:r>
            <a:endParaRPr lang="bg-BG" dirty="0" smtClean="0"/>
          </a:p>
          <a:p>
            <a:pPr lvl="1">
              <a:lnSpc>
                <a:spcPct val="110000"/>
              </a:lnSpc>
            </a:pPr>
            <a:r>
              <a:rPr lang="en-US" dirty="0"/>
              <a:t>Open-source project: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www.newtonsoft.com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2298295"/>
            <a:ext cx="5591508" cy="1524000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2785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866323"/>
          </a:xfrm>
        </p:spPr>
        <p:txBody>
          <a:bodyPr>
            <a:spAutoFit/>
          </a:bodyPr>
          <a:lstStyle/>
          <a:p>
            <a:r>
              <a:rPr lang="en-US" dirty="0" smtClean="0"/>
              <a:t>To install JSON.NET run in the </a:t>
            </a:r>
            <a:r>
              <a:rPr lang="en-US" noProof="1" smtClean="0"/>
              <a:t>NuGet</a:t>
            </a:r>
            <a:r>
              <a:rPr lang="en-US" dirty="0" smtClean="0"/>
              <a:t> Package </a:t>
            </a:r>
            <a:r>
              <a:rPr lang="en-US" dirty="0" smtClean="0"/>
              <a:t>Manager Console:</a:t>
            </a:r>
          </a:p>
          <a:p>
            <a:endParaRPr lang="en-US" dirty="0"/>
          </a:p>
          <a:p>
            <a:r>
              <a:rPr lang="en-US" dirty="0" smtClean="0"/>
              <a:t>Has two primary methods: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 smtClean="0"/>
              <a:t> an object:</a:t>
            </a:r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 smtClean="0"/>
              <a:t> an object: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53992" y="1907540"/>
            <a:ext cx="100696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rgbClr val="FBEEDC"/>
                </a:solidFill>
              </a:rPr>
              <a:t>$ Install-Package Newtonsoft.Json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53992" y="4064913"/>
            <a:ext cx="100696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serializedPlace = </a:t>
            </a:r>
            <a:r>
              <a:rPr lang="en-US" sz="2400" noProof="1" smtClean="0">
                <a:solidFill>
                  <a:srgbClr val="FBEEDC"/>
                </a:solidFill>
              </a:rPr>
              <a:t>JsonConvert.SerializeObject(place);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53992" y="5555159"/>
            <a:ext cx="100696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deserializedPlace = 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JsonConvert.DeserializeObject&lt;Place&gt;(serializedPlace);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2484" y="4205103"/>
            <a:ext cx="11025928" cy="1568497"/>
          </a:xfrm>
        </p:spPr>
        <p:txBody>
          <a:bodyPr/>
          <a:lstStyle/>
          <a:p>
            <a:r>
              <a:rPr lang="en-US" dirty="0" smtClean="0"/>
              <a:t>Serializing and Deserializing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03751"/>
            <a:ext cx="7010400" cy="35364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" r="18131"/>
          <a:stretch/>
        </p:blipFill>
        <p:spPr>
          <a:xfrm>
            <a:off x="5633190" y="1236113"/>
            <a:ext cx="5600700" cy="34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JSON.NET Features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72" y="2001187"/>
            <a:ext cx="7268952" cy="1981198"/>
          </a:xfrm>
          <a:prstGeom prst="roundRect">
            <a:avLst>
              <a:gd name="adj" fmla="val 4956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1143000"/>
            <a:ext cx="2023626" cy="20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JSON.NET can be configured to:</a:t>
            </a:r>
          </a:p>
          <a:p>
            <a:pPr lvl="1"/>
            <a:r>
              <a:rPr lang="en-US" dirty="0" smtClean="0"/>
              <a:t>Indent the output JSON string</a:t>
            </a:r>
          </a:p>
          <a:p>
            <a:pPr lvl="1"/>
            <a:r>
              <a:rPr lang="en-US" dirty="0" smtClean="0"/>
              <a:t>To convert JSON to anonymous types</a:t>
            </a:r>
          </a:p>
          <a:p>
            <a:pPr lvl="1"/>
            <a:r>
              <a:rPr lang="en-US" dirty="0" smtClean="0"/>
              <a:t>To control the casing and properties to parse</a:t>
            </a:r>
          </a:p>
          <a:p>
            <a:pPr lvl="1"/>
            <a:r>
              <a:rPr lang="en-US" dirty="0" smtClean="0"/>
              <a:t>To skip errors</a:t>
            </a:r>
          </a:p>
          <a:p>
            <a:r>
              <a:rPr lang="en-US" dirty="0" smtClean="0"/>
              <a:t>JSON.NET also supports:</a:t>
            </a:r>
          </a:p>
          <a:p>
            <a:pPr lvl="1"/>
            <a:r>
              <a:rPr lang="en-US" dirty="0" smtClean="0"/>
              <a:t>LINQ-to-JSON</a:t>
            </a:r>
          </a:p>
          <a:p>
            <a:pPr lvl="1"/>
            <a:r>
              <a:rPr lang="en-US" dirty="0" smtClean="0"/>
              <a:t>Direct parse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5310712"/>
            <a:ext cx="8938472" cy="820600"/>
          </a:xfrm>
        </p:spPr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118" y="1295400"/>
            <a:ext cx="3715396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435655">
            <a:off x="6366755" y="2563697"/>
            <a:ext cx="346742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 smtClean="0">
                <a:ln/>
                <a:solidFill>
                  <a:schemeClr val="accent3"/>
                </a:solidFill>
              </a:rPr>
              <a:t>JSON.NET</a:t>
            </a:r>
            <a:endParaRPr lang="en-GB" sz="6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1139824" y="3276600"/>
            <a:ext cx="9906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json = @"{ 'firstName': 'Vladimir',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         'lastName': 'Georgiev',</a:t>
            </a:r>
            <a:br>
              <a:rPr lang="en-US" noProof="1" smtClean="0">
                <a:solidFill>
                  <a:srgbClr val="FBEEDC"/>
                </a:solidFill>
              </a:rPr>
            </a:br>
            <a:r>
              <a:rPr lang="en-US" noProof="1" smtClean="0">
                <a:solidFill>
                  <a:srgbClr val="FBEEDC"/>
                </a:solidFill>
              </a:rPr>
              <a:t>               'jobTitle': 'Technical Trainer' }";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template = new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rgbClr val="FBEEDC"/>
                </a:solidFill>
              </a:rPr>
              <a:t>  FirstName </a:t>
            </a:r>
            <a:r>
              <a:rPr lang="en-US" noProof="1" smtClean="0">
                <a:solidFill>
                  <a:srgbClr val="FBEEDC"/>
                </a:solidFill>
              </a:rPr>
              <a:t>= string.Empty,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rgbClr val="FBEEDC"/>
                </a:solidFill>
              </a:rPr>
              <a:t>  LastName </a:t>
            </a:r>
            <a:r>
              <a:rPr lang="en-US" noProof="1" smtClean="0">
                <a:solidFill>
                  <a:srgbClr val="FBEEDC"/>
                </a:solidFill>
              </a:rPr>
              <a:t>= string.Empty,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</a:t>
            </a:r>
            <a:r>
              <a:rPr lang="en-US" noProof="1" smtClean="0">
                <a:solidFill>
                  <a:srgbClr val="FBEEDC"/>
                </a:solidFill>
              </a:rPr>
              <a:t>Occupation = string.Empty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person = JsonConvert.DeserializeAnonymousType(json, template);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028623"/>
          </a:xfrm>
        </p:spPr>
        <p:txBody>
          <a:bodyPr>
            <a:spAutoFit/>
          </a:bodyPr>
          <a:lstStyle/>
          <a:p>
            <a:r>
              <a:rPr lang="en-US" dirty="0" smtClean="0"/>
              <a:t>To indent the output string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Formatting.Indented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Deserializing to anonymous types: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971645"/>
            <a:ext cx="9906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JsonConvert.SerializeObject(place, Formatting.Indented);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0800000" flipV="1">
            <a:off x="7114274" y="4436000"/>
            <a:ext cx="2661701" cy="851297"/>
          </a:xfrm>
          <a:prstGeom prst="wedgeRoundRectCallout">
            <a:avLst>
              <a:gd name="adj1" fmla="val 115151"/>
              <a:gd name="adj2" fmla="val -2044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provide a template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rot="10800000" flipV="1">
            <a:off x="7116403" y="4436000"/>
            <a:ext cx="2661701" cy="851297"/>
          </a:xfrm>
          <a:prstGeom prst="wedgeRoundRectCallout">
            <a:avLst>
              <a:gd name="adj1" fmla="val -43631"/>
              <a:gd name="adj2" fmla="val 1275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provide a template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The JSON data format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Rules and </a:t>
            </a:r>
            <a:r>
              <a:rPr lang="en-US" dirty="0" smtClean="0"/>
              <a:t>Features</a:t>
            </a:r>
            <a:endParaRPr lang="en-US" dirty="0" smtClean="0"/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Usage</a:t>
            </a:r>
            <a:endParaRPr lang="en-US" dirty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JSON.NET Overview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Installation and </a:t>
            </a:r>
            <a:r>
              <a:rPr lang="en-US" dirty="0" smtClean="0"/>
              <a:t>Usage</a:t>
            </a:r>
            <a:endParaRPr lang="en-US" dirty="0" smtClean="0"/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LINQ-to-JSON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 smtClean="0"/>
              <a:t>JSON to XML and XML to JSON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03" y="1428043"/>
            <a:ext cx="2280602" cy="22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96" y="4350888"/>
            <a:ext cx="2820416" cy="1748072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a3.mzstatic.com/us/r30/Purple4/v4/ae/9e/2f/ae9e2f30-7704-8901-b377-4b2f730117e0/icon128-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92" y="2353887"/>
            <a:ext cx="1958920" cy="19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838910"/>
            <a:ext cx="8938472" cy="820600"/>
          </a:xfrm>
        </p:spPr>
        <p:txBody>
          <a:bodyPr/>
          <a:lstStyle/>
          <a:p>
            <a:r>
              <a:rPr lang="en-US" dirty="0" smtClean="0"/>
              <a:t>Configuring JSON.NET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1707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3715396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435655">
            <a:off x="6088449" y="2335097"/>
            <a:ext cx="346742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dirty="0" smtClean="0">
                <a:ln/>
                <a:solidFill>
                  <a:schemeClr val="accent3"/>
                </a:solidFill>
              </a:rPr>
              <a:t>JSON.NET</a:t>
            </a:r>
            <a:endParaRPr lang="en-GB" sz="6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JSON.NET</a:t>
            </a:r>
            <a:r>
              <a:rPr lang="bg-BG" dirty="0" smtClean="0"/>
              <a:t> </a:t>
            </a:r>
            <a:r>
              <a:rPr lang="en-US" dirty="0" smtClean="0"/>
              <a:t>Object Parsing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40" y="1389201"/>
            <a:ext cx="7073372" cy="3578622"/>
          </a:xfrm>
          <a:prstGeom prst="roundRect">
            <a:avLst>
              <a:gd name="adj" fmla="val 2071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90" y="3766917"/>
            <a:ext cx="3429000" cy="934596"/>
          </a:xfrm>
          <a:prstGeom prst="roundRect">
            <a:avLst>
              <a:gd name="adj" fmla="val 641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18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842418"/>
          </a:xfrm>
        </p:spPr>
        <p:txBody>
          <a:bodyPr>
            <a:spAutoFit/>
          </a:bodyPr>
          <a:lstStyle/>
          <a:p>
            <a:r>
              <a:rPr lang="en-US" dirty="0" smtClean="0"/>
              <a:t>By default JSON.NET takes each </a:t>
            </a:r>
            <a:r>
              <a:rPr lang="en-US" dirty="0" smtClean="0"/>
              <a:t>property / field </a:t>
            </a:r>
            <a:r>
              <a:rPr lang="en-US" dirty="0" smtClean="0"/>
              <a:t>from the public interface of a class and parses it</a:t>
            </a:r>
          </a:p>
          <a:p>
            <a:pPr lvl="1"/>
            <a:r>
              <a:rPr lang="en-US" dirty="0" smtClean="0"/>
              <a:t>This can be controlled using attributes: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public class User</a:t>
            </a:r>
          </a:p>
          <a:p>
            <a:r>
              <a:rPr lang="en-US" sz="2600" dirty="0">
                <a:solidFill>
                  <a:srgbClr val="FBEEDC"/>
                </a:solidFill>
              </a:rPr>
              <a:t>{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[JsonProperty("user")]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</a:t>
            </a:r>
            <a:r>
              <a:rPr lang="en-US" sz="2600" dirty="0" smtClean="0">
                <a:solidFill>
                  <a:srgbClr val="FBEEDC"/>
                </a:solidFill>
              </a:rPr>
              <a:t>Username { get; set; }</a:t>
            </a:r>
            <a:endParaRPr lang="en-US" sz="2600" dirty="0">
              <a:solidFill>
                <a:srgbClr val="FBEEDC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[JsonIgnore]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</a:t>
            </a:r>
            <a:r>
              <a:rPr lang="en-US" sz="2600" dirty="0" smtClean="0">
                <a:solidFill>
                  <a:srgbClr val="FBEEDC"/>
                </a:solidFill>
              </a:rPr>
              <a:t>Password { get; set; }</a:t>
            </a:r>
            <a:endParaRPr lang="en-US" sz="2600" dirty="0">
              <a:solidFill>
                <a:srgbClr val="FBEEDC"/>
              </a:solidFill>
            </a:endParaRPr>
          </a:p>
          <a:p>
            <a:r>
              <a:rPr lang="en-US" sz="2600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6323011" y="3659540"/>
            <a:ext cx="3657600" cy="531459"/>
          </a:xfrm>
          <a:prstGeom prst="wedgeRoundRectCallout">
            <a:avLst>
              <a:gd name="adj1" fmla="val 63352"/>
              <a:gd name="adj2" fmla="val 58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574678" y="4972825"/>
            <a:ext cx="3036292" cy="482258"/>
          </a:xfrm>
          <a:prstGeom prst="wedgeRoundRectCallout">
            <a:avLst>
              <a:gd name="adj1" fmla="val 67546"/>
              <a:gd name="adj2" fmla="val 201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the property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JSON.NET</a:t>
            </a:r>
            <a:r>
              <a:rPr lang="bg-BG" dirty="0" smtClean="0"/>
              <a:t> </a:t>
            </a:r>
            <a:r>
              <a:rPr lang="en-US" dirty="0" smtClean="0"/>
              <a:t>Object Parsing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40" y="990600"/>
            <a:ext cx="7073372" cy="3578622"/>
          </a:xfrm>
          <a:prstGeom prst="roundRect">
            <a:avLst>
              <a:gd name="adj" fmla="val 2071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90" y="3368316"/>
            <a:ext cx="3429000" cy="934596"/>
          </a:xfrm>
          <a:prstGeom prst="roundRect">
            <a:avLst>
              <a:gd name="adj" fmla="val 6416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3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267200"/>
            <a:ext cx="8938472" cy="820600"/>
          </a:xfrm>
        </p:spPr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214097"/>
            <a:ext cx="8938472" cy="719034"/>
          </a:xfrm>
        </p:spPr>
        <p:txBody>
          <a:bodyPr/>
          <a:lstStyle/>
          <a:p>
            <a:r>
              <a:rPr lang="en-US" dirty="0" smtClean="0"/>
              <a:t>Using LINQ to JSON with JSON.NET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1" y="1295400"/>
            <a:ext cx="7905674" cy="30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4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dirty="0" smtClean="0"/>
              <a:t>JSON.NET </a:t>
            </a:r>
            <a:r>
              <a:rPr lang="en-US" dirty="0" smtClean="0"/>
              <a:t>supports LINQ-to-JSON: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2197100"/>
            <a:ext cx="99060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noProof="1" smtClean="0">
                <a:solidFill>
                  <a:srgbClr val="FBEEDC"/>
                </a:solidFill>
              </a:rPr>
              <a:t>var jsonObj = JObject.Parse(json);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Console.WriteLine("Places in {0}:", jsonObj["name"]);</a:t>
            </a:r>
          </a:p>
          <a:p>
            <a:endParaRPr lang="en-US" sz="2600" noProof="1" smtClean="0">
              <a:solidFill>
                <a:srgbClr val="FBEEDC"/>
              </a:solidFill>
            </a:endParaRPr>
          </a:p>
          <a:p>
            <a:r>
              <a:rPr lang="en-US" sz="2600" noProof="1" smtClean="0">
                <a:solidFill>
                  <a:srgbClr val="FBEEDC"/>
                </a:solidFill>
              </a:rPr>
              <a:t>jsonObj["places"].Select</a:t>
            </a:r>
            <a:r>
              <a:rPr lang="en-US" sz="2600" noProof="1" smtClean="0">
                <a:solidFill>
                  <a:srgbClr val="FBEEDC"/>
                </a:solidFill>
              </a:rPr>
              <a:t>( </a:t>
            </a:r>
            <a:r>
              <a:rPr lang="en-US" sz="2600" noProof="1" smtClean="0">
                <a:solidFill>
                  <a:srgbClr val="FBEEDC"/>
                </a:solidFill>
              </a:rPr>
              <a:t>pl </a:t>
            </a:r>
            <a:r>
              <a:rPr lang="en-US" sz="2600" noProof="1" smtClean="0">
                <a:solidFill>
                  <a:srgbClr val="FBEEDC"/>
                </a:solidFill>
              </a:rPr>
              <a:t>=&gt;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string.Format</a:t>
            </a:r>
            <a:r>
              <a:rPr lang="en-US" sz="2600" noProof="1" smtClean="0">
                <a:solidFill>
                  <a:srgbClr val="FBEEDC"/>
                </a:solidFill>
              </a:rPr>
              <a:t>("{0}) {1} ({2})",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</a:t>
            </a:r>
            <a:r>
              <a:rPr lang="en-US" sz="2600" noProof="1" smtClean="0">
                <a:solidFill>
                  <a:srgbClr val="FBEEDC"/>
                </a:solidFill>
              </a:rPr>
              <a:t>index</a:t>
            </a:r>
            <a:r>
              <a:rPr lang="en-US" sz="2600" noProof="1" smtClean="0">
                <a:solidFill>
                  <a:srgbClr val="FBEEDC"/>
                </a:solidFill>
              </a:rPr>
              <a:t>++, </a:t>
            </a:r>
            <a:r>
              <a:rPr lang="en-US" sz="2600" noProof="1" smtClean="0">
                <a:solidFill>
                  <a:srgbClr val="FBEEDC"/>
                </a:solidFill>
              </a:rPr>
              <a:t>pl["name"],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</a:t>
            </a:r>
            <a:r>
              <a:rPr lang="en-US" sz="2600" noProof="1" smtClean="0">
                <a:solidFill>
                  <a:srgbClr val="FBEEDC"/>
                </a:solidFill>
              </a:rPr>
              <a:t>string.Join(", ", </a:t>
            </a:r>
            <a:r>
              <a:rPr lang="en-US" sz="2600" noProof="1" smtClean="0">
                <a:solidFill>
                  <a:srgbClr val="FBEEDC"/>
                </a:solidFill>
              </a:rPr>
              <a:t>pl</a:t>
            </a:r>
            <a:r>
              <a:rPr lang="en-US" sz="2600" noProof="1" smtClean="0">
                <a:solidFill>
                  <a:srgbClr val="FBEEDC"/>
                </a:solidFill>
              </a:rPr>
              <a:t>["categories"].Select(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    cat </a:t>
            </a:r>
            <a:r>
              <a:rPr lang="en-US" sz="2600" noProof="1" smtClean="0">
                <a:solidFill>
                  <a:srgbClr val="FBEEDC"/>
                </a:solidFill>
              </a:rPr>
              <a:t>=&gt; cat["name"]))))</a:t>
            </a:r>
          </a:p>
          <a:p>
            <a:r>
              <a:rPr lang="en-US" sz="2600" noProof="1" smtClean="0">
                <a:solidFill>
                  <a:srgbClr val="FBEEDC"/>
                </a:solidFill>
              </a:rPr>
              <a:t>  </a:t>
            </a:r>
            <a:r>
              <a:rPr lang="en-US" sz="2600" noProof="1" smtClean="0">
                <a:solidFill>
                  <a:srgbClr val="FBEEDC"/>
                </a:solidFill>
              </a:rPr>
              <a:t>.Print();</a:t>
            </a:r>
            <a:endParaRPr lang="en-US" sz="26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8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412129"/>
            <a:ext cx="8938472" cy="820600"/>
          </a:xfrm>
        </p:spPr>
        <p:txBody>
          <a:bodyPr/>
          <a:lstStyle/>
          <a:p>
            <a:r>
              <a:rPr lang="en-US" dirty="0" smtClean="0"/>
              <a:t>LINQ-to-JSON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366497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611" y="1219200"/>
            <a:ext cx="7905674" cy="30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4953000"/>
            <a:ext cx="10416328" cy="820600"/>
          </a:xfrm>
        </p:spPr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pic>
        <p:nvPicPr>
          <p:cNvPr id="4" name="Picture 2" descr="http://httpresponder.com/json-xml-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06" y="2101476"/>
            <a:ext cx="8087884" cy="245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305896"/>
          </a:xfrm>
        </p:spPr>
        <p:txBody>
          <a:bodyPr>
            <a:spAutoFit/>
          </a:bodyPr>
          <a:lstStyle/>
          <a:p>
            <a:r>
              <a:rPr lang="en-US" dirty="0" smtClean="0"/>
              <a:t>Conversions from JSON to XML are done using two methods:</a:t>
            </a:r>
          </a:p>
          <a:p>
            <a:pPr lvl="1"/>
            <a:r>
              <a:rPr lang="en-US" dirty="0" smtClean="0"/>
              <a:t>XML to JSON</a:t>
            </a:r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JSON to XML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2627293"/>
            <a:ext cx="1021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 smtClean="0">
                <a:solidFill>
                  <a:srgbClr val="FBEEDC"/>
                </a:solidFill>
              </a:rPr>
              <a:t>string jsonFromXml </a:t>
            </a:r>
            <a:r>
              <a:rPr lang="en-US" sz="2800" noProof="1" smtClean="0">
                <a:solidFill>
                  <a:srgbClr val="FBEEDC"/>
                </a:solidFill>
              </a:rPr>
              <a:t>=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</a:t>
            </a:r>
            <a:r>
              <a:rPr lang="en-US" sz="2800" noProof="1" smtClean="0">
                <a:solidFill>
                  <a:srgbClr val="FBEEDC"/>
                </a:solidFill>
              </a:rPr>
              <a:t> </a:t>
            </a:r>
            <a:r>
              <a:rPr lang="en-US" sz="2800" noProof="1" smtClean="0">
                <a:solidFill>
                  <a:srgbClr val="FBEEDC"/>
                </a:solidFill>
              </a:rPr>
              <a:t>JsonConvert.SerializeXNode(doc</a:t>
            </a:r>
            <a:r>
              <a:rPr lang="en-US" sz="2800" noProof="1" smtClean="0">
                <a:solidFill>
                  <a:srgbClr val="FBEEDC"/>
                </a:solidFill>
              </a:rPr>
              <a:t>);</a:t>
            </a:r>
            <a:endParaRPr lang="en-US" sz="2800" noProof="1">
              <a:solidFill>
                <a:srgbClr val="FBEEDC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89012" y="4648200"/>
            <a:ext cx="1021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 smtClean="0">
                <a:solidFill>
                  <a:srgbClr val="FBEEDC"/>
                </a:solidFill>
              </a:rPr>
              <a:t>XDocument xmlFromJson </a:t>
            </a:r>
            <a:r>
              <a:rPr lang="en-US" sz="2800" noProof="1" smtClean="0">
                <a:solidFill>
                  <a:srgbClr val="FBEEDC"/>
                </a:solidFill>
              </a:rPr>
              <a:t>=</a:t>
            </a:r>
          </a:p>
          <a:p>
            <a:r>
              <a:rPr lang="en-US" sz="2800" noProof="1" smtClean="0">
                <a:solidFill>
                  <a:srgbClr val="FBEEDC"/>
                </a:solidFill>
              </a:rPr>
              <a:t>  JsonConvert.DeserializeXNode(json</a:t>
            </a:r>
            <a:r>
              <a:rPr lang="en-US" sz="2800" noProof="1" smtClean="0">
                <a:solidFill>
                  <a:srgbClr val="FBEEDC"/>
                </a:solidFill>
              </a:rPr>
              <a:t>);</a:t>
            </a:r>
            <a:endParaRPr lang="en-US" sz="2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4" y="4527924"/>
            <a:ext cx="10568728" cy="820600"/>
          </a:xfrm>
        </p:spPr>
        <p:txBody>
          <a:bodyPr/>
          <a:lstStyle/>
          <a:p>
            <a:r>
              <a:rPr lang="en-US" dirty="0" smtClean="0"/>
              <a:t>XML to JSON and JSON to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07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httpresponder.com/json-xml-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06" y="1676400"/>
            <a:ext cx="8087884" cy="245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692015"/>
            <a:ext cx="8938472" cy="820600"/>
          </a:xfrm>
        </p:spPr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570183"/>
            <a:ext cx="8938472" cy="719034"/>
          </a:xfrm>
        </p:spPr>
        <p:txBody>
          <a:bodyPr/>
          <a:lstStyle/>
          <a:p>
            <a:r>
              <a:rPr lang="en-US" dirty="0" smtClean="0"/>
              <a:t>What is JSON?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84" y="1676400"/>
            <a:ext cx="5082328" cy="24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Processing </a:t>
            </a:r>
            <a:r>
              <a:rPr lang="en-US" dirty="0" smtClean="0"/>
              <a:t>JSON </a:t>
            </a:r>
            <a:r>
              <a:rPr lang="en-US" dirty="0"/>
              <a:t>in .NET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 smtClean="0"/>
              <a:t>ava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cript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otation) is a lightweight data format</a:t>
            </a:r>
          </a:p>
          <a:p>
            <a:pPr lvl="1"/>
            <a:r>
              <a:rPr lang="en-US" dirty="0" smtClean="0"/>
              <a:t>Human and machine-readable</a:t>
            </a:r>
          </a:p>
          <a:p>
            <a:pPr lvl="1"/>
            <a:r>
              <a:rPr lang="en-US" dirty="0" smtClean="0"/>
              <a:t>Based on the way to create objects in JavaScript</a:t>
            </a:r>
            <a:endParaRPr lang="en-US" dirty="0"/>
          </a:p>
          <a:p>
            <a:pPr lvl="1"/>
            <a:r>
              <a:rPr lang="en-US" dirty="0" smtClean="0"/>
              <a:t>Independent of development platforms and languages</a:t>
            </a:r>
          </a:p>
          <a:p>
            <a:pPr lvl="1"/>
            <a:r>
              <a:rPr lang="en-US" dirty="0" smtClean="0"/>
              <a:t>JSON data consists of:</a:t>
            </a:r>
          </a:p>
          <a:p>
            <a:pPr lvl="2"/>
            <a:r>
              <a:rPr lang="en-US" dirty="0" smtClean="0"/>
              <a:t>Values (strings, numbers, etc.)</a:t>
            </a:r>
          </a:p>
          <a:p>
            <a:pPr lvl="2"/>
            <a:r>
              <a:rPr lang="en-US" dirty="0" smtClean="0"/>
              <a:t>Key-value </a:t>
            </a:r>
            <a:r>
              <a:rPr lang="en-US" dirty="0"/>
              <a:t>pairs: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Arrays: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[value1,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…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JSON Data Format</a:t>
            </a:r>
            <a:endParaRPr lang="en-US" dirty="0"/>
          </a:p>
        </p:txBody>
      </p:sp>
      <p:pic>
        <p:nvPicPr>
          <p:cNvPr id="6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96" y="4350888"/>
            <a:ext cx="2820416" cy="1748072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275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JSON data format follows the rules of object creation </a:t>
            </a:r>
            <a:r>
              <a:rPr lang="en-US" dirty="0" smtClean="0"/>
              <a:t>in JS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 smtClean="0"/>
              <a:t> </a:t>
            </a:r>
            <a:r>
              <a:rPr lang="en-US" dirty="0"/>
              <a:t>are valid </a:t>
            </a:r>
            <a:r>
              <a:rPr lang="en-US" dirty="0" smtClean="0"/>
              <a:t>JSON: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 smtClean="0"/>
              <a:t> are valid </a:t>
            </a:r>
            <a:r>
              <a:rPr lang="en-US" dirty="0" smtClean="0"/>
              <a:t>JSON: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 smtClean="0"/>
              <a:t> are valid </a:t>
            </a:r>
            <a:r>
              <a:rPr lang="en-US" dirty="0" smtClean="0"/>
              <a:t>JSON (key-value pairs):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57014" y="2540913"/>
            <a:ext cx="6261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"this is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7014" y="3810000"/>
            <a:ext cx="94617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[5, 'string',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57013" y="5092658"/>
            <a:ext cx="94617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{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"firstName": "Vladimir", "lastName": "Georgiev",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"jobTitle": "Technical </a:t>
            </a:r>
            <a:r>
              <a:rPr lang="en-US" sz="2200" noProof="1" smtClean="0">
                <a:solidFill>
                  <a:srgbClr val="FBEEDC"/>
                </a:solidFill>
              </a:rPr>
              <a:t>Trainer</a:t>
            </a:r>
            <a:r>
              <a:rPr lang="en-US" sz="2200" noProof="1" smtClean="0">
                <a:solidFill>
                  <a:srgbClr val="FBEEDC"/>
                </a:solidFill>
              </a:rPr>
              <a:t>", age: 25</a:t>
            </a:r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9120" y="2540912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smtClean="0">
                <a:solidFill>
                  <a:srgbClr val="FBEEDC"/>
                </a:solidFill>
              </a:rPr>
              <a:t>3.14</a:t>
            </a:r>
            <a:endParaRPr lang="en-US" sz="2200" dirty="0">
              <a:solidFill>
                <a:srgbClr val="FBEEDC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549320" y="2540911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smtClean="0">
                <a:solidFill>
                  <a:srgbClr val="FBEEDC"/>
                </a:solidFill>
              </a:rPr>
              <a:t>true</a:t>
            </a:r>
            <a:endParaRPr lang="en-US" sz="2200" dirty="0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7284" y="4572000"/>
            <a:ext cx="10873528" cy="820600"/>
          </a:xfrm>
        </p:spPr>
        <p:txBody>
          <a:bodyPr/>
          <a:lstStyle/>
          <a:p>
            <a:r>
              <a:rPr lang="en-US" dirty="0" smtClean="0"/>
              <a:t>Processing JSON in .NET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707284" y="5450168"/>
            <a:ext cx="10873528" cy="719034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Parse JSON </a:t>
            </a:r>
            <a:r>
              <a:rPr lang="en-US" dirty="0" smtClean="0"/>
              <a:t>in </a:t>
            </a:r>
            <a:r>
              <a:rPr lang="en-US" dirty="0" smtClean="0"/>
              <a:t>C# and .NET Framework?</a:t>
            </a:r>
            <a:endParaRPr lang="en-US" dirty="0"/>
          </a:p>
        </p:txBody>
      </p:sp>
      <p:pic>
        <p:nvPicPr>
          <p:cNvPr id="3074" name="Picture 2" descr="http://pledgie.com/assets/campaigns/18941/medium/JSON.NET.jpg?1356124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15" y="2362200"/>
            <a:ext cx="8252466" cy="162877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 smtClean="0"/>
              <a:t>.NET has built-in JSON serializer: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 smtClean="0"/>
              <a:t> class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ontained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System.Web.Extensions</a:t>
            </a:r>
            <a:r>
              <a:rPr lang="en-US" dirty="0" smtClean="0"/>
              <a:t> assembly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JavaScriptSerializer</a:t>
            </a:r>
            <a:r>
              <a:rPr lang="en-US" dirty="0" smtClean="0"/>
              <a:t> can parse </a:t>
            </a:r>
            <a:r>
              <a:rPr lang="en-US" dirty="0" smtClean="0"/>
              <a:t>from object to JSON string and vice versa: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JSON Serializers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4572000"/>
            <a:ext cx="9756776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var place = new Place(…);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serializer = new JavaScriptSerializer();</a:t>
            </a:r>
          </a:p>
          <a:p>
            <a:pPr>
              <a:spcBef>
                <a:spcPts val="12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var </a:t>
            </a:r>
            <a:r>
              <a:rPr lang="en-US" sz="2400" noProof="1" smtClean="0">
                <a:solidFill>
                  <a:srgbClr val="FBEEDC"/>
                </a:solidFill>
              </a:rPr>
              <a:t>jsonPlace = serializer.Serialize(place);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objPlace = </a:t>
            </a:r>
            <a:r>
              <a:rPr lang="en-US" sz="2400" noProof="1" smtClean="0">
                <a:solidFill>
                  <a:srgbClr val="FBEEDC"/>
                </a:solidFill>
              </a:rPr>
              <a:t>serializer.Deserialize&lt;Place</a:t>
            </a:r>
            <a:r>
              <a:rPr lang="en-US" sz="2400" noProof="1" smtClean="0">
                <a:solidFill>
                  <a:srgbClr val="FBEEDC"/>
                </a:solidFill>
              </a:rPr>
              <a:t>&gt;(jsonPlace);</a:t>
            </a:r>
          </a:p>
        </p:txBody>
      </p:sp>
    </p:spTree>
    <p:extLst>
      <p:ext uri="{BB962C8B-B14F-4D97-AF65-F5344CB8AC3E}">
        <p14:creationId xmlns:p14="http://schemas.microsoft.com/office/powerpoint/2010/main" val="21763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Serializer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s://anoriginalidea.files.wordpress.com/2009/08/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83" y="1219200"/>
            <a:ext cx="3558330" cy="349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asypost-static.s3.amazonaws.com/assets/langs/net-logo-762dce1debd60d65f0f7dbc688a788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694516"/>
            <a:ext cx="3857625" cy="19050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801" y="2001876"/>
            <a:ext cx="2438611" cy="1298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8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963990"/>
          </a:xfrm>
        </p:spPr>
        <p:txBody>
          <a:bodyPr>
            <a:spAutoFit/>
          </a:bodyPr>
          <a:lstStyle/>
          <a:p>
            <a:r>
              <a:rPr lang="en-US" dirty="0" smtClean="0"/>
              <a:t>The .NET JavaScript </a:t>
            </a:r>
            <a:r>
              <a:rPr lang="en-US" dirty="0" smtClean="0"/>
              <a:t>serializer </a:t>
            </a:r>
            <a:r>
              <a:rPr lang="en-US" dirty="0" smtClean="0"/>
              <a:t>is powerful:</a:t>
            </a:r>
            <a:endParaRPr lang="en-US" dirty="0" smtClean="0"/>
          </a:p>
          <a:p>
            <a:pPr lvl="1"/>
            <a:r>
              <a:rPr lang="en-US" dirty="0" smtClean="0"/>
              <a:t>Serialize objects </a:t>
            </a:r>
            <a:r>
              <a:rPr lang="en-US" dirty="0" smtClean="0"/>
              <a:t>to JSON and vice versa</a:t>
            </a:r>
          </a:p>
          <a:p>
            <a:pPr lvl="1"/>
            <a:r>
              <a:rPr lang="en-US" dirty="0" smtClean="0"/>
              <a:t>Serialize / </a:t>
            </a:r>
            <a:r>
              <a:rPr lang="en-US" noProof="1" smtClean="0"/>
              <a:t>deserialize</a:t>
            </a:r>
            <a:r>
              <a:rPr lang="en-US" dirty="0" smtClean="0"/>
              <a:t> dictionaries correctly: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JavaScriptSerializer Features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3331192"/>
            <a:ext cx="106711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/>
              <a:t>var digits = new Dictionary&lt;string, int&gt;</a:t>
            </a:r>
          </a:p>
          <a:p>
            <a:r>
              <a:rPr lang="en-US" sz="2400" noProof="1" smtClean="0"/>
              <a:t>{</a:t>
            </a:r>
          </a:p>
          <a:p>
            <a:r>
              <a:rPr lang="en-US" sz="2400" noProof="1" smtClean="0"/>
              <a:t>    { "one", 1 },</a:t>
            </a:r>
          </a:p>
          <a:p>
            <a:r>
              <a:rPr lang="en-US" sz="2400" noProof="1" smtClean="0"/>
              <a:t>    { "two", 2 }, </a:t>
            </a:r>
          </a:p>
          <a:p>
            <a:r>
              <a:rPr lang="en-US" sz="2400" noProof="1" smtClean="0"/>
              <a:t>};</a:t>
            </a:r>
          </a:p>
          <a:p>
            <a:r>
              <a:rPr lang="en-US" sz="2400" noProof="1" smtClean="0"/>
              <a:t>var </a:t>
            </a:r>
            <a:r>
              <a:rPr lang="en-US" sz="2400" noProof="1" smtClean="0"/>
              <a:t>serializer = </a:t>
            </a:r>
            <a:r>
              <a:rPr lang="en-US" sz="2400" noProof="1" smtClean="0"/>
              <a:t>new JavaScriptSerializer();</a:t>
            </a:r>
          </a:p>
          <a:p>
            <a:r>
              <a:rPr lang="en-US" sz="2400" noProof="1" smtClean="0"/>
              <a:t>string json </a:t>
            </a:r>
            <a:r>
              <a:rPr lang="en-US" sz="2400" noProof="1" smtClean="0"/>
              <a:t>= </a:t>
            </a:r>
            <a:r>
              <a:rPr lang="en-US" sz="2400" noProof="1"/>
              <a:t>serializer</a:t>
            </a:r>
            <a:r>
              <a:rPr lang="en-US" sz="2400" noProof="1" smtClean="0"/>
              <a:t>.Serialize(digits);</a:t>
            </a:r>
            <a:endParaRPr lang="en-US" sz="2400" noProof="1" smtClean="0"/>
          </a:p>
          <a:p>
            <a:r>
              <a:rPr lang="en-US" sz="2400" noProof="1" smtClean="0"/>
              <a:t>var d </a:t>
            </a:r>
            <a:r>
              <a:rPr lang="en-US" sz="2400" noProof="1" smtClean="0"/>
              <a:t>= </a:t>
            </a:r>
            <a:r>
              <a:rPr lang="en-US" sz="2400" noProof="1" smtClean="0"/>
              <a:t>serializer.Deserialize&lt;Dictionary&lt;string,int</a:t>
            </a:r>
            <a:r>
              <a:rPr lang="en-US" sz="2400" noProof="1" smtClean="0"/>
              <a:t>&gt;&gt;(json);</a:t>
            </a:r>
            <a:endParaRPr lang="en-US" sz="24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916</Words>
  <Application>Microsoft Office PowerPoint</Application>
  <PresentationFormat>Custom</PresentationFormat>
  <Paragraphs>209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Processing JSON in .NET</vt:lpstr>
      <vt:lpstr>Table of Contents</vt:lpstr>
      <vt:lpstr>The JSON Data Format</vt:lpstr>
      <vt:lpstr>The JSON Data Format</vt:lpstr>
      <vt:lpstr>JSON Data Format</vt:lpstr>
      <vt:lpstr>Processing JSON in .NET</vt:lpstr>
      <vt:lpstr>Built-in JSON Serializers</vt:lpstr>
      <vt:lpstr>JavaScript Serializer</vt:lpstr>
      <vt:lpstr>JavaScriptSerializer Features</vt:lpstr>
      <vt:lpstr>JavaScriptSerializer Features</vt:lpstr>
      <vt:lpstr>JavaScript Serializer Features</vt:lpstr>
      <vt:lpstr>JSON.NET</vt:lpstr>
      <vt:lpstr>JSON.NET</vt:lpstr>
      <vt:lpstr>Installing JSON.NET</vt:lpstr>
      <vt:lpstr>Serializing and Deserializing Objects</vt:lpstr>
      <vt:lpstr>JSON.NET Features</vt:lpstr>
      <vt:lpstr>JSON.NET Features</vt:lpstr>
      <vt:lpstr>Configuring JSON.NET</vt:lpstr>
      <vt:lpstr>Configuring JSON.NET</vt:lpstr>
      <vt:lpstr>Configuring JSON.NET</vt:lpstr>
      <vt:lpstr>JSON.NET Object Parsing</vt:lpstr>
      <vt:lpstr>JSON.NET Parsing of Objects</vt:lpstr>
      <vt:lpstr>JSON.NET Object Parsing</vt:lpstr>
      <vt:lpstr>LINQ-to-JSON</vt:lpstr>
      <vt:lpstr>LINQ-to-JSON</vt:lpstr>
      <vt:lpstr>LINQ-to-JSON</vt:lpstr>
      <vt:lpstr>XML to JSON and JSON to XML</vt:lpstr>
      <vt:lpstr>XML to JSON and JSON to XML</vt:lpstr>
      <vt:lpstr>XML to JSON and JSON to XML</vt:lpstr>
      <vt:lpstr>Processing JSON in .NET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JSON in .NET</dc:title>
  <dc:subject>Software Development Course</dc:subject>
  <dc:creator/>
  <cp:keywords>JSON, JSON Parsers, JSON.NET,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2015-03-17T15:08:42Z</dcterms:modified>
  <cp:category>JSON, JSON Parsers, JSON.NET,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