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6"/>
  </p:notesMasterIdLst>
  <p:handoutMasterIdLst>
    <p:handoutMasterId r:id="rId67"/>
  </p:handoutMasterIdLst>
  <p:sldIdLst>
    <p:sldId id="402" r:id="rId3"/>
    <p:sldId id="664" r:id="rId4"/>
    <p:sldId id="690" r:id="rId5"/>
    <p:sldId id="718" r:id="rId6"/>
    <p:sldId id="720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29" r:id="rId16"/>
    <p:sldId id="665" r:id="rId17"/>
    <p:sldId id="666" r:id="rId18"/>
    <p:sldId id="667" r:id="rId19"/>
    <p:sldId id="668" r:id="rId20"/>
    <p:sldId id="741" r:id="rId21"/>
    <p:sldId id="740" r:id="rId22"/>
    <p:sldId id="742" r:id="rId23"/>
    <p:sldId id="743" r:id="rId24"/>
    <p:sldId id="744" r:id="rId25"/>
    <p:sldId id="745" r:id="rId26"/>
    <p:sldId id="746" r:id="rId27"/>
    <p:sldId id="747" r:id="rId28"/>
    <p:sldId id="748" r:id="rId29"/>
    <p:sldId id="749" r:id="rId30"/>
    <p:sldId id="750" r:id="rId31"/>
    <p:sldId id="691" r:id="rId32"/>
    <p:sldId id="692" r:id="rId33"/>
    <p:sldId id="693" r:id="rId34"/>
    <p:sldId id="695" r:id="rId35"/>
    <p:sldId id="696" r:id="rId36"/>
    <p:sldId id="697" r:id="rId37"/>
    <p:sldId id="698" r:id="rId38"/>
    <p:sldId id="705" r:id="rId39"/>
    <p:sldId id="706" r:id="rId40"/>
    <p:sldId id="707" r:id="rId41"/>
    <p:sldId id="708" r:id="rId42"/>
    <p:sldId id="711" r:id="rId43"/>
    <p:sldId id="712" r:id="rId44"/>
    <p:sldId id="734" r:id="rId45"/>
    <p:sldId id="735" r:id="rId46"/>
    <p:sldId id="736" r:id="rId47"/>
    <p:sldId id="737" r:id="rId48"/>
    <p:sldId id="738" r:id="rId49"/>
    <p:sldId id="731" r:id="rId50"/>
    <p:sldId id="732" r:id="rId51"/>
    <p:sldId id="733" r:id="rId52"/>
    <p:sldId id="681" r:id="rId53"/>
    <p:sldId id="682" r:id="rId54"/>
    <p:sldId id="683" r:id="rId55"/>
    <p:sldId id="684" r:id="rId56"/>
    <p:sldId id="756" r:id="rId57"/>
    <p:sldId id="757" r:id="rId58"/>
    <p:sldId id="758" r:id="rId59"/>
    <p:sldId id="628" r:id="rId60"/>
    <p:sldId id="629" r:id="rId61"/>
    <p:sldId id="755" r:id="rId62"/>
    <p:sldId id="752" r:id="rId63"/>
    <p:sldId id="753" r:id="rId64"/>
    <p:sldId id="754" r:id="rId6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664"/>
            <p14:sldId id="690"/>
          </p14:sldIdLst>
        </p14:section>
        <p14:section name="Aggregate Functions" id="{8C5ABDE1-C265-4897-AABA-F2F2AE407BF9}">
          <p14:sldIdLst>
            <p14:sldId id="718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</p14:sldIdLst>
        </p14:section>
        <p14:section name="Table Relationships" id="{108277CE-822C-41D7-B813-EA0F9F8C341D}">
          <p14:sldIdLst>
            <p14:sldId id="665"/>
            <p14:sldId id="666"/>
            <p14:sldId id="667"/>
            <p14:sldId id="668"/>
            <p14:sldId id="741"/>
            <p14:sldId id="740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</p14:sldIdLst>
        </p14:section>
        <p14:section name="Joins" id="{07D24AF9-7EC6-4917-8752-701D8A2E0178}">
          <p14:sldIdLst>
            <p14:sldId id="691"/>
            <p14:sldId id="692"/>
            <p14:sldId id="693"/>
            <p14:sldId id="695"/>
            <p14:sldId id="696"/>
            <p14:sldId id="697"/>
            <p14:sldId id="698"/>
            <p14:sldId id="705"/>
            <p14:sldId id="706"/>
            <p14:sldId id="707"/>
            <p14:sldId id="708"/>
            <p14:sldId id="711"/>
            <p14:sldId id="712"/>
          </p14:sldIdLst>
        </p14:section>
        <p14:section name="mysqli and PDO" id="{5D33CFAF-6465-453B-B502-BD1E25FDA92A}">
          <p14:sldIdLst>
            <p14:sldId id="734"/>
            <p14:sldId id="735"/>
            <p14:sldId id="736"/>
            <p14:sldId id="737"/>
            <p14:sldId id="738"/>
            <p14:sldId id="731"/>
            <p14:sldId id="732"/>
            <p14:sldId id="733"/>
          </p14:sldIdLst>
        </p14:section>
        <p14:section name="Transactions" id="{AFC60B28-1EAF-4A41-94C1-F07854AD3129}">
          <p14:sldIdLst>
            <p14:sldId id="681"/>
            <p14:sldId id="682"/>
            <p14:sldId id="683"/>
            <p14:sldId id="684"/>
            <p14:sldId id="756"/>
            <p14:sldId id="757"/>
            <p14:sldId id="758"/>
          </p14:sldIdLst>
        </p14:section>
        <p14:section name="Summary" id="{94360FDA-2BF5-46D9-843F-A09535971E2F}">
          <p14:sldIdLst>
            <p14:sldId id="628"/>
          </p14:sldIdLst>
        </p14:section>
        <p14:section name="Questions" id="{F1CCC8AE-B799-4F84-9B39-D39F0CEE075B}">
          <p14:sldIdLst>
            <p14:sldId id="629"/>
            <p14:sldId id="755"/>
            <p14:sldId id="752"/>
            <p14:sldId id="753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485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533" autoAdjust="0"/>
  </p:normalViewPr>
  <p:slideViewPr>
    <p:cSldViewPr>
      <p:cViewPr varScale="1">
        <p:scale>
          <a:sx n="73" d="100"/>
          <a:sy n="73" d="100"/>
        </p:scale>
        <p:origin x="54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63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1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2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67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343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672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35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68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1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4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663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30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23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34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6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20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38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34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2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val="69857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any of the values are NULL they are ignored. For example, if one the values is NULL and the other is 5,000 the COUNT will return 1 because it will ignore the NULL value. On the other hand, we can count everything by writing COUNT(*).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4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6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61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44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48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08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06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39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09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40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42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72377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42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7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09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880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075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364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320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6492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7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194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291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960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25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92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884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48569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728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8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1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3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NULLs are ignored again.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2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0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1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26092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1259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987" marR="0" lvl="2" indent="-1248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80" marR="0" lvl="3" indent="-1238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973" marR="0" lvl="4" indent="-1227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467" marR="0" lvl="5" indent="-1216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6960" marR="0" lvl="6" indent="-1206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6453" marR="0" lvl="7" indent="-1195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5947" marR="0" lvl="8" indent="-1184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4747" marR="0" lvl="0" indent="-8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493" marR="0" lvl="1" indent="-7863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0" marR="0" lvl="2" indent="-8874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987" marR="0" lvl="3" indent="-98847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733" marR="0" lvl="4" indent="-10895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480" marR="0" lvl="5" indent="-1393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227" marR="0" lvl="6" indent="-139326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972" marR="0" lvl="7" indent="-139271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2720" marR="0" lvl="8" indent="-13921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34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05/27/2019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7" r:id="rId13"/>
    <p:sldLayoutId id="214748369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9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2.gi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</a:pPr>
            <a:r>
              <a:rPr lang="en-US" sz="3600" dirty="0">
                <a:ea typeface="Calibri"/>
                <a:cs typeface="Calibri"/>
                <a:sym typeface="Calibri"/>
              </a:rPr>
              <a:t>Table Relationships and </a:t>
            </a:r>
            <a:r>
              <a:rPr lang="en-US" sz="3600" dirty="0" smtClean="0">
                <a:ea typeface="Calibri"/>
                <a:cs typeface="Calibri"/>
                <a:sym typeface="Calibri"/>
              </a:rPr>
              <a:t>Joins, Transactions</a:t>
            </a:r>
            <a:endParaRPr lang="en-US" sz="3600" dirty="0"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</a:pPr>
            <a:endParaRPr lang="en-US" sz="3600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Relations and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6" b="-1"/>
          <a:stretch/>
        </p:blipFill>
        <p:spPr>
          <a:xfrm>
            <a:off x="760412" y="1981200"/>
            <a:ext cx="4453410" cy="2702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257829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3">
            <a:extLst/>
          </p:cNvPr>
          <p:cNvSpPr/>
          <p:nvPr/>
        </p:nvSpPr>
        <p:spPr>
          <a:xfrm>
            <a:off x="3515276" y="4915523"/>
            <a:ext cx="3448757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3289828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'MaxSalary'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GB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2433" y="1916522"/>
            <a:ext cx="2229557" cy="953805"/>
          </a:xfrm>
          <a:prstGeom prst="wedgeRoundRectCallout">
            <a:avLst>
              <a:gd name="adj1" fmla="val -50445"/>
              <a:gd name="adj2" fmla="val 101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799012" y="55231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61112" y="4404915"/>
            <a:ext cx="1943100" cy="520807"/>
          </a:xfrm>
          <a:prstGeom prst="wedgeRoundRectCallout">
            <a:avLst>
              <a:gd name="adj1" fmla="val -65903"/>
              <a:gd name="adj2" fmla="val 10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47012" y="3310976"/>
            <a:ext cx="2971800" cy="558485"/>
          </a:xfrm>
          <a:prstGeom prst="wedgeRoundRectCallout">
            <a:avLst>
              <a:gd name="adj1" fmla="val -51819"/>
              <a:gd name="adj2" fmla="val 81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2963094" y="3442748"/>
            <a:ext cx="3283718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5637212" y="3957914"/>
            <a:ext cx="2466622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5408612" y="4447880"/>
            <a:ext cx="333022" cy="42215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165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2" grpId="0" animBg="1"/>
      <p:bldP spid="11" grpId="0" animBg="1"/>
      <p:bldP spid="13" grpId="0" animBg="1"/>
      <p:bldP spid="9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MIN</a:t>
            </a:r>
            <a:r>
              <a:rPr lang="en-US" sz="3200" dirty="0"/>
              <a:t> takes the minimum value in a column. 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7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ight Arrow 15"/>
          <p:cNvSpPr/>
          <p:nvPr/>
        </p:nvSpPr>
        <p:spPr>
          <a:xfrm rot="1884745">
            <a:off x="6570897" y="311161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7"/>
          <p:cNvSpPr/>
          <p:nvPr/>
        </p:nvSpPr>
        <p:spPr>
          <a:xfrm rot="20185644">
            <a:off x="6558677" y="393254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ight Arrow 18"/>
          <p:cNvSpPr/>
          <p:nvPr/>
        </p:nvSpPr>
        <p:spPr>
          <a:xfrm rot="19000881">
            <a:off x="6570896" y="460029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"/>
          <p:cNvSpPr/>
          <p:nvPr/>
        </p:nvSpPr>
        <p:spPr>
          <a:xfrm>
            <a:off x="7590174" y="3576696"/>
            <a:ext cx="4219238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12"/>
          <p:cNvSpPr/>
          <p:nvPr/>
        </p:nvSpPr>
        <p:spPr>
          <a:xfrm>
            <a:off x="7601909" y="3952416"/>
            <a:ext cx="4207503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 13"/>
          <p:cNvSpPr/>
          <p:nvPr/>
        </p:nvSpPr>
        <p:spPr>
          <a:xfrm>
            <a:off x="7580772" y="4394012"/>
            <a:ext cx="4228640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6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15916" cy="1683705"/>
        </p:xfrm>
        <a:graphic>
          <a:graphicData uri="http://schemas.openxmlformats.org/drawingml/2006/table">
            <a:tbl>
              <a:tblPr/>
              <a:tblGrid>
                <a:gridCol w="2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9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3">
            <a:extLst/>
          </p:cNvPr>
          <p:cNvSpPr/>
          <p:nvPr/>
        </p:nvSpPr>
        <p:spPr>
          <a:xfrm>
            <a:off x="3427412" y="4724400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5408612" y="4339224"/>
            <a:ext cx="381000" cy="38517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5691510" y="3773570"/>
            <a:ext cx="2460302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3154425"/>
            <a:ext cx="10556817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(e.`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salary`)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'MinSalary'</a:t>
            </a:r>
          </a:p>
          <a:p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e.`department_id`;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0012" y="1926881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70163" y="55231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15020" y="4292223"/>
            <a:ext cx="1808192" cy="520807"/>
          </a:xfrm>
          <a:prstGeom prst="wedgeRoundRectCallout">
            <a:avLst>
              <a:gd name="adj1" fmla="val -65333"/>
              <a:gd name="adj2" fmla="val 7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3019423" y="3262879"/>
            <a:ext cx="3283718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409569" y="3212237"/>
            <a:ext cx="2971800" cy="558485"/>
          </a:xfrm>
          <a:prstGeom prst="wedgeRoundRectCallout">
            <a:avLst>
              <a:gd name="adj1" fmla="val -58656"/>
              <a:gd name="adj2" fmla="val 50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</p:spTree>
    <p:extLst>
      <p:ext uri="{BB962C8B-B14F-4D97-AF65-F5344CB8AC3E}">
        <p14:creationId xmlns:p14="http://schemas.microsoft.com/office/powerpoint/2010/main" val="30001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8" grpId="0" animBg="1"/>
      <p:bldP spid="12" grpId="0" animBg="1"/>
      <p:bldP spid="11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AVG</a:t>
            </a:r>
            <a:r>
              <a:rPr lang="en-US" sz="3200" dirty="0"/>
              <a:t> calculates the average value in a column. 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5"/>
          <p:cNvSpPr/>
          <p:nvPr/>
        </p:nvSpPr>
        <p:spPr>
          <a:xfrm rot="1884745">
            <a:off x="6570897" y="311161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7"/>
          <p:cNvSpPr/>
          <p:nvPr/>
        </p:nvSpPr>
        <p:spPr>
          <a:xfrm rot="20185644">
            <a:off x="6558677" y="393254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8"/>
          <p:cNvSpPr/>
          <p:nvPr/>
        </p:nvSpPr>
        <p:spPr>
          <a:xfrm rot="19000881">
            <a:off x="6570896" y="460029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"/>
          <p:cNvSpPr/>
          <p:nvPr/>
        </p:nvSpPr>
        <p:spPr>
          <a:xfrm>
            <a:off x="7590174" y="3576696"/>
            <a:ext cx="4219238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2"/>
          <p:cNvSpPr/>
          <p:nvPr/>
        </p:nvSpPr>
        <p:spPr>
          <a:xfrm>
            <a:off x="7601909" y="3952416"/>
            <a:ext cx="4207503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3"/>
          <p:cNvSpPr/>
          <p:nvPr/>
        </p:nvSpPr>
        <p:spPr>
          <a:xfrm>
            <a:off x="7580772" y="4394012"/>
            <a:ext cx="4228640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15916" cy="1683705"/>
        </p:xfrm>
        <a:graphic>
          <a:graphicData uri="http://schemas.openxmlformats.org/drawingml/2006/table">
            <a:tbl>
              <a:tblPr/>
              <a:tblGrid>
                <a:gridCol w="2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1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23">
            <a:extLst/>
          </p:cNvPr>
          <p:cNvSpPr/>
          <p:nvPr/>
        </p:nvSpPr>
        <p:spPr>
          <a:xfrm>
            <a:off x="3732212" y="4773992"/>
            <a:ext cx="3698818" cy="55441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2981814"/>
            <a:ext cx="1055681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'AvgSalary</a:t>
            </a:r>
            <a:r>
              <a:rPr lang="en-US" sz="3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tx2"/>
                </a:solidFill>
                <a:latin typeface="Consolas" panose="020B0609020204030204" pitchFamily="49" charset="0"/>
              </a:rPr>
              <a:t>e.`</a:t>
            </a:r>
            <a:r>
              <a:rPr lang="en-US" sz="36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AVG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198812" y="1774707"/>
            <a:ext cx="2229557" cy="953805"/>
          </a:xfrm>
          <a:prstGeom prst="wedgeRoundRectCallout">
            <a:avLst>
              <a:gd name="adj1" fmla="val -36015"/>
              <a:gd name="adj2" fmla="val 87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6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27812" y="4253185"/>
            <a:ext cx="1905000" cy="520807"/>
          </a:xfrm>
          <a:prstGeom prst="wedgeRoundRectCallout">
            <a:avLst>
              <a:gd name="adj1" fmla="val -65903"/>
              <a:gd name="adj2" fmla="val 1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466012" y="2824178"/>
            <a:ext cx="2971800" cy="558485"/>
          </a:xfrm>
          <a:prstGeom prst="wedgeRoundRectCallout">
            <a:avLst>
              <a:gd name="adj1" fmla="val -39283"/>
              <a:gd name="adj2" fmla="val 111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3198812" y="3154063"/>
            <a:ext cx="3733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6246812" y="3715342"/>
            <a:ext cx="2819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5942012" y="4267200"/>
            <a:ext cx="381000" cy="40526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19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2" grpId="0" animBg="1"/>
      <p:bldP spid="11" grpId="0" animBg="1"/>
      <p:bldP spid="13" grpId="0" animBg="1"/>
      <p:bldP spid="9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836612" y="4953000"/>
            <a:ext cx="10363200" cy="82073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Relationships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12" y="1371600"/>
            <a:ext cx="35052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3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Why Split Related Data?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Shape 106"/>
          <p:cNvGraphicFramePr/>
          <p:nvPr>
            <p:extLst>
              <p:ext uri="{D42A27DB-BD31-4B8C-83A1-F6EECF244321}">
                <p14:modId xmlns:p14="http://schemas.microsoft.com/office/powerpoint/2010/main" val="3083295885"/>
              </p:ext>
            </p:extLst>
          </p:nvPr>
        </p:nvGraphicFramePr>
        <p:xfrm>
          <a:off x="248402" y="3886200"/>
          <a:ext cx="11692025" cy="23256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order_id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ate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ustomer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roduct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s/n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rice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00315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07/16/2016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 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Oil Pump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OP147-0623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69.90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00315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07/16/2016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 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Accessory Belt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AB544-1648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149.99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00316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 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Wiper Fluid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WF000-0001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99.90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00317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07/18/2016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Michael 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Oil Pump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OP147-0623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69.90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" name="Shape 107"/>
          <p:cNvGraphicFramePr/>
          <p:nvPr>
            <p:extLst>
              <p:ext uri="{D42A27DB-BD31-4B8C-83A1-F6EECF244321}">
                <p14:modId xmlns:p14="http://schemas.microsoft.com/office/powerpoint/2010/main" val="1671844976"/>
              </p:ext>
            </p:extLst>
          </p:nvPr>
        </p:nvGraphicFramePr>
        <p:xfrm>
          <a:off x="244412" y="1560576"/>
          <a:ext cx="828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05/02/2016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drivers@mail.cx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sarah@mail.cx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11/23/2015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walters_michael@mail.cx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Shape 108"/>
          <p:cNvGraphicFramePr/>
          <p:nvPr>
            <p:extLst>
              <p:ext uri="{D42A27DB-BD31-4B8C-83A1-F6EECF244321}">
                <p14:modId xmlns:p14="http://schemas.microsoft.com/office/powerpoint/2010/main" val="2811915012"/>
              </p:ext>
            </p:extLst>
          </p:nvPr>
        </p:nvGraphicFramePr>
        <p:xfrm>
          <a:off x="8524412" y="1560576"/>
          <a:ext cx="342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-US" sz="2800" b="1" i="0" u="none" strike="noStrike" cap="none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mail2</a:t>
                      </a:r>
                      <a:endParaRPr lang="en-US" sz="2800" b="1" i="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david@homedomain.cx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i="1" u="none" strike="noStrike" cap="none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Shape 109"/>
          <p:cNvSpPr/>
          <p:nvPr/>
        </p:nvSpPr>
        <p:spPr>
          <a:xfrm>
            <a:off x="8532812" y="2538913"/>
            <a:ext cx="3388794" cy="890127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7442828" y="1145190"/>
            <a:ext cx="2163168" cy="574171"/>
          </a:xfrm>
          <a:prstGeom prst="wedgeRoundRectCallout">
            <a:avLst>
              <a:gd name="adj1" fmla="val -1438"/>
              <a:gd name="adj2" fmla="val 1785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Empty records</a:t>
            </a:r>
          </a:p>
        </p:txBody>
      </p:sp>
      <p:sp>
        <p:nvSpPr>
          <p:cNvPr id="111" name="Shape 111"/>
          <p:cNvSpPr/>
          <p:nvPr/>
        </p:nvSpPr>
        <p:spPr>
          <a:xfrm>
            <a:off x="244412" y="4363875"/>
            <a:ext cx="5316600" cy="512926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141412" y="3477021"/>
            <a:ext cx="3352885" cy="374339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Redundant information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6323012" y="4407377"/>
            <a:ext cx="5554640" cy="469424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6358706" y="5715000"/>
            <a:ext cx="5554500" cy="496874"/>
          </a:xfrm>
          <a:prstGeom prst="roundRect">
            <a:avLst>
              <a:gd name="adj" fmla="val 5385"/>
            </a:avLst>
          </a:prstGeom>
          <a:solidFill>
            <a:schemeClr val="bg2">
              <a:alpha val="20000"/>
            </a:schemeClr>
          </a:solidFill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67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We split the data and introduce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between the tables to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repeating information</a:t>
            </a:r>
          </a:p>
          <a:p>
            <a:pPr marL="304747" marR="0" lvl="0" indent="-304747" algn="l" rtl="0">
              <a:lnSpc>
                <a:spcPct val="105000"/>
              </a:lnSpc>
              <a:spcBef>
                <a:spcPts val="24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 connection is established via a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in one table pointing to the 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in another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Related Tables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1878746777"/>
              </p:ext>
            </p:extLst>
          </p:nvPr>
        </p:nvGraphicFramePr>
        <p:xfrm>
          <a:off x="405618" y="2364475"/>
          <a:ext cx="6300000" cy="18684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irst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ast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egistered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David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Rivers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05/02/2016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Thorne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07/17/2016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11/23/2015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4" name="Shape 124"/>
          <p:cNvGraphicFramePr/>
          <p:nvPr>
            <p:extLst>
              <p:ext uri="{D42A27DB-BD31-4B8C-83A1-F6EECF244321}">
                <p14:modId xmlns:p14="http://schemas.microsoft.com/office/powerpoint/2010/main" val="2119596713"/>
              </p:ext>
            </p:extLst>
          </p:nvPr>
        </p:nvGraphicFramePr>
        <p:xfrm>
          <a:off x="7161211" y="2364475"/>
          <a:ext cx="4876801" cy="24731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user_id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-US" sz="2800" b="1" i="0" u="none" strike="noStrike" cap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mail</a:t>
                      </a:r>
                      <a:endParaRPr lang="en-US" sz="2800" b="1" i="0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7475" marR="157475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drivers@mail.cx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204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sarah@mail.cx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walters_michael@mail.cx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tx1"/>
                          </a:solidFill>
                        </a:rPr>
                        <a:t>203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tx1"/>
                          </a:solidFill>
                        </a:rPr>
                        <a:t>david@homedomain.cx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Shape 125"/>
          <p:cNvSpPr/>
          <p:nvPr/>
        </p:nvSpPr>
        <p:spPr>
          <a:xfrm>
            <a:off x="377904" y="4498732"/>
            <a:ext cx="1982708" cy="530468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Primary Key</a:t>
            </a:r>
          </a:p>
        </p:txBody>
      </p:sp>
      <p:sp>
        <p:nvSpPr>
          <p:cNvPr id="126" name="Shape 126"/>
          <p:cNvSpPr/>
          <p:nvPr/>
        </p:nvSpPr>
        <p:spPr>
          <a:xfrm>
            <a:off x="4759848" y="4608982"/>
            <a:ext cx="2142900" cy="45720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83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E/R Diagrams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 descr="ArtsSemNet-ER-Diagram"/>
          <p:cNvPicPr preferRelativeResize="0"/>
          <p:nvPr/>
        </p:nvPicPr>
        <p:blipFill rotWithShape="1">
          <a:blip r:embed="rId3">
            <a:alphaModFix/>
          </a:blip>
          <a:srcRect l="-1380" t="-2030" r="-1731" b="-2265"/>
          <a:stretch/>
        </p:blipFill>
        <p:spPr>
          <a:xfrm>
            <a:off x="2337798" y="1121122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4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There are 3 types of relationships in relational database design.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They </a:t>
            </a:r>
            <a:r>
              <a:rPr lang="en-US" sz="3200" dirty="0"/>
              <a:t>are</a:t>
            </a:r>
            <a:r>
              <a:rPr lang="en-US" sz="3200" dirty="0" smtClean="0"/>
              <a:t>:</a:t>
            </a:r>
            <a:endParaRPr lang="en-US" sz="3200" dirty="0"/>
          </a:p>
          <a:p>
            <a:pPr lvl="1"/>
            <a:r>
              <a:rPr lang="en-US" sz="3000" dirty="0"/>
              <a:t>One-to-One</a:t>
            </a:r>
          </a:p>
          <a:p>
            <a:pPr lvl="1"/>
            <a:r>
              <a:rPr lang="en-US" sz="3000" dirty="0"/>
              <a:t>One-to-Many (or Many-to-One)</a:t>
            </a:r>
          </a:p>
          <a:p>
            <a:pPr lvl="1"/>
            <a:r>
              <a:rPr lang="en-US" sz="3000" dirty="0"/>
              <a:t>Many-to-Many</a:t>
            </a: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2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>
                <a:ea typeface="Calibri"/>
                <a:cs typeface="Calibri"/>
                <a:sym typeface="Calibri"/>
              </a:rPr>
              <a:t>Aggregate Functions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Table Relationships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Joins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>
                <a:ea typeface="Calibri"/>
                <a:cs typeface="Calibri"/>
                <a:sym typeface="Calibri"/>
              </a:rPr>
              <a:t>Using MySQL and </a:t>
            </a:r>
            <a:r>
              <a:rPr lang="en-US" sz="3200" dirty="0" smtClean="0">
                <a:ea typeface="Calibri"/>
                <a:cs typeface="Calibri"/>
                <a:sym typeface="Calibri"/>
              </a:rPr>
              <a:t>PHP</a:t>
            </a:r>
          </a:p>
          <a:p>
            <a:pPr marL="979153" lvl="1" indent="-446087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AutoNum type="arabicPeriod"/>
            </a:pPr>
            <a:r>
              <a:rPr lang="en-US" sz="3200" dirty="0" smtClean="0">
                <a:ea typeface="Calibri"/>
                <a:cs typeface="Calibri"/>
                <a:sym typeface="Calibri"/>
              </a:rPr>
              <a:t>Transactions</a:t>
            </a:r>
            <a:endParaRPr lang="en-US" sz="3400" dirty="0" smtClean="0">
              <a:ea typeface="Calibri"/>
              <a:cs typeface="Calibri"/>
              <a:sym typeface="Calibri"/>
            </a:endParaRPr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0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Relationships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between </a:t>
            </a:r>
            <a:r>
              <a:rPr lang="en-US" dirty="0"/>
              <a:t>tables are based 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interconnections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832077" y="3360557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3239363" y="3005559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106877" y="4263747"/>
            <a:ext cx="2211388" cy="325706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047559" y="4757545"/>
            <a:ext cx="2270706" cy="3092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072688" y="5064850"/>
            <a:ext cx="2245577" cy="133252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092824" y="5218554"/>
            <a:ext cx="2225441" cy="528821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106877" y="5691900"/>
            <a:ext cx="2211388" cy="516484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192377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747232" y="6232784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226640"/>
              </p:ext>
            </p:extLst>
          </p:nvPr>
        </p:nvGraphicFramePr>
        <p:xfrm>
          <a:off x="1542154" y="3581400"/>
          <a:ext cx="4380956" cy="2817755"/>
        </p:xfrm>
        <a:graphic>
          <a:graphicData uri="http://schemas.openxmlformats.org/drawingml/2006/table">
            <a:tbl>
              <a:tblPr/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Munich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Berlin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Moscow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408388"/>
              </p:ext>
            </p:extLst>
          </p:nvPr>
        </p:nvGraphicFramePr>
        <p:xfrm>
          <a:off x="8504097" y="3973328"/>
          <a:ext cx="2390915" cy="1868424"/>
        </p:xfrm>
        <a:graphic>
          <a:graphicData uri="http://schemas.openxmlformats.org/drawingml/2006/table">
            <a:tbl>
              <a:tblPr/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Bulgaria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Germany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Russia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53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4312" y="4393079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578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419876"/>
              </p:ext>
            </p:extLst>
          </p:nvPr>
        </p:nvGraphicFramePr>
        <p:xfrm>
          <a:off x="1141412" y="3253840"/>
          <a:ext cx="4114800" cy="99060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Causasus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741115"/>
              </p:ext>
            </p:extLst>
          </p:nvPr>
        </p:nvGraphicFramePr>
        <p:xfrm>
          <a:off x="7214981" y="3253840"/>
          <a:ext cx="3802186" cy="1478977"/>
        </p:xfrm>
        <a:graphic>
          <a:graphicData uri="http://schemas.openxmlformats.org/drawingml/2006/table">
            <a:tbl>
              <a:tblPr/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mountain_id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03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212" y="1255194"/>
            <a:ext cx="9601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name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peaks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mountain_id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89812" y="1307185"/>
            <a:ext cx="2780306" cy="558487"/>
          </a:xfrm>
          <a:prstGeom prst="wedgeRoundRectCallout">
            <a:avLst>
              <a:gd name="adj1" fmla="val -78332"/>
              <a:gd name="adj2" fmla="val 48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33565" y="4785599"/>
            <a:ext cx="2229557" cy="559968"/>
          </a:xfrm>
          <a:prstGeom prst="wedgeRoundRectCallout">
            <a:avLst>
              <a:gd name="adj1" fmla="val -87288"/>
              <a:gd name="adj2" fmla="val 34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46812" y="3046393"/>
            <a:ext cx="1986753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val="33197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2690" y="2666998"/>
            <a:ext cx="9829800" cy="1787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34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mountains(id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4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1295400"/>
            <a:ext cx="2229557" cy="953805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678206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29368" y="4704447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Referent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99412" y="3281640"/>
            <a:ext cx="2971800" cy="558485"/>
          </a:xfrm>
          <a:prstGeom prst="wedgeRoundRectCallout">
            <a:avLst>
              <a:gd name="adj1" fmla="val -77668"/>
              <a:gd name="adj2" fmla="val 8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6079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04922" y="4140505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7967" y="3360326"/>
            <a:ext cx="2061818" cy="2796157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08782" y="3632816"/>
            <a:ext cx="1143000" cy="2061818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18784" y="115760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826606"/>
              </p:ext>
            </p:extLst>
          </p:nvPr>
        </p:nvGraphicFramePr>
        <p:xfrm>
          <a:off x="988656" y="2236062"/>
          <a:ext cx="3840147" cy="1411224"/>
        </p:xfrm>
        <a:graphic>
          <a:graphicData uri="http://schemas.openxmlformats.org/drawingml/2006/table">
            <a:tbl>
              <a:tblPr/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72985"/>
              </p:ext>
            </p:extLst>
          </p:nvPr>
        </p:nvGraphicFramePr>
        <p:xfrm>
          <a:off x="4577126" y="4889264"/>
          <a:ext cx="4260485" cy="1411224"/>
        </p:xfrm>
        <a:graphic>
          <a:graphicData uri="http://schemas.openxmlformats.org/drawingml/2006/table">
            <a:tbl>
              <a:tblPr/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project_id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724067"/>
              </p:ext>
            </p:extLst>
          </p:nvPr>
        </p:nvGraphicFramePr>
        <p:xfrm>
          <a:off x="7379257" y="2162063"/>
          <a:ext cx="3840147" cy="1411224"/>
        </p:xfrm>
        <a:graphic>
          <a:graphicData uri="http://schemas.openxmlformats.org/drawingml/2006/table">
            <a:tbl>
              <a:tblPr/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772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 smtClean="0">
                <a:solidFill>
                  <a:srgbClr val="F3CD61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id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7060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 smtClean="0">
                <a:solidFill>
                  <a:srgbClr val="F3CD61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name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6052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val="1302100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3813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employees(id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2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projects(id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80012" y="1864598"/>
            <a:ext cx="2667000" cy="558485"/>
          </a:xfrm>
          <a:prstGeom prst="wedgeRoundRectCallout">
            <a:avLst>
              <a:gd name="adj1" fmla="val -34163"/>
              <a:gd name="adj2" fmla="val -82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Mapping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882638" y="2027019"/>
            <a:ext cx="2229557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1751012" y="2590800"/>
            <a:ext cx="7315200" cy="82296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1751012" y="3451394"/>
            <a:ext cx="8305799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3">
            <a:extLst/>
          </p:cNvPr>
          <p:cNvSpPr/>
          <p:nvPr/>
        </p:nvSpPr>
        <p:spPr>
          <a:xfrm>
            <a:off x="1751011" y="4742137"/>
            <a:ext cx="8111197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350823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  <p:bldP spid="20" grpId="0" animBg="1"/>
      <p:bldP spid="21" grpId="0" animBg="1"/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01999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7782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2442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994666"/>
              </p:ext>
            </p:extLst>
          </p:nvPr>
        </p:nvGraphicFramePr>
        <p:xfrm>
          <a:off x="666321" y="3240620"/>
          <a:ext cx="3840147" cy="1444681"/>
        </p:xfrm>
        <a:graphic>
          <a:graphicData uri="http://schemas.openxmlformats.org/drawingml/2006/table">
            <a:tbl>
              <a:tblPr/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driver_id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549421"/>
              </p:ext>
            </p:extLst>
          </p:nvPr>
        </p:nvGraphicFramePr>
        <p:xfrm>
          <a:off x="7313612" y="3287588"/>
          <a:ext cx="4144947" cy="1444681"/>
        </p:xfrm>
        <a:graphic>
          <a:graphicData uri="http://schemas.openxmlformats.org/drawingml/2006/table">
            <a:tbl>
              <a:tblPr/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166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833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0" grpId="0" animBg="1"/>
      <p:bldP spid="31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1289716"/>
            <a:ext cx="104394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id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name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UNIQUE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bg-BG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r>
              <a:rPr lang="en-US" sz="3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drivers(id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1577275"/>
            <a:ext cx="2229557" cy="558487"/>
          </a:xfrm>
          <a:prstGeom prst="wedgeRoundRectCallout">
            <a:avLst>
              <a:gd name="adj1" fmla="val -77361"/>
              <a:gd name="adj2" fmla="val 45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78021" y="4728345"/>
            <a:ext cx="2229557" cy="559968"/>
          </a:xfrm>
          <a:prstGeom prst="wedgeRoundRectCallout">
            <a:avLst>
              <a:gd name="adj1" fmla="val -101352"/>
              <a:gd name="adj2" fmla="val 104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4012" y="3252942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77952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17877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</a:t>
            </a:r>
            <a:r>
              <a:rPr lang="en-US" sz="34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drivers(id</a:t>
            </a:r>
            <a:r>
              <a:rPr lang="en-US" sz="3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4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7155" y="4865584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18412" y="3469018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817919" y="5006124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val="824418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7" y="1151533"/>
            <a:ext cx="11801576" cy="537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797" b="1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#php-web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58726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4805" y="4800600"/>
            <a:ext cx="8939213" cy="81915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JOINS</a:t>
            </a:r>
            <a:endParaRPr lang="bg-BG" sz="5400" dirty="0"/>
          </a:p>
        </p:txBody>
      </p:sp>
      <p:sp>
        <p:nvSpPr>
          <p:cNvPr id="4" name="Subtitle 3"/>
          <p:cNvSpPr>
            <a:spLocks noGrp="1"/>
          </p:cNvSpPr>
          <p:nvPr>
            <p:ph type="body" idx="4294967295"/>
          </p:nvPr>
        </p:nvSpPr>
        <p:spPr>
          <a:xfrm>
            <a:off x="734217" y="5619750"/>
            <a:ext cx="10720388" cy="719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Gathering</a:t>
            </a:r>
            <a:r>
              <a:rPr sz="3600" dirty="0"/>
              <a:t> Data From Multiple Tables</a:t>
            </a:r>
            <a:endParaRPr lang="bg-BG" sz="3600" dirty="0"/>
          </a:p>
        </p:txBody>
      </p:sp>
      <p:pic>
        <p:nvPicPr>
          <p:cNvPr id="8" name="Picture 2" descr="Резултат с изображение за yu gi oh polymer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1219200"/>
            <a:ext cx="25908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7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66212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82122" y="3828238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22851"/>
              </p:ext>
            </p:extLst>
          </p:nvPr>
        </p:nvGraphicFramePr>
        <p:xfrm>
          <a:off x="684212" y="2456639"/>
          <a:ext cx="4953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063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236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Edward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1800573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43450"/>
              </p:ext>
            </p:extLst>
          </p:nvPr>
        </p:nvGraphicFramePr>
        <p:xfrm>
          <a:off x="6399212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0895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95887"/>
              </p:ext>
            </p:extLst>
          </p:nvPr>
        </p:nvGraphicFramePr>
        <p:xfrm>
          <a:off x="1979611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7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At the top level there are mainly 3 types of joins: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INNER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OUTER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CROSS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INNER JOIN </a:t>
            </a:r>
            <a:r>
              <a:rPr lang="en-US" sz="3600" dirty="0"/>
              <a:t>- fetches data if present in both the tables</a:t>
            </a:r>
            <a:r>
              <a:rPr lang="en-US" sz="3600" dirty="0" smtClean="0"/>
              <a:t>.</a:t>
            </a:r>
            <a:endParaRPr lang="en-US" sz="36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OUTER JOIN </a:t>
            </a:r>
            <a:r>
              <a:rPr lang="en-US" sz="3600" dirty="0"/>
              <a:t>are of 3 types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LEFT OUTER JOIN - fetches data if present in the left table.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RIGHT OUTER JOIN - fetches data if present in the right table.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FULL OUTER JOIN - fetches data if present in either of the two tables.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>
                <a:solidFill>
                  <a:schemeClr val="bg1"/>
                </a:solidFill>
              </a:rPr>
              <a:t>CROSS JOIN</a:t>
            </a:r>
            <a:r>
              <a:rPr lang="en-US" sz="3600" dirty="0"/>
              <a:t>, as the name suggests, does [n X m] that joins everything to 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en-US" sz="3600" dirty="0" smtClean="0"/>
              <a:t>everything.</a:t>
            </a:r>
            <a:endParaRPr lang="en-US" sz="36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noProof="1" smtClean="0"/>
              <a:pPr>
                <a:defRPr/>
              </a:pPr>
              <a:t>33</a:t>
            </a:fld>
            <a:endParaRPr lang="en-US" noProof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99963"/>
              </p:ext>
            </p:extLst>
          </p:nvPr>
        </p:nvGraphicFramePr>
        <p:xfrm>
          <a:off x="455612" y="1795979"/>
          <a:ext cx="42672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466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0253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143000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89927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u="none" strike="noStrike" kern="1200" cap="none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400" u="none" strike="noStrike" kern="1200" cap="none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0668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3812" y="4790577"/>
          <a:ext cx="8915401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99399" y="426735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320550" y="2189440"/>
            <a:ext cx="2342731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11529" y="2177580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264493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e.id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d.id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12722" y="2968716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Inner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409808" y="1974361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61012" y="4452453"/>
            <a:ext cx="2150007" cy="737683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Join Conditions</a:t>
            </a:r>
          </a:p>
        </p:txBody>
      </p:sp>
    </p:spTree>
    <p:extLst>
      <p:ext uri="{BB962C8B-B14F-4D97-AF65-F5344CB8AC3E}">
        <p14:creationId xmlns:p14="http://schemas.microsoft.com/office/powerpoint/2010/main" val="29573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24051"/>
              </p:ext>
            </p:extLst>
          </p:nvPr>
        </p:nvGraphicFramePr>
        <p:xfrm>
          <a:off x="608012" y="1795979"/>
          <a:ext cx="4114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392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3087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10952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99399" y="2971800"/>
            <a:ext cx="714013" cy="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4222" y="2710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370013" y="4741047"/>
          <a:ext cx="9039283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01528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122182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986774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employee_id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 smtClean="0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5582" y="421782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776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26670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employees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JOIN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departments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bg-BG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d.id</a:t>
            </a: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48117" y="2718113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2034536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0412" y="4510395"/>
            <a:ext cx="2150007" cy="856462"/>
          </a:xfrm>
          <a:prstGeom prst="wedgeRoundRectCallout">
            <a:avLst>
              <a:gd name="adj1" fmla="val 34769"/>
              <a:gd name="adj2" fmla="val -76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Join Conditions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Left 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5925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Display address information of all employees in "</a:t>
            </a:r>
            <a:r>
              <a:rPr lang="en-US" noProof="1"/>
              <a:t>SoftUni</a:t>
            </a:r>
            <a:r>
              <a:rPr lang="en-US" dirty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</a:t>
            </a:r>
            <a:r>
              <a:rPr lang="en-US" dirty="0"/>
              <a:t>. Select first </a:t>
            </a:r>
            <a:r>
              <a:rPr lang="en-US" dirty="0" smtClean="0"/>
              <a:t>5 </a:t>
            </a:r>
            <a:r>
              <a:rPr lang="en-US" dirty="0"/>
              <a:t>employees.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exact format of data is shown below.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first_name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then by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last_name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(</a:t>
            </a:r>
            <a:r>
              <a:rPr lang="en-US" noProof="1"/>
              <a:t>ascending</a:t>
            </a:r>
            <a:r>
              <a:rPr lang="bg-BG" noProof="1"/>
              <a:t>)</a:t>
            </a:r>
            <a:r>
              <a:rPr lang="en-US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Hint: Use three-way join.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Addresses with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358071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3" y="4468493"/>
            <a:ext cx="781291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20788" y="2593013"/>
            <a:ext cx="9674224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t.name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town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a.text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addresses AS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e.id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a.id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towns AS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a.id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id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e.first_name, e.last_name LIMIT 5;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80412" y="306961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9023" y="5133053"/>
            <a:ext cx="2971800" cy="558485"/>
          </a:xfrm>
          <a:prstGeom prst="wedgeRoundRectCallout">
            <a:avLst>
              <a:gd name="adj1" fmla="val -73374"/>
              <a:gd name="adj2" fmla="val -1563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Towns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34024" y="1708235"/>
            <a:ext cx="3276600" cy="558485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Cross Table Selection</a:t>
            </a:r>
          </a:p>
        </p:txBody>
      </p:sp>
    </p:spTree>
    <p:extLst>
      <p:ext uri="{BB962C8B-B14F-4D97-AF65-F5344CB8AC3E}">
        <p14:creationId xmlns:p14="http://schemas.microsoft.com/office/powerpoint/2010/main" val="31731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Find all employees that are in the "Sales" department. Use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noProof="1"/>
              <a:t>SoftUni</a:t>
            </a:r>
            <a:r>
              <a:rPr lang="en-US" dirty="0"/>
              <a:t>" database.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the specified format: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 smtClean="0"/>
              <a:t>employee_id</a:t>
            </a:r>
            <a:r>
              <a:rPr lang="bg-BG" noProof="1" smtClean="0"/>
              <a:t> </a:t>
            </a:r>
            <a:r>
              <a:rPr lang="en-US" noProof="1" smtClean="0"/>
              <a:t>DESC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Employees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3124200"/>
            <a:ext cx="746694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41224" y="4995723"/>
            <a:ext cx="8939213" cy="820738"/>
          </a:xfrm>
        </p:spPr>
        <p:txBody>
          <a:bodyPr/>
          <a:lstStyle/>
          <a:p>
            <a:pPr algn="ctr"/>
            <a:r>
              <a:rPr lang="en-US" dirty="0"/>
              <a:t>Aggregate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615687" y="5859139"/>
            <a:ext cx="8939213" cy="7191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COUNT</a:t>
            </a:r>
            <a:r>
              <a:rPr lang="en-US" dirty="0"/>
              <a:t>, SUM, MAX, MIN, AVG…</a:t>
            </a:r>
          </a:p>
        </p:txBody>
      </p:sp>
      <p:pic>
        <p:nvPicPr>
          <p:cNvPr id="50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54" y="1219200"/>
            <a:ext cx="2946952" cy="294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3027536"/>
            <a:ext cx="1553402" cy="15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0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79744" y="2383810"/>
            <a:ext cx="961526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e.id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, e.first_name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d.name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AS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name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employees AS e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departments AS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e.id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d.id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d.name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 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e.id</a:t>
            </a:r>
            <a:r>
              <a:rPr lang="bg-BG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DESC;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865812" y="1488223"/>
            <a:ext cx="3276600" cy="558485"/>
          </a:xfrm>
          <a:prstGeom prst="wedgeRoundRectCallout">
            <a:avLst>
              <a:gd name="adj1" fmla="val -46956"/>
              <a:gd name="adj2" fmla="val 118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28112" y="3313133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Departments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27812" y="4997667"/>
            <a:ext cx="2819400" cy="558485"/>
          </a:xfrm>
          <a:prstGeom prst="wedgeRoundRectCallout">
            <a:avLst>
              <a:gd name="adj1" fmla="val -94804"/>
              <a:gd name="adj2" fmla="val -1125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WHERE Predicate</a:t>
            </a:r>
          </a:p>
        </p:txBody>
      </p:sp>
    </p:spTree>
    <p:extLst>
      <p:ext uri="{BB962C8B-B14F-4D97-AF65-F5344CB8AC3E}">
        <p14:creationId xmlns:p14="http://schemas.microsoft.com/office/powerpoint/2010/main" val="14213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Display </a:t>
            </a:r>
            <a:r>
              <a:rPr lang="en-GB" dirty="0"/>
              <a:t>the count of all countries which don’t have a </a:t>
            </a:r>
            <a:r>
              <a:rPr lang="en-GB" dirty="0" smtClean="0"/>
              <a:t>mountain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Use Geography Database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Countries without any Mountains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23" y="197388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81" y="434170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3073812"/>
            <a:ext cx="3352800" cy="14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5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Countries without any Mountains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598612" y="1828800"/>
            <a:ext cx="9217024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/>
              <a:t>SELECT </a:t>
            </a:r>
            <a:endParaRPr lang="en-US" sz="2600" b="1" noProof="1" smtClean="0"/>
          </a:p>
          <a:p>
            <a:r>
              <a:rPr lang="en-US" sz="2600" b="1" noProof="1"/>
              <a:t>	</a:t>
            </a:r>
            <a:r>
              <a:rPr lang="en-US" sz="2600" b="1" noProof="1" smtClean="0">
                <a:solidFill>
                  <a:schemeClr val="bg1"/>
                </a:solidFill>
              </a:rPr>
              <a:t>COUNT</a:t>
            </a:r>
            <a:r>
              <a:rPr lang="en-US" sz="2600" b="1" noProof="1"/>
              <a:t>(*) AS country_count  </a:t>
            </a:r>
            <a:endParaRPr lang="en-US" sz="2600" b="1" noProof="1" smtClean="0"/>
          </a:p>
          <a:p>
            <a:r>
              <a:rPr lang="en-US" sz="2600" b="1" noProof="1" smtClean="0"/>
              <a:t>FROM 	</a:t>
            </a:r>
          </a:p>
          <a:p>
            <a:r>
              <a:rPr lang="en-US" sz="2600" b="1" noProof="1"/>
              <a:t>	</a:t>
            </a:r>
            <a:r>
              <a:rPr lang="en-US" sz="2600" b="1" noProof="1" smtClean="0"/>
              <a:t>countries </a:t>
            </a:r>
            <a:r>
              <a:rPr lang="en-US" sz="2600" b="1" noProof="1"/>
              <a:t>AS </a:t>
            </a:r>
            <a:r>
              <a:rPr lang="en-US" sz="2600" b="1" noProof="1" smtClean="0"/>
              <a:t>c</a:t>
            </a:r>
          </a:p>
          <a:p>
            <a:r>
              <a:rPr lang="en-US" sz="2600" b="1" noProof="1" smtClean="0">
                <a:solidFill>
                  <a:schemeClr val="bg1"/>
                </a:solidFill>
              </a:rPr>
              <a:t>LEFT </a:t>
            </a:r>
            <a:r>
              <a:rPr lang="en-US" sz="2600" b="1" noProof="1">
                <a:solidFill>
                  <a:schemeClr val="bg1"/>
                </a:solidFill>
              </a:rPr>
              <a:t>JOIN </a:t>
            </a:r>
            <a:r>
              <a:rPr lang="en-US" sz="2600" b="1" noProof="1" smtClean="0"/>
              <a:t>mountains_countries </a:t>
            </a:r>
            <a:r>
              <a:rPr lang="en-US" sz="2600" b="1" noProof="1"/>
              <a:t>AS </a:t>
            </a:r>
            <a:r>
              <a:rPr lang="en-US" sz="2600" b="1" noProof="1" smtClean="0"/>
              <a:t>mc</a:t>
            </a:r>
          </a:p>
          <a:p>
            <a:r>
              <a:rPr lang="en-US" sz="2600" b="1" noProof="1" smtClean="0">
                <a:solidFill>
                  <a:schemeClr val="bg1"/>
                </a:solidFill>
              </a:rPr>
              <a:t>ON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b="1" noProof="1" smtClean="0"/>
              <a:t>c.code </a:t>
            </a:r>
            <a:r>
              <a:rPr lang="en-US" sz="2600" b="1" noProof="1" smtClean="0"/>
              <a:t>= </a:t>
            </a:r>
            <a:r>
              <a:rPr lang="en-US" sz="2600" b="1" noProof="1" smtClean="0"/>
              <a:t>mc.code</a:t>
            </a:r>
            <a:endParaRPr lang="en-US" sz="2600" b="1" noProof="1"/>
          </a:p>
          <a:p>
            <a:r>
              <a:rPr lang="en-US" sz="2600" b="1" noProof="1" smtClean="0">
                <a:solidFill>
                  <a:schemeClr val="bg1"/>
                </a:solidFill>
              </a:rPr>
              <a:t>WHERE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b="1" noProof="1" smtClean="0"/>
              <a:t>mc.id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</a:rPr>
              <a:t>IS NULL</a:t>
            </a:r>
            <a:r>
              <a:rPr lang="en-US" sz="2600" b="1" noProof="1" smtClean="0"/>
              <a:t>;</a:t>
            </a:r>
            <a:endParaRPr lang="en-US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24806" y="4814888"/>
            <a:ext cx="8939213" cy="82073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Accessing MySQL from PHP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560218" y="5791200"/>
            <a:ext cx="8939213" cy="688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Using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mysqli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25219" y="1196199"/>
            <a:ext cx="3138388" cy="3138386"/>
            <a:chOff x="6058966" y="4248283"/>
            <a:chExt cx="1890811" cy="1890811"/>
          </a:xfrm>
        </p:grpSpPr>
        <p:pic>
          <p:nvPicPr>
            <p:cNvPr id="9" name="Picture 2" descr="http://www.iconspedia.com/uploads/1913906277156034685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7637">
              <a:off x="6058966" y="4248283"/>
              <a:ext cx="1890811" cy="1890811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617" y="4891399"/>
              <a:ext cx="1267684" cy="662932"/>
            </a:xfrm>
            <a:prstGeom prst="roundRect">
              <a:avLst>
                <a:gd name="adj" fmla="val 6417"/>
              </a:avLst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>
                <a:rot lat="150460" lon="1485593" rev="21345103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41922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mysqli</a:t>
            </a:r>
            <a:r>
              <a:rPr lang="en-US" dirty="0"/>
              <a:t> class to connect to MySQL from PHP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Execute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SQL query </a:t>
            </a:r>
            <a:r>
              <a:rPr lang="en-US" dirty="0"/>
              <a:t>through existing MySQL connection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in PHP: Connect &amp; Query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905000"/>
            <a:ext cx="10943998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$mysqli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mysqli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$mysqli-&gt;set_charset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utf8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$mysqli-&gt;connect_errno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cs typeface="Consolas" pitchFamily="49" charset="0"/>
              </a:rPr>
              <a:t>Cannot connect to MySQL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2414" y="4953000"/>
            <a:ext cx="10943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$result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$mysqli-&gt;query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posts');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!$result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die('Cannot read `posts` table');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 the returned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 set </a:t>
            </a:r>
            <a:r>
              <a:rPr lang="en-US" dirty="0"/>
              <a:t>(table rows / records)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in PHP: Fetch Records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2021840"/>
            <a:ext cx="1036319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$result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$mysqli-&gt;query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posts');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while ($row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$result-&gt;fetch_assoc()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$title = $row[</a:t>
            </a: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title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$content = $row['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'];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content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8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prepared statement </a:t>
            </a:r>
            <a:r>
              <a:rPr lang="en-US" dirty="0"/>
              <a:t>with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in PHP: Prepared Statement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4" y="2057400"/>
            <a:ext cx="10667998" cy="372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deletePost($mysqli, $id)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$statement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$mysqli-&gt;prepare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posts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 =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$statement-&gt;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bind_param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$id);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$statement-&gt;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execute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 $statement-&gt;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affected_rows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0;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768557" y="3581400"/>
            <a:ext cx="2362200" cy="1788862"/>
          </a:xfrm>
          <a:prstGeom prst="wedgeRoundRectCallout">
            <a:avLst>
              <a:gd name="adj1" fmla="val -86524"/>
              <a:gd name="adj2" fmla="val -297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Param types: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 s </a:t>
            </a:r>
            <a:r>
              <a:rPr lang="en-US" sz="2400" b="1" noProof="1">
                <a:solidFill>
                  <a:srgbClr val="FFFFFF"/>
                </a:solidFill>
                <a:sym typeface="Wingdings" panose="05000000000000000000" pitchFamily="2" charset="2"/>
              </a:rPr>
              <a:t>–</a:t>
            </a:r>
            <a:r>
              <a:rPr lang="en-US" sz="2400" b="1" noProof="1">
                <a:solidFill>
                  <a:srgbClr val="FFFFFF"/>
                </a:solidFill>
              </a:rPr>
              <a:t> string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i – integer</a:t>
            </a:r>
            <a:br>
              <a:rPr lang="en-US" sz="2400" b="1" noProof="1">
                <a:solidFill>
                  <a:srgbClr val="FFFFFF"/>
                </a:solidFill>
              </a:rPr>
            </a:br>
            <a:r>
              <a:rPr lang="en-US" sz="2400" b="1" noProof="1">
                <a:solidFill>
                  <a:srgbClr val="FFFFFF"/>
                </a:solidFill>
              </a:rPr>
              <a:t>d – double</a:t>
            </a:r>
          </a:p>
        </p:txBody>
      </p:sp>
    </p:spTree>
    <p:extLst>
      <p:ext uri="{BB962C8B-B14F-4D97-AF65-F5344CB8AC3E}">
        <p14:creationId xmlns:p14="http://schemas.microsoft.com/office/powerpoint/2010/main" val="38900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24806" y="4814888"/>
            <a:ext cx="8939213" cy="82073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Accessing MySQL from PHP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560218" y="5791200"/>
            <a:ext cx="8939213" cy="688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Using </a:t>
            </a:r>
            <a:r>
              <a:rPr lang="en-US" sz="4000" b="1" dirty="0" smtClean="0">
                <a:solidFill>
                  <a:schemeClr val="bg1"/>
                </a:solidFill>
              </a:rPr>
              <a:t>PDO</a:t>
            </a:r>
            <a:endParaRPr lang="en-US" sz="40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25219" y="1196199"/>
            <a:ext cx="3138388" cy="3138386"/>
            <a:chOff x="6058966" y="4248283"/>
            <a:chExt cx="1890811" cy="1890811"/>
          </a:xfrm>
        </p:grpSpPr>
        <p:pic>
          <p:nvPicPr>
            <p:cNvPr id="9" name="Picture 2" descr="http://www.iconspedia.com/uploads/1913906277156034685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7637">
              <a:off x="6058966" y="4248283"/>
              <a:ext cx="1890811" cy="1890811"/>
            </a:xfrm>
            <a:prstGeom prst="rect">
              <a:avLst/>
            </a:prstGeom>
            <a:noFill/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617" y="4891399"/>
              <a:ext cx="1267684" cy="662932"/>
            </a:xfrm>
            <a:prstGeom prst="roundRect">
              <a:avLst>
                <a:gd name="adj" fmla="val 6417"/>
              </a:avLst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>
                <a:rot lat="150460" lon="1485593" rev="21345103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8408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57188" marR="0" lvl="0" indent="-357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We will use the </a:t>
            </a:r>
            <a:r>
              <a:rPr lang="en-US" sz="3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PDO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extension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Connect and Process Query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55612" y="1752600"/>
            <a:ext cx="11430000" cy="4708981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$db = new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=localhost;dbname=softuni', $user, $pass);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$result = $db-&gt;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('SELECT * FROM Users', PDO::FETCH_ASSOC);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foreach ($result as $row)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print_r($row);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$result =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$db =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print "Error!: " . $e-&gt;getMessage() . "&lt;br/&gt;";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11" name="Shape 511"/>
          <p:cNvSpPr/>
          <p:nvPr/>
        </p:nvSpPr>
        <p:spPr>
          <a:xfrm>
            <a:off x="5294079" y="4343400"/>
            <a:ext cx="2705333" cy="793512"/>
          </a:xfrm>
          <a:prstGeom prst="wedgeRoundRectCallout">
            <a:avLst>
              <a:gd name="adj1" fmla="val -111224"/>
              <a:gd name="adj2" fmla="val 18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Close the connection</a:t>
            </a:r>
          </a:p>
        </p:txBody>
      </p:sp>
      <p:sp>
        <p:nvSpPr>
          <p:cNvPr id="512" name="Shape 512"/>
          <p:cNvSpPr/>
          <p:nvPr/>
        </p:nvSpPr>
        <p:spPr>
          <a:xfrm>
            <a:off x="8609012" y="3581400"/>
            <a:ext cx="2743200" cy="1219200"/>
          </a:xfrm>
          <a:prstGeom prst="wedgeRoundRectCallout">
            <a:avLst>
              <a:gd name="adj1" fmla="val 48057"/>
              <a:gd name="adj2" fmla="val -71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query method does not escape data</a:t>
            </a:r>
          </a:p>
        </p:txBody>
      </p:sp>
      <p:sp>
        <p:nvSpPr>
          <p:cNvPr id="513" name="Shape 513"/>
          <p:cNvSpPr/>
          <p:nvPr/>
        </p:nvSpPr>
        <p:spPr>
          <a:xfrm>
            <a:off x="5561012" y="6019800"/>
            <a:ext cx="4132913" cy="686240"/>
          </a:xfrm>
          <a:prstGeom prst="wedgeRoundRectCallout">
            <a:avLst>
              <a:gd name="adj1" fmla="val -61617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Default on error is exception</a:t>
            </a:r>
          </a:p>
        </p:txBody>
      </p:sp>
      <p:sp>
        <p:nvSpPr>
          <p:cNvPr id="514" name="Shape 514"/>
          <p:cNvSpPr/>
          <p:nvPr/>
        </p:nvSpPr>
        <p:spPr>
          <a:xfrm>
            <a:off x="836612" y="4511556"/>
            <a:ext cx="2667000" cy="746244"/>
          </a:xfrm>
          <a:prstGeom prst="roundRect">
            <a:avLst>
              <a:gd name="adj" fmla="val 5385"/>
            </a:avLst>
          </a:prstGeom>
          <a:noFill/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1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Using Prepared Statement (SELECT)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463733" y="1210200"/>
            <a:ext cx="11277600" cy="5478423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$db = new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=localhost;dbname=softuni', $user, $pass);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 = $db-&gt;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("SELECT * FROM Users WHERE fname = ?");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if ($stmt-&gt;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(array($_GET['fname'])))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while ($row = $stmt-&gt;fetch(PDO::FETCH_ASSOC))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  print_r($row);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}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 =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$db = 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5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  print "Error!: " . $e-&gt;getMessage() . "&lt;br/&gt;";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22" name="Shape 522"/>
          <p:cNvSpPr/>
          <p:nvPr/>
        </p:nvSpPr>
        <p:spPr>
          <a:xfrm>
            <a:off x="3884612" y="4419600"/>
            <a:ext cx="2705333" cy="793512"/>
          </a:xfrm>
          <a:prstGeom prst="wedgeRoundRectCallout">
            <a:avLst>
              <a:gd name="adj1" fmla="val -71791"/>
              <a:gd name="adj2" fmla="val 18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Close the connection</a:t>
            </a:r>
          </a:p>
        </p:txBody>
      </p:sp>
      <p:sp>
        <p:nvSpPr>
          <p:cNvPr id="523" name="Shape 523"/>
          <p:cNvSpPr/>
          <p:nvPr/>
        </p:nvSpPr>
        <p:spPr>
          <a:xfrm>
            <a:off x="9123522" y="3008998"/>
            <a:ext cx="2743200" cy="1219200"/>
          </a:xfrm>
          <a:prstGeom prst="wedgeRoundRectCallout">
            <a:avLst>
              <a:gd name="adj1" fmla="val 9515"/>
              <a:gd name="adj2" fmla="val -71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Placeholder to replace later in execute method</a:t>
            </a:r>
          </a:p>
        </p:txBody>
      </p:sp>
      <p:sp>
        <p:nvSpPr>
          <p:cNvPr id="524" name="Shape 524"/>
          <p:cNvSpPr/>
          <p:nvPr/>
        </p:nvSpPr>
        <p:spPr>
          <a:xfrm>
            <a:off x="7085012" y="4341596"/>
            <a:ext cx="2743200" cy="1219200"/>
          </a:xfrm>
          <a:prstGeom prst="wedgeRoundRectCallout">
            <a:avLst>
              <a:gd name="adj1" fmla="val -27985"/>
              <a:gd name="adj2" fmla="val -151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Automatic escaping by the driver</a:t>
            </a:r>
          </a:p>
        </p:txBody>
      </p:sp>
      <p:sp>
        <p:nvSpPr>
          <p:cNvPr id="525" name="Shape 525"/>
          <p:cNvSpPr/>
          <p:nvPr/>
        </p:nvSpPr>
        <p:spPr>
          <a:xfrm>
            <a:off x="790391" y="4648200"/>
            <a:ext cx="2332221" cy="838200"/>
          </a:xfrm>
          <a:prstGeom prst="roundRect">
            <a:avLst>
              <a:gd name="adj" fmla="val 5385"/>
            </a:avLst>
          </a:prstGeom>
          <a:noFill/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749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/>
          <p:nvPr/>
        </p:nvSpPr>
        <p:spPr>
          <a:xfrm>
            <a:off x="7438449" y="3713051"/>
            <a:ext cx="4267200" cy="39319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12"/>
          <p:cNvSpPr/>
          <p:nvPr/>
        </p:nvSpPr>
        <p:spPr>
          <a:xfrm>
            <a:off x="7434139" y="4122837"/>
            <a:ext cx="4271509" cy="38951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13"/>
          <p:cNvSpPr/>
          <p:nvPr/>
        </p:nvSpPr>
        <p:spPr>
          <a:xfrm>
            <a:off x="7458420" y="4532780"/>
            <a:ext cx="4270115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/>
              <a:t> -</a:t>
            </a:r>
            <a:r>
              <a:rPr lang="en-US" sz="3200" dirty="0"/>
              <a:t> counts the values (not nulls) in one or more columns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based </a:t>
            </a:r>
            <a:r>
              <a:rPr lang="en-US" sz="3200" dirty="0"/>
              <a:t>on grouping criteria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COUNT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8" name="Rectangle 13"/>
          <p:cNvSpPr/>
          <p:nvPr/>
        </p:nvSpPr>
        <p:spPr>
          <a:xfrm>
            <a:off x="389523" y="5230943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2"/>
          <p:cNvSpPr/>
          <p:nvPr/>
        </p:nvSpPr>
        <p:spPr>
          <a:xfrm>
            <a:off x="364607" y="4010372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1"/>
          <p:cNvSpPr/>
          <p:nvPr/>
        </p:nvSpPr>
        <p:spPr>
          <a:xfrm>
            <a:off x="369623" y="3200400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ight Arrow 15"/>
          <p:cNvSpPr/>
          <p:nvPr/>
        </p:nvSpPr>
        <p:spPr>
          <a:xfrm rot="1884745">
            <a:off x="6415275" y="3598192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ight Arrow 17"/>
          <p:cNvSpPr/>
          <p:nvPr/>
        </p:nvSpPr>
        <p:spPr>
          <a:xfrm rot="20185644">
            <a:off x="6403055" y="4419128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ight Arrow 18"/>
          <p:cNvSpPr/>
          <p:nvPr/>
        </p:nvSpPr>
        <p:spPr>
          <a:xfrm rot="19000881">
            <a:off x="6541243" y="508687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5" name="Group 49"/>
          <p:cNvGraphicFramePr>
            <a:graphicFrameLocks/>
          </p:cNvGraphicFramePr>
          <p:nvPr>
            <p:extLst/>
          </p:nvPr>
        </p:nvGraphicFramePr>
        <p:xfrm>
          <a:off x="364607" y="2743200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Group 49"/>
          <p:cNvGraphicFramePr>
            <a:graphicFrameLocks/>
          </p:cNvGraphicFramePr>
          <p:nvPr>
            <p:extLst/>
          </p:nvPr>
        </p:nvGraphicFramePr>
        <p:xfrm>
          <a:off x="7456738" y="3246918"/>
          <a:ext cx="4267200" cy="1683705"/>
        </p:xfrm>
        <a:graphic>
          <a:graphicData uri="http://schemas.openxmlformats.org/drawingml/2006/table">
            <a:tbl>
              <a:tblPr/>
              <a:tblGrid>
                <a:gridCol w="234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SalaryCount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Using Prepared Statement (INSERT)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379412" y="1162658"/>
            <a:ext cx="11277600" cy="5472113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 = $db-&gt;prepare("INSERT INTO Users (fname, lname) </a:t>
            </a:r>
            <a:r>
              <a:rPr lang="en-US" sz="2500" b="1" dirty="0" smtClean="0"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(?, ?)");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bindParam(1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, $fname);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</a:t>
            </a:r>
            <a:r>
              <a:rPr lang="en-US" sz="25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bindParam(2</a:t>
            </a: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, $lname);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5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$fname = 'Joro';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$lname = 'Petrov';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$stmt-&gt;execute();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$fname = 'Vasil';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$lname = 'Georgiev';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$stmt-&gt;execute();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500" b="1" dirty="0">
                <a:latin typeface="Consolas"/>
                <a:ea typeface="Consolas"/>
                <a:cs typeface="Consolas"/>
                <a:sym typeface="Consolas"/>
              </a:rPr>
              <a:t>  print "Error!: " . $e-&gt;getMessage() . "&lt;br</a:t>
            </a:r>
            <a:r>
              <a:rPr lang="en-US" sz="2500" b="1" dirty="0" smtClean="0">
                <a:latin typeface="Consolas"/>
                <a:ea typeface="Consolas"/>
                <a:cs typeface="Consolas"/>
                <a:sym typeface="Consolas"/>
              </a:rPr>
              <a:t>/&gt;"; }</a:t>
            </a:r>
            <a:endParaRPr lang="en-US" sz="25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942140" y="4205289"/>
            <a:ext cx="2705333" cy="1219200"/>
          </a:xfrm>
          <a:prstGeom prst="wedgeRoundRectCallout">
            <a:avLst>
              <a:gd name="adj1" fmla="val -93621"/>
              <a:gd name="adj2" fmla="val 77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Never forget to close the connection</a:t>
            </a:r>
          </a:p>
        </p:txBody>
      </p:sp>
      <p:sp>
        <p:nvSpPr>
          <p:cNvPr id="534" name="Shape 534"/>
          <p:cNvSpPr/>
          <p:nvPr/>
        </p:nvSpPr>
        <p:spPr>
          <a:xfrm>
            <a:off x="7313612" y="2376488"/>
            <a:ext cx="2705333" cy="1219200"/>
          </a:xfrm>
          <a:prstGeom prst="wedgeRoundRectCallout">
            <a:avLst>
              <a:gd name="adj1" fmla="val -105240"/>
              <a:gd name="adj2" fmla="val -301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We can bind variables to parameters</a:t>
            </a:r>
          </a:p>
        </p:txBody>
      </p:sp>
      <p:sp>
        <p:nvSpPr>
          <p:cNvPr id="535" name="Shape 535"/>
          <p:cNvSpPr/>
          <p:nvPr/>
        </p:nvSpPr>
        <p:spPr>
          <a:xfrm>
            <a:off x="3122051" y="1198073"/>
            <a:ext cx="2705333" cy="381000"/>
          </a:xfrm>
          <a:prstGeom prst="wedgeRoundRectCallout">
            <a:avLst>
              <a:gd name="adj1" fmla="val -102423"/>
              <a:gd name="adj2" fmla="val 47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Init connection</a:t>
            </a:r>
          </a:p>
        </p:txBody>
      </p:sp>
      <p:sp>
        <p:nvSpPr>
          <p:cNvPr id="536" name="Shape 536"/>
          <p:cNvSpPr/>
          <p:nvPr/>
        </p:nvSpPr>
        <p:spPr>
          <a:xfrm>
            <a:off x="644757" y="2376488"/>
            <a:ext cx="4954588" cy="761999"/>
          </a:xfrm>
          <a:prstGeom prst="roundRect">
            <a:avLst>
              <a:gd name="adj" fmla="val 5385"/>
            </a:avLst>
          </a:prstGeom>
          <a:noFill/>
          <a:ln w="57150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8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45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 idx="4294967295"/>
          </p:nvPr>
        </p:nvSpPr>
        <p:spPr>
          <a:xfrm>
            <a:off x="1008061" y="4944247"/>
            <a:ext cx="10363200" cy="82073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Transactions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4294967295"/>
          </p:nvPr>
        </p:nvSpPr>
        <p:spPr>
          <a:xfrm>
            <a:off x="1008061" y="5764985"/>
            <a:ext cx="10363200" cy="719137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Following the ACID properties</a:t>
            </a:r>
          </a:p>
        </p:txBody>
      </p:sp>
      <p:pic>
        <p:nvPicPr>
          <p:cNvPr id="99" name="Shape 99" descr="C:\Users\MadWings\Desktop\ACIDWordsOnl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8612" y="574928"/>
            <a:ext cx="9182099" cy="3913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5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 transaction is a sequence of operations performed as a single </a:t>
            </a:r>
            <a:r>
              <a:rPr lang="bg-BG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logical </a:t>
            </a: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unit of work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Running Transactions</a:t>
            </a:r>
          </a:p>
        </p:txBody>
      </p:sp>
      <p:sp>
        <p:nvSpPr>
          <p:cNvPr id="106" name="Shape 106"/>
          <p:cNvSpPr/>
          <p:nvPr/>
        </p:nvSpPr>
        <p:spPr>
          <a:xfrm>
            <a:off x="2308167" y="3036425"/>
            <a:ext cx="7572487" cy="167640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START TRANSACTION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INSERT INTO Projects(Name, StartDate)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VALUES('Introduction to MySQL', '1/1/2006')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-US" sz="2400" b="1" dirty="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</a:p>
        </p:txBody>
      </p:sp>
      <p:sp>
        <p:nvSpPr>
          <p:cNvPr id="107" name="Shape 107"/>
          <p:cNvSpPr/>
          <p:nvPr/>
        </p:nvSpPr>
        <p:spPr>
          <a:xfrm>
            <a:off x="5510830" y="4792478"/>
            <a:ext cx="3048000" cy="685800"/>
          </a:xfrm>
          <a:prstGeom prst="wedgeRoundRectCallout">
            <a:avLst>
              <a:gd name="adj1" fmla="val -50984"/>
              <a:gd name="adj2" fmla="val -103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Confirm or cancel the changes</a:t>
            </a:r>
          </a:p>
        </p:txBody>
      </p:sp>
      <p:sp>
        <p:nvSpPr>
          <p:cNvPr id="108" name="Shape 108"/>
          <p:cNvSpPr/>
          <p:nvPr/>
        </p:nvSpPr>
        <p:spPr>
          <a:xfrm>
            <a:off x="6323012" y="2487891"/>
            <a:ext cx="2267886" cy="762000"/>
          </a:xfrm>
          <a:prstGeom prst="wedgeRoundRectCallout">
            <a:avLst>
              <a:gd name="adj1" fmla="val -92915"/>
              <a:gd name="adj2" fmla="val 53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Mark start of transaction</a:t>
            </a:r>
          </a:p>
        </p:txBody>
      </p:sp>
    </p:spTree>
    <p:extLst>
      <p:ext uri="{BB962C8B-B14F-4D97-AF65-F5344CB8AC3E}">
        <p14:creationId xmlns:p14="http://schemas.microsoft.com/office/powerpoint/2010/main" val="34647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44500" rtl="0">
              <a:spcBef>
                <a:spcPts val="0"/>
              </a:spcBef>
            </a:pPr>
            <a:r>
              <a:rPr lang="en-US" sz="3000" dirty="0"/>
              <a:t>Atomicity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600" dirty="0"/>
              <a:t>Atomicity requires that each transaction be "all or nothing"</a:t>
            </a:r>
          </a:p>
          <a:p>
            <a:pPr marL="457200" lvl="0" indent="-444500" rtl="0">
              <a:spcBef>
                <a:spcPts val="0"/>
              </a:spcBef>
            </a:pPr>
            <a:r>
              <a:rPr lang="en-US" sz="3000" dirty="0" smtClean="0"/>
              <a:t>Consistency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600" dirty="0" smtClean="0"/>
              <a:t>The consistency property ensures that any transaction will bring the database </a:t>
            </a:r>
            <a:br>
              <a:rPr lang="en-US" sz="2600" dirty="0" smtClean="0"/>
            </a:br>
            <a:r>
              <a:rPr lang="en-US" sz="2600" dirty="0" smtClean="0"/>
              <a:t>from one valid state to another</a:t>
            </a:r>
          </a:p>
          <a:p>
            <a:pPr marL="457200" lvl="0" indent="-444500" rtl="0">
              <a:spcBef>
                <a:spcPts val="0"/>
              </a:spcBef>
            </a:pPr>
            <a:r>
              <a:rPr lang="en-US" sz="3000" dirty="0" smtClean="0"/>
              <a:t>Isolation</a:t>
            </a:r>
            <a:endParaRPr lang="en-US" sz="3000" dirty="0"/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-US" sz="2600" dirty="0" smtClean="0"/>
              <a:t>The isolation property ensures that the concurrent execution of transactions </a:t>
            </a:r>
            <a:r>
              <a:rPr lang="bg-BG" sz="2600" dirty="0" smtClean="0"/>
              <a:t/>
            </a:r>
            <a:br>
              <a:rPr lang="bg-BG" sz="2600" dirty="0" smtClean="0"/>
            </a:br>
            <a:r>
              <a:rPr lang="en-US" sz="2600" dirty="0" smtClean="0"/>
              <a:t>results</a:t>
            </a:r>
          </a:p>
          <a:p>
            <a:pPr marL="457200" lvl="0" indent="-444500" rtl="0">
              <a:spcBef>
                <a:spcPts val="0"/>
              </a:spcBef>
            </a:pPr>
            <a:r>
              <a:rPr lang="en-US" sz="3000" dirty="0" smtClean="0"/>
              <a:t>Durability</a:t>
            </a:r>
            <a:endParaRPr lang="en-US" sz="3000" dirty="0"/>
          </a:p>
          <a:p>
            <a:pPr marL="914400" lvl="1" indent="-381000">
              <a:spcBef>
                <a:spcPts val="0"/>
              </a:spcBef>
              <a:buSzPct val="100000"/>
            </a:pPr>
            <a:r>
              <a:rPr lang="en-US" sz="2600" dirty="0" smtClean="0"/>
              <a:t>The durability property ensures that once a transaction has been </a:t>
            </a:r>
            <a:br>
              <a:rPr lang="en-US" sz="2600" dirty="0" smtClean="0"/>
            </a:br>
            <a:r>
              <a:rPr lang="en-US" sz="2600" dirty="0" smtClean="0"/>
              <a:t>committed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ACID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 wrap="square" lIns="36000" tIns="36000" rIns="36000" bIns="360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Transactions with PHP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-US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03212" y="1143000"/>
            <a:ext cx="11353800" cy="557847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$db-&gt;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beginTransaction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$stmt = $db-&gt;prepare("INSERT INTO Users (fname, lname) VALUES (?, ?)");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$stmt-&gt;bindParam(1, $fname);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$stmt-&gt;bindParam(2, $lname);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$fname = 'Joro';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$lname = 'Petrov';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$stmt-&gt;execute();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$db-&gt;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$db-&gt;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   print "Error!: " . $e-&gt;getMessage() . "&lt;br/&gt;";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4570412" y="3886200"/>
            <a:ext cx="3124200" cy="990600"/>
          </a:xfrm>
          <a:prstGeom prst="wedgeRoundRectCallout">
            <a:avLst>
              <a:gd name="adj1" fmla="val -92702"/>
              <a:gd name="adj2" fmla="val 7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Never forget to close the connection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2970212" y="1143000"/>
            <a:ext cx="2538375" cy="381000"/>
          </a:xfrm>
          <a:prstGeom prst="wedgeRoundRectCallout">
            <a:avLst>
              <a:gd name="adj1" fmla="val -113015"/>
              <a:gd name="adj2" fmla="val 71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sym typeface="Calibri"/>
              </a:rPr>
              <a:t>Init connection</a:t>
            </a:r>
          </a:p>
        </p:txBody>
      </p:sp>
    </p:spTree>
    <p:extLst>
      <p:ext uri="{BB962C8B-B14F-4D97-AF65-F5344CB8AC3E}">
        <p14:creationId xmlns:p14="http://schemas.microsoft.com/office/powerpoint/2010/main" val="9371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3812" y="4844823"/>
            <a:ext cx="9805988" cy="820738"/>
          </a:xfrm>
        </p:spPr>
        <p:txBody>
          <a:bodyPr/>
          <a:lstStyle/>
          <a:p>
            <a:pPr marL="514350" indent="-514350" algn="ctr">
              <a:defRPr/>
            </a:pPr>
            <a:r>
              <a:rPr lang="en-US" dirty="0"/>
              <a:t>Include and Require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293812" y="5687332"/>
            <a:ext cx="9805988" cy="7191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Including a Script from Another 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762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sz="3200" dirty="0"/>
              <a:t> load and evaluate a file holding PHP code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Difference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If file is not found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3000" dirty="0"/>
              <a:t> produces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warning</a:t>
            </a:r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sz="2800" dirty="0"/>
              <a:t> produces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fatal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</p:txBody>
      </p:sp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and Require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7" name="Picture 2" descr="http://www.tutorial-webdesign.com/wp-content/uploads/2012/11/php-include-requir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8" t="-5000" r="-6628" b="-5000"/>
          <a:stretch/>
        </p:blipFill>
        <p:spPr bwMode="auto">
          <a:xfrm>
            <a:off x="9858619" y="4648201"/>
            <a:ext cx="1490667" cy="1447800"/>
          </a:xfrm>
          <a:prstGeom prst="roundRect">
            <a:avLst>
              <a:gd name="adj" fmla="val 2013"/>
            </a:avLst>
          </a:prstGeom>
          <a:solidFill>
            <a:schemeClr val="tx1"/>
          </a:solidFill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700" y="2421730"/>
            <a:ext cx="497025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require "header.php";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echo "page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body";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include "footer.php";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9700" y="1761200"/>
            <a:ext cx="49702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main.php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69729" y="2434037"/>
            <a:ext cx="3674856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echo….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69729" y="1773507"/>
            <a:ext cx="36748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header.php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01479" y="3892961"/>
            <a:ext cx="3674856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echo….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01479" y="3232431"/>
            <a:ext cx="36748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footer.php</a:t>
            </a:r>
          </a:p>
        </p:txBody>
      </p:sp>
      <p:pic>
        <p:nvPicPr>
          <p:cNvPr id="2050" name="Picture 2" descr="C:\Users\Madwings\Desktop\Clipboard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512" y="1773507"/>
            <a:ext cx="2270415" cy="171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3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sz="3200" dirty="0"/>
              <a:t> you can include one file many times and each time it is evaluated</a:t>
            </a:r>
          </a:p>
          <a:p>
            <a:pPr lvl="1">
              <a:lnSpc>
                <a:spcPct val="110000"/>
              </a:lnSpc>
            </a:pPr>
            <a:endParaRPr lang="en-US" sz="3000" dirty="0" smtClean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 smtClean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 smtClean="0"/>
          </a:p>
          <a:p>
            <a:pPr lvl="1">
              <a:lnSpc>
                <a:spcPct val="110000"/>
              </a:lnSpc>
            </a:pPr>
            <a:endParaRPr lang="en-US" sz="3000" dirty="0" smtClean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With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include_once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require_once</a:t>
            </a:r>
            <a:r>
              <a:rPr lang="en-US" sz="3000" dirty="0"/>
              <a:t> if file is already included, nothing </a:t>
            </a:r>
            <a:r>
              <a:rPr lang="en-US" sz="3000" dirty="0" smtClean="0"/>
              <a:t>happens</a:t>
            </a:r>
            <a:endParaRPr lang="en-US" sz="3000" dirty="0"/>
          </a:p>
        </p:txBody>
      </p:sp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alibri (Headings)"/>
              </a:rPr>
              <a:t>include_once</a:t>
            </a:r>
            <a:r>
              <a:rPr lang="en-US" sz="3600" dirty="0">
                <a:latin typeface="Calibri (Headings)"/>
              </a:rPr>
              <a:t> and </a:t>
            </a:r>
            <a:r>
              <a:rPr lang="en-US" sz="3600" noProof="1">
                <a:latin typeface="Calibri (Headings)"/>
              </a:rPr>
              <a:t>require_once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2310" y="2941463"/>
            <a:ext cx="497025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require "header.php";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"Page body";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include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"header.php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";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2310" y="2280933"/>
            <a:ext cx="49702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main.php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26566" y="2662135"/>
            <a:ext cx="3903456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function test();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26566" y="2001605"/>
            <a:ext cx="39034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header.php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26566" y="4023254"/>
            <a:ext cx="3903456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function test();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26566" y="3362724"/>
            <a:ext cx="3903456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footer.php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93812" y="4723844"/>
            <a:ext cx="850996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latin typeface="Consolas" panose="020B0609020204030204" pitchFamily="49" charset="0"/>
              </a:rPr>
              <a:t>Fatal </a:t>
            </a:r>
            <a:r>
              <a:rPr lang="en-US" sz="3200" b="1" noProof="1" smtClean="0">
                <a:latin typeface="Consolas" panose="020B0609020204030204" pitchFamily="49" charset="0"/>
              </a:rPr>
              <a:t>error: </a:t>
            </a:r>
            <a:r>
              <a:rPr lang="en-US" sz="3200" b="1" noProof="1">
                <a:latin typeface="Consolas" panose="020B0609020204030204" pitchFamily="49" charset="0"/>
              </a:rPr>
              <a:t>Cannot </a:t>
            </a:r>
            <a:r>
              <a:rPr lang="en-US" sz="3200" b="1" noProof="1" smtClean="0">
                <a:latin typeface="Consolas" panose="020B0609020204030204" pitchFamily="49" charset="0"/>
              </a:rPr>
              <a:t>redeclare test()…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2931" y="1724211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Table relations </a:t>
            </a:r>
            <a:r>
              <a:rPr lang="en-US" sz="3199" dirty="0">
                <a:solidFill>
                  <a:schemeClr val="bg2"/>
                </a:solidFill>
              </a:rPr>
              <a:t>reduce repetition and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dirty="0">
                <a:solidFill>
                  <a:schemeClr val="bg2"/>
                </a:solidFill>
              </a:rPr>
              <a:t>A SQL join is </a:t>
            </a:r>
            <a:r>
              <a:rPr lang="en-US" sz="3199" dirty="0" smtClean="0">
                <a:solidFill>
                  <a:schemeClr val="bg2"/>
                </a:solidFill>
              </a:rPr>
              <a:t>a SQL</a:t>
            </a:r>
            <a:r>
              <a:rPr lang="bg-BG" sz="3199" dirty="0" smtClean="0">
                <a:solidFill>
                  <a:schemeClr val="bg2"/>
                </a:solidFill>
              </a:rPr>
              <a:t> </a:t>
            </a:r>
            <a:r>
              <a:rPr lang="en-US" sz="3199" dirty="0" smtClean="0">
                <a:solidFill>
                  <a:schemeClr val="bg2"/>
                </a:solidFill>
              </a:rPr>
              <a:t>instruction </a:t>
            </a:r>
            <a:r>
              <a:rPr lang="en-US" sz="3199" dirty="0">
                <a:solidFill>
                  <a:schemeClr val="bg2"/>
                </a:solidFill>
              </a:rPr>
              <a:t>to combine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data from </a:t>
            </a:r>
            <a:r>
              <a:rPr lang="en-US" sz="3199" dirty="0">
                <a:solidFill>
                  <a:schemeClr val="bg2"/>
                </a:solidFill>
              </a:rPr>
              <a:t>two sets of data (i.e. two tables)</a:t>
            </a:r>
            <a:endParaRPr lang="en-US" sz="3199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dirty="0">
                <a:solidFill>
                  <a:schemeClr val="bg2"/>
                </a:solidFill>
              </a:rPr>
              <a:t>Using PHP we can: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Connect and manage connection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Execute SQL </a:t>
            </a:r>
            <a:r>
              <a:rPr lang="en-US" sz="2999" dirty="0" smtClean="0">
                <a:solidFill>
                  <a:schemeClr val="bg2"/>
                </a:solidFill>
              </a:rPr>
              <a:t>Queries</a:t>
            </a:r>
            <a:endParaRPr lang="en-US" sz="31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dirty="0" smtClean="0">
                <a:solidFill>
                  <a:schemeClr val="bg2"/>
                </a:solidFill>
              </a:rPr>
              <a:t>With </a:t>
            </a:r>
            <a:r>
              <a:rPr lang="en-US" sz="3199" b="1" dirty="0">
                <a:solidFill>
                  <a:schemeClr val="bg1"/>
                </a:solidFill>
              </a:rPr>
              <a:t>Transactions</a:t>
            </a:r>
            <a:r>
              <a:rPr lang="en-US" sz="3199" dirty="0">
                <a:solidFill>
                  <a:schemeClr val="bg2"/>
                </a:solidFill>
              </a:rPr>
              <a:t> we satisfy </a:t>
            </a:r>
            <a:r>
              <a:rPr lang="en-US" sz="3199" dirty="0" smtClean="0">
                <a:solidFill>
                  <a:schemeClr val="bg2"/>
                </a:solidFill>
              </a:rPr>
              <a:t>the</a:t>
            </a:r>
            <a:r>
              <a:rPr lang="en-US" sz="3199" dirty="0">
                <a:solidFill>
                  <a:schemeClr val="bg2"/>
                </a:solidFill>
              </a:rPr>
              <a:t> </a:t>
            </a:r>
            <a:r>
              <a:rPr lang="en-US" sz="3199" b="1" dirty="0" smtClean="0">
                <a:solidFill>
                  <a:schemeClr val="bg1"/>
                </a:solidFill>
              </a:rPr>
              <a:t>ACID</a:t>
            </a:r>
            <a:r>
              <a:rPr lang="en-US" sz="3199" dirty="0" smtClean="0">
                <a:solidFill>
                  <a:schemeClr val="bg2"/>
                </a:solidFill>
              </a:rPr>
              <a:t> </a:t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properties</a:t>
            </a:r>
            <a:endParaRPr lang="en-US" sz="31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/>
              <a:t>Note that we when we use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100" dirty="0"/>
              <a:t> we will ignore any employee with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100" dirty="0"/>
              <a:t> salary.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4417" y="3212802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 e.`department_id`, </a:t>
            </a:r>
          </a:p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(e.`salary`)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'Salary Count'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e.`department_id`;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10024" y="2083801"/>
            <a:ext cx="2229557" cy="953805"/>
          </a:xfrm>
          <a:prstGeom prst="wedgeRoundRectCallout">
            <a:avLst>
              <a:gd name="adj1" fmla="val -42091"/>
              <a:gd name="adj2" fmla="val 822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65612" y="5599395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74124" y="3002011"/>
            <a:ext cx="2971800" cy="558485"/>
          </a:xfrm>
          <a:prstGeom prst="wedgeRoundRectCallout">
            <a:avLst>
              <a:gd name="adj1" fmla="val -39853"/>
              <a:gd name="adj2" fmla="val 93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2970212" y="3354534"/>
            <a:ext cx="328765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6097863" y="3849541"/>
            <a:ext cx="31207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3417238" y="4807612"/>
            <a:ext cx="3286774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76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  <p:bldP spid="11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127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90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/>
              <a:t> - sums the values in a column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5"/>
          <p:cNvSpPr/>
          <p:nvPr/>
        </p:nvSpPr>
        <p:spPr>
          <a:xfrm rot="1884745">
            <a:off x="6633764" y="330708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7"/>
          <p:cNvSpPr/>
          <p:nvPr/>
        </p:nvSpPr>
        <p:spPr>
          <a:xfrm rot="20185644">
            <a:off x="6621544" y="412801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8"/>
          <p:cNvSpPr/>
          <p:nvPr/>
        </p:nvSpPr>
        <p:spPr>
          <a:xfrm rot="19000881">
            <a:off x="6633763" y="479576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"/>
          <p:cNvSpPr/>
          <p:nvPr/>
        </p:nvSpPr>
        <p:spPr>
          <a:xfrm>
            <a:off x="7590174" y="3576696"/>
            <a:ext cx="4298346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2"/>
          <p:cNvSpPr/>
          <p:nvPr/>
        </p:nvSpPr>
        <p:spPr>
          <a:xfrm>
            <a:off x="7601909" y="3952416"/>
            <a:ext cx="4286611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3"/>
          <p:cNvSpPr/>
          <p:nvPr/>
        </p:nvSpPr>
        <p:spPr>
          <a:xfrm>
            <a:off x="7580772" y="4394012"/>
            <a:ext cx="4307748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95024" cy="1683705"/>
        </p:xfrm>
        <a:graphic>
          <a:graphicData uri="http://schemas.openxmlformats.org/drawingml/2006/table">
            <a:tbl>
              <a:tblPr/>
              <a:tblGrid>
                <a:gridCol w="236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total_salary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1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23">
            <a:extLst/>
          </p:cNvPr>
          <p:cNvSpPr/>
          <p:nvPr/>
        </p:nvSpPr>
        <p:spPr>
          <a:xfrm>
            <a:off x="3427412" y="4681663"/>
            <a:ext cx="3296357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noProof="1"/>
              <a:t>If any department has no salaries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noProof="1"/>
              <a:t> will be displayed.</a:t>
            </a:r>
            <a:endParaRPr lang="en-US" sz="3100" noProof="1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4362" y="3091159"/>
            <a:ext cx="10556816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e.`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b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(e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.`salary`)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 'TotalSalary'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e.`</a:t>
            </a:r>
            <a:r>
              <a:rPr lang="en-US" sz="3200" noProof="1">
                <a:solidFill>
                  <a:schemeClr val="tx2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62834" y="1981200"/>
            <a:ext cx="2229557" cy="953805"/>
          </a:xfrm>
          <a:prstGeom prst="wedgeRoundRectCallout">
            <a:avLst>
              <a:gd name="adj1" fmla="val -38294"/>
              <a:gd name="adj2" fmla="val 89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494212" y="5440598"/>
            <a:ext cx="2229557" cy="953805"/>
          </a:xfrm>
          <a:prstGeom prst="wedgeRoundRectCallout">
            <a:avLst>
              <a:gd name="adj1" fmla="val -36270"/>
              <a:gd name="adj2" fmla="val -86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Grouping Columns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2391" y="4160856"/>
            <a:ext cx="1981200" cy="520807"/>
          </a:xfrm>
          <a:prstGeom prst="wedgeRoundRectCallout">
            <a:avLst>
              <a:gd name="adj1" fmla="val -62484"/>
              <a:gd name="adj2" fmla="val 10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Table Alias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47012" y="3051465"/>
            <a:ext cx="2971800" cy="558485"/>
          </a:xfrm>
          <a:prstGeom prst="wedgeRoundRectCallout">
            <a:avLst>
              <a:gd name="adj1" fmla="val -59226"/>
              <a:gd name="adj2" fmla="val 448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New Column Alias</a:t>
            </a:r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2949580" y="3199603"/>
            <a:ext cx="328765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23">
            <a:extLst/>
          </p:cNvPr>
          <p:cNvSpPr/>
          <p:nvPr/>
        </p:nvSpPr>
        <p:spPr>
          <a:xfrm>
            <a:off x="5621080" y="3709485"/>
            <a:ext cx="2923822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: Rounded Corners 23">
            <a:extLst/>
          </p:cNvPr>
          <p:cNvSpPr/>
          <p:nvPr/>
        </p:nvSpPr>
        <p:spPr>
          <a:xfrm>
            <a:off x="5332412" y="4247645"/>
            <a:ext cx="381000" cy="365621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681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2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MAX</a:t>
            </a:r>
            <a:r>
              <a:rPr lang="en-US" sz="3200" b="1" dirty="0"/>
              <a:t> -</a:t>
            </a:r>
            <a:r>
              <a:rPr lang="en-US" sz="3200" dirty="0"/>
              <a:t> takes the maximum value in a column.</a:t>
            </a:r>
            <a:endParaRPr lang="en-US" sz="310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Rectangle 13"/>
          <p:cNvSpPr/>
          <p:nvPr/>
        </p:nvSpPr>
        <p:spPr>
          <a:xfrm>
            <a:off x="608012" y="4939832"/>
            <a:ext cx="5567086" cy="4184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2"/>
          <p:cNvSpPr/>
          <p:nvPr/>
        </p:nvSpPr>
        <p:spPr>
          <a:xfrm>
            <a:off x="583096" y="3719261"/>
            <a:ext cx="5592002" cy="1247427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"/>
          <p:cNvSpPr/>
          <p:nvPr/>
        </p:nvSpPr>
        <p:spPr>
          <a:xfrm>
            <a:off x="588112" y="2909289"/>
            <a:ext cx="5586986" cy="809972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5"/>
          <p:cNvSpPr/>
          <p:nvPr/>
        </p:nvSpPr>
        <p:spPr>
          <a:xfrm rot="1884745">
            <a:off x="6570897" y="3111611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7"/>
          <p:cNvSpPr/>
          <p:nvPr/>
        </p:nvSpPr>
        <p:spPr>
          <a:xfrm rot="20185644">
            <a:off x="6558677" y="3932547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ight Arrow 18"/>
          <p:cNvSpPr/>
          <p:nvPr/>
        </p:nvSpPr>
        <p:spPr>
          <a:xfrm rot="19000881">
            <a:off x="6570896" y="4600296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"/>
          <p:cNvSpPr/>
          <p:nvPr/>
        </p:nvSpPr>
        <p:spPr>
          <a:xfrm>
            <a:off x="7590174" y="3576696"/>
            <a:ext cx="4219238" cy="37572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2"/>
          <p:cNvSpPr/>
          <p:nvPr/>
        </p:nvSpPr>
        <p:spPr>
          <a:xfrm>
            <a:off x="7601909" y="3952416"/>
            <a:ext cx="4207503" cy="4546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13"/>
          <p:cNvSpPr/>
          <p:nvPr/>
        </p:nvSpPr>
        <p:spPr>
          <a:xfrm>
            <a:off x="7580772" y="4394012"/>
            <a:ext cx="4228640" cy="37741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Group 49"/>
          <p:cNvGraphicFramePr>
            <a:graphicFrameLocks/>
          </p:cNvGraphicFramePr>
          <p:nvPr>
            <p:extLst/>
          </p:nvPr>
        </p:nvGraphicFramePr>
        <p:xfrm>
          <a:off x="7593496" y="3100101"/>
          <a:ext cx="4215916" cy="1683705"/>
        </p:xfrm>
        <a:graphic>
          <a:graphicData uri="http://schemas.openxmlformats.org/drawingml/2006/table">
            <a:tbl>
              <a:tblPr/>
              <a:tblGrid>
                <a:gridCol w="2316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max_salary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49"/>
          <p:cNvGraphicFramePr>
            <a:graphicFrameLocks/>
          </p:cNvGraphicFramePr>
          <p:nvPr>
            <p:extLst/>
          </p:nvPr>
        </p:nvGraphicFramePr>
        <p:xfrm>
          <a:off x="583096" y="2452089"/>
          <a:ext cx="5592002" cy="2906160"/>
        </p:xfrm>
        <a:graphic>
          <a:graphicData uri="http://schemas.openxmlformats.org/drawingml/2006/table">
            <a:tbl>
              <a:tblPr/>
              <a:tblGrid>
                <a:gridCol w="14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401">
                  <a:extLst>
                    <a:ext uri="{9D8B030D-6E8A-4147-A177-3AD203B41FA5}">
                      <a16:colId xmlns:a16="http://schemas.microsoft.com/office/drawing/2014/main" val="3282637692"/>
                    </a:ext>
                  </a:extLst>
                </a:gridCol>
              </a:tblGrid>
              <a:tr h="461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department_name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George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  <a:endParaRPr kumimoji="1" lang="bg-BG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Lila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4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Fred 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Support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15,000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5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2371</TotalTime>
  <Words>3618</Words>
  <Application>Microsoft Office PowerPoint</Application>
  <PresentationFormat>Custom</PresentationFormat>
  <Paragraphs>1000</Paragraphs>
  <Slides>63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맑은 고딕</vt:lpstr>
      <vt:lpstr>Arial</vt:lpstr>
      <vt:lpstr>Calibri</vt:lpstr>
      <vt:lpstr>Calibri (Headings)</vt:lpstr>
      <vt:lpstr>Consolas</vt:lpstr>
      <vt:lpstr>Courier New</vt:lpstr>
      <vt:lpstr>Noto Sans Symbols</vt:lpstr>
      <vt:lpstr>Wingdings</vt:lpstr>
      <vt:lpstr>Wingdings 2</vt:lpstr>
      <vt:lpstr>SoftUni3_1</vt:lpstr>
      <vt:lpstr>MySQL Relations and Design</vt:lpstr>
      <vt:lpstr>Table of Contents</vt:lpstr>
      <vt:lpstr>Have a Question?</vt:lpstr>
      <vt:lpstr>Aggregate Functions</vt:lpstr>
      <vt:lpstr>COUNT</vt:lpstr>
      <vt:lpstr>COUNT Syntax</vt:lpstr>
      <vt:lpstr>SUM</vt:lpstr>
      <vt:lpstr>SUM Syntax</vt:lpstr>
      <vt:lpstr>MAX</vt:lpstr>
      <vt:lpstr>MAX Syntax</vt:lpstr>
      <vt:lpstr>MIN</vt:lpstr>
      <vt:lpstr>MIN Syntax</vt:lpstr>
      <vt:lpstr>AVG</vt:lpstr>
      <vt:lpstr>Demo: AVG Syntax</vt:lpstr>
      <vt:lpstr>Table Relationships</vt:lpstr>
      <vt:lpstr>Why Split Related Data?</vt:lpstr>
      <vt:lpstr>Related Tables</vt:lpstr>
      <vt:lpstr>E/R Diagrams</vt:lpstr>
      <vt:lpstr>Relationships</vt:lpstr>
      <vt:lpstr>Relationships (2) </vt:lpstr>
      <vt:lpstr>One-to-Many/Many-to-One</vt:lpstr>
      <vt:lpstr>Setup</vt:lpstr>
      <vt:lpstr>Foreign Key</vt:lpstr>
      <vt:lpstr>Many-to-Many</vt:lpstr>
      <vt:lpstr>Setup(1)</vt:lpstr>
      <vt:lpstr>Setup(2)</vt:lpstr>
      <vt:lpstr>One-to-One</vt:lpstr>
      <vt:lpstr>Setup</vt:lpstr>
      <vt:lpstr>Foreign Key</vt:lpstr>
      <vt:lpstr>JOINS</vt:lpstr>
      <vt:lpstr>Data from Multiple Tables</vt:lpstr>
      <vt:lpstr>Types of Joins</vt:lpstr>
      <vt:lpstr>Inner Join</vt:lpstr>
      <vt:lpstr>Inner Join Syntax</vt:lpstr>
      <vt:lpstr>Left Outer Join</vt:lpstr>
      <vt:lpstr>Left Outer Join Syntax</vt:lpstr>
      <vt:lpstr>Problem: Addresses with Towns</vt:lpstr>
      <vt:lpstr>Solution: Addresses with Towns</vt:lpstr>
      <vt:lpstr>Problem: Sales Employees</vt:lpstr>
      <vt:lpstr>Solution: Sales Employees</vt:lpstr>
      <vt:lpstr>Problem: Countries without any Mountains</vt:lpstr>
      <vt:lpstr>Solution: Countries without any Mountains</vt:lpstr>
      <vt:lpstr>Accessing MySQL from PHP</vt:lpstr>
      <vt:lpstr>Using MySQL in PHP: Connect &amp; Query </vt:lpstr>
      <vt:lpstr>Using MySQL in PHP: Fetch Records</vt:lpstr>
      <vt:lpstr>Using MySQL in PHP: Prepared Statement </vt:lpstr>
      <vt:lpstr>Accessing MySQL from PHP</vt:lpstr>
      <vt:lpstr>Connect and Process Query</vt:lpstr>
      <vt:lpstr>Using Prepared Statement (SELECT)</vt:lpstr>
      <vt:lpstr>Using Prepared Statement (INSERT)</vt:lpstr>
      <vt:lpstr>Transactions</vt:lpstr>
      <vt:lpstr>Running Transactions</vt:lpstr>
      <vt:lpstr>ACID</vt:lpstr>
      <vt:lpstr>Transactions with PHP</vt:lpstr>
      <vt:lpstr>Include and Require</vt:lpstr>
      <vt:lpstr>Include and Require</vt:lpstr>
      <vt:lpstr>include_once and require_once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Database Relations and Design</dc:title>
  <dc:subject>Technology Fundamentals - Practical Training Course @ SoftUni</dc:subject>
  <dc:creator>Software University Foundation</dc:creator>
  <cp:keywords>PHP Web, Software University, SoftUni, programming, coding, software development, education, training, course</cp:keywords>
  <dc:description>Technology Fundamentals Course @ SoftUni – https://softuni.bg/courses/technology-fundamentals</dc:description>
  <cp:lastModifiedBy>Mihail</cp:lastModifiedBy>
  <cp:revision>603</cp:revision>
  <dcterms:created xsi:type="dcterms:W3CDTF">2014-01-02T17:00:34Z</dcterms:created>
  <dcterms:modified xsi:type="dcterms:W3CDTF">2019-05-27T13:32:56Z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