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7" r:id="rId5"/>
    <p:sldId id="271" r:id="rId6"/>
    <p:sldId id="259" r:id="rId7"/>
    <p:sldId id="260" r:id="rId8"/>
    <p:sldId id="261" r:id="rId9"/>
    <p:sldId id="262" r:id="rId10"/>
    <p:sldId id="263" r:id="rId11"/>
    <p:sldId id="264" r:id="rId12"/>
    <p:sldId id="265" r:id="rId13"/>
    <p:sldId id="276" r:id="rId14"/>
    <p:sldId id="266" r:id="rId15"/>
    <p:sldId id="267" r:id="rId16"/>
    <p:sldId id="268" r:id="rId17"/>
    <p:sldId id="269" r:id="rId18"/>
    <p:sldId id="270" r:id="rId19"/>
    <p:sldId id="272" r:id="rId20"/>
    <p:sldId id="273" r:id="rId21"/>
    <p:sldId id="275" r:id="rId22"/>
    <p:sldId id="274" r:id="rId23"/>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4660"/>
  </p:normalViewPr>
  <p:slideViewPr>
    <p:cSldViewPr snapToGrid="0">
      <p:cViewPr varScale="1">
        <p:scale>
          <a:sx n="74" d="100"/>
          <a:sy n="74" d="100"/>
        </p:scale>
        <p:origin x="552" y="-22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sp>
        <p:nvSpPr>
          <p:cNvPr id="2" name="Заглавие 1"/>
          <p:cNvSpPr>
            <a:spLocks noGrp="1"/>
          </p:cNvSpPr>
          <p:nvPr>
            <p:ph type="ctrTitle"/>
          </p:nvPr>
        </p:nvSpPr>
        <p:spPr>
          <a:xfrm>
            <a:off x="1524000" y="1122363"/>
            <a:ext cx="9144000" cy="2387600"/>
          </a:xfrm>
        </p:spPr>
        <p:txBody>
          <a:bodyPr anchor="b"/>
          <a:lstStyle>
            <a:lvl1pPr algn="ctr">
              <a:defRPr sz="6000"/>
            </a:lvl1pPr>
          </a:lstStyle>
          <a:p>
            <a:r>
              <a:rPr lang="bg-BG" smtClean="0"/>
              <a:t>Редакт. стил загл. образец</a:t>
            </a:r>
            <a:endParaRPr lang="bg-BG"/>
          </a:p>
        </p:txBody>
      </p:sp>
      <p:sp>
        <p:nvSpPr>
          <p:cNvPr id="3" name="Подзаглавие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bg-BG" smtClean="0"/>
              <a:t>Щракнете за редакция стил подзагл. обр.</a:t>
            </a:r>
            <a:endParaRPr lang="bg-BG"/>
          </a:p>
        </p:txBody>
      </p:sp>
      <p:sp>
        <p:nvSpPr>
          <p:cNvPr id="4" name="Контейнер за дата 3"/>
          <p:cNvSpPr>
            <a:spLocks noGrp="1"/>
          </p:cNvSpPr>
          <p:nvPr>
            <p:ph type="dt" sz="half" idx="10"/>
          </p:nvPr>
        </p:nvSpPr>
        <p:spPr/>
        <p:txBody>
          <a:bodyPr/>
          <a:lstStyle/>
          <a:p>
            <a:fld id="{525DD134-90BB-443D-8446-C3760C838F9E}" type="datetimeFigureOut">
              <a:rPr lang="bg-BG" smtClean="0"/>
              <a:pPr/>
              <a:t>6.12.2022 г.</a:t>
            </a:fld>
            <a:endParaRPr lang="bg-BG"/>
          </a:p>
        </p:txBody>
      </p:sp>
      <p:sp>
        <p:nvSpPr>
          <p:cNvPr id="5" name="Контейнер за долния колонтитул 4"/>
          <p:cNvSpPr>
            <a:spLocks noGrp="1"/>
          </p:cNvSpPr>
          <p:nvPr>
            <p:ph type="ftr" sz="quarter" idx="11"/>
          </p:nvPr>
        </p:nvSpPr>
        <p:spPr/>
        <p:txBody>
          <a:bodyPr/>
          <a:lstStyle/>
          <a:p>
            <a:endParaRPr lang="bg-BG"/>
          </a:p>
        </p:txBody>
      </p:sp>
      <p:sp>
        <p:nvSpPr>
          <p:cNvPr id="6" name="Контейнер за номер на слайда 5"/>
          <p:cNvSpPr>
            <a:spLocks noGrp="1"/>
          </p:cNvSpPr>
          <p:nvPr>
            <p:ph type="sldNum" sz="quarter" idx="12"/>
          </p:nvPr>
        </p:nvSpPr>
        <p:spPr/>
        <p:txBody>
          <a:bodyPr/>
          <a:lstStyle/>
          <a:p>
            <a:fld id="{D21D759F-2C9F-4518-AA4B-3D7DC75E206C}" type="slidenum">
              <a:rPr lang="bg-BG" smtClean="0"/>
              <a:pPr/>
              <a:t>‹#›</a:t>
            </a:fld>
            <a:endParaRPr lang="bg-BG"/>
          </a:p>
        </p:txBody>
      </p:sp>
    </p:spTree>
    <p:extLst>
      <p:ext uri="{BB962C8B-B14F-4D97-AF65-F5344CB8AC3E}">
        <p14:creationId xmlns:p14="http://schemas.microsoft.com/office/powerpoint/2010/main" val="385576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Редакт. стил загл. образец</a:t>
            </a:r>
            <a:endParaRPr lang="bg-BG"/>
          </a:p>
        </p:txBody>
      </p:sp>
      <p:sp>
        <p:nvSpPr>
          <p:cNvPr id="3" name="Контейнер за вертикален текст 2"/>
          <p:cNvSpPr>
            <a:spLocks noGrp="1"/>
          </p:cNvSpPr>
          <p:nvPr>
            <p:ph type="body" orient="vert" idx="1"/>
          </p:nvPr>
        </p:nvSpPr>
        <p:spPr/>
        <p:txBody>
          <a:bodyPr vert="eaVert"/>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Контейнер за дата 3"/>
          <p:cNvSpPr>
            <a:spLocks noGrp="1"/>
          </p:cNvSpPr>
          <p:nvPr>
            <p:ph type="dt" sz="half" idx="10"/>
          </p:nvPr>
        </p:nvSpPr>
        <p:spPr/>
        <p:txBody>
          <a:bodyPr/>
          <a:lstStyle/>
          <a:p>
            <a:fld id="{525DD134-90BB-443D-8446-C3760C838F9E}" type="datetimeFigureOut">
              <a:rPr lang="bg-BG" smtClean="0"/>
              <a:pPr/>
              <a:t>6.12.2022 г.</a:t>
            </a:fld>
            <a:endParaRPr lang="bg-BG"/>
          </a:p>
        </p:txBody>
      </p:sp>
      <p:sp>
        <p:nvSpPr>
          <p:cNvPr id="5" name="Контейнер за долния колонтитул 4"/>
          <p:cNvSpPr>
            <a:spLocks noGrp="1"/>
          </p:cNvSpPr>
          <p:nvPr>
            <p:ph type="ftr" sz="quarter" idx="11"/>
          </p:nvPr>
        </p:nvSpPr>
        <p:spPr/>
        <p:txBody>
          <a:bodyPr/>
          <a:lstStyle/>
          <a:p>
            <a:endParaRPr lang="bg-BG"/>
          </a:p>
        </p:txBody>
      </p:sp>
      <p:sp>
        <p:nvSpPr>
          <p:cNvPr id="6" name="Контейнер за номер на слайда 5"/>
          <p:cNvSpPr>
            <a:spLocks noGrp="1"/>
          </p:cNvSpPr>
          <p:nvPr>
            <p:ph type="sldNum" sz="quarter" idx="12"/>
          </p:nvPr>
        </p:nvSpPr>
        <p:spPr/>
        <p:txBody>
          <a:bodyPr/>
          <a:lstStyle/>
          <a:p>
            <a:fld id="{D21D759F-2C9F-4518-AA4B-3D7DC75E206C}" type="slidenum">
              <a:rPr lang="bg-BG" smtClean="0"/>
              <a:pPr/>
              <a:t>‹#›</a:t>
            </a:fld>
            <a:endParaRPr lang="bg-BG"/>
          </a:p>
        </p:txBody>
      </p:sp>
    </p:spTree>
    <p:extLst>
      <p:ext uri="{BB962C8B-B14F-4D97-AF65-F5344CB8AC3E}">
        <p14:creationId xmlns:p14="http://schemas.microsoft.com/office/powerpoint/2010/main" val="3404141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Вертикално заглавие 1"/>
          <p:cNvSpPr>
            <a:spLocks noGrp="1"/>
          </p:cNvSpPr>
          <p:nvPr>
            <p:ph type="title" orient="vert"/>
          </p:nvPr>
        </p:nvSpPr>
        <p:spPr>
          <a:xfrm>
            <a:off x="8724900" y="365125"/>
            <a:ext cx="2628900" cy="5811838"/>
          </a:xfrm>
        </p:spPr>
        <p:txBody>
          <a:bodyPr vert="eaVert"/>
          <a:lstStyle/>
          <a:p>
            <a:r>
              <a:rPr lang="bg-BG" smtClean="0"/>
              <a:t>Редакт. стил загл. образец</a:t>
            </a:r>
            <a:endParaRPr lang="bg-BG"/>
          </a:p>
        </p:txBody>
      </p:sp>
      <p:sp>
        <p:nvSpPr>
          <p:cNvPr id="3" name="Контейнер за вертикален текст 2"/>
          <p:cNvSpPr>
            <a:spLocks noGrp="1"/>
          </p:cNvSpPr>
          <p:nvPr>
            <p:ph type="body" orient="vert" idx="1"/>
          </p:nvPr>
        </p:nvSpPr>
        <p:spPr>
          <a:xfrm>
            <a:off x="838200" y="365125"/>
            <a:ext cx="7734300" cy="5811838"/>
          </a:xfrm>
        </p:spPr>
        <p:txBody>
          <a:bodyPr vert="eaVert"/>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Контейнер за дата 3"/>
          <p:cNvSpPr>
            <a:spLocks noGrp="1"/>
          </p:cNvSpPr>
          <p:nvPr>
            <p:ph type="dt" sz="half" idx="10"/>
          </p:nvPr>
        </p:nvSpPr>
        <p:spPr/>
        <p:txBody>
          <a:bodyPr/>
          <a:lstStyle/>
          <a:p>
            <a:fld id="{525DD134-90BB-443D-8446-C3760C838F9E}" type="datetimeFigureOut">
              <a:rPr lang="bg-BG" smtClean="0"/>
              <a:pPr/>
              <a:t>6.12.2022 г.</a:t>
            </a:fld>
            <a:endParaRPr lang="bg-BG"/>
          </a:p>
        </p:txBody>
      </p:sp>
      <p:sp>
        <p:nvSpPr>
          <p:cNvPr id="5" name="Контейнер за долния колонтитул 4"/>
          <p:cNvSpPr>
            <a:spLocks noGrp="1"/>
          </p:cNvSpPr>
          <p:nvPr>
            <p:ph type="ftr" sz="quarter" idx="11"/>
          </p:nvPr>
        </p:nvSpPr>
        <p:spPr/>
        <p:txBody>
          <a:bodyPr/>
          <a:lstStyle/>
          <a:p>
            <a:endParaRPr lang="bg-BG"/>
          </a:p>
        </p:txBody>
      </p:sp>
      <p:sp>
        <p:nvSpPr>
          <p:cNvPr id="6" name="Контейнер за номер на слайда 5"/>
          <p:cNvSpPr>
            <a:spLocks noGrp="1"/>
          </p:cNvSpPr>
          <p:nvPr>
            <p:ph type="sldNum" sz="quarter" idx="12"/>
          </p:nvPr>
        </p:nvSpPr>
        <p:spPr/>
        <p:txBody>
          <a:bodyPr/>
          <a:lstStyle/>
          <a:p>
            <a:fld id="{D21D759F-2C9F-4518-AA4B-3D7DC75E206C}" type="slidenum">
              <a:rPr lang="bg-BG" smtClean="0"/>
              <a:pPr/>
              <a:t>‹#›</a:t>
            </a:fld>
            <a:endParaRPr lang="bg-BG"/>
          </a:p>
        </p:txBody>
      </p:sp>
    </p:spTree>
    <p:extLst>
      <p:ext uri="{BB962C8B-B14F-4D97-AF65-F5344CB8AC3E}">
        <p14:creationId xmlns:p14="http://schemas.microsoft.com/office/powerpoint/2010/main" val="3215666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Редакт. стил загл. образец</a:t>
            </a:r>
            <a:endParaRPr lang="bg-BG"/>
          </a:p>
        </p:txBody>
      </p:sp>
      <p:sp>
        <p:nvSpPr>
          <p:cNvPr id="3" name="Контейнер за съдържание 2"/>
          <p:cNvSpPr>
            <a:spLocks noGrp="1"/>
          </p:cNvSpPr>
          <p:nvPr>
            <p:ph idx="1"/>
          </p:nvPr>
        </p:nvSpPr>
        <p:spPr/>
        <p:txBody>
          <a:bodyP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Контейнер за дата 3"/>
          <p:cNvSpPr>
            <a:spLocks noGrp="1"/>
          </p:cNvSpPr>
          <p:nvPr>
            <p:ph type="dt" sz="half" idx="10"/>
          </p:nvPr>
        </p:nvSpPr>
        <p:spPr/>
        <p:txBody>
          <a:bodyPr/>
          <a:lstStyle/>
          <a:p>
            <a:fld id="{525DD134-90BB-443D-8446-C3760C838F9E}" type="datetimeFigureOut">
              <a:rPr lang="bg-BG" smtClean="0"/>
              <a:pPr/>
              <a:t>6.12.2022 г.</a:t>
            </a:fld>
            <a:endParaRPr lang="bg-BG"/>
          </a:p>
        </p:txBody>
      </p:sp>
      <p:sp>
        <p:nvSpPr>
          <p:cNvPr id="5" name="Контейнер за долния колонтитул 4"/>
          <p:cNvSpPr>
            <a:spLocks noGrp="1"/>
          </p:cNvSpPr>
          <p:nvPr>
            <p:ph type="ftr" sz="quarter" idx="11"/>
          </p:nvPr>
        </p:nvSpPr>
        <p:spPr/>
        <p:txBody>
          <a:bodyPr/>
          <a:lstStyle/>
          <a:p>
            <a:endParaRPr lang="bg-BG"/>
          </a:p>
        </p:txBody>
      </p:sp>
      <p:sp>
        <p:nvSpPr>
          <p:cNvPr id="6" name="Контейнер за номер на слайда 5"/>
          <p:cNvSpPr>
            <a:spLocks noGrp="1"/>
          </p:cNvSpPr>
          <p:nvPr>
            <p:ph type="sldNum" sz="quarter" idx="12"/>
          </p:nvPr>
        </p:nvSpPr>
        <p:spPr/>
        <p:txBody>
          <a:bodyPr/>
          <a:lstStyle/>
          <a:p>
            <a:fld id="{D21D759F-2C9F-4518-AA4B-3D7DC75E206C}" type="slidenum">
              <a:rPr lang="bg-BG" smtClean="0"/>
              <a:pPr/>
              <a:t>‹#›</a:t>
            </a:fld>
            <a:endParaRPr lang="bg-BG"/>
          </a:p>
        </p:txBody>
      </p:sp>
    </p:spTree>
    <p:extLst>
      <p:ext uri="{BB962C8B-B14F-4D97-AF65-F5344CB8AC3E}">
        <p14:creationId xmlns:p14="http://schemas.microsoft.com/office/powerpoint/2010/main" val="128048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на секция">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1850" y="1709738"/>
            <a:ext cx="10515600" cy="2852737"/>
          </a:xfrm>
        </p:spPr>
        <p:txBody>
          <a:bodyPr anchor="b"/>
          <a:lstStyle>
            <a:lvl1pPr>
              <a:defRPr sz="6000"/>
            </a:lvl1pPr>
          </a:lstStyle>
          <a:p>
            <a:r>
              <a:rPr lang="bg-BG" smtClean="0"/>
              <a:t>Редакт. стил загл. образец</a:t>
            </a:r>
            <a:endParaRPr lang="bg-BG"/>
          </a:p>
        </p:txBody>
      </p:sp>
      <p:sp>
        <p:nvSpPr>
          <p:cNvPr id="3" name="Текстов контейне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bg-BG" smtClean="0"/>
              <a:t>Щракнете, за да редактирате стиловете на текста в образеца</a:t>
            </a:r>
          </a:p>
        </p:txBody>
      </p:sp>
      <p:sp>
        <p:nvSpPr>
          <p:cNvPr id="4" name="Контейнер за дата 3"/>
          <p:cNvSpPr>
            <a:spLocks noGrp="1"/>
          </p:cNvSpPr>
          <p:nvPr>
            <p:ph type="dt" sz="half" idx="10"/>
          </p:nvPr>
        </p:nvSpPr>
        <p:spPr/>
        <p:txBody>
          <a:bodyPr/>
          <a:lstStyle/>
          <a:p>
            <a:fld id="{525DD134-90BB-443D-8446-C3760C838F9E}" type="datetimeFigureOut">
              <a:rPr lang="bg-BG" smtClean="0"/>
              <a:pPr/>
              <a:t>6.12.2022 г.</a:t>
            </a:fld>
            <a:endParaRPr lang="bg-BG"/>
          </a:p>
        </p:txBody>
      </p:sp>
      <p:sp>
        <p:nvSpPr>
          <p:cNvPr id="5" name="Контейнер за долния колонтитул 4"/>
          <p:cNvSpPr>
            <a:spLocks noGrp="1"/>
          </p:cNvSpPr>
          <p:nvPr>
            <p:ph type="ftr" sz="quarter" idx="11"/>
          </p:nvPr>
        </p:nvSpPr>
        <p:spPr/>
        <p:txBody>
          <a:bodyPr/>
          <a:lstStyle/>
          <a:p>
            <a:endParaRPr lang="bg-BG"/>
          </a:p>
        </p:txBody>
      </p:sp>
      <p:sp>
        <p:nvSpPr>
          <p:cNvPr id="6" name="Контейнер за номер на слайда 5"/>
          <p:cNvSpPr>
            <a:spLocks noGrp="1"/>
          </p:cNvSpPr>
          <p:nvPr>
            <p:ph type="sldNum" sz="quarter" idx="12"/>
          </p:nvPr>
        </p:nvSpPr>
        <p:spPr/>
        <p:txBody>
          <a:bodyPr/>
          <a:lstStyle/>
          <a:p>
            <a:fld id="{D21D759F-2C9F-4518-AA4B-3D7DC75E206C}" type="slidenum">
              <a:rPr lang="bg-BG" smtClean="0"/>
              <a:pPr/>
              <a:t>‹#›</a:t>
            </a:fld>
            <a:endParaRPr lang="bg-BG"/>
          </a:p>
        </p:txBody>
      </p:sp>
    </p:spTree>
    <p:extLst>
      <p:ext uri="{BB962C8B-B14F-4D97-AF65-F5344CB8AC3E}">
        <p14:creationId xmlns:p14="http://schemas.microsoft.com/office/powerpoint/2010/main" val="1419485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Редакт. стил загл. образец</a:t>
            </a:r>
            <a:endParaRPr lang="bg-BG"/>
          </a:p>
        </p:txBody>
      </p:sp>
      <p:sp>
        <p:nvSpPr>
          <p:cNvPr id="3" name="Контейнер за съдържание 2"/>
          <p:cNvSpPr>
            <a:spLocks noGrp="1"/>
          </p:cNvSpPr>
          <p:nvPr>
            <p:ph sz="half" idx="1"/>
          </p:nvPr>
        </p:nvSpPr>
        <p:spPr>
          <a:xfrm>
            <a:off x="838200" y="1825625"/>
            <a:ext cx="5181600" cy="4351338"/>
          </a:xfrm>
        </p:spPr>
        <p:txBody>
          <a:bodyP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Контейнер за съдържание 3"/>
          <p:cNvSpPr>
            <a:spLocks noGrp="1"/>
          </p:cNvSpPr>
          <p:nvPr>
            <p:ph sz="half" idx="2"/>
          </p:nvPr>
        </p:nvSpPr>
        <p:spPr>
          <a:xfrm>
            <a:off x="6172200" y="1825625"/>
            <a:ext cx="5181600" cy="4351338"/>
          </a:xfrm>
        </p:spPr>
        <p:txBody>
          <a:bodyP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5" name="Контейнер за дата 4"/>
          <p:cNvSpPr>
            <a:spLocks noGrp="1"/>
          </p:cNvSpPr>
          <p:nvPr>
            <p:ph type="dt" sz="half" idx="10"/>
          </p:nvPr>
        </p:nvSpPr>
        <p:spPr/>
        <p:txBody>
          <a:bodyPr/>
          <a:lstStyle/>
          <a:p>
            <a:fld id="{525DD134-90BB-443D-8446-C3760C838F9E}" type="datetimeFigureOut">
              <a:rPr lang="bg-BG" smtClean="0"/>
              <a:pPr/>
              <a:t>6.12.2022 г.</a:t>
            </a:fld>
            <a:endParaRPr lang="bg-BG"/>
          </a:p>
        </p:txBody>
      </p:sp>
      <p:sp>
        <p:nvSpPr>
          <p:cNvPr id="6" name="Контейнер за долния колонтитул 5"/>
          <p:cNvSpPr>
            <a:spLocks noGrp="1"/>
          </p:cNvSpPr>
          <p:nvPr>
            <p:ph type="ftr" sz="quarter" idx="11"/>
          </p:nvPr>
        </p:nvSpPr>
        <p:spPr/>
        <p:txBody>
          <a:bodyPr/>
          <a:lstStyle/>
          <a:p>
            <a:endParaRPr lang="bg-BG"/>
          </a:p>
        </p:txBody>
      </p:sp>
      <p:sp>
        <p:nvSpPr>
          <p:cNvPr id="7" name="Контейнер за номер на слайда 6"/>
          <p:cNvSpPr>
            <a:spLocks noGrp="1"/>
          </p:cNvSpPr>
          <p:nvPr>
            <p:ph type="sldNum" sz="quarter" idx="12"/>
          </p:nvPr>
        </p:nvSpPr>
        <p:spPr/>
        <p:txBody>
          <a:bodyPr/>
          <a:lstStyle/>
          <a:p>
            <a:fld id="{D21D759F-2C9F-4518-AA4B-3D7DC75E206C}" type="slidenum">
              <a:rPr lang="bg-BG" smtClean="0"/>
              <a:pPr/>
              <a:t>‹#›</a:t>
            </a:fld>
            <a:endParaRPr lang="bg-BG"/>
          </a:p>
        </p:txBody>
      </p:sp>
    </p:spTree>
    <p:extLst>
      <p:ext uri="{BB962C8B-B14F-4D97-AF65-F5344CB8AC3E}">
        <p14:creationId xmlns:p14="http://schemas.microsoft.com/office/powerpoint/2010/main" val="4270186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9788" y="365125"/>
            <a:ext cx="10515600" cy="1325563"/>
          </a:xfrm>
        </p:spPr>
        <p:txBody>
          <a:bodyPr/>
          <a:lstStyle/>
          <a:p>
            <a:r>
              <a:rPr lang="bg-BG" smtClean="0"/>
              <a:t>Редакт. стил загл. образец</a:t>
            </a:r>
            <a:endParaRPr lang="bg-BG"/>
          </a:p>
        </p:txBody>
      </p:sp>
      <p:sp>
        <p:nvSpPr>
          <p:cNvPr id="3" name="Текстов контейне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smtClean="0"/>
              <a:t>Щракнете, за да редактирате стиловете на текста в образеца</a:t>
            </a:r>
          </a:p>
        </p:txBody>
      </p:sp>
      <p:sp>
        <p:nvSpPr>
          <p:cNvPr id="4" name="Контейнер за съдържание 3"/>
          <p:cNvSpPr>
            <a:spLocks noGrp="1"/>
          </p:cNvSpPr>
          <p:nvPr>
            <p:ph sz="half" idx="2"/>
          </p:nvPr>
        </p:nvSpPr>
        <p:spPr>
          <a:xfrm>
            <a:off x="839788" y="2505075"/>
            <a:ext cx="5157787" cy="3684588"/>
          </a:xfrm>
        </p:spPr>
        <p:txBody>
          <a:bodyP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5" name="Текстов контейне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smtClean="0"/>
              <a:t>Щракнете, за да редактирате стиловете на текста в образеца</a:t>
            </a:r>
          </a:p>
        </p:txBody>
      </p:sp>
      <p:sp>
        <p:nvSpPr>
          <p:cNvPr id="6" name="Контейнер за съдържание 5"/>
          <p:cNvSpPr>
            <a:spLocks noGrp="1"/>
          </p:cNvSpPr>
          <p:nvPr>
            <p:ph sz="quarter" idx="4"/>
          </p:nvPr>
        </p:nvSpPr>
        <p:spPr>
          <a:xfrm>
            <a:off x="6172200" y="2505075"/>
            <a:ext cx="5183188" cy="3684588"/>
          </a:xfrm>
        </p:spPr>
        <p:txBody>
          <a:bodyP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7" name="Контейнер за дата 6"/>
          <p:cNvSpPr>
            <a:spLocks noGrp="1"/>
          </p:cNvSpPr>
          <p:nvPr>
            <p:ph type="dt" sz="half" idx="10"/>
          </p:nvPr>
        </p:nvSpPr>
        <p:spPr/>
        <p:txBody>
          <a:bodyPr/>
          <a:lstStyle/>
          <a:p>
            <a:fld id="{525DD134-90BB-443D-8446-C3760C838F9E}" type="datetimeFigureOut">
              <a:rPr lang="bg-BG" smtClean="0"/>
              <a:pPr/>
              <a:t>6.12.2022 г.</a:t>
            </a:fld>
            <a:endParaRPr lang="bg-BG"/>
          </a:p>
        </p:txBody>
      </p:sp>
      <p:sp>
        <p:nvSpPr>
          <p:cNvPr id="8" name="Контейнер за долния колонтитул 7"/>
          <p:cNvSpPr>
            <a:spLocks noGrp="1"/>
          </p:cNvSpPr>
          <p:nvPr>
            <p:ph type="ftr" sz="quarter" idx="11"/>
          </p:nvPr>
        </p:nvSpPr>
        <p:spPr/>
        <p:txBody>
          <a:bodyPr/>
          <a:lstStyle/>
          <a:p>
            <a:endParaRPr lang="bg-BG"/>
          </a:p>
        </p:txBody>
      </p:sp>
      <p:sp>
        <p:nvSpPr>
          <p:cNvPr id="9" name="Контейнер за номер на слайда 8"/>
          <p:cNvSpPr>
            <a:spLocks noGrp="1"/>
          </p:cNvSpPr>
          <p:nvPr>
            <p:ph type="sldNum" sz="quarter" idx="12"/>
          </p:nvPr>
        </p:nvSpPr>
        <p:spPr/>
        <p:txBody>
          <a:bodyPr/>
          <a:lstStyle/>
          <a:p>
            <a:fld id="{D21D759F-2C9F-4518-AA4B-3D7DC75E206C}" type="slidenum">
              <a:rPr lang="bg-BG" smtClean="0"/>
              <a:pPr/>
              <a:t>‹#›</a:t>
            </a:fld>
            <a:endParaRPr lang="bg-BG"/>
          </a:p>
        </p:txBody>
      </p:sp>
    </p:spTree>
    <p:extLst>
      <p:ext uri="{BB962C8B-B14F-4D97-AF65-F5344CB8AC3E}">
        <p14:creationId xmlns:p14="http://schemas.microsoft.com/office/powerpoint/2010/main" val="2812452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Редакт. стил загл. образец</a:t>
            </a:r>
            <a:endParaRPr lang="bg-BG"/>
          </a:p>
        </p:txBody>
      </p:sp>
      <p:sp>
        <p:nvSpPr>
          <p:cNvPr id="3" name="Контейнер за дата 2"/>
          <p:cNvSpPr>
            <a:spLocks noGrp="1"/>
          </p:cNvSpPr>
          <p:nvPr>
            <p:ph type="dt" sz="half" idx="10"/>
          </p:nvPr>
        </p:nvSpPr>
        <p:spPr/>
        <p:txBody>
          <a:bodyPr/>
          <a:lstStyle/>
          <a:p>
            <a:fld id="{525DD134-90BB-443D-8446-C3760C838F9E}" type="datetimeFigureOut">
              <a:rPr lang="bg-BG" smtClean="0"/>
              <a:pPr/>
              <a:t>6.12.2022 г.</a:t>
            </a:fld>
            <a:endParaRPr lang="bg-BG"/>
          </a:p>
        </p:txBody>
      </p:sp>
      <p:sp>
        <p:nvSpPr>
          <p:cNvPr id="4" name="Контейнер за долния колонтитул 3"/>
          <p:cNvSpPr>
            <a:spLocks noGrp="1"/>
          </p:cNvSpPr>
          <p:nvPr>
            <p:ph type="ftr" sz="quarter" idx="11"/>
          </p:nvPr>
        </p:nvSpPr>
        <p:spPr/>
        <p:txBody>
          <a:bodyPr/>
          <a:lstStyle/>
          <a:p>
            <a:endParaRPr lang="bg-BG"/>
          </a:p>
        </p:txBody>
      </p:sp>
      <p:sp>
        <p:nvSpPr>
          <p:cNvPr id="5" name="Контейнер за номер на слайда 4"/>
          <p:cNvSpPr>
            <a:spLocks noGrp="1"/>
          </p:cNvSpPr>
          <p:nvPr>
            <p:ph type="sldNum" sz="quarter" idx="12"/>
          </p:nvPr>
        </p:nvSpPr>
        <p:spPr/>
        <p:txBody>
          <a:bodyPr/>
          <a:lstStyle/>
          <a:p>
            <a:fld id="{D21D759F-2C9F-4518-AA4B-3D7DC75E206C}" type="slidenum">
              <a:rPr lang="bg-BG" smtClean="0"/>
              <a:pPr/>
              <a:t>‹#›</a:t>
            </a:fld>
            <a:endParaRPr lang="bg-BG"/>
          </a:p>
        </p:txBody>
      </p:sp>
    </p:spTree>
    <p:extLst>
      <p:ext uri="{BB962C8B-B14F-4D97-AF65-F5344CB8AC3E}">
        <p14:creationId xmlns:p14="http://schemas.microsoft.com/office/powerpoint/2010/main" val="4204565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Контейнер за дата 1"/>
          <p:cNvSpPr>
            <a:spLocks noGrp="1"/>
          </p:cNvSpPr>
          <p:nvPr>
            <p:ph type="dt" sz="half" idx="10"/>
          </p:nvPr>
        </p:nvSpPr>
        <p:spPr/>
        <p:txBody>
          <a:bodyPr/>
          <a:lstStyle/>
          <a:p>
            <a:fld id="{525DD134-90BB-443D-8446-C3760C838F9E}" type="datetimeFigureOut">
              <a:rPr lang="bg-BG" smtClean="0"/>
              <a:pPr/>
              <a:t>6.12.2022 г.</a:t>
            </a:fld>
            <a:endParaRPr lang="bg-BG"/>
          </a:p>
        </p:txBody>
      </p:sp>
      <p:sp>
        <p:nvSpPr>
          <p:cNvPr id="3" name="Контейнер за долния колонтитул 2"/>
          <p:cNvSpPr>
            <a:spLocks noGrp="1"/>
          </p:cNvSpPr>
          <p:nvPr>
            <p:ph type="ftr" sz="quarter" idx="11"/>
          </p:nvPr>
        </p:nvSpPr>
        <p:spPr/>
        <p:txBody>
          <a:bodyPr/>
          <a:lstStyle/>
          <a:p>
            <a:endParaRPr lang="bg-BG"/>
          </a:p>
        </p:txBody>
      </p:sp>
      <p:sp>
        <p:nvSpPr>
          <p:cNvPr id="4" name="Контейнер за номер на слайда 3"/>
          <p:cNvSpPr>
            <a:spLocks noGrp="1"/>
          </p:cNvSpPr>
          <p:nvPr>
            <p:ph type="sldNum" sz="quarter" idx="12"/>
          </p:nvPr>
        </p:nvSpPr>
        <p:spPr/>
        <p:txBody>
          <a:bodyPr/>
          <a:lstStyle/>
          <a:p>
            <a:fld id="{D21D759F-2C9F-4518-AA4B-3D7DC75E206C}" type="slidenum">
              <a:rPr lang="bg-BG" smtClean="0"/>
              <a:pPr/>
              <a:t>‹#›</a:t>
            </a:fld>
            <a:endParaRPr lang="bg-BG"/>
          </a:p>
        </p:txBody>
      </p:sp>
    </p:spTree>
    <p:extLst>
      <p:ext uri="{BB962C8B-B14F-4D97-AF65-F5344CB8AC3E}">
        <p14:creationId xmlns:p14="http://schemas.microsoft.com/office/powerpoint/2010/main" val="46723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9788" y="457200"/>
            <a:ext cx="3932237" cy="1600200"/>
          </a:xfrm>
        </p:spPr>
        <p:txBody>
          <a:bodyPr anchor="b"/>
          <a:lstStyle>
            <a:lvl1pPr>
              <a:defRPr sz="3200"/>
            </a:lvl1pPr>
          </a:lstStyle>
          <a:p>
            <a:r>
              <a:rPr lang="bg-BG" smtClean="0"/>
              <a:t>Редакт. стил загл. образец</a:t>
            </a:r>
            <a:endParaRPr lang="bg-BG"/>
          </a:p>
        </p:txBody>
      </p:sp>
      <p:sp>
        <p:nvSpPr>
          <p:cNvPr id="3" name="Контейнер за съдържание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Текстов контейне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smtClean="0"/>
              <a:t>Щракнете, за да редактирате стиловете на текста в образеца</a:t>
            </a:r>
          </a:p>
        </p:txBody>
      </p:sp>
      <p:sp>
        <p:nvSpPr>
          <p:cNvPr id="5" name="Контейнер за дата 4"/>
          <p:cNvSpPr>
            <a:spLocks noGrp="1"/>
          </p:cNvSpPr>
          <p:nvPr>
            <p:ph type="dt" sz="half" idx="10"/>
          </p:nvPr>
        </p:nvSpPr>
        <p:spPr/>
        <p:txBody>
          <a:bodyPr/>
          <a:lstStyle/>
          <a:p>
            <a:fld id="{525DD134-90BB-443D-8446-C3760C838F9E}" type="datetimeFigureOut">
              <a:rPr lang="bg-BG" smtClean="0"/>
              <a:pPr/>
              <a:t>6.12.2022 г.</a:t>
            </a:fld>
            <a:endParaRPr lang="bg-BG"/>
          </a:p>
        </p:txBody>
      </p:sp>
      <p:sp>
        <p:nvSpPr>
          <p:cNvPr id="6" name="Контейнер за долния колонтитул 5"/>
          <p:cNvSpPr>
            <a:spLocks noGrp="1"/>
          </p:cNvSpPr>
          <p:nvPr>
            <p:ph type="ftr" sz="quarter" idx="11"/>
          </p:nvPr>
        </p:nvSpPr>
        <p:spPr/>
        <p:txBody>
          <a:bodyPr/>
          <a:lstStyle/>
          <a:p>
            <a:endParaRPr lang="bg-BG"/>
          </a:p>
        </p:txBody>
      </p:sp>
      <p:sp>
        <p:nvSpPr>
          <p:cNvPr id="7" name="Контейнер за номер на слайда 6"/>
          <p:cNvSpPr>
            <a:spLocks noGrp="1"/>
          </p:cNvSpPr>
          <p:nvPr>
            <p:ph type="sldNum" sz="quarter" idx="12"/>
          </p:nvPr>
        </p:nvSpPr>
        <p:spPr/>
        <p:txBody>
          <a:bodyPr/>
          <a:lstStyle/>
          <a:p>
            <a:fld id="{D21D759F-2C9F-4518-AA4B-3D7DC75E206C}" type="slidenum">
              <a:rPr lang="bg-BG" smtClean="0"/>
              <a:pPr/>
              <a:t>‹#›</a:t>
            </a:fld>
            <a:endParaRPr lang="bg-BG"/>
          </a:p>
        </p:txBody>
      </p:sp>
    </p:spTree>
    <p:extLst>
      <p:ext uri="{BB962C8B-B14F-4D97-AF65-F5344CB8AC3E}">
        <p14:creationId xmlns:p14="http://schemas.microsoft.com/office/powerpoint/2010/main" val="4140958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9788" y="457200"/>
            <a:ext cx="3932237" cy="1600200"/>
          </a:xfrm>
        </p:spPr>
        <p:txBody>
          <a:bodyPr anchor="b"/>
          <a:lstStyle>
            <a:lvl1pPr>
              <a:defRPr sz="3200"/>
            </a:lvl1pPr>
          </a:lstStyle>
          <a:p>
            <a:r>
              <a:rPr lang="bg-BG" smtClean="0"/>
              <a:t>Редакт. стил загл. образец</a:t>
            </a:r>
            <a:endParaRPr lang="bg-BG"/>
          </a:p>
        </p:txBody>
      </p:sp>
      <p:sp>
        <p:nvSpPr>
          <p:cNvPr id="3" name="Контейнер за картина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Текстов контейне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smtClean="0"/>
              <a:t>Щракнете, за да редактирате стиловете на текста в образеца</a:t>
            </a:r>
          </a:p>
        </p:txBody>
      </p:sp>
      <p:sp>
        <p:nvSpPr>
          <p:cNvPr id="5" name="Контейнер за дата 4"/>
          <p:cNvSpPr>
            <a:spLocks noGrp="1"/>
          </p:cNvSpPr>
          <p:nvPr>
            <p:ph type="dt" sz="half" idx="10"/>
          </p:nvPr>
        </p:nvSpPr>
        <p:spPr/>
        <p:txBody>
          <a:bodyPr/>
          <a:lstStyle/>
          <a:p>
            <a:fld id="{525DD134-90BB-443D-8446-C3760C838F9E}" type="datetimeFigureOut">
              <a:rPr lang="bg-BG" smtClean="0"/>
              <a:pPr/>
              <a:t>6.12.2022 г.</a:t>
            </a:fld>
            <a:endParaRPr lang="bg-BG"/>
          </a:p>
        </p:txBody>
      </p:sp>
      <p:sp>
        <p:nvSpPr>
          <p:cNvPr id="6" name="Контейнер за долния колонтитул 5"/>
          <p:cNvSpPr>
            <a:spLocks noGrp="1"/>
          </p:cNvSpPr>
          <p:nvPr>
            <p:ph type="ftr" sz="quarter" idx="11"/>
          </p:nvPr>
        </p:nvSpPr>
        <p:spPr/>
        <p:txBody>
          <a:bodyPr/>
          <a:lstStyle/>
          <a:p>
            <a:endParaRPr lang="bg-BG"/>
          </a:p>
        </p:txBody>
      </p:sp>
      <p:sp>
        <p:nvSpPr>
          <p:cNvPr id="7" name="Контейнер за номер на слайда 6"/>
          <p:cNvSpPr>
            <a:spLocks noGrp="1"/>
          </p:cNvSpPr>
          <p:nvPr>
            <p:ph type="sldNum" sz="quarter" idx="12"/>
          </p:nvPr>
        </p:nvSpPr>
        <p:spPr/>
        <p:txBody>
          <a:bodyPr/>
          <a:lstStyle/>
          <a:p>
            <a:fld id="{D21D759F-2C9F-4518-AA4B-3D7DC75E206C}" type="slidenum">
              <a:rPr lang="bg-BG" smtClean="0"/>
              <a:pPr/>
              <a:t>‹#›</a:t>
            </a:fld>
            <a:endParaRPr lang="bg-BG"/>
          </a:p>
        </p:txBody>
      </p:sp>
    </p:spTree>
    <p:extLst>
      <p:ext uri="{BB962C8B-B14F-4D97-AF65-F5344CB8AC3E}">
        <p14:creationId xmlns:p14="http://schemas.microsoft.com/office/powerpoint/2010/main" val="151666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21000" b="-21000"/>
          </a:stretch>
        </a:blipFill>
        <a:effectLst/>
      </p:bgPr>
    </p:bg>
    <p:spTree>
      <p:nvGrpSpPr>
        <p:cNvPr id="1" name=""/>
        <p:cNvGrpSpPr/>
        <p:nvPr/>
      </p:nvGrpSpPr>
      <p:grpSpPr>
        <a:xfrm>
          <a:off x="0" y="0"/>
          <a:ext cx="0" cy="0"/>
          <a:chOff x="0" y="0"/>
          <a:chExt cx="0" cy="0"/>
        </a:xfrm>
      </p:grpSpPr>
      <p:sp>
        <p:nvSpPr>
          <p:cNvPr id="2" name="Контейнер за заглавие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bg-BG" smtClean="0"/>
              <a:t>Редакт. стил загл. образец</a:t>
            </a:r>
            <a:endParaRPr lang="bg-BG"/>
          </a:p>
        </p:txBody>
      </p:sp>
      <p:sp>
        <p:nvSpPr>
          <p:cNvPr id="3" name="Текстов контейне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Контейнер за 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5DD134-90BB-443D-8446-C3760C838F9E}" type="datetimeFigureOut">
              <a:rPr lang="bg-BG" smtClean="0"/>
              <a:pPr/>
              <a:t>6.12.2022 г.</a:t>
            </a:fld>
            <a:endParaRPr lang="bg-BG"/>
          </a:p>
        </p:txBody>
      </p:sp>
      <p:sp>
        <p:nvSpPr>
          <p:cNvPr id="5" name="Контейнер за долния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Контейнер за номер на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1D759F-2C9F-4518-AA4B-3D7DC75E206C}" type="slidenum">
              <a:rPr lang="bg-BG" smtClean="0"/>
              <a:pPr/>
              <a:t>‹#›</a:t>
            </a:fld>
            <a:endParaRPr lang="bg-BG"/>
          </a:p>
        </p:txBody>
      </p:sp>
    </p:spTree>
    <p:extLst>
      <p:ext uri="{BB962C8B-B14F-4D97-AF65-F5344CB8AC3E}">
        <p14:creationId xmlns:p14="http://schemas.microsoft.com/office/powerpoint/2010/main" val="1156389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hyperlink" Target="http://www.codecogs.com/eqnedit.php?latex=_%7b6%7d%5e%7b14%7d\textrm%7bC%7d\rightarrow&amp;space;_%7b7%7d%5e%7b14%7d\textrm%7bN%7d+_%7b-1%7d%5e%7b0%7d\textrm%7be%7d" TargetMode="Externa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www.codecogs.com/eqnedit.php?latex=\beta&amp;space;%5e%7b+%7d" TargetMode="External"/><Relationship Id="rId3" Type="http://schemas.openxmlformats.org/officeDocument/2006/relationships/image" Target="../media/image19.gif"/><Relationship Id="rId7" Type="http://schemas.openxmlformats.org/officeDocument/2006/relationships/image" Target="../media/image21.gif"/><Relationship Id="rId2" Type="http://schemas.openxmlformats.org/officeDocument/2006/relationships/hyperlink" Target="http://www.codecogs.com/eqnedit.php?latex=\tilde%7b\nu&amp;space;%7d" TargetMode="External"/><Relationship Id="rId1" Type="http://schemas.openxmlformats.org/officeDocument/2006/relationships/slideLayout" Target="../slideLayouts/slideLayout2.xml"/><Relationship Id="rId6" Type="http://schemas.openxmlformats.org/officeDocument/2006/relationships/hyperlink" Target="http://www.codecogs.com/eqnedit.php?latex=\beta&amp;space;%5e%7b-%7d" TargetMode="External"/><Relationship Id="rId11" Type="http://schemas.openxmlformats.org/officeDocument/2006/relationships/image" Target="../media/image23.gif"/><Relationship Id="rId5" Type="http://schemas.openxmlformats.org/officeDocument/2006/relationships/image" Target="../media/image20.gif"/><Relationship Id="rId10" Type="http://schemas.openxmlformats.org/officeDocument/2006/relationships/hyperlink" Target="http://www.codecogs.com/eqnedit.php?latex=_%7b7%7d%5e%7b12%7d\textrm%7bN%7d\rightarrow&amp;space;_%7b6%7d%5e%7b12%7d\textrm%7bC%7d+_%7b1%7d%5e%7b0%7d\textrm%7be%7d+\nu" TargetMode="External"/><Relationship Id="rId4" Type="http://schemas.openxmlformats.org/officeDocument/2006/relationships/hyperlink" Target="http://www.codecogs.com/eqnedit.php?latex=_%7b6%7d%5e%7b14%7d\textrm%7bC%7d\rightarrow&amp;space;_%7b7%7d%5e%7b14%7d\textrm%7bN%7d+_%7b-1%7d%5e%7b0%7d\textrm%7be%7d+\tilde%7b\nu&amp;space;%7d" TargetMode="External"/><Relationship Id="rId9" Type="http://schemas.openxmlformats.org/officeDocument/2006/relationships/image" Target="../media/image22.gif"/></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hyperlink" Target="http://www.codecogs.com/eqnedit.php?latex=_%7bZ%7d%5e%7bA%7d\textrm%7bX%7d%5e%7b\ast&amp;space;%7d\rightarrow&amp;space;_%7bZ%7d%5e%7bA%7d\textrm%7bX%7d+\gamm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1.gif"/><Relationship Id="rId7" Type="http://schemas.openxmlformats.org/officeDocument/2006/relationships/image" Target="../media/image27.gif"/><Relationship Id="rId2" Type="http://schemas.openxmlformats.org/officeDocument/2006/relationships/hyperlink" Target="http://www.codecogs.com/eqnedit.php?latex=\beta&amp;space;%5e%7b-%7d" TargetMode="External"/><Relationship Id="rId1" Type="http://schemas.openxmlformats.org/officeDocument/2006/relationships/slideLayout" Target="../slideLayouts/slideLayout2.xml"/><Relationship Id="rId6" Type="http://schemas.openxmlformats.org/officeDocument/2006/relationships/hyperlink" Target="http://www.codecogs.com/eqnedit.php?latex=_%7b28%7d%5e%7b60%7d\textrm&amp;space;Ni%5e%7b\ast&amp;space;%7d\rightarrow&amp;space;_%7b28%7d%5e%7b60%7d\textrm%7bNi%7d+\gamma" TargetMode="External"/><Relationship Id="rId5" Type="http://schemas.openxmlformats.org/officeDocument/2006/relationships/image" Target="../media/image26.gif"/><Relationship Id="rId4" Type="http://schemas.openxmlformats.org/officeDocument/2006/relationships/hyperlink" Target="http://www.codecogs.com/eqnedit.php?latex=_%7b27%7d%5e%7b60%7d\textrm%7bCo%7d\rightarrow&amp;space;_%7b28%7d%5e%7b60%7d\textrm&amp;space;Ni%5e%7b\ast&amp;space;%7d+_%7b-1%7d%5e%7b0%7d\textrm%7be%7d+\tilde%7b\nu&amp;space;%7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passmyexams.co.uk/GCSE/physics/detecting-radioactivity%E2%80%93the-geiger-muller-tube.html?fbclid=IwAR31k2ioLuj4sG4MYZWhoVDzxYPgB7aQYLLsZYCfu1VEQ-_h5KKABF5HeE8" TargetMode="External"/><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1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www.codecogs.com/eqnedit.php?latex=\beta&amp;space;%5e%7b+%7d" TargetMode="External"/><Relationship Id="rId3" Type="http://schemas.openxmlformats.org/officeDocument/2006/relationships/image" Target="../media/image16.gif"/><Relationship Id="rId7" Type="http://schemas.openxmlformats.org/officeDocument/2006/relationships/image" Target="../media/image21.gif"/><Relationship Id="rId2" Type="http://schemas.openxmlformats.org/officeDocument/2006/relationships/hyperlink" Target="http://www.codecogs.com/eqnedit.php?latex=_%7b-1%7d%5e%7b0%7d\textrm%7be%7d" TargetMode="External"/><Relationship Id="rId1" Type="http://schemas.openxmlformats.org/officeDocument/2006/relationships/slideLayout" Target="../slideLayouts/slideLayout2.xml"/><Relationship Id="rId6" Type="http://schemas.openxmlformats.org/officeDocument/2006/relationships/hyperlink" Target="http://www.codecogs.com/eqnedit.php?latex=\beta&amp;space;%5e%7b-%7d" TargetMode="External"/><Relationship Id="rId5" Type="http://schemas.openxmlformats.org/officeDocument/2006/relationships/image" Target="../media/image19.gif"/><Relationship Id="rId4" Type="http://schemas.openxmlformats.org/officeDocument/2006/relationships/hyperlink" Target="http://www.codecogs.com/eqnedit.php?latex=\tilde%7b\nu&amp;space;%7d" TargetMode="External"/><Relationship Id="rId9" Type="http://schemas.openxmlformats.org/officeDocument/2006/relationships/image" Target="../media/image22.gif"/></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7.xml"/><Relationship Id="rId4" Type="http://schemas.openxmlformats.org/officeDocument/2006/relationships/image" Target="../media/image4.gif"/></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gif"/><Relationship Id="rId7" Type="http://schemas.openxmlformats.org/officeDocument/2006/relationships/image" Target="../media/image11.gif"/><Relationship Id="rId2" Type="http://schemas.openxmlformats.org/officeDocument/2006/relationships/hyperlink" Target="http://www.codecogs.com/eqnedit.php?latex=_%7b2%7d%5e%7b4%7d\textrm%7bHe%7d" TargetMode="External"/><Relationship Id="rId1" Type="http://schemas.openxmlformats.org/officeDocument/2006/relationships/slideLayout" Target="../slideLayouts/slideLayout2.xml"/><Relationship Id="rId6" Type="http://schemas.openxmlformats.org/officeDocument/2006/relationships/hyperlink" Target="http://www.codecogs.com/eqnedit.php?latex=_%7b92%7d%5e%7b238%7d\textrm%7bU%7d\rightarrow&amp;space;_%7b90%7d%5e%7b234%7d\textrm%7bTh%7d+_%7b2%7d%5e%7b4%7d\textrm%7bHe%7d" TargetMode="External"/><Relationship Id="rId5" Type="http://schemas.openxmlformats.org/officeDocument/2006/relationships/image" Target="../media/image10.gif"/><Relationship Id="rId4" Type="http://schemas.openxmlformats.org/officeDocument/2006/relationships/hyperlink" Target="http://www.codecogs.com/eqnedit.php?latex=_%7bZ%7d%5e%7bA%7d\textrm%7bX%7d\rightarrow&amp;space;_%7bZ&amp;space;-2%7d%5e%7bA-4%7d\textrm%7bY%7d+_%7b2%7d%5e%7b4%7d\textrm%7bHe%7d"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image" Target="../media/image9.gif"/><Relationship Id="rId2" Type="http://schemas.openxmlformats.org/officeDocument/2006/relationships/hyperlink" Target="http://www.codecogs.com/eqnedit.php?latex=_%7b92%7d%5e%7b238%7d\textrm%7bU%7d" TargetMode="External"/><Relationship Id="rId1" Type="http://schemas.openxmlformats.org/officeDocument/2006/relationships/slideLayout" Target="../slideLayouts/slideLayout2.xml"/><Relationship Id="rId6" Type="http://schemas.openxmlformats.org/officeDocument/2006/relationships/hyperlink" Target="http://www.codecogs.com/eqnedit.php?latex=_%7b2%7d%5e%7b4%7d\textrm%7bHe%7d" TargetMode="External"/><Relationship Id="rId5" Type="http://schemas.openxmlformats.org/officeDocument/2006/relationships/image" Target="../media/image13.gif"/><Relationship Id="rId4" Type="http://schemas.openxmlformats.org/officeDocument/2006/relationships/hyperlink" Target="http://www.codecogs.com/eqnedit.php?latex=_%7b90%7d%5e%7b234%7d\textrm%7bTh%7d"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hyperlink" Target="http://www.codecogs.com/eqnedit.php?latex=_%7bZ%7d%5e%7bA%7d\textrm%7bX%7d\rightarrow_%7bZ+1%7d%5e%7bA%7d\textrm%7bY%7d+_%7b-1%7d%5e%7b0%7d\textrm%7be%7d" TargetMode="External"/><Relationship Id="rId1" Type="http://schemas.openxmlformats.org/officeDocument/2006/relationships/slideLayout" Target="../slideLayouts/slideLayout2.xml"/><Relationship Id="rId5" Type="http://schemas.openxmlformats.org/officeDocument/2006/relationships/image" Target="../media/image16.gif"/><Relationship Id="rId4" Type="http://schemas.openxmlformats.org/officeDocument/2006/relationships/hyperlink" Target="http://www.codecogs.com/eqnedit.php?latex=_%7b-1%7d%5e%7b0%7d\textrm%7be%7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ctrTitle"/>
          </p:nvPr>
        </p:nvSpPr>
        <p:spPr>
          <a:xfrm>
            <a:off x="1484810" y="971374"/>
            <a:ext cx="9144000" cy="1151775"/>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bg-BG" b="1" dirty="0" smtClean="0"/>
              <a:t>Алфа, бета, гама разпадане</a:t>
            </a:r>
            <a:endParaRPr lang="bg-BG" b="1" dirty="0"/>
          </a:p>
        </p:txBody>
      </p:sp>
      <p:sp>
        <p:nvSpPr>
          <p:cNvPr id="3" name="Подзаглавие 2"/>
          <p:cNvSpPr>
            <a:spLocks noGrp="1"/>
          </p:cNvSpPr>
          <p:nvPr>
            <p:ph type="subTitle" idx="1"/>
          </p:nvPr>
        </p:nvSpPr>
        <p:spPr>
          <a:xfrm>
            <a:off x="1432560" y="5545617"/>
            <a:ext cx="9144000" cy="765425"/>
          </a:xfrm>
        </p:spPr>
        <p:style>
          <a:lnRef idx="1">
            <a:schemeClr val="accent3"/>
          </a:lnRef>
          <a:fillRef idx="3">
            <a:schemeClr val="accent3"/>
          </a:fillRef>
          <a:effectRef idx="2">
            <a:schemeClr val="accent3"/>
          </a:effectRef>
          <a:fontRef idx="minor">
            <a:schemeClr val="lt1"/>
          </a:fontRef>
        </p:style>
        <p:txBody>
          <a:bodyPr/>
          <a:lstStyle/>
          <a:p>
            <a:r>
              <a:rPr lang="bg-BG" dirty="0" smtClean="0">
                <a:solidFill>
                  <a:schemeClr val="tx1">
                    <a:lumMod val="95000"/>
                    <a:lumOff val="5000"/>
                  </a:schemeClr>
                </a:solidFill>
              </a:rPr>
              <a:t>Проект по Физика подготвен </a:t>
            </a:r>
            <a:r>
              <a:rPr lang="bg-BG" smtClean="0">
                <a:solidFill>
                  <a:schemeClr val="tx1">
                    <a:lumMod val="95000"/>
                    <a:lumOff val="5000"/>
                  </a:schemeClr>
                </a:solidFill>
              </a:rPr>
              <a:t>от </a:t>
            </a:r>
            <a:r>
              <a:rPr lang="bg-BG" smtClean="0">
                <a:solidFill>
                  <a:schemeClr val="tx1">
                    <a:lumMod val="95000"/>
                    <a:lumOff val="5000"/>
                  </a:schemeClr>
                </a:solidFill>
              </a:rPr>
              <a:t>Георги Писарски </a:t>
            </a:r>
            <a:r>
              <a:rPr lang="bg-BG" dirty="0" smtClean="0">
                <a:solidFill>
                  <a:schemeClr val="tx1">
                    <a:lumMod val="95000"/>
                    <a:lumOff val="5000"/>
                  </a:schemeClr>
                </a:solidFill>
              </a:rPr>
              <a:t>и Йордан Дамянов;</a:t>
            </a:r>
            <a:br>
              <a:rPr lang="bg-BG" dirty="0" smtClean="0">
                <a:solidFill>
                  <a:schemeClr val="tx1">
                    <a:lumMod val="95000"/>
                    <a:lumOff val="5000"/>
                  </a:schemeClr>
                </a:solidFill>
              </a:rPr>
            </a:br>
            <a:r>
              <a:rPr lang="en-US" dirty="0" smtClean="0">
                <a:solidFill>
                  <a:schemeClr val="tx1">
                    <a:lumMod val="95000"/>
                    <a:lumOff val="5000"/>
                  </a:schemeClr>
                </a:solidFill>
              </a:rPr>
              <a:t>XII</a:t>
            </a:r>
            <a:r>
              <a:rPr lang="bg-BG" baseline="30000" dirty="0" smtClean="0">
                <a:solidFill>
                  <a:schemeClr val="tx1">
                    <a:lumMod val="95000"/>
                    <a:lumOff val="5000"/>
                  </a:schemeClr>
                </a:solidFill>
              </a:rPr>
              <a:t>а </a:t>
            </a:r>
            <a:r>
              <a:rPr lang="bg-BG" dirty="0" smtClean="0">
                <a:solidFill>
                  <a:schemeClr val="tx1">
                    <a:lumMod val="95000"/>
                    <a:lumOff val="5000"/>
                  </a:schemeClr>
                </a:solidFill>
              </a:rPr>
              <a:t>клас</a:t>
            </a:r>
            <a:r>
              <a:rPr lang="bg-BG" baseline="30000" dirty="0" smtClean="0">
                <a:solidFill>
                  <a:schemeClr val="tx1">
                    <a:lumMod val="95000"/>
                    <a:lumOff val="5000"/>
                  </a:schemeClr>
                </a:solidFill>
              </a:rPr>
              <a:t>  </a:t>
            </a:r>
          </a:p>
        </p:txBody>
      </p:sp>
      <p:pic>
        <p:nvPicPr>
          <p:cNvPr id="4" name="Picture 2" descr="http://www.energyweb.cz/web/rao/images/701.jpg"/>
          <p:cNvPicPr>
            <a:picLocks noChangeAspect="1" noChangeArrowheads="1"/>
          </p:cNvPicPr>
          <p:nvPr/>
        </p:nvPicPr>
        <p:blipFill>
          <a:blip r:embed="rId2" cstate="print"/>
          <a:srcRect/>
          <a:stretch>
            <a:fillRect/>
          </a:stretch>
        </p:blipFill>
        <p:spPr bwMode="auto">
          <a:xfrm>
            <a:off x="3500845" y="2390504"/>
            <a:ext cx="3641015" cy="26047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http://www.laradioactivite.com/fr/site/images/alpha_beta_gamma500.jpg"/>
          <p:cNvPicPr>
            <a:picLocks noChangeAspect="1" noChangeArrowheads="1"/>
          </p:cNvPicPr>
          <p:nvPr/>
        </p:nvPicPr>
        <p:blipFill>
          <a:blip r:embed="rId3" cstate="print"/>
          <a:srcRect/>
          <a:stretch>
            <a:fillRect/>
          </a:stretch>
        </p:blipFill>
        <p:spPr bwMode="auto">
          <a:xfrm>
            <a:off x="7526748" y="2379837"/>
            <a:ext cx="3186966" cy="26260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4400" y="2372206"/>
            <a:ext cx="2586445" cy="2586445"/>
          </a:xfrm>
          <a:prstGeom prst="rect">
            <a:avLst/>
          </a:prstGeom>
          <a:ln>
            <a:noFill/>
          </a:ln>
          <a:effectLst>
            <a:softEdge rad="112500"/>
          </a:effectLst>
        </p:spPr>
      </p:pic>
    </p:spTree>
    <p:extLst>
      <p:ext uri="{BB962C8B-B14F-4D97-AF65-F5344CB8AC3E}">
        <p14:creationId xmlns:p14="http://schemas.microsoft.com/office/powerpoint/2010/main" val="407715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p:cNvSpPr>
            <a:spLocks noGrp="1"/>
          </p:cNvSpPr>
          <p:nvPr>
            <p:ph idx="1"/>
          </p:nvPr>
        </p:nvSpPr>
        <p:spPr>
          <a:xfrm>
            <a:off x="772099" y="495760"/>
            <a:ext cx="10515600" cy="3378408"/>
          </a:xfrm>
          <a:solidFill>
            <a:schemeClr val="lt1">
              <a:alpha val="90000"/>
            </a:schemeClr>
          </a:solidFill>
        </p:spPr>
        <p:style>
          <a:lnRef idx="2">
            <a:schemeClr val="accent3"/>
          </a:lnRef>
          <a:fillRef idx="1">
            <a:schemeClr val="lt1"/>
          </a:fillRef>
          <a:effectRef idx="0">
            <a:schemeClr val="accent3"/>
          </a:effectRef>
          <a:fontRef idx="minor">
            <a:schemeClr val="dk1"/>
          </a:fontRef>
        </p:style>
        <p:txBody>
          <a:bodyPr/>
          <a:lstStyle/>
          <a:p>
            <a:pPr marL="0" indent="0">
              <a:buNone/>
            </a:pPr>
            <a:r>
              <a:rPr lang="bg-BG" sz="2400" dirty="0"/>
              <a:t>Едновременно с това обаче се появява и един елементарен </a:t>
            </a:r>
            <a:r>
              <a:rPr lang="bg-BG" sz="2400" dirty="0" err="1"/>
              <a:t>отрицателн</a:t>
            </a:r>
            <a:r>
              <a:rPr lang="bg-BG" sz="2400" dirty="0"/>
              <a:t> заряд (на електрона), поради което пълният заряд остава непроменен: (Z+1)e + (-e) = </a:t>
            </a:r>
            <a:r>
              <a:rPr lang="bg-BG" sz="2400" dirty="0" err="1"/>
              <a:t>Ze</a:t>
            </a:r>
            <a:r>
              <a:rPr lang="bg-BG" sz="2400" dirty="0"/>
              <a:t>. Важно е също да се отбележи, че изходното радиоактивно  ядро не съдържа електрони. Електронът се създава в момента на разпадането, за което се изразходва част от енергията на покой на разпадащото се </a:t>
            </a:r>
            <a:r>
              <a:rPr lang="bg-BG" sz="2400" dirty="0" smtClean="0"/>
              <a:t>ядро. </a:t>
            </a:r>
          </a:p>
          <a:p>
            <a:pPr marL="0" indent="0">
              <a:buNone/>
            </a:pPr>
            <a:r>
              <a:rPr lang="bg-BG" sz="2400" dirty="0"/>
              <a:t> </a:t>
            </a:r>
            <a:r>
              <a:rPr lang="bg-BG" sz="2400" dirty="0" smtClean="0"/>
              <a:t>Бета- </a:t>
            </a:r>
            <a:r>
              <a:rPr lang="bg-BG" sz="2400" dirty="0"/>
              <a:t>разпадане претърпяват например ядрата на изотопа въглерод- 14:</a:t>
            </a:r>
          </a:p>
          <a:p>
            <a:pPr marL="0" indent="0">
              <a:buNone/>
            </a:pPr>
            <a:r>
              <a:rPr lang="bg-BG" dirty="0" smtClean="0"/>
              <a:t/>
            </a:r>
            <a:br>
              <a:rPr lang="bg-BG" dirty="0" smtClean="0"/>
            </a:br>
            <a:r>
              <a:rPr lang="bg-BG" sz="2400" dirty="0"/>
              <a:t>и се превръщат в ядра на азота, който в периодичната система на елементите е разположен непосредствено след въглерода.</a:t>
            </a:r>
          </a:p>
          <a:p>
            <a:pPr marL="0" indent="0">
              <a:buNone/>
            </a:pPr>
            <a:endParaRPr lang="bg-BG" dirty="0"/>
          </a:p>
        </p:txBody>
      </p:sp>
      <p:pic>
        <p:nvPicPr>
          <p:cNvPr id="4" name="Картина 3" descr="https://latex.codecogs.com/gif.latex?_%7b6%7d%5e%7b14%7d\textrm%7bC%7d\rightarrow&amp;space;_%7b7%7d%5e%7b14%7d\textrm%7bN%7d+_%7b-1%7d%5e%7b0%7d\textrm%7be%7d">
            <a:hlinkClick r:id="rId2" tgtFrame="&quot;_blank&quo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8346" y="2666082"/>
            <a:ext cx="1837055" cy="352540"/>
          </a:xfrm>
          <a:prstGeom prst="rect">
            <a:avLst/>
          </a:prstGeom>
          <a:noFill/>
          <a:ln>
            <a:noFill/>
          </a:ln>
        </p:spPr>
      </p:pic>
      <p:pic>
        <p:nvPicPr>
          <p:cNvPr id="5" name="Картина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9388" y="3514839"/>
            <a:ext cx="2230872" cy="3047715"/>
          </a:xfrm>
          <a:prstGeom prst="rect">
            <a:avLst/>
          </a:prstGeom>
        </p:spPr>
      </p:pic>
      <p:sp>
        <p:nvSpPr>
          <p:cNvPr id="6" name="Текстово поле 5"/>
          <p:cNvSpPr txBox="1"/>
          <p:nvPr/>
        </p:nvSpPr>
        <p:spPr>
          <a:xfrm>
            <a:off x="1828800" y="4281003"/>
            <a:ext cx="6560588" cy="181588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ru-RU" sz="1600" b="1" dirty="0"/>
              <a:t>Ирен и Фредерик </a:t>
            </a:r>
            <a:r>
              <a:rPr lang="ru-RU" sz="1600" b="1" dirty="0" err="1"/>
              <a:t>Жолио</a:t>
            </a:r>
            <a:r>
              <a:rPr lang="ru-RU" sz="1600" b="1" dirty="0"/>
              <a:t>- </a:t>
            </a:r>
            <a:r>
              <a:rPr lang="ru-RU" sz="1600" b="1" dirty="0" smtClean="0"/>
              <a:t>Кюри </a:t>
            </a:r>
            <a:r>
              <a:rPr lang="ru-RU" sz="1600" dirty="0" smtClean="0"/>
              <a:t>- </a:t>
            </a:r>
            <a:r>
              <a:rPr lang="ru-RU" sz="1600" dirty="0" err="1"/>
              <a:t>през</a:t>
            </a:r>
            <a:r>
              <a:rPr lang="ru-RU" sz="1600" dirty="0"/>
              <a:t> 1935 година </a:t>
            </a:r>
            <a:r>
              <a:rPr lang="ru-RU" sz="1600" dirty="0" err="1"/>
              <a:t>двамата</a:t>
            </a:r>
            <a:r>
              <a:rPr lang="ru-RU" sz="1600" dirty="0"/>
              <a:t> </a:t>
            </a:r>
            <a:r>
              <a:rPr lang="ru-RU" sz="1600" dirty="0" err="1"/>
              <a:t>съпрузи</a:t>
            </a:r>
            <a:r>
              <a:rPr lang="ru-RU" sz="1600" dirty="0"/>
              <a:t> </a:t>
            </a:r>
            <a:r>
              <a:rPr lang="ru-RU" sz="1600" dirty="0" err="1"/>
              <a:t>получават</a:t>
            </a:r>
            <a:r>
              <a:rPr lang="ru-RU" sz="1600" dirty="0"/>
              <a:t> </a:t>
            </a:r>
            <a:r>
              <a:rPr lang="ru-RU" sz="1600" dirty="0" err="1"/>
              <a:t>Нобелова</a:t>
            </a:r>
            <a:r>
              <a:rPr lang="ru-RU" sz="1600" dirty="0"/>
              <a:t> награда по физика за </a:t>
            </a:r>
            <a:r>
              <a:rPr lang="ru-RU" sz="1600" dirty="0" err="1"/>
              <a:t>откриването</a:t>
            </a:r>
            <a:r>
              <a:rPr lang="ru-RU" sz="1600" dirty="0"/>
              <a:t> на </a:t>
            </a:r>
            <a:r>
              <a:rPr lang="ru-RU" sz="1600" dirty="0" err="1"/>
              <a:t>изкуствената</a:t>
            </a:r>
            <a:r>
              <a:rPr lang="ru-RU" sz="1600" dirty="0"/>
              <a:t> </a:t>
            </a:r>
            <a:r>
              <a:rPr lang="ru-RU" sz="1600" dirty="0" err="1"/>
              <a:t>радиоактивност</a:t>
            </a:r>
            <a:r>
              <a:rPr lang="ru-RU" sz="1600" dirty="0"/>
              <a:t>. </a:t>
            </a:r>
            <a:r>
              <a:rPr lang="ru-RU" sz="1600" dirty="0" err="1"/>
              <a:t>Радиоактивните</a:t>
            </a:r>
            <a:r>
              <a:rPr lang="ru-RU" sz="1600" dirty="0"/>
              <a:t> ядра се разделят на две </a:t>
            </a:r>
            <a:r>
              <a:rPr lang="ru-RU" sz="1600" dirty="0" err="1"/>
              <a:t>групи</a:t>
            </a:r>
            <a:r>
              <a:rPr lang="ru-RU" sz="1600" dirty="0"/>
              <a:t>: 1. </a:t>
            </a:r>
            <a:r>
              <a:rPr lang="ru-RU" sz="1600" dirty="0" err="1"/>
              <a:t>нестабилни</a:t>
            </a:r>
            <a:r>
              <a:rPr lang="ru-RU" sz="1600" dirty="0"/>
              <a:t> ядра, </a:t>
            </a:r>
            <a:r>
              <a:rPr lang="ru-RU" sz="1600" dirty="0" err="1"/>
              <a:t>които</a:t>
            </a:r>
            <a:r>
              <a:rPr lang="ru-RU" sz="1600" dirty="0"/>
              <a:t> се </a:t>
            </a:r>
            <a:r>
              <a:rPr lang="ru-RU" sz="1600" dirty="0" err="1"/>
              <a:t>срещат</a:t>
            </a:r>
            <a:r>
              <a:rPr lang="ru-RU" sz="1600" dirty="0"/>
              <a:t> в </a:t>
            </a:r>
            <a:r>
              <a:rPr lang="ru-RU" sz="1600" dirty="0" err="1"/>
              <a:t>природата</a:t>
            </a:r>
            <a:r>
              <a:rPr lang="ru-RU" sz="1600" dirty="0"/>
              <a:t> и </a:t>
            </a:r>
            <a:r>
              <a:rPr lang="ru-RU" sz="1600" dirty="0" err="1"/>
              <a:t>са</a:t>
            </a:r>
            <a:r>
              <a:rPr lang="ru-RU" sz="1600" dirty="0"/>
              <a:t> </a:t>
            </a:r>
            <a:r>
              <a:rPr lang="ru-RU" sz="1600" dirty="0" err="1"/>
              <a:t>източници</a:t>
            </a:r>
            <a:r>
              <a:rPr lang="ru-RU" sz="1600" dirty="0"/>
              <a:t> на </a:t>
            </a:r>
            <a:r>
              <a:rPr lang="ru-RU" sz="1600" dirty="0" err="1"/>
              <a:t>естествена</a:t>
            </a:r>
            <a:r>
              <a:rPr lang="ru-RU" sz="1600" dirty="0"/>
              <a:t> </a:t>
            </a:r>
            <a:r>
              <a:rPr lang="ru-RU" sz="1600" dirty="0" err="1"/>
              <a:t>радиоактивност</a:t>
            </a:r>
            <a:r>
              <a:rPr lang="ru-RU" sz="1600" dirty="0"/>
              <a:t>; 2. ядра, </a:t>
            </a:r>
            <a:r>
              <a:rPr lang="ru-RU" sz="1600" dirty="0" err="1"/>
              <a:t>които</a:t>
            </a:r>
            <a:r>
              <a:rPr lang="ru-RU" sz="1600" dirty="0"/>
              <a:t> не се </a:t>
            </a:r>
            <a:r>
              <a:rPr lang="ru-RU" sz="1600" dirty="0" err="1"/>
              <a:t>срещат</a:t>
            </a:r>
            <a:r>
              <a:rPr lang="ru-RU" sz="1600" dirty="0"/>
              <a:t> в </a:t>
            </a:r>
            <a:r>
              <a:rPr lang="ru-RU" sz="1600" dirty="0" err="1"/>
              <a:t>природата</a:t>
            </a:r>
            <a:r>
              <a:rPr lang="ru-RU" sz="1600" dirty="0"/>
              <a:t>, а се </a:t>
            </a:r>
            <a:r>
              <a:rPr lang="ru-RU" sz="1600" dirty="0" err="1"/>
              <a:t>създават</a:t>
            </a:r>
            <a:r>
              <a:rPr lang="ru-RU" sz="1600" dirty="0"/>
              <a:t> в </a:t>
            </a:r>
            <a:r>
              <a:rPr lang="ru-RU" sz="1600" dirty="0" err="1"/>
              <a:t>лабораторни</a:t>
            </a:r>
            <a:r>
              <a:rPr lang="ru-RU" sz="1600" dirty="0"/>
              <a:t> условия (напр. в </a:t>
            </a:r>
            <a:r>
              <a:rPr lang="ru-RU" sz="1600" dirty="0" err="1"/>
              <a:t>ядрените</a:t>
            </a:r>
            <a:r>
              <a:rPr lang="ru-RU" sz="1600" dirty="0"/>
              <a:t> </a:t>
            </a:r>
            <a:r>
              <a:rPr lang="ru-RU" sz="1600" dirty="0" err="1"/>
              <a:t>реактори</a:t>
            </a:r>
            <a:r>
              <a:rPr lang="ru-RU" sz="1600" dirty="0"/>
              <a:t>)- те </a:t>
            </a:r>
            <a:r>
              <a:rPr lang="ru-RU" sz="1600" dirty="0" err="1"/>
              <a:t>са</a:t>
            </a:r>
            <a:r>
              <a:rPr lang="ru-RU" sz="1600" dirty="0"/>
              <a:t> </a:t>
            </a:r>
            <a:r>
              <a:rPr lang="ru-RU" sz="1600" dirty="0" err="1"/>
              <a:t>източници</a:t>
            </a:r>
            <a:r>
              <a:rPr lang="ru-RU" sz="1600" dirty="0"/>
              <a:t> на </a:t>
            </a:r>
            <a:r>
              <a:rPr lang="ru-RU" sz="1600" dirty="0" err="1"/>
              <a:t>изкуствена</a:t>
            </a:r>
            <a:r>
              <a:rPr lang="ru-RU" sz="1600" dirty="0"/>
              <a:t> </a:t>
            </a:r>
            <a:r>
              <a:rPr lang="ru-RU" sz="1600" dirty="0" err="1"/>
              <a:t>радиоактивност</a:t>
            </a:r>
            <a:r>
              <a:rPr lang="ru-RU" sz="1600" dirty="0"/>
              <a:t>.</a:t>
            </a:r>
            <a:endParaRPr lang="bg-BG" sz="1600" dirty="0"/>
          </a:p>
        </p:txBody>
      </p:sp>
    </p:spTree>
    <p:extLst>
      <p:ext uri="{BB962C8B-B14F-4D97-AF65-F5344CB8AC3E}">
        <p14:creationId xmlns:p14="http://schemas.microsoft.com/office/powerpoint/2010/main" val="226121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8200" y="601579"/>
            <a:ext cx="7295147" cy="1089109"/>
          </a:xfrm>
          <a:solidFill>
            <a:schemeClr val="lt1">
              <a:alpha val="90000"/>
            </a:schemeClr>
          </a:solidFill>
        </p:spPr>
        <p:style>
          <a:lnRef idx="2">
            <a:schemeClr val="accent3"/>
          </a:lnRef>
          <a:fillRef idx="1">
            <a:schemeClr val="lt1"/>
          </a:fillRef>
          <a:effectRef idx="0">
            <a:schemeClr val="accent3"/>
          </a:effectRef>
          <a:fontRef idx="minor">
            <a:schemeClr val="dk1"/>
          </a:fontRef>
        </p:style>
        <p:txBody>
          <a:bodyPr/>
          <a:lstStyle/>
          <a:p>
            <a:r>
              <a:rPr lang="bg-BG" dirty="0" smtClean="0"/>
              <a:t>2.1 Неутрино и </a:t>
            </a:r>
            <a:r>
              <a:rPr lang="bg-BG" dirty="0" err="1" smtClean="0"/>
              <a:t>антинеутрино</a:t>
            </a:r>
            <a:endParaRPr lang="bg-BG" dirty="0"/>
          </a:p>
        </p:txBody>
      </p:sp>
      <p:sp>
        <p:nvSpPr>
          <p:cNvPr id="3" name="Контейнер за съдържание 2"/>
          <p:cNvSpPr>
            <a:spLocks noGrp="1"/>
          </p:cNvSpPr>
          <p:nvPr>
            <p:ph idx="1"/>
          </p:nvPr>
        </p:nvSpPr>
        <p:spPr>
          <a:xfrm>
            <a:off x="838200" y="1451052"/>
            <a:ext cx="10515600" cy="3963159"/>
          </a:xfrm>
        </p:spPr>
        <p:style>
          <a:lnRef idx="2">
            <a:schemeClr val="accent3"/>
          </a:lnRef>
          <a:fillRef idx="1">
            <a:schemeClr val="lt1"/>
          </a:fillRef>
          <a:effectRef idx="0">
            <a:schemeClr val="accent3"/>
          </a:effectRef>
          <a:fontRef idx="minor">
            <a:schemeClr val="dk1"/>
          </a:fontRef>
        </p:style>
        <p:txBody>
          <a:bodyPr/>
          <a:lstStyle/>
          <a:p>
            <a:pPr marL="0" indent="0">
              <a:buNone/>
            </a:pPr>
            <a:r>
              <a:rPr lang="bg-BG" dirty="0"/>
              <a:t>   </a:t>
            </a:r>
            <a:r>
              <a:rPr lang="bg-BG" sz="2400" dirty="0"/>
              <a:t> При β- разпадането се отделя енергия. Изследванията обаче показват, че част от нея "се губи". Този неочакван резултат предизвиква сериозни дискусии сред физиците. Нарушава ли се законът за запазване на енергията при β- разпадането? През 1930 година австрийският физик Волфганг </a:t>
            </a:r>
            <a:r>
              <a:rPr lang="bg-BG" sz="2400" dirty="0" err="1"/>
              <a:t>Паули</a:t>
            </a:r>
            <a:r>
              <a:rPr lang="bg-BG" sz="2400" dirty="0"/>
              <a:t> изказва предположението, че при β- разпадането се отделя още една, неизвестна по това време частица, която отнася "липсващата" енергия. Тази частица е наречена с умалителното име </a:t>
            </a:r>
            <a:r>
              <a:rPr lang="bg-BG" sz="2400" b="1" dirty="0"/>
              <a:t>неутрино</a:t>
            </a:r>
            <a:r>
              <a:rPr lang="bg-BG" sz="2400" dirty="0"/>
              <a:t> </a:t>
            </a:r>
            <a:r>
              <a:rPr lang="bg-BG" sz="2400" dirty="0" smtClean="0"/>
              <a:t>ν, </a:t>
            </a:r>
            <a:r>
              <a:rPr lang="bg-BG" sz="2400" dirty="0"/>
              <a:t>тъй като тя е </a:t>
            </a:r>
            <a:r>
              <a:rPr lang="bg-BG" sz="2400" dirty="0" err="1"/>
              <a:t>електронеутрална</a:t>
            </a:r>
            <a:r>
              <a:rPr lang="bg-BG" sz="2400" dirty="0"/>
              <a:t> и се предполага, че има равна на нула (или изключително малка) маса в покой. Поради извънредно </a:t>
            </a:r>
            <a:r>
              <a:rPr lang="bg-BG" sz="2400" dirty="0" smtClean="0"/>
              <a:t>слабото </a:t>
            </a:r>
            <a:r>
              <a:rPr lang="bg-BG" sz="2400" dirty="0"/>
              <a:t>му взаимодействие с веществото неутриното е открито експериментално едва през 1956 година.</a:t>
            </a:r>
          </a:p>
          <a:p>
            <a:pPr marL="0" indent="0">
              <a:buNone/>
            </a:pPr>
            <a:endParaRPr lang="bg-BG" sz="2400" dirty="0"/>
          </a:p>
        </p:txBody>
      </p:sp>
    </p:spTree>
    <p:extLst>
      <p:ext uri="{BB962C8B-B14F-4D97-AF65-F5344CB8AC3E}">
        <p14:creationId xmlns:p14="http://schemas.microsoft.com/office/powerpoint/2010/main" val="1312005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p:cNvSpPr>
            <a:spLocks noGrp="1"/>
          </p:cNvSpPr>
          <p:nvPr>
            <p:ph idx="1"/>
          </p:nvPr>
        </p:nvSpPr>
        <p:spPr>
          <a:xfrm>
            <a:off x="826169" y="1229268"/>
            <a:ext cx="10515600" cy="4351338"/>
          </a:xfrm>
          <a:solidFill>
            <a:schemeClr val="lt1">
              <a:alpha val="90000"/>
            </a:schemeClr>
          </a:solidFill>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bg-BG" sz="2400" dirty="0" smtClean="0"/>
              <a:t> Неутриното </a:t>
            </a:r>
            <a:r>
              <a:rPr lang="bg-BG" sz="2400" dirty="0"/>
              <a:t>има "античастица", </a:t>
            </a:r>
            <a:r>
              <a:rPr lang="bg-BG" sz="2400" dirty="0" smtClean="0"/>
              <a:t>наречена </a:t>
            </a:r>
            <a:r>
              <a:rPr lang="bg-BG" sz="2400" b="1" dirty="0" err="1" smtClean="0"/>
              <a:t>антинеутрино</a:t>
            </a:r>
            <a:r>
              <a:rPr lang="bg-BG" sz="2400" b="1" dirty="0" smtClean="0"/>
              <a:t>    . </a:t>
            </a:r>
            <a:r>
              <a:rPr lang="bg-BG" sz="2400" dirty="0" smtClean="0"/>
              <a:t>При </a:t>
            </a:r>
            <a:r>
              <a:rPr lang="bg-BG" sz="2400" dirty="0"/>
              <a:t>разпадането на изотопа въглерод- 14 се отделя </a:t>
            </a:r>
            <a:r>
              <a:rPr lang="bg-BG" sz="2400" dirty="0" err="1"/>
              <a:t>антинеутрино</a:t>
            </a:r>
            <a:r>
              <a:rPr lang="bg-BG" sz="2400" dirty="0"/>
              <a:t>. По- пълно процесът на β- </a:t>
            </a:r>
            <a:r>
              <a:rPr lang="bg-BG" sz="2400" dirty="0" smtClean="0"/>
              <a:t>разпадане </a:t>
            </a:r>
            <a:r>
              <a:rPr lang="bg-BG" sz="2400" dirty="0"/>
              <a:t>се записва така:</a:t>
            </a:r>
          </a:p>
          <a:p>
            <a:pPr marL="0" indent="0">
              <a:buNone/>
            </a:pPr>
            <a:r>
              <a:rPr lang="bg-BG" sz="2400" b="1" dirty="0"/>
              <a:t> </a:t>
            </a:r>
            <a:r>
              <a:rPr lang="bg-BG" sz="2400" dirty="0"/>
              <a:t>Разпадане, при което се отделя електрон и </a:t>
            </a:r>
            <a:r>
              <a:rPr lang="bg-BG" sz="2400" dirty="0" err="1"/>
              <a:t>антинеутрино</a:t>
            </a:r>
            <a:r>
              <a:rPr lang="bg-BG" sz="2400" dirty="0"/>
              <a:t>, се нарича електронно </a:t>
            </a:r>
            <a:r>
              <a:rPr lang="bg-BG" sz="2400" dirty="0" smtClean="0"/>
              <a:t>(      ) разпадане.</a:t>
            </a:r>
            <a:r>
              <a:rPr lang="bg-BG" sz="2400" dirty="0"/>
              <a:t> Съществува още един вид β- разпадане, при който се излъчват позитрон и </a:t>
            </a:r>
            <a:r>
              <a:rPr lang="bg-BG" sz="2400" dirty="0" smtClean="0"/>
              <a:t>неутрино. </a:t>
            </a:r>
            <a:r>
              <a:rPr lang="bg-BG" sz="2400" dirty="0"/>
              <a:t>Позитронът е античастица на електрона: има същата маса, както електрона, но подобно на протона е носител на елементарен положителен заряд. Позитронът се означава със </a:t>
            </a:r>
            <a:r>
              <a:rPr lang="bg-BG" sz="2400" dirty="0" smtClean="0"/>
              <a:t>символа     . </a:t>
            </a:r>
            <a:r>
              <a:rPr lang="bg-BG" sz="2400" dirty="0"/>
              <a:t>Пример за </a:t>
            </a:r>
            <a:r>
              <a:rPr lang="bg-BG" sz="2400" dirty="0" err="1" smtClean="0"/>
              <a:t>позитронно</a:t>
            </a:r>
            <a:r>
              <a:rPr lang="bg-BG" sz="2400" dirty="0" smtClean="0"/>
              <a:t> (      ) </a:t>
            </a:r>
            <a:r>
              <a:rPr lang="bg-BG" sz="2400" dirty="0"/>
              <a:t>разпадане е </a:t>
            </a:r>
            <a:r>
              <a:rPr lang="bg-BG" sz="2400" dirty="0" smtClean="0"/>
              <a:t>процесът</a:t>
            </a:r>
            <a:br>
              <a:rPr lang="bg-BG" sz="2400" dirty="0" smtClean="0"/>
            </a:br>
            <a:r>
              <a:rPr lang="bg-BG" sz="2400" dirty="0" smtClean="0"/>
              <a:t> При </a:t>
            </a:r>
            <a:r>
              <a:rPr lang="bg-BG" sz="2400" dirty="0"/>
              <a:t>този процес също се запазва броят на </a:t>
            </a:r>
            <a:r>
              <a:rPr lang="bg-BG" sz="2400" dirty="0" err="1"/>
              <a:t>нуклоните</a:t>
            </a:r>
            <a:r>
              <a:rPr lang="bg-BG" sz="2400" dirty="0"/>
              <a:t> и електричният заряд.</a:t>
            </a:r>
            <a:r>
              <a:rPr lang="bg-BG" sz="2400" dirty="0" smtClean="0"/>
              <a:t> </a:t>
            </a:r>
            <a:endParaRPr lang="bg-BG" sz="2400" dirty="0"/>
          </a:p>
          <a:p>
            <a:pPr marL="0" indent="0">
              <a:buNone/>
            </a:pPr>
            <a:endParaRPr lang="bg-BG" sz="2400" dirty="0"/>
          </a:p>
        </p:txBody>
      </p:sp>
      <p:pic>
        <p:nvPicPr>
          <p:cNvPr id="10" name="Картина 9" descr="https://latex.codecogs.com/gif.latex?\tilde%7b\nu&amp;space;%7d">
            <a:hlinkClick r:id="rId2" tgtFrame="&quot;_blank&quo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0937" y="1346378"/>
            <a:ext cx="187286" cy="198044"/>
          </a:xfrm>
          <a:prstGeom prst="rect">
            <a:avLst/>
          </a:prstGeom>
          <a:noFill/>
          <a:ln>
            <a:noFill/>
          </a:ln>
        </p:spPr>
      </p:pic>
      <p:pic>
        <p:nvPicPr>
          <p:cNvPr id="11" name="Картина 10" descr="https://latex.codecogs.com/gif.latex?_%7b6%7d%5e%7b14%7d\textrm%7bC%7d\rightarrow&amp;space;_%7b7%7d%5e%7b14%7d\textrm%7bN%7d+_%7b-1%7d%5e%7b0%7d\textrm%7be%7d+\tilde%7b\nu&amp;space;%7d">
            <a:hlinkClick r:id="rId4" tgtFrame="&quot;_blank&quo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81882" y="2010209"/>
            <a:ext cx="2037016" cy="279353"/>
          </a:xfrm>
          <a:prstGeom prst="rect">
            <a:avLst/>
          </a:prstGeom>
          <a:noFill/>
          <a:ln>
            <a:noFill/>
          </a:ln>
        </p:spPr>
      </p:pic>
      <p:pic>
        <p:nvPicPr>
          <p:cNvPr id="12" name="Картина 11" descr="https://latex.codecogs.com/gif.latex?\beta&amp;space;%5e%7b-%7d">
            <a:hlinkClick r:id="rId6" tgtFrame="_blank"/>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60944" y="2755521"/>
            <a:ext cx="334267" cy="303420"/>
          </a:xfrm>
          <a:prstGeom prst="rect">
            <a:avLst/>
          </a:prstGeom>
          <a:noFill/>
          <a:ln>
            <a:noFill/>
          </a:ln>
        </p:spPr>
      </p:pic>
      <p:pic>
        <p:nvPicPr>
          <p:cNvPr id="13" name="Картина 12" descr="https://latex.codecogs.com/gif.latex?\beta&amp;space;%5e%7b+%7d">
            <a:hlinkClick r:id="rId8" tgtFrame="_blank"/>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83707" y="4048741"/>
            <a:ext cx="400262" cy="330506"/>
          </a:xfrm>
          <a:prstGeom prst="rect">
            <a:avLst/>
          </a:prstGeom>
          <a:noFill/>
          <a:ln>
            <a:noFill/>
          </a:ln>
        </p:spPr>
      </p:pic>
      <p:pic>
        <p:nvPicPr>
          <p:cNvPr id="14" name="Картина 13" descr="https://latex.codecogs.com/gif.latex?_%7b7%7d%5e%7b12%7d\textrm%7bN%7d\rightarrow&amp;space;_%7b6%7d%5e%7b12%7d\textrm%7bC%7d+_%7b1%7d%5e%7b0%7d\textrm%7be%7d+\nu">
            <a:hlinkClick r:id="rId10" tgtFrame="&quot;_blank&quot;"/>
          </p:cNvPr>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201393" y="4096650"/>
            <a:ext cx="1863022" cy="247477"/>
          </a:xfrm>
          <a:prstGeom prst="rect">
            <a:avLst/>
          </a:prstGeom>
          <a:noFill/>
          <a:ln>
            <a:noFill/>
          </a:ln>
        </p:spPr>
      </p:pic>
      <p:pic>
        <p:nvPicPr>
          <p:cNvPr id="8" name="Картина 7" descr="https://latex.codecogs.com/gif.latex?\beta&amp;space;%5e%7b+%7d">
            <a:hlinkClick r:id="rId8" tgtFrame="_blank"/>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83688" y="4061531"/>
            <a:ext cx="304988" cy="317716"/>
          </a:xfrm>
          <a:prstGeom prst="rect">
            <a:avLst/>
          </a:prstGeom>
          <a:noFill/>
          <a:ln>
            <a:noFill/>
          </a:ln>
        </p:spPr>
      </p:pic>
    </p:spTree>
    <p:extLst>
      <p:ext uri="{BB962C8B-B14F-4D97-AF65-F5344CB8AC3E}">
        <p14:creationId xmlns:p14="http://schemas.microsoft.com/office/powerpoint/2010/main" val="299918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etadecay.gif"/>
          <p:cNvPicPr/>
          <p:nvPr/>
        </p:nvPicPr>
        <p:blipFill>
          <a:blip r:embed="rId2" cstate="print"/>
          <a:srcRect/>
          <a:stretch>
            <a:fillRect/>
          </a:stretch>
        </p:blipFill>
        <p:spPr bwMode="auto">
          <a:xfrm>
            <a:off x="1789611" y="535576"/>
            <a:ext cx="7615646" cy="5812972"/>
          </a:xfrm>
          <a:prstGeom prst="rect">
            <a:avLst/>
          </a:prstGeom>
          <a:solidFill>
            <a:schemeClr val="bg1"/>
          </a:solid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8200" y="962525"/>
            <a:ext cx="5141495" cy="863099"/>
          </a:xfrm>
          <a:solidFill>
            <a:schemeClr val="lt1">
              <a:alpha val="90000"/>
            </a:schemeClr>
          </a:solidFill>
        </p:spPr>
        <p:style>
          <a:lnRef idx="2">
            <a:schemeClr val="accent3"/>
          </a:lnRef>
          <a:fillRef idx="1">
            <a:schemeClr val="lt1"/>
          </a:fillRef>
          <a:effectRef idx="0">
            <a:schemeClr val="accent3"/>
          </a:effectRef>
          <a:fontRef idx="minor">
            <a:schemeClr val="dk1"/>
          </a:fontRef>
        </p:style>
        <p:txBody>
          <a:bodyPr/>
          <a:lstStyle/>
          <a:p>
            <a:r>
              <a:rPr lang="bg-BG" dirty="0" smtClean="0"/>
              <a:t>3.Гама (</a:t>
            </a:r>
            <a:r>
              <a:rPr lang="el-GR" dirty="0" smtClean="0"/>
              <a:t>γ</a:t>
            </a:r>
            <a:r>
              <a:rPr lang="bg-BG" dirty="0" smtClean="0"/>
              <a:t>) разпадане</a:t>
            </a:r>
            <a:endParaRPr lang="bg-BG" dirty="0"/>
          </a:p>
        </p:txBody>
      </p:sp>
      <p:sp>
        <p:nvSpPr>
          <p:cNvPr id="3" name="Контейнер за съдържание 2"/>
          <p:cNvSpPr>
            <a:spLocks noGrp="1"/>
          </p:cNvSpPr>
          <p:nvPr>
            <p:ph idx="1"/>
          </p:nvPr>
        </p:nvSpPr>
        <p:spPr>
          <a:solidFill>
            <a:schemeClr val="lt1">
              <a:alpha val="90000"/>
            </a:schemeClr>
          </a:solidFill>
        </p:spPr>
        <p:style>
          <a:lnRef idx="2">
            <a:schemeClr val="accent3"/>
          </a:lnRef>
          <a:fillRef idx="1">
            <a:schemeClr val="lt1"/>
          </a:fillRef>
          <a:effectRef idx="0">
            <a:schemeClr val="accent3"/>
          </a:effectRef>
          <a:fontRef idx="minor">
            <a:schemeClr val="dk1"/>
          </a:fontRef>
        </p:style>
        <p:txBody>
          <a:bodyPr>
            <a:normAutofit fontScale="85000" lnSpcReduction="20000"/>
          </a:bodyPr>
          <a:lstStyle/>
          <a:p>
            <a:pPr marL="0" indent="0">
              <a:buNone/>
            </a:pPr>
            <a:r>
              <a:rPr lang="bg-BG" dirty="0"/>
              <a:t>Подобно на атомите, ядрата също могат да се намират в състояния с различна енергия: основно състояние, в което енергията на ядрото е минимална, и възбудени състояния с по- голяма енергия. При преминаване от състояние с по- голяма енергия в състояние с по- малка енергия ядрото излъчва фотон. Тъй като разликата в енергиите  на ядрените състояния обаче е много голяма (обикновено няколко </a:t>
            </a:r>
            <a:r>
              <a:rPr lang="bg-BG" dirty="0" err="1"/>
              <a:t>MeV</a:t>
            </a:r>
            <a:r>
              <a:rPr lang="bg-BG" dirty="0"/>
              <a:t>), излъчените от ядрото фотони имат многократно по- голяма енергия от фотоните, излъчени от атомите. Тези фотони с голяма енергия се наричат γ- кванти, а процесът на излъчването им от възбудените атомни ядра- γ- разпадане.</a:t>
            </a:r>
          </a:p>
          <a:p>
            <a:pPr marL="0" indent="0">
              <a:buNone/>
            </a:pPr>
            <a:r>
              <a:rPr lang="bg-BG" dirty="0" smtClean="0"/>
              <a:t> </a:t>
            </a:r>
            <a:r>
              <a:rPr lang="bg-BG" dirty="0"/>
              <a:t>Ядрата преминават във възбудено състояние в резултат на друг процес, предшестващ γ- разпадането. Този процес може да е удар с друго ядро или частица, α- разпадане или β- разпадане. При γ- разпадането не се променя нито атомният номер, нито масовото число на ядрото. Ядрото остава същото, само преминава в състояние с по- малка енергия. Процесът се изразява с </a:t>
            </a:r>
            <a:r>
              <a:rPr lang="bg-BG" dirty="0" smtClean="0"/>
              <a:t>формулата:                            </a:t>
            </a:r>
            <a:r>
              <a:rPr lang="bg-BG" sz="2400" i="1" dirty="0" smtClean="0"/>
              <a:t>(гама разпадане) </a:t>
            </a:r>
            <a:endParaRPr lang="bg-BG" i="1" dirty="0"/>
          </a:p>
        </p:txBody>
      </p:sp>
      <p:pic>
        <p:nvPicPr>
          <p:cNvPr id="4" name="Картина 3" descr="https://latex.codecogs.com/gif.latex?_%7bZ%7d%5e%7bA%7d\textrm%7bX%7d%5e%7b\ast&amp;space;%7d\rightarrow&amp;space;_%7bZ%7d%5e%7bA%7d\textrm%7bX%7d+\gamma">
            <a:hlinkClick r:id="rId2" tgtFrame="&quot;_blank&quo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0543" y="5587128"/>
            <a:ext cx="1694850" cy="328930"/>
          </a:xfrm>
          <a:prstGeom prst="rect">
            <a:avLst/>
          </a:prstGeom>
          <a:noFill/>
          <a:ln>
            <a:noFill/>
          </a:ln>
        </p:spPr>
      </p:pic>
    </p:spTree>
    <p:extLst>
      <p:ext uri="{BB962C8B-B14F-4D97-AF65-F5344CB8AC3E}">
        <p14:creationId xmlns:p14="http://schemas.microsoft.com/office/powerpoint/2010/main" val="34572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p:cNvSpPr>
            <a:spLocks noGrp="1"/>
          </p:cNvSpPr>
          <p:nvPr>
            <p:ph idx="1"/>
          </p:nvPr>
        </p:nvSpPr>
        <p:spPr>
          <a:xfrm>
            <a:off x="827183" y="78868"/>
            <a:ext cx="10515600" cy="3145596"/>
          </a:xfrm>
          <a:solidFill>
            <a:schemeClr val="lt1">
              <a:alpha val="90000"/>
            </a:schemeClr>
          </a:solidFill>
        </p:spPr>
        <p:style>
          <a:lnRef idx="2">
            <a:schemeClr val="accent3"/>
          </a:lnRef>
          <a:fillRef idx="1">
            <a:schemeClr val="lt1"/>
          </a:fillRef>
          <a:effectRef idx="0">
            <a:schemeClr val="accent3"/>
          </a:effectRef>
          <a:fontRef idx="minor">
            <a:schemeClr val="dk1"/>
          </a:fontRef>
        </p:style>
        <p:txBody>
          <a:bodyPr>
            <a:normAutofit lnSpcReduction="10000"/>
          </a:bodyPr>
          <a:lstStyle/>
          <a:p>
            <a:pPr marL="0" indent="0">
              <a:buNone/>
            </a:pPr>
            <a:r>
              <a:rPr lang="bg-BG" dirty="0" smtClean="0"/>
              <a:t> </a:t>
            </a:r>
            <a:r>
              <a:rPr lang="bg-BG" sz="2400" dirty="0"/>
              <a:t>знакът "*" показва, че изходното ядро се намира във възбудено състояние. </a:t>
            </a:r>
          </a:p>
          <a:p>
            <a:pPr marL="0" indent="0">
              <a:buNone/>
            </a:pPr>
            <a:r>
              <a:rPr lang="bg-BG" sz="2400" dirty="0"/>
              <a:t/>
            </a:r>
            <a:br>
              <a:rPr lang="bg-BG" sz="2400" dirty="0"/>
            </a:br>
            <a:r>
              <a:rPr lang="bg-BG" sz="2400" dirty="0" smtClean="0"/>
              <a:t> Например </a:t>
            </a:r>
            <a:r>
              <a:rPr lang="bg-BG" sz="2400" dirty="0"/>
              <a:t>радиоактивният изотоп кобалт- 60 </a:t>
            </a:r>
            <a:r>
              <a:rPr lang="bg-BG" sz="2400" dirty="0" smtClean="0"/>
              <a:t>претърпява      - разпадане</a:t>
            </a:r>
            <a:br>
              <a:rPr lang="bg-BG" sz="2400" dirty="0" smtClean="0"/>
            </a:br>
            <a:r>
              <a:rPr lang="bg-BG" sz="2400" dirty="0" smtClean="0"/>
              <a:t/>
            </a:r>
            <a:br>
              <a:rPr lang="bg-BG" sz="2400" dirty="0" smtClean="0"/>
            </a:br>
            <a:r>
              <a:rPr lang="bg-BG" sz="2400" dirty="0" smtClean="0"/>
              <a:t> Полученото </a:t>
            </a:r>
            <a:r>
              <a:rPr lang="bg-BG" sz="2400" dirty="0"/>
              <a:t>ядро на никела се намира във възбудено състояние. То излъчва γ- квант и преминава в основното си състояние:</a:t>
            </a:r>
            <a:r>
              <a:rPr lang="bg-BG" sz="2400" dirty="0" smtClean="0"/>
              <a:t/>
            </a:r>
            <a:br>
              <a:rPr lang="bg-BG" sz="2400" dirty="0" smtClean="0"/>
            </a:br>
            <a:r>
              <a:rPr lang="bg-BG" sz="2400" dirty="0" smtClean="0"/>
              <a:t/>
            </a:r>
            <a:br>
              <a:rPr lang="bg-BG" sz="2400" dirty="0" smtClean="0"/>
            </a:br>
            <a:r>
              <a:rPr lang="bg-BG" sz="2400" dirty="0" smtClean="0"/>
              <a:t> Последователността </a:t>
            </a:r>
            <a:r>
              <a:rPr lang="bg-BG" sz="2400" dirty="0"/>
              <a:t>от двата процеса на </a:t>
            </a:r>
            <a:r>
              <a:rPr lang="bg-BG" sz="2400" dirty="0" smtClean="0"/>
              <a:t>     и </a:t>
            </a:r>
            <a:r>
              <a:rPr lang="bg-BG" sz="2400" dirty="0"/>
              <a:t>γ- разпадане е показана </a:t>
            </a:r>
            <a:r>
              <a:rPr lang="bg-BG" sz="2400" dirty="0" smtClean="0"/>
              <a:t>схематично:</a:t>
            </a:r>
            <a:endParaRPr lang="bg-BG" sz="2400" dirty="0"/>
          </a:p>
        </p:txBody>
      </p:sp>
      <p:pic>
        <p:nvPicPr>
          <p:cNvPr id="4" name="Картина 3" descr="https://latex.codecogs.com/gif.latex?\beta&amp;space;%5e%7b-%7d">
            <a:hlinkClick r:id="rId2" tgtFrame="&quot;_blank&quo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7084" y="870333"/>
            <a:ext cx="334267" cy="270367"/>
          </a:xfrm>
          <a:prstGeom prst="rect">
            <a:avLst/>
          </a:prstGeom>
          <a:noFill/>
          <a:ln>
            <a:noFill/>
          </a:ln>
        </p:spPr>
      </p:pic>
      <p:pic>
        <p:nvPicPr>
          <p:cNvPr id="5" name="Картина 4" descr="https://latex.codecogs.com/gif.latex?_%7b27%7d%5e%7b60%7d\textrm%7bCo%7d\rightarrow&amp;space;_%7b28%7d%5e%7b60%7d\textrm&amp;space;Ni%5e%7b\ast&amp;space;%7d+_%7b-1%7d%5e%7b0%7d\textrm%7be%7d+\tilde%7b\nu&amp;space;%7d">
            <a:hlinkClick r:id="rId4" tgtFrame="&quot;_blank&quo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53285" y="1140700"/>
            <a:ext cx="2500901" cy="308472"/>
          </a:xfrm>
          <a:prstGeom prst="rect">
            <a:avLst/>
          </a:prstGeom>
          <a:noFill/>
          <a:ln>
            <a:noFill/>
          </a:ln>
        </p:spPr>
      </p:pic>
      <p:pic>
        <p:nvPicPr>
          <p:cNvPr id="6" name="Картина 5" descr="https://latex.codecogs.com/gif.latex?_%7b28%7d%5e%7b60%7d\textrm&amp;space;Ni%5e%7b\ast&amp;space;%7d\rightarrow&amp;space;_%7b28%7d%5e%7b60%7d\textrm%7bNi%7d+\gamma">
            <a:hlinkClick r:id="rId6" tgtFrame="&quot;_blank&quo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90008" y="2097736"/>
            <a:ext cx="1894975" cy="301388"/>
          </a:xfrm>
          <a:prstGeom prst="rect">
            <a:avLst/>
          </a:prstGeom>
          <a:noFill/>
          <a:ln>
            <a:noFill/>
          </a:ln>
        </p:spPr>
      </p:pic>
      <p:pic>
        <p:nvPicPr>
          <p:cNvPr id="7" name="Картина 6" descr="https://latex.codecogs.com/gif.latex?\beta&amp;space;%5e%7b-%7d">
            <a:hlinkClick r:id="rId2" tgtFrame="&quot;_blank&quo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1222" y="2384309"/>
            <a:ext cx="302964" cy="253389"/>
          </a:xfrm>
          <a:prstGeom prst="rect">
            <a:avLst/>
          </a:prstGeom>
          <a:noFill/>
          <a:ln>
            <a:noFill/>
          </a:ln>
        </p:spPr>
      </p:pic>
      <p:pic>
        <p:nvPicPr>
          <p:cNvPr id="8" name="Картина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13704" y="2827421"/>
            <a:ext cx="4046997" cy="3882819"/>
          </a:xfrm>
          <a:prstGeom prst="rect">
            <a:avLst/>
          </a:prstGeom>
        </p:spPr>
      </p:pic>
      <p:sp>
        <p:nvSpPr>
          <p:cNvPr id="9" name="Текстово поле 8"/>
          <p:cNvSpPr txBox="1"/>
          <p:nvPr/>
        </p:nvSpPr>
        <p:spPr>
          <a:xfrm>
            <a:off x="217098" y="3997855"/>
            <a:ext cx="3619178"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bg-BG" dirty="0" smtClean="0">
                <a:solidFill>
                  <a:srgbClr val="FF0000"/>
                </a:solidFill>
              </a:rPr>
              <a:t>Пример: </a:t>
            </a:r>
            <a:r>
              <a:rPr lang="bg-BG" dirty="0" smtClean="0"/>
              <a:t>127 </a:t>
            </a:r>
            <a:r>
              <a:rPr lang="en-US" dirty="0" smtClean="0"/>
              <a:t>I</a:t>
            </a:r>
            <a:r>
              <a:rPr lang="bg-BG" dirty="0" smtClean="0"/>
              <a:t>*</a:t>
            </a:r>
            <a:r>
              <a:rPr lang="en-US" dirty="0" smtClean="0"/>
              <a:t> -&gt; 12</a:t>
            </a:r>
            <a:r>
              <a:rPr lang="bg-BG" dirty="0" smtClean="0"/>
              <a:t>7</a:t>
            </a:r>
            <a:r>
              <a:rPr lang="en-US" dirty="0" smtClean="0"/>
              <a:t> </a:t>
            </a:r>
            <a:r>
              <a:rPr lang="en-US" dirty="0"/>
              <a:t>I</a:t>
            </a:r>
            <a:r>
              <a:rPr lang="en-US" dirty="0" smtClean="0"/>
              <a:t> + </a:t>
            </a:r>
            <a:r>
              <a:rPr lang="bg-BG" dirty="0"/>
              <a:t>γ</a:t>
            </a:r>
            <a:r>
              <a:rPr lang="bg-BG" dirty="0" smtClean="0"/>
              <a:t/>
            </a:r>
            <a:br>
              <a:rPr lang="bg-BG" dirty="0" smtClean="0"/>
            </a:br>
            <a:r>
              <a:rPr lang="bg-BG" dirty="0" smtClean="0"/>
              <a:t>                   53   </a:t>
            </a:r>
            <a:r>
              <a:rPr lang="en-US" dirty="0" smtClean="0"/>
              <a:t>   </a:t>
            </a:r>
            <a:r>
              <a:rPr lang="bg-BG" dirty="0" smtClean="0"/>
              <a:t>    </a:t>
            </a:r>
            <a:r>
              <a:rPr lang="en-US" dirty="0" smtClean="0"/>
              <a:t>  5</a:t>
            </a:r>
            <a:r>
              <a:rPr lang="bg-BG" dirty="0" smtClean="0"/>
              <a:t>3</a:t>
            </a:r>
            <a:r>
              <a:rPr lang="en-US" dirty="0" smtClean="0"/>
              <a:t>          </a:t>
            </a:r>
            <a:endParaRPr lang="bg-BG" dirty="0"/>
          </a:p>
        </p:txBody>
      </p:sp>
    </p:spTree>
    <p:extLst>
      <p:ext uri="{BB962C8B-B14F-4D97-AF65-F5344CB8AC3E}">
        <p14:creationId xmlns:p14="http://schemas.microsoft.com/office/powerpoint/2010/main" val="1021153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8200" y="902367"/>
            <a:ext cx="4443663" cy="923257"/>
          </a:xfrm>
          <a:solidFill>
            <a:schemeClr val="lt1">
              <a:alpha val="90000"/>
            </a:schemeClr>
          </a:solidFill>
        </p:spPr>
        <p:style>
          <a:lnRef idx="2">
            <a:schemeClr val="accent3"/>
          </a:lnRef>
          <a:fillRef idx="1">
            <a:schemeClr val="lt1"/>
          </a:fillRef>
          <a:effectRef idx="0">
            <a:schemeClr val="accent3"/>
          </a:effectRef>
          <a:fontRef idx="minor">
            <a:schemeClr val="dk1"/>
          </a:fontRef>
        </p:style>
        <p:txBody>
          <a:bodyPr/>
          <a:lstStyle/>
          <a:p>
            <a:r>
              <a:rPr lang="bg-BG" dirty="0" smtClean="0"/>
              <a:t>4.Гайгеров брояч</a:t>
            </a:r>
            <a:endParaRPr lang="bg-BG" dirty="0"/>
          </a:p>
        </p:txBody>
      </p:sp>
      <p:sp>
        <p:nvSpPr>
          <p:cNvPr id="3" name="Контейнер за съдържание 2"/>
          <p:cNvSpPr>
            <a:spLocks noGrp="1"/>
          </p:cNvSpPr>
          <p:nvPr>
            <p:ph idx="1"/>
          </p:nvPr>
        </p:nvSpPr>
        <p:spPr>
          <a:solidFill>
            <a:schemeClr val="lt1">
              <a:alpha val="90000"/>
            </a:schemeClr>
          </a:solidFill>
        </p:spPr>
        <p:style>
          <a:lnRef idx="2">
            <a:schemeClr val="accent3"/>
          </a:lnRef>
          <a:fillRef idx="1">
            <a:schemeClr val="lt1"/>
          </a:fillRef>
          <a:effectRef idx="0">
            <a:schemeClr val="accent3"/>
          </a:effectRef>
          <a:fontRef idx="minor">
            <a:schemeClr val="dk1"/>
          </a:fontRef>
        </p:style>
        <p:txBody>
          <a:bodyPr>
            <a:normAutofit fontScale="85000" lnSpcReduction="20000"/>
          </a:bodyPr>
          <a:lstStyle/>
          <a:p>
            <a:pPr marL="0" indent="0">
              <a:buNone/>
            </a:pPr>
            <a:r>
              <a:rPr lang="bg-BG" dirty="0"/>
              <a:t>    За </a:t>
            </a:r>
            <a:r>
              <a:rPr lang="bg-BG" dirty="0" err="1"/>
              <a:t>регистиране</a:t>
            </a:r>
            <a:r>
              <a:rPr lang="bg-BG" dirty="0"/>
              <a:t> на радиоактивните лъчения се използват различни уреди. Един от най- простите и често използвани приемници на йонизиращи лъчения е Гайгеровият брояч. Той представлява цилиндрична метална тръба, запълнена с разреден газ, по оста на която е опъната тънка метална жичка. Жичката служи за анод и е свързана към положителния полюс на източник на високо напрежение (500- 1000 V), а тръбата служи за катод- свързва се към отрицателния полюс на </a:t>
            </a:r>
            <a:r>
              <a:rPr lang="bg-BG" dirty="0" smtClean="0"/>
              <a:t>източника. </a:t>
            </a:r>
            <a:r>
              <a:rPr lang="bg-BG" dirty="0"/>
              <a:t>Когато γ- квант, α- или β- частица попадне в тръбата през тънкото прозорче от стъкло или слюда в единия й край, предизвиква йонизация на някои от молекулите на газа. Избитите електрони се ускоряват от електричното поле и по пътя си към анода йонизират нови молекули. Възниква ударна йонизация- броят на електроните и положителните йони лавинообразно нараства. Получава се токов импулс, който след това премивана през усилвател и се отчита от електронно броящо устройство. Ако усилените импулси се подадат на високоговорител, регистрирането на всяка </a:t>
            </a:r>
            <a:r>
              <a:rPr lang="bg-BG" dirty="0" err="1"/>
              <a:t>йоницираща</a:t>
            </a:r>
            <a:r>
              <a:rPr lang="bg-BG" dirty="0"/>
              <a:t> частица е придружено със звуков сигнал. </a:t>
            </a:r>
          </a:p>
          <a:p>
            <a:pPr marL="0" indent="0">
              <a:buNone/>
            </a:pPr>
            <a:endParaRPr lang="bg-BG" dirty="0"/>
          </a:p>
        </p:txBody>
      </p:sp>
    </p:spTree>
    <p:extLst>
      <p:ext uri="{BB962C8B-B14F-4D97-AF65-F5344CB8AC3E}">
        <p14:creationId xmlns:p14="http://schemas.microsoft.com/office/powerpoint/2010/main" val="198800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Картина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0149" y="185875"/>
            <a:ext cx="3858163" cy="5210902"/>
          </a:xfrm>
          <a:prstGeom prst="rect">
            <a:avLst/>
          </a:prstGeom>
        </p:spPr>
      </p:pic>
      <p:sp>
        <p:nvSpPr>
          <p:cNvPr id="5" name="Текстово поле 4"/>
          <p:cNvSpPr txBox="1"/>
          <p:nvPr/>
        </p:nvSpPr>
        <p:spPr>
          <a:xfrm>
            <a:off x="3320762" y="5379343"/>
            <a:ext cx="1916935" cy="369332"/>
          </a:xfrm>
          <a:prstGeom prst="rect">
            <a:avLst/>
          </a:prstGeom>
          <a:solidFill>
            <a:schemeClr val="lt1">
              <a:alpha val="9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r>
              <a:rPr lang="bg-BG" dirty="0" smtClean="0">
                <a:solidFill>
                  <a:srgbClr val="FF0000"/>
                </a:solidFill>
              </a:rPr>
              <a:t>*Гайгеров брояч</a:t>
            </a:r>
            <a:endParaRPr lang="bg-BG" dirty="0">
              <a:solidFill>
                <a:srgbClr val="FF0000"/>
              </a:solidFill>
            </a:endParaRPr>
          </a:p>
        </p:txBody>
      </p:sp>
      <p:sp>
        <p:nvSpPr>
          <p:cNvPr id="2" name="Текстово поле 1">
            <a:hlinkClick r:id="rId3"/>
          </p:cNvPr>
          <p:cNvSpPr txBox="1"/>
          <p:nvPr/>
        </p:nvSpPr>
        <p:spPr>
          <a:xfrm>
            <a:off x="5223708" y="6160168"/>
            <a:ext cx="1744578"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bg-BG" sz="2800" dirty="0" smtClean="0"/>
              <a:t>Анимация</a:t>
            </a:r>
            <a:endParaRPr lang="bg-BG" sz="2800" dirty="0"/>
          </a:p>
        </p:txBody>
      </p:sp>
      <p:pic>
        <p:nvPicPr>
          <p:cNvPr id="3" name="Картина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24120" y="185582"/>
            <a:ext cx="3471164" cy="5193762"/>
          </a:xfrm>
          <a:prstGeom prst="rect">
            <a:avLst/>
          </a:prstGeom>
        </p:spPr>
      </p:pic>
    </p:spTree>
    <p:extLst>
      <p:ext uri="{BB962C8B-B14F-4D97-AF65-F5344CB8AC3E}">
        <p14:creationId xmlns:p14="http://schemas.microsoft.com/office/powerpoint/2010/main" val="236572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1"/>
          <p:cNvSpPr>
            <a:spLocks noGrp="1"/>
          </p:cNvSpPr>
          <p:nvPr>
            <p:ph idx="1"/>
          </p:nvPr>
        </p:nvSpPr>
        <p:spPr>
          <a:xfrm>
            <a:off x="5729459" y="683352"/>
            <a:ext cx="5238750" cy="5592763"/>
          </a:xfrm>
          <a:solidFill>
            <a:schemeClr val="lt1">
              <a:alpha val="90000"/>
            </a:schemeClr>
          </a:solidFill>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ru-RU" b="1" dirty="0" err="1"/>
              <a:t>Ханс</a:t>
            </a:r>
            <a:r>
              <a:rPr lang="ru-RU" b="1" dirty="0"/>
              <a:t> </a:t>
            </a:r>
            <a:r>
              <a:rPr lang="ru-RU" b="1" dirty="0" err="1"/>
              <a:t>Гайгер</a:t>
            </a:r>
            <a:r>
              <a:rPr lang="ru-RU" dirty="0"/>
              <a:t> </a:t>
            </a:r>
            <a:r>
              <a:rPr lang="ru-RU" sz="2400" dirty="0"/>
              <a:t>е </a:t>
            </a:r>
            <a:r>
              <a:rPr lang="ru-RU" sz="2400" dirty="0" err="1"/>
              <a:t>германски</a:t>
            </a:r>
            <a:r>
              <a:rPr lang="ru-RU" sz="2400" dirty="0"/>
              <a:t> физик с </a:t>
            </a:r>
            <a:r>
              <a:rPr lang="ru-RU" sz="2400" dirty="0" err="1"/>
              <a:t>експериментаторска</a:t>
            </a:r>
            <a:r>
              <a:rPr lang="ru-RU" sz="2400" dirty="0"/>
              <a:t> </a:t>
            </a:r>
            <a:r>
              <a:rPr lang="ru-RU" sz="2400" dirty="0" err="1"/>
              <a:t>дарба</a:t>
            </a:r>
            <a:r>
              <a:rPr lang="ru-RU" sz="2400" dirty="0"/>
              <a:t> – един от </a:t>
            </a:r>
            <a:r>
              <a:rPr lang="ru-RU" sz="2400" dirty="0" err="1"/>
              <a:t>плеядата</a:t>
            </a:r>
            <a:r>
              <a:rPr lang="ru-RU" sz="2400" dirty="0"/>
              <a:t> </a:t>
            </a:r>
            <a:r>
              <a:rPr lang="ru-RU" sz="2400" dirty="0" err="1"/>
              <a:t>германски</a:t>
            </a:r>
            <a:r>
              <a:rPr lang="ru-RU" sz="2400" dirty="0"/>
              <a:t> </a:t>
            </a:r>
            <a:r>
              <a:rPr lang="ru-RU" sz="2400" dirty="0" err="1"/>
              <a:t>учени</a:t>
            </a:r>
            <a:r>
              <a:rPr lang="ru-RU" sz="2400" dirty="0"/>
              <a:t>, </a:t>
            </a:r>
            <a:r>
              <a:rPr lang="ru-RU" sz="2400" dirty="0" err="1"/>
              <a:t>допринесли</a:t>
            </a:r>
            <a:r>
              <a:rPr lang="ru-RU" sz="2400" dirty="0"/>
              <a:t> за </a:t>
            </a:r>
            <a:r>
              <a:rPr lang="ru-RU" sz="2400" dirty="0" err="1"/>
              <a:t>развитието</a:t>
            </a:r>
            <a:r>
              <a:rPr lang="ru-RU" sz="2400" dirty="0"/>
              <a:t> на </a:t>
            </a:r>
            <a:r>
              <a:rPr lang="ru-RU" sz="2400" dirty="0" err="1"/>
              <a:t>ядрената</a:t>
            </a:r>
            <a:r>
              <a:rPr lang="ru-RU" sz="2400" dirty="0"/>
              <a:t> физика. </a:t>
            </a:r>
            <a:r>
              <a:rPr lang="ru-RU" sz="2400" dirty="0" err="1"/>
              <a:t>Днес</a:t>
            </a:r>
            <a:r>
              <a:rPr lang="ru-RU" sz="2400" dirty="0"/>
              <a:t> </a:t>
            </a:r>
            <a:r>
              <a:rPr lang="ru-RU" sz="2400" dirty="0" err="1"/>
              <a:t>изследванията</a:t>
            </a:r>
            <a:r>
              <a:rPr lang="ru-RU" sz="2400" dirty="0"/>
              <a:t> </a:t>
            </a:r>
            <a:r>
              <a:rPr lang="ru-RU" sz="2400" dirty="0" err="1"/>
              <a:t>му</a:t>
            </a:r>
            <a:r>
              <a:rPr lang="ru-RU" sz="2400" dirty="0"/>
              <a:t> </a:t>
            </a:r>
            <a:r>
              <a:rPr lang="ru-RU" sz="2400" dirty="0" err="1"/>
              <a:t>са</a:t>
            </a:r>
            <a:r>
              <a:rPr lang="ru-RU" sz="2400" dirty="0"/>
              <a:t> в </a:t>
            </a:r>
            <a:r>
              <a:rPr lang="ru-RU" sz="2400" dirty="0" err="1"/>
              <a:t>основата</a:t>
            </a:r>
            <a:r>
              <a:rPr lang="ru-RU" sz="2400" dirty="0"/>
              <a:t> на </a:t>
            </a:r>
            <a:r>
              <a:rPr lang="ru-RU" sz="2400" dirty="0" err="1"/>
              <a:t>повечето</a:t>
            </a:r>
            <a:r>
              <a:rPr lang="ru-RU" sz="2400" dirty="0"/>
              <a:t> </a:t>
            </a:r>
            <a:r>
              <a:rPr lang="ru-RU" sz="2400" dirty="0" err="1"/>
              <a:t>методи</a:t>
            </a:r>
            <a:r>
              <a:rPr lang="ru-RU" sz="2400" dirty="0"/>
              <a:t> за </a:t>
            </a:r>
            <a:r>
              <a:rPr lang="ru-RU" sz="2400" dirty="0" err="1"/>
              <a:t>измерване</a:t>
            </a:r>
            <a:r>
              <a:rPr lang="ru-RU" sz="2400" dirty="0"/>
              <a:t> на </a:t>
            </a:r>
            <a:r>
              <a:rPr lang="ru-RU" sz="2400" dirty="0" err="1"/>
              <a:t>използваните</a:t>
            </a:r>
            <a:r>
              <a:rPr lang="ru-RU" sz="2400" dirty="0"/>
              <a:t> в </a:t>
            </a:r>
            <a:r>
              <a:rPr lang="ru-RU" sz="2400" dirty="0" err="1"/>
              <a:t>медицината</a:t>
            </a:r>
            <a:r>
              <a:rPr lang="ru-RU" sz="2400" dirty="0"/>
              <a:t> </a:t>
            </a:r>
            <a:r>
              <a:rPr lang="ru-RU" sz="2400" dirty="0" err="1"/>
              <a:t>йонизиращи</a:t>
            </a:r>
            <a:r>
              <a:rPr lang="ru-RU" sz="2400" dirty="0"/>
              <a:t> </a:t>
            </a:r>
            <a:r>
              <a:rPr lang="ru-RU" sz="2400" dirty="0" err="1"/>
              <a:t>лъчения</a:t>
            </a:r>
            <a:r>
              <a:rPr lang="ru-RU" sz="2400" dirty="0"/>
              <a:t>. Известен е </a:t>
            </a:r>
            <a:r>
              <a:rPr lang="ru-RU" sz="2400" dirty="0" err="1"/>
              <a:t>най</a:t>
            </a:r>
            <a:r>
              <a:rPr lang="ru-RU" sz="2400" dirty="0"/>
              <a:t>-вече с </a:t>
            </a:r>
            <a:r>
              <a:rPr lang="ru-RU" sz="2400" dirty="0" err="1"/>
              <a:t>изобретяването</a:t>
            </a:r>
            <a:r>
              <a:rPr lang="ru-RU" sz="2400" dirty="0"/>
              <a:t> на </a:t>
            </a:r>
            <a:r>
              <a:rPr lang="ru-RU" sz="2400" dirty="0" err="1"/>
              <a:t>Гайгеровия</a:t>
            </a:r>
            <a:r>
              <a:rPr lang="ru-RU" sz="2400" dirty="0"/>
              <a:t> </a:t>
            </a:r>
            <a:r>
              <a:rPr lang="ru-RU" sz="2400" dirty="0" err="1"/>
              <a:t>брояч</a:t>
            </a:r>
            <a:r>
              <a:rPr lang="ru-RU" sz="2400" dirty="0"/>
              <a:t> и на </a:t>
            </a:r>
            <a:r>
              <a:rPr lang="ru-RU" sz="2400" dirty="0" err="1"/>
              <a:t>усъвършенствания</a:t>
            </a:r>
            <a:r>
              <a:rPr lang="ru-RU" sz="2400" dirty="0"/>
              <a:t> вариант на датчика </a:t>
            </a:r>
            <a:r>
              <a:rPr lang="ru-RU" sz="2400" dirty="0" err="1"/>
              <a:t>му</a:t>
            </a:r>
            <a:r>
              <a:rPr lang="ru-RU" sz="2400" dirty="0"/>
              <a:t> </a:t>
            </a:r>
            <a:r>
              <a:rPr lang="ru-RU" sz="2400" dirty="0" err="1"/>
              <a:t>Гайгер-Мюлерова</a:t>
            </a:r>
            <a:r>
              <a:rPr lang="ru-RU" sz="2400" dirty="0"/>
              <a:t> </a:t>
            </a:r>
            <a:r>
              <a:rPr lang="ru-RU" sz="2400" dirty="0" err="1"/>
              <a:t>тръба</a:t>
            </a:r>
            <a:r>
              <a:rPr lang="ru-RU" sz="2400" dirty="0"/>
              <a:t> – детектор на </a:t>
            </a:r>
            <a:r>
              <a:rPr lang="ru-RU" sz="2400" dirty="0" err="1"/>
              <a:t>продукти</a:t>
            </a:r>
            <a:r>
              <a:rPr lang="ru-RU" sz="2400" dirty="0"/>
              <a:t> на </a:t>
            </a:r>
            <a:r>
              <a:rPr lang="ru-RU" sz="2400" dirty="0" err="1"/>
              <a:t>радиоактивния</a:t>
            </a:r>
            <a:r>
              <a:rPr lang="ru-RU" sz="2400" dirty="0"/>
              <a:t> </a:t>
            </a:r>
            <a:r>
              <a:rPr lang="ru-RU" sz="2400" dirty="0" err="1"/>
              <a:t>разпад</a:t>
            </a:r>
            <a:r>
              <a:rPr lang="ru-RU" sz="2400" dirty="0"/>
              <a:t>.</a:t>
            </a:r>
            <a:endParaRPr lang="bg-BG" sz="2400" dirty="0"/>
          </a:p>
        </p:txBody>
      </p:sp>
      <p:pic>
        <p:nvPicPr>
          <p:cNvPr id="5" name="Картина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1972" y="683352"/>
            <a:ext cx="3937619" cy="4922024"/>
          </a:xfrm>
          <a:prstGeom prst="rect">
            <a:avLst/>
          </a:prstGeom>
        </p:spPr>
      </p:pic>
      <p:sp>
        <p:nvSpPr>
          <p:cNvPr id="6" name="Текстово поле 5"/>
          <p:cNvSpPr txBox="1"/>
          <p:nvPr/>
        </p:nvSpPr>
        <p:spPr>
          <a:xfrm>
            <a:off x="1902597" y="5605376"/>
            <a:ext cx="1836368" cy="461665"/>
          </a:xfrm>
          <a:prstGeom prst="rect">
            <a:avLst/>
          </a:prstGeom>
          <a:solidFill>
            <a:schemeClr val="lt1">
              <a:alpha val="9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r>
              <a:rPr lang="bg-BG" sz="2400" dirty="0" smtClean="0">
                <a:solidFill>
                  <a:srgbClr val="FF0000"/>
                </a:solidFill>
              </a:rPr>
              <a:t>*Ханс </a:t>
            </a:r>
            <a:r>
              <a:rPr lang="bg-BG" sz="2400" dirty="0" err="1" smtClean="0">
                <a:solidFill>
                  <a:srgbClr val="FF0000"/>
                </a:solidFill>
              </a:rPr>
              <a:t>Гайгер</a:t>
            </a:r>
            <a:endParaRPr lang="bg-BG" sz="2400" dirty="0">
              <a:solidFill>
                <a:srgbClr val="FF0000"/>
              </a:solidFill>
            </a:endParaRPr>
          </a:p>
        </p:txBody>
      </p:sp>
    </p:spTree>
    <p:extLst>
      <p:ext uri="{BB962C8B-B14F-4D97-AF65-F5344CB8AC3E}">
        <p14:creationId xmlns:p14="http://schemas.microsoft.com/office/powerpoint/2010/main" val="73797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8200" y="673768"/>
            <a:ext cx="4672263" cy="1016920"/>
          </a:xfrm>
          <a:solidFill>
            <a:schemeClr val="lt1">
              <a:alpha val="90000"/>
            </a:schemeClr>
          </a:solidFill>
        </p:spPr>
        <p:style>
          <a:lnRef idx="2">
            <a:schemeClr val="accent3"/>
          </a:lnRef>
          <a:fillRef idx="1">
            <a:schemeClr val="lt1"/>
          </a:fillRef>
          <a:effectRef idx="0">
            <a:schemeClr val="accent3"/>
          </a:effectRef>
          <a:fontRef idx="minor">
            <a:schemeClr val="dk1"/>
          </a:fontRef>
        </p:style>
        <p:txBody>
          <a:bodyPr/>
          <a:lstStyle/>
          <a:p>
            <a:r>
              <a:rPr lang="bg-BG" dirty="0" err="1" smtClean="0"/>
              <a:t>Задачки</a:t>
            </a:r>
            <a:r>
              <a:rPr lang="bg-BG" dirty="0" smtClean="0"/>
              <a:t> - закачки</a:t>
            </a:r>
            <a:endParaRPr lang="bg-BG" dirty="0"/>
          </a:p>
        </p:txBody>
      </p:sp>
      <p:sp>
        <p:nvSpPr>
          <p:cNvPr id="3" name="Контейнер за съдържание 2"/>
          <p:cNvSpPr>
            <a:spLocks noGrp="1"/>
          </p:cNvSpPr>
          <p:nvPr>
            <p:ph idx="1"/>
          </p:nvPr>
        </p:nvSpPr>
        <p:spPr>
          <a:xfrm>
            <a:off x="838200" y="1690687"/>
            <a:ext cx="10515600" cy="2231608"/>
          </a:xfrm>
          <a:solidFill>
            <a:schemeClr val="lt1">
              <a:alpha val="90000"/>
            </a:schemeClr>
          </a:solidFill>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bg-BG" dirty="0" smtClean="0">
                <a:solidFill>
                  <a:srgbClr val="FF0000"/>
                </a:solidFill>
              </a:rPr>
              <a:t>1.задача/стр.82</a:t>
            </a:r>
            <a:r>
              <a:rPr lang="bg-BG" dirty="0" smtClean="0"/>
              <a:t> Как се изменя броят на неутроните в атомното ядро при: </a:t>
            </a:r>
            <a:r>
              <a:rPr lang="bg-BG" dirty="0" smtClean="0">
                <a:solidFill>
                  <a:srgbClr val="FF0000"/>
                </a:solidFill>
              </a:rPr>
              <a:t>а) </a:t>
            </a:r>
            <a:r>
              <a:rPr lang="bg-BG" dirty="0" smtClean="0"/>
              <a:t>(</a:t>
            </a:r>
            <a:r>
              <a:rPr lang="el-GR" dirty="0" smtClean="0"/>
              <a:t>α</a:t>
            </a:r>
            <a:r>
              <a:rPr lang="bg-BG" dirty="0" smtClean="0"/>
              <a:t>) разпадане ;</a:t>
            </a:r>
            <a:r>
              <a:rPr lang="bg-BG" dirty="0" smtClean="0">
                <a:solidFill>
                  <a:srgbClr val="FF0000"/>
                </a:solidFill>
              </a:rPr>
              <a:t> б) </a:t>
            </a:r>
            <a:r>
              <a:rPr lang="bg-BG" dirty="0" smtClean="0"/>
              <a:t>(</a:t>
            </a:r>
            <a:r>
              <a:rPr lang="el-GR" dirty="0" smtClean="0"/>
              <a:t>β</a:t>
            </a:r>
            <a:r>
              <a:rPr lang="bg-BG" dirty="0" smtClean="0"/>
              <a:t>-) разпадане ; </a:t>
            </a:r>
            <a:r>
              <a:rPr lang="bg-BG" dirty="0" smtClean="0">
                <a:solidFill>
                  <a:srgbClr val="FF0000"/>
                </a:solidFill>
              </a:rPr>
              <a:t>в) </a:t>
            </a:r>
            <a:r>
              <a:rPr lang="bg-BG" dirty="0" smtClean="0"/>
              <a:t>(</a:t>
            </a:r>
            <a:r>
              <a:rPr lang="el-GR" dirty="0" smtClean="0"/>
              <a:t>β</a:t>
            </a:r>
            <a:r>
              <a:rPr lang="bg-BG" dirty="0" smtClean="0"/>
              <a:t>+) разпадане ; </a:t>
            </a:r>
            <a:br>
              <a:rPr lang="bg-BG" dirty="0" smtClean="0"/>
            </a:br>
            <a:r>
              <a:rPr lang="bg-BG" dirty="0" smtClean="0">
                <a:solidFill>
                  <a:srgbClr val="FF0000"/>
                </a:solidFill>
              </a:rPr>
              <a:t>г) </a:t>
            </a:r>
            <a:r>
              <a:rPr lang="bg-BG" dirty="0" smtClean="0"/>
              <a:t>(</a:t>
            </a:r>
            <a:r>
              <a:rPr lang="el-GR" dirty="0" smtClean="0"/>
              <a:t>γ</a:t>
            </a:r>
            <a:r>
              <a:rPr lang="bg-BG" dirty="0" smtClean="0"/>
              <a:t>) разпадане ?</a:t>
            </a:r>
            <a:br>
              <a:rPr lang="bg-BG" dirty="0" smtClean="0"/>
            </a:br>
            <a:r>
              <a:rPr lang="bg-BG" dirty="0" smtClean="0"/>
              <a:t/>
            </a:r>
            <a:br>
              <a:rPr lang="bg-BG" dirty="0" smtClean="0"/>
            </a:br>
            <a:endParaRPr lang="bg-BG" dirty="0">
              <a:solidFill>
                <a:schemeClr val="tx1">
                  <a:lumMod val="95000"/>
                  <a:lumOff val="5000"/>
                </a:schemeClr>
              </a:solidFill>
            </a:endParaRPr>
          </a:p>
        </p:txBody>
      </p:sp>
      <p:sp>
        <p:nvSpPr>
          <p:cNvPr id="4" name="Текстово поле 3"/>
          <p:cNvSpPr txBox="1"/>
          <p:nvPr/>
        </p:nvSpPr>
        <p:spPr>
          <a:xfrm>
            <a:off x="838200" y="3056021"/>
            <a:ext cx="10515600" cy="95410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ru-RU" sz="2800" dirty="0">
                <a:solidFill>
                  <a:srgbClr val="FF0000"/>
                </a:solidFill>
              </a:rPr>
              <a:t>2.задача/стр.82</a:t>
            </a:r>
            <a:r>
              <a:rPr lang="ru-RU" sz="2800" dirty="0"/>
              <a:t> (α) и (β) частица </a:t>
            </a:r>
            <a:r>
              <a:rPr lang="ru-RU" sz="2800" dirty="0" err="1"/>
              <a:t>имат</a:t>
            </a:r>
            <a:r>
              <a:rPr lang="ru-RU" sz="2800" dirty="0"/>
              <a:t> </a:t>
            </a:r>
            <a:r>
              <a:rPr lang="ru-RU" sz="2800" dirty="0" err="1"/>
              <a:t>еднаква</a:t>
            </a:r>
            <a:r>
              <a:rPr lang="ru-RU" sz="2800" dirty="0"/>
              <a:t> </a:t>
            </a:r>
            <a:r>
              <a:rPr lang="ru-RU" sz="2800" dirty="0" err="1"/>
              <a:t>кинетична</a:t>
            </a:r>
            <a:r>
              <a:rPr lang="ru-RU" sz="2800" dirty="0"/>
              <a:t> </a:t>
            </a:r>
            <a:r>
              <a:rPr lang="ru-RU" sz="2800" dirty="0" err="1"/>
              <a:t>енергия</a:t>
            </a:r>
            <a:r>
              <a:rPr lang="ru-RU" sz="2800" dirty="0"/>
              <a:t>. Коя частица се </a:t>
            </a:r>
            <a:r>
              <a:rPr lang="ru-RU" sz="2800" dirty="0" err="1"/>
              <a:t>движи</a:t>
            </a:r>
            <a:r>
              <a:rPr lang="ru-RU" sz="2800" dirty="0"/>
              <a:t> с </a:t>
            </a:r>
            <a:r>
              <a:rPr lang="ru-RU" sz="2800" dirty="0" err="1"/>
              <a:t>по-голяма</a:t>
            </a:r>
            <a:r>
              <a:rPr lang="ru-RU" sz="2800" dirty="0"/>
              <a:t> </a:t>
            </a:r>
            <a:r>
              <a:rPr lang="ru-RU" sz="2800" dirty="0" err="1"/>
              <a:t>скорост</a:t>
            </a:r>
            <a:r>
              <a:rPr lang="ru-RU" sz="2800" dirty="0"/>
              <a:t>?</a:t>
            </a:r>
            <a:endParaRPr lang="bg-BG" sz="2800" dirty="0"/>
          </a:p>
        </p:txBody>
      </p:sp>
      <p:sp>
        <p:nvSpPr>
          <p:cNvPr id="5" name="Текстово поле 4"/>
          <p:cNvSpPr txBox="1"/>
          <p:nvPr/>
        </p:nvSpPr>
        <p:spPr>
          <a:xfrm>
            <a:off x="838200" y="4010128"/>
            <a:ext cx="10515600"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bg-BG" sz="2800" dirty="0">
                <a:solidFill>
                  <a:srgbClr val="FF0000"/>
                </a:solidFill>
              </a:rPr>
              <a:t>Отг. (</a:t>
            </a:r>
            <a:r>
              <a:rPr lang="el-GR" sz="2800" dirty="0">
                <a:solidFill>
                  <a:srgbClr val="FF0000"/>
                </a:solidFill>
              </a:rPr>
              <a:t>β) </a:t>
            </a:r>
            <a:r>
              <a:rPr lang="bg-BG" sz="2800" dirty="0">
                <a:solidFill>
                  <a:srgbClr val="FF0000"/>
                </a:solidFill>
              </a:rPr>
              <a:t>частицата</a:t>
            </a:r>
          </a:p>
        </p:txBody>
      </p:sp>
      <p:sp>
        <p:nvSpPr>
          <p:cNvPr id="6" name="Текстово поле 5"/>
          <p:cNvSpPr txBox="1"/>
          <p:nvPr/>
        </p:nvSpPr>
        <p:spPr>
          <a:xfrm>
            <a:off x="838200" y="4533348"/>
            <a:ext cx="10515600" cy="95410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ru-RU" sz="2800" dirty="0">
                <a:solidFill>
                  <a:srgbClr val="FF0000"/>
                </a:solidFill>
              </a:rPr>
              <a:t>3.задача/стр.82</a:t>
            </a:r>
            <a:r>
              <a:rPr lang="ru-RU" sz="2800" dirty="0"/>
              <a:t> С </a:t>
            </a:r>
            <a:r>
              <a:rPr lang="ru-RU" sz="2800" dirty="0" err="1"/>
              <a:t>помощта</a:t>
            </a:r>
            <a:r>
              <a:rPr lang="ru-RU" sz="2800" dirty="0"/>
              <a:t> на </a:t>
            </a:r>
            <a:r>
              <a:rPr lang="ru-RU" sz="2800" dirty="0" err="1"/>
              <a:t>Менделеевата</a:t>
            </a:r>
            <a:r>
              <a:rPr lang="ru-RU" sz="2800" dirty="0"/>
              <a:t> таблица </a:t>
            </a:r>
            <a:r>
              <a:rPr lang="ru-RU" sz="2800" dirty="0" err="1"/>
              <a:t>определете</a:t>
            </a:r>
            <a:r>
              <a:rPr lang="ru-RU" sz="2800" dirty="0"/>
              <a:t> кое е </a:t>
            </a:r>
            <a:r>
              <a:rPr lang="ru-RU" sz="2800" dirty="0" err="1"/>
              <a:t>ядрото</a:t>
            </a:r>
            <a:r>
              <a:rPr lang="ru-RU" sz="2800" dirty="0"/>
              <a:t> Х в </a:t>
            </a:r>
            <a:r>
              <a:rPr lang="ru-RU" sz="2800" dirty="0" err="1"/>
              <a:t>следните</a:t>
            </a:r>
            <a:r>
              <a:rPr lang="ru-RU" sz="2800" dirty="0"/>
              <a:t> </a:t>
            </a:r>
            <a:r>
              <a:rPr lang="ru-RU" sz="2800" dirty="0" err="1"/>
              <a:t>процеси</a:t>
            </a:r>
            <a:r>
              <a:rPr lang="ru-RU" sz="2800" dirty="0"/>
              <a:t>: </a:t>
            </a:r>
          </a:p>
        </p:txBody>
      </p:sp>
    </p:spTree>
    <p:extLst>
      <p:ext uri="{BB962C8B-B14F-4D97-AF65-F5344CB8AC3E}">
        <p14:creationId xmlns:p14="http://schemas.microsoft.com/office/powerpoint/2010/main" val="2671323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8200" y="365125"/>
            <a:ext cx="5334000" cy="1054601"/>
          </a:xfrm>
          <a:solidFill>
            <a:schemeClr val="lt1">
              <a:alpha val="91000"/>
            </a:schemeClr>
          </a:solidFill>
        </p:spPr>
        <p:style>
          <a:lnRef idx="2">
            <a:schemeClr val="accent3"/>
          </a:lnRef>
          <a:fillRef idx="1">
            <a:schemeClr val="lt1"/>
          </a:fillRef>
          <a:effectRef idx="0">
            <a:schemeClr val="accent3"/>
          </a:effectRef>
          <a:fontRef idx="minor">
            <a:schemeClr val="dk1"/>
          </a:fontRef>
        </p:style>
        <p:txBody>
          <a:bodyPr/>
          <a:lstStyle/>
          <a:p>
            <a:r>
              <a:rPr lang="bg-BG" dirty="0" smtClean="0"/>
              <a:t>Да си припомним…</a:t>
            </a:r>
            <a:endParaRPr lang="bg-BG" dirty="0"/>
          </a:p>
        </p:txBody>
      </p:sp>
      <p:sp>
        <p:nvSpPr>
          <p:cNvPr id="3" name="Контейнер за съдържание 2"/>
          <p:cNvSpPr>
            <a:spLocks noGrp="1"/>
          </p:cNvSpPr>
          <p:nvPr>
            <p:ph idx="1"/>
          </p:nvPr>
        </p:nvSpPr>
        <p:spPr>
          <a:xfrm>
            <a:off x="838200" y="1419726"/>
            <a:ext cx="10515600" cy="4351338"/>
          </a:xfrm>
          <a:solidFill>
            <a:schemeClr val="lt1">
              <a:alpha val="90000"/>
            </a:schemeClr>
          </a:solidFill>
        </p:spPr>
        <p:style>
          <a:lnRef idx="2">
            <a:schemeClr val="accent3"/>
          </a:lnRef>
          <a:fillRef idx="1">
            <a:schemeClr val="lt1"/>
          </a:fillRef>
          <a:effectRef idx="0">
            <a:schemeClr val="accent3"/>
          </a:effectRef>
          <a:fontRef idx="minor">
            <a:schemeClr val="dk1"/>
          </a:fontRef>
        </p:style>
        <p:txBody>
          <a:bodyPr/>
          <a:lstStyle/>
          <a:p>
            <a:r>
              <a:rPr lang="bg-BG" dirty="0" smtClean="0"/>
              <a:t> </a:t>
            </a:r>
            <a:r>
              <a:rPr lang="bg-BG" dirty="0" smtClean="0">
                <a:solidFill>
                  <a:schemeClr val="tx1">
                    <a:lumMod val="95000"/>
                    <a:lumOff val="5000"/>
                  </a:schemeClr>
                </a:solidFill>
              </a:rPr>
              <a:t>Радиоа</a:t>
            </a:r>
            <a:r>
              <a:rPr lang="bg-BG" dirty="0">
                <a:solidFill>
                  <a:schemeClr val="tx1">
                    <a:lumMod val="95000"/>
                    <a:lumOff val="5000"/>
                  </a:schemeClr>
                </a:solidFill>
              </a:rPr>
              <a:t>к</a:t>
            </a:r>
            <a:r>
              <a:rPr lang="bg-BG" dirty="0" smtClean="0">
                <a:solidFill>
                  <a:schemeClr val="tx1">
                    <a:lumMod val="95000"/>
                    <a:lumOff val="5000"/>
                  </a:schemeClr>
                </a:solidFill>
              </a:rPr>
              <a:t>тивност – спонтанното разпадане на нестабилни атомни ядра. При радиоактивното разпадане ядрата излъчват три вида лъчи: алфа(</a:t>
            </a:r>
            <a:r>
              <a:rPr lang="el-GR" dirty="0" smtClean="0">
                <a:solidFill>
                  <a:schemeClr val="tx1">
                    <a:lumMod val="95000"/>
                    <a:lumOff val="5000"/>
                  </a:schemeClr>
                </a:solidFill>
              </a:rPr>
              <a:t>α</a:t>
            </a:r>
            <a:r>
              <a:rPr lang="bg-BG" dirty="0" smtClean="0">
                <a:solidFill>
                  <a:schemeClr val="tx1">
                    <a:lumMod val="95000"/>
                    <a:lumOff val="5000"/>
                  </a:schemeClr>
                </a:solidFill>
              </a:rPr>
              <a:t>) , бета(</a:t>
            </a:r>
            <a:r>
              <a:rPr lang="el-GR" dirty="0" smtClean="0">
                <a:solidFill>
                  <a:schemeClr val="tx1">
                    <a:lumMod val="95000"/>
                    <a:lumOff val="5000"/>
                  </a:schemeClr>
                </a:solidFill>
              </a:rPr>
              <a:t>β</a:t>
            </a:r>
            <a:r>
              <a:rPr lang="bg-BG" dirty="0" smtClean="0">
                <a:solidFill>
                  <a:schemeClr val="tx1">
                    <a:lumMod val="95000"/>
                    <a:lumOff val="5000"/>
                  </a:schemeClr>
                </a:solidFill>
              </a:rPr>
              <a:t>) и гама(</a:t>
            </a:r>
            <a:r>
              <a:rPr lang="el-GR" dirty="0" smtClean="0">
                <a:solidFill>
                  <a:schemeClr val="tx1">
                    <a:lumMod val="95000"/>
                    <a:lumOff val="5000"/>
                  </a:schemeClr>
                </a:solidFill>
              </a:rPr>
              <a:t>γ</a:t>
            </a:r>
            <a:r>
              <a:rPr lang="bg-BG" dirty="0" smtClean="0">
                <a:solidFill>
                  <a:schemeClr val="tx1">
                    <a:lumMod val="95000"/>
                    <a:lumOff val="5000"/>
                  </a:schemeClr>
                </a:solidFill>
              </a:rPr>
              <a:t>) лъчи.</a:t>
            </a:r>
          </a:p>
          <a:p>
            <a:r>
              <a:rPr lang="bg-BG" dirty="0" smtClean="0">
                <a:solidFill>
                  <a:schemeClr val="tx1">
                    <a:lumMod val="95000"/>
                    <a:lumOff val="5000"/>
                  </a:schemeClr>
                </a:solidFill>
              </a:rPr>
              <a:t>Алфа лъчите са поток от хелиеви ядра, бета лъчите – поток от електрони, а гама лъчите – фотони с голяма енергия.</a:t>
            </a:r>
          </a:p>
          <a:p>
            <a:r>
              <a:rPr lang="bg-BG" dirty="0" smtClean="0">
                <a:solidFill>
                  <a:schemeClr val="tx1">
                    <a:lumMod val="95000"/>
                    <a:lumOff val="5000"/>
                  </a:schemeClr>
                </a:solidFill>
              </a:rPr>
              <a:t>Трите вида радиоактивни имат различна проникваща способност – </a:t>
            </a:r>
            <a:r>
              <a:rPr lang="el-GR" dirty="0" smtClean="0">
                <a:solidFill>
                  <a:schemeClr val="tx1">
                    <a:lumMod val="95000"/>
                    <a:lumOff val="5000"/>
                  </a:schemeClr>
                </a:solidFill>
              </a:rPr>
              <a:t>α</a:t>
            </a:r>
            <a:r>
              <a:rPr lang="bg-BG" dirty="0" smtClean="0">
                <a:solidFill>
                  <a:schemeClr val="tx1">
                    <a:lumMod val="95000"/>
                    <a:lumOff val="5000"/>
                  </a:schemeClr>
                </a:solidFill>
              </a:rPr>
              <a:t>-лъчите трудно преминават през лист хартия, </a:t>
            </a:r>
            <a:r>
              <a:rPr lang="el-GR" dirty="0" smtClean="0">
                <a:solidFill>
                  <a:schemeClr val="tx1">
                    <a:lumMod val="95000"/>
                    <a:lumOff val="5000"/>
                  </a:schemeClr>
                </a:solidFill>
              </a:rPr>
              <a:t>β</a:t>
            </a:r>
            <a:r>
              <a:rPr lang="bg-BG" dirty="0" smtClean="0">
                <a:solidFill>
                  <a:schemeClr val="tx1">
                    <a:lumMod val="95000"/>
                    <a:lumOff val="5000"/>
                  </a:schemeClr>
                </a:solidFill>
              </a:rPr>
              <a:t>–лъчите могат да изминат няколко милиметра в алуминий, а за да се защити от </a:t>
            </a:r>
            <a:r>
              <a:rPr lang="el-GR" dirty="0" smtClean="0">
                <a:solidFill>
                  <a:schemeClr val="tx1">
                    <a:lumMod val="95000"/>
                    <a:lumOff val="5000"/>
                  </a:schemeClr>
                </a:solidFill>
              </a:rPr>
              <a:t>γ</a:t>
            </a:r>
            <a:r>
              <a:rPr lang="bg-BG" dirty="0" smtClean="0">
                <a:solidFill>
                  <a:schemeClr val="tx1">
                    <a:lumMod val="95000"/>
                    <a:lumOff val="5000"/>
                  </a:schemeClr>
                </a:solidFill>
              </a:rPr>
              <a:t>-лъчите, необходима е оловна преграда с дебелина около няколко сантиметра. </a:t>
            </a:r>
          </a:p>
        </p:txBody>
      </p:sp>
    </p:spTree>
    <p:extLst>
      <p:ext uri="{BB962C8B-B14F-4D97-AF65-F5344CB8AC3E}">
        <p14:creationId xmlns:p14="http://schemas.microsoft.com/office/powerpoint/2010/main" val="142081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Контейнер за съдържание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04984" y="141948"/>
            <a:ext cx="8485780" cy="4205630"/>
          </a:xfrm>
        </p:spPr>
      </p:pic>
      <p:pic>
        <p:nvPicPr>
          <p:cNvPr id="6" name="Картина 5"/>
          <p:cNvPicPr>
            <a:picLocks noChangeAspect="1"/>
          </p:cNvPicPr>
          <p:nvPr/>
        </p:nvPicPr>
        <p:blipFill rotWithShape="1">
          <a:blip r:embed="rId3" cstate="print">
            <a:extLst>
              <a:ext uri="{28A0092B-C50C-407E-A947-70E740481C1C}">
                <a14:useLocalDpi xmlns:a14="http://schemas.microsoft.com/office/drawing/2010/main" val="0"/>
              </a:ext>
            </a:extLst>
          </a:blip>
          <a:srcRect l="48233" t="77193" r="5919" b="12105"/>
          <a:stretch/>
        </p:blipFill>
        <p:spPr>
          <a:xfrm>
            <a:off x="3178342" y="4347578"/>
            <a:ext cx="5739063" cy="230588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Текстово поле 6"/>
          <p:cNvSpPr txBox="1"/>
          <p:nvPr/>
        </p:nvSpPr>
        <p:spPr>
          <a:xfrm>
            <a:off x="108286" y="4470866"/>
            <a:ext cx="1239252" cy="646331"/>
          </a:xfrm>
          <a:prstGeom prst="rect">
            <a:avLst/>
          </a:prstGeom>
          <a:solidFill>
            <a:schemeClr val="lt1">
              <a:alpha val="9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r>
              <a:rPr lang="bg-BG" dirty="0" smtClean="0"/>
              <a:t>а) 211 </a:t>
            </a:r>
            <a:r>
              <a:rPr lang="en-US" dirty="0" err="1" smtClean="0"/>
              <a:t>Pb</a:t>
            </a:r>
            <a:r>
              <a:rPr lang="bg-BG" dirty="0" smtClean="0"/>
              <a:t/>
            </a:r>
            <a:br>
              <a:rPr lang="bg-BG" dirty="0" smtClean="0"/>
            </a:br>
            <a:r>
              <a:rPr lang="bg-BG" dirty="0" smtClean="0"/>
              <a:t>      82</a:t>
            </a:r>
            <a:endParaRPr lang="bg-BG" dirty="0"/>
          </a:p>
        </p:txBody>
      </p:sp>
      <p:sp>
        <p:nvSpPr>
          <p:cNvPr id="8" name="Текстово поле 7"/>
          <p:cNvSpPr txBox="1"/>
          <p:nvPr/>
        </p:nvSpPr>
        <p:spPr>
          <a:xfrm>
            <a:off x="9205792" y="4454754"/>
            <a:ext cx="966786" cy="646331"/>
          </a:xfrm>
          <a:prstGeom prst="rect">
            <a:avLst/>
          </a:prstGeom>
          <a:solidFill>
            <a:schemeClr val="lt1">
              <a:alpha val="9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r>
              <a:rPr lang="bg-BG" dirty="0" smtClean="0"/>
              <a:t>б) </a:t>
            </a:r>
            <a:r>
              <a:rPr lang="en-US" dirty="0" smtClean="0"/>
              <a:t>12 C</a:t>
            </a:r>
            <a:br>
              <a:rPr lang="en-US" dirty="0" smtClean="0"/>
            </a:br>
            <a:r>
              <a:rPr lang="en-US" dirty="0" smtClean="0"/>
              <a:t>       6</a:t>
            </a:r>
            <a:endParaRPr lang="bg-BG" dirty="0"/>
          </a:p>
        </p:txBody>
      </p:sp>
      <p:sp>
        <p:nvSpPr>
          <p:cNvPr id="9" name="Текстово поле 8"/>
          <p:cNvSpPr txBox="1"/>
          <p:nvPr/>
        </p:nvSpPr>
        <p:spPr>
          <a:xfrm>
            <a:off x="1442910" y="4517032"/>
            <a:ext cx="1531774" cy="1200329"/>
          </a:xfrm>
          <a:prstGeom prst="rect">
            <a:avLst/>
          </a:prstGeom>
          <a:solidFill>
            <a:schemeClr val="lt1">
              <a:alpha val="9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r>
              <a:rPr lang="bg-BG" dirty="0" smtClean="0"/>
              <a:t>В) Х – 226 </a:t>
            </a:r>
            <a:r>
              <a:rPr lang="en-US" dirty="0" smtClean="0"/>
              <a:t>Ra</a:t>
            </a:r>
            <a:r>
              <a:rPr lang="bg-BG" dirty="0" smtClean="0"/>
              <a:t/>
            </a:r>
            <a:br>
              <a:rPr lang="bg-BG" dirty="0" smtClean="0"/>
            </a:br>
            <a:r>
              <a:rPr lang="bg-BG" dirty="0" smtClean="0"/>
              <a:t>             88</a:t>
            </a:r>
            <a:r>
              <a:rPr lang="en-US" dirty="0" smtClean="0"/>
              <a:t/>
            </a:r>
            <a:br>
              <a:rPr lang="en-US" dirty="0" smtClean="0"/>
            </a:br>
            <a:r>
              <a:rPr lang="en-US" dirty="0" smtClean="0"/>
              <a:t>    X1 – 222 Rn</a:t>
            </a:r>
            <a:br>
              <a:rPr lang="en-US" dirty="0" smtClean="0"/>
            </a:br>
            <a:r>
              <a:rPr lang="en-US" dirty="0" smtClean="0"/>
              <a:t>               86</a:t>
            </a:r>
            <a:endParaRPr lang="bg-BG" dirty="0"/>
          </a:p>
        </p:txBody>
      </p:sp>
      <p:sp>
        <p:nvSpPr>
          <p:cNvPr id="10" name="Текстово поле 9"/>
          <p:cNvSpPr txBox="1"/>
          <p:nvPr/>
        </p:nvSpPr>
        <p:spPr>
          <a:xfrm>
            <a:off x="10715507" y="4305382"/>
            <a:ext cx="1406061" cy="1200329"/>
          </a:xfrm>
          <a:prstGeom prst="rect">
            <a:avLst/>
          </a:prstGeom>
          <a:solidFill>
            <a:schemeClr val="lt1">
              <a:alpha val="9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r>
              <a:rPr lang="bg-BG" dirty="0" smtClean="0"/>
              <a:t>г)</a:t>
            </a:r>
            <a:r>
              <a:rPr lang="en-US" dirty="0" smtClean="0"/>
              <a:t> X* - 30 Si</a:t>
            </a:r>
            <a:br>
              <a:rPr lang="en-US" dirty="0" smtClean="0"/>
            </a:br>
            <a:r>
              <a:rPr lang="en-US" dirty="0" smtClean="0"/>
              <a:t>        14</a:t>
            </a:r>
            <a:br>
              <a:rPr lang="en-US" dirty="0" smtClean="0"/>
            </a:br>
            <a:r>
              <a:rPr lang="en-US" dirty="0" smtClean="0"/>
              <a:t> X -  30 Si</a:t>
            </a:r>
            <a:br>
              <a:rPr lang="en-US" dirty="0" smtClean="0"/>
            </a:br>
            <a:r>
              <a:rPr lang="en-US" dirty="0" smtClean="0"/>
              <a:t>       14</a:t>
            </a:r>
            <a:endParaRPr lang="bg-BG" dirty="0"/>
          </a:p>
        </p:txBody>
      </p:sp>
      <p:sp>
        <p:nvSpPr>
          <p:cNvPr id="11" name="Текстово поле 10"/>
          <p:cNvSpPr txBox="1"/>
          <p:nvPr/>
        </p:nvSpPr>
        <p:spPr>
          <a:xfrm>
            <a:off x="9205792" y="5612887"/>
            <a:ext cx="2273968" cy="1200329"/>
          </a:xfrm>
          <a:prstGeom prst="rect">
            <a:avLst/>
          </a:prstGeom>
          <a:solidFill>
            <a:schemeClr val="lt1">
              <a:alpha val="9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r>
              <a:rPr lang="bg-BG" dirty="0" smtClean="0"/>
              <a:t>д) </a:t>
            </a:r>
            <a:r>
              <a:rPr lang="en-US" dirty="0" smtClean="0"/>
              <a:t>X* - 137 Ba</a:t>
            </a:r>
            <a:br>
              <a:rPr lang="en-US" dirty="0" smtClean="0"/>
            </a:br>
            <a:r>
              <a:rPr lang="en-US" dirty="0" smtClean="0"/>
              <a:t>               56</a:t>
            </a:r>
            <a:br>
              <a:rPr lang="en-US" dirty="0" smtClean="0"/>
            </a:br>
            <a:r>
              <a:rPr lang="en-US" dirty="0" smtClean="0"/>
              <a:t>     X – 137 Ba</a:t>
            </a:r>
            <a:br>
              <a:rPr lang="en-US" dirty="0" smtClean="0"/>
            </a:br>
            <a:r>
              <a:rPr lang="en-US" dirty="0" smtClean="0"/>
              <a:t>              56</a:t>
            </a:r>
            <a:endParaRPr lang="bg-BG" dirty="0"/>
          </a:p>
        </p:txBody>
      </p:sp>
    </p:spTree>
    <p:extLst>
      <p:ext uri="{BB962C8B-B14F-4D97-AF65-F5344CB8AC3E}">
        <p14:creationId xmlns:p14="http://schemas.microsoft.com/office/powerpoint/2010/main" val="269413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p:cNvSpPr>
            <a:spLocks noGrp="1"/>
          </p:cNvSpPr>
          <p:nvPr>
            <p:ph idx="1"/>
          </p:nvPr>
        </p:nvSpPr>
        <p:spPr>
          <a:xfrm>
            <a:off x="712076" y="827143"/>
            <a:ext cx="10515600" cy="5542126"/>
          </a:xfrm>
          <a:solidFill>
            <a:schemeClr val="lt1">
              <a:alpha val="90000"/>
            </a:schemeClr>
          </a:solidFill>
        </p:spPr>
        <p:style>
          <a:lnRef idx="2">
            <a:schemeClr val="accent3"/>
          </a:lnRef>
          <a:fillRef idx="1">
            <a:schemeClr val="lt1"/>
          </a:fillRef>
          <a:effectRef idx="0">
            <a:schemeClr val="accent3"/>
          </a:effectRef>
          <a:fontRef idx="minor">
            <a:schemeClr val="dk1"/>
          </a:fontRef>
        </p:style>
        <p:txBody>
          <a:bodyPr/>
          <a:lstStyle/>
          <a:p>
            <a:pPr marL="0" indent="0">
              <a:buNone/>
            </a:pPr>
            <a:r>
              <a:rPr lang="en-US" dirty="0" smtClean="0"/>
              <a:t>a) 215 Po -&gt; 211 </a:t>
            </a:r>
            <a:r>
              <a:rPr lang="en-US" dirty="0" err="1" smtClean="0"/>
              <a:t>Pb</a:t>
            </a:r>
            <a:r>
              <a:rPr lang="en-US" dirty="0" smtClean="0"/>
              <a:t> + 4 He  - </a:t>
            </a:r>
            <a:r>
              <a:rPr lang="bg-BG" dirty="0" smtClean="0"/>
              <a:t>алфа разпадане</a:t>
            </a:r>
            <a:r>
              <a:rPr lang="en-US" dirty="0" smtClean="0"/>
              <a:t/>
            </a:r>
            <a:br>
              <a:rPr lang="en-US" dirty="0" smtClean="0"/>
            </a:br>
            <a:r>
              <a:rPr lang="en-US" dirty="0" smtClean="0"/>
              <a:t>       84             82          2</a:t>
            </a:r>
            <a:r>
              <a:rPr lang="bg-BG" dirty="0" smtClean="0"/>
              <a:t/>
            </a:r>
            <a:br>
              <a:rPr lang="bg-BG" dirty="0" smtClean="0"/>
            </a:br>
            <a:r>
              <a:rPr lang="bg-BG" dirty="0" smtClean="0"/>
              <a:t>б) 12 </a:t>
            </a:r>
            <a:r>
              <a:rPr lang="en-US" dirty="0" smtClean="0"/>
              <a:t>B -&gt; 12 C +        +         - </a:t>
            </a:r>
            <a:r>
              <a:rPr lang="bg-BG" dirty="0"/>
              <a:t>(      ) разпадане</a:t>
            </a:r>
            <a:r>
              <a:rPr lang="en-US" dirty="0" smtClean="0"/>
              <a:t/>
            </a:r>
            <a:br>
              <a:rPr lang="en-US" dirty="0" smtClean="0"/>
            </a:br>
            <a:r>
              <a:rPr lang="en-US" dirty="0" smtClean="0"/>
              <a:t>       5           6</a:t>
            </a:r>
            <a:br>
              <a:rPr lang="en-US" dirty="0" smtClean="0"/>
            </a:br>
            <a:r>
              <a:rPr lang="bg-BG" dirty="0" smtClean="0"/>
              <a:t>в) 226 </a:t>
            </a:r>
            <a:r>
              <a:rPr lang="en-US" dirty="0" smtClean="0"/>
              <a:t>Ra -&gt; 222 Rn</a:t>
            </a:r>
            <a:r>
              <a:rPr lang="bg-BG" dirty="0" smtClean="0"/>
              <a:t>*</a:t>
            </a:r>
            <a:r>
              <a:rPr lang="en-US" dirty="0" smtClean="0"/>
              <a:t> + 4 He </a:t>
            </a:r>
            <a:r>
              <a:rPr lang="bg-BG" dirty="0"/>
              <a:t> </a:t>
            </a:r>
            <a:r>
              <a:rPr lang="bg-BG" dirty="0" smtClean="0"/>
              <a:t> и  222 </a:t>
            </a:r>
            <a:r>
              <a:rPr lang="en-US" dirty="0" smtClean="0"/>
              <a:t>Rn* -&gt; 222 Rn + </a:t>
            </a:r>
            <a:r>
              <a:rPr lang="bg-BG" dirty="0" smtClean="0"/>
              <a:t>γ</a:t>
            </a:r>
            <a:r>
              <a:rPr lang="en-US" dirty="0" smtClean="0"/>
              <a:t> </a:t>
            </a:r>
            <a:br>
              <a:rPr lang="en-US" dirty="0" smtClean="0"/>
            </a:br>
            <a:r>
              <a:rPr lang="en-US" dirty="0" smtClean="0"/>
              <a:t>       88             86            2               86                86</a:t>
            </a:r>
            <a:r>
              <a:rPr lang="bg-BG" dirty="0" smtClean="0"/>
              <a:t>              - </a:t>
            </a:r>
            <a:r>
              <a:rPr lang="bg-BG" sz="2000" dirty="0"/>
              <a:t>алфа и гама разпадане</a:t>
            </a:r>
            <a:r>
              <a:rPr lang="en-US" sz="2000" dirty="0"/>
              <a:t/>
            </a:r>
            <a:br>
              <a:rPr lang="en-US" sz="2000" dirty="0"/>
            </a:br>
            <a:r>
              <a:rPr lang="bg-BG" dirty="0" smtClean="0"/>
              <a:t>          </a:t>
            </a:r>
            <a:r>
              <a:rPr lang="en-US" dirty="0" smtClean="0"/>
              <a:t/>
            </a:r>
            <a:br>
              <a:rPr lang="en-US" dirty="0" smtClean="0"/>
            </a:br>
            <a:r>
              <a:rPr lang="bg-BG" dirty="0" smtClean="0"/>
              <a:t>г) 30</a:t>
            </a:r>
            <a:r>
              <a:rPr lang="en-US" dirty="0"/>
              <a:t> </a:t>
            </a:r>
            <a:r>
              <a:rPr lang="en-US" dirty="0" smtClean="0"/>
              <a:t>P -&gt;29 Si* </a:t>
            </a:r>
            <a:r>
              <a:rPr lang="bg-BG" dirty="0" smtClean="0"/>
              <a:t>+ </a:t>
            </a:r>
            <a:r>
              <a:rPr lang="en-US" dirty="0" smtClean="0"/>
              <a:t>e</a:t>
            </a:r>
            <a:r>
              <a:rPr lang="en-US" baseline="30000" dirty="0" smtClean="0"/>
              <a:t>+  </a:t>
            </a:r>
            <a:r>
              <a:rPr lang="bg-BG" dirty="0" smtClean="0"/>
              <a:t>+ ν  и</a:t>
            </a:r>
            <a:r>
              <a:rPr lang="en-US" dirty="0" smtClean="0"/>
              <a:t>  </a:t>
            </a:r>
            <a:r>
              <a:rPr lang="bg-BG" dirty="0" smtClean="0"/>
              <a:t> </a:t>
            </a:r>
            <a:r>
              <a:rPr lang="en-US" dirty="0" smtClean="0"/>
              <a:t>29 Si* -&gt; 29 Si +</a:t>
            </a:r>
            <a:r>
              <a:rPr lang="bg-BG" dirty="0"/>
              <a:t> γ</a:t>
            </a:r>
            <a:r>
              <a:rPr lang="en-US" dirty="0"/>
              <a:t> </a:t>
            </a:r>
            <a:r>
              <a:rPr lang="en-US" dirty="0" smtClean="0"/>
              <a:t> </a:t>
            </a:r>
            <a:br>
              <a:rPr lang="en-US" dirty="0" smtClean="0"/>
            </a:br>
            <a:r>
              <a:rPr lang="en-US" dirty="0" smtClean="0"/>
              <a:t>    15        14                             14           14             </a:t>
            </a:r>
            <a:r>
              <a:rPr lang="en-US" sz="2000" dirty="0" smtClean="0"/>
              <a:t>- (     ) </a:t>
            </a:r>
            <a:r>
              <a:rPr lang="bg-BG" sz="2000" dirty="0" smtClean="0"/>
              <a:t>и гама разпадане</a:t>
            </a:r>
            <a:br>
              <a:rPr lang="bg-BG" sz="2000" dirty="0" smtClean="0"/>
            </a:br>
            <a:r>
              <a:rPr lang="bg-BG" dirty="0" smtClean="0"/>
              <a:t>Д)</a:t>
            </a:r>
            <a:r>
              <a:rPr lang="en-US" dirty="0" smtClean="0"/>
              <a:t> 137 CS -&gt; 137 Ba* +        +      </a:t>
            </a:r>
            <a:r>
              <a:rPr lang="bg-BG" dirty="0" smtClean="0"/>
              <a:t>и  </a:t>
            </a:r>
            <a:r>
              <a:rPr lang="en-US" dirty="0" smtClean="0"/>
              <a:t>137 Ba* -&gt; 137 Ba +</a:t>
            </a:r>
            <a:r>
              <a:rPr lang="bg-BG" sz="3600" dirty="0"/>
              <a:t> </a:t>
            </a:r>
            <a:r>
              <a:rPr lang="bg-BG" dirty="0"/>
              <a:t>γ</a:t>
            </a:r>
            <a:r>
              <a:rPr lang="en-US" sz="3600" dirty="0"/>
              <a:t> </a:t>
            </a:r>
            <a:r>
              <a:rPr lang="en-US" sz="3600" dirty="0" smtClean="0"/>
              <a:t/>
            </a:r>
            <a:br>
              <a:rPr lang="en-US" sz="3600" dirty="0" smtClean="0"/>
            </a:br>
            <a:r>
              <a:rPr lang="en-US" dirty="0" smtClean="0"/>
              <a:t>      55              56                                  56               56              </a:t>
            </a:r>
            <a:r>
              <a:rPr lang="en-US" sz="2000" dirty="0" smtClean="0"/>
              <a:t>- </a:t>
            </a:r>
            <a:r>
              <a:rPr lang="bg-BG" sz="2000" dirty="0"/>
              <a:t>(      ) </a:t>
            </a:r>
            <a:r>
              <a:rPr lang="bg-BG" sz="2000" dirty="0" smtClean="0"/>
              <a:t>и гама разпадане</a:t>
            </a:r>
            <a:endParaRPr lang="bg-BG" sz="2000" dirty="0"/>
          </a:p>
        </p:txBody>
      </p:sp>
      <p:pic>
        <p:nvPicPr>
          <p:cNvPr id="4" name="Картина 3" descr="https://latex.codecogs.com/gif.latex?_%7b-1%7d%5e%7b0%7d\textrm%7be%7d">
            <a:hlinkClick r:id="rId2" tgtFrame="&quot;_blank&quo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0637" y="1587062"/>
            <a:ext cx="438494" cy="409179"/>
          </a:xfrm>
          <a:prstGeom prst="rect">
            <a:avLst/>
          </a:prstGeom>
          <a:noFill/>
          <a:ln>
            <a:noFill/>
          </a:ln>
        </p:spPr>
      </p:pic>
      <p:pic>
        <p:nvPicPr>
          <p:cNvPr id="5" name="Картина 4" descr="https://latex.codecogs.com/gif.latex?\tilde%7b\nu&amp;space;%7d">
            <a:hlinkClick r:id="rId4" tgtFrame="&quot;_blank&quo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03227" y="1649400"/>
            <a:ext cx="216524" cy="262034"/>
          </a:xfrm>
          <a:prstGeom prst="rect">
            <a:avLst/>
          </a:prstGeom>
          <a:noFill/>
          <a:ln>
            <a:noFill/>
          </a:ln>
        </p:spPr>
      </p:pic>
      <p:pic>
        <p:nvPicPr>
          <p:cNvPr id="6" name="Картина 5" descr="https://latex.codecogs.com/gif.latex?\beta&amp;space;%5e%7b-%7d">
            <a:hlinkClick r:id="rId6" tgtFrame="_blank"/>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42903" y="1692821"/>
            <a:ext cx="334267" cy="303420"/>
          </a:xfrm>
          <a:prstGeom prst="rect">
            <a:avLst/>
          </a:prstGeom>
          <a:noFill/>
          <a:ln>
            <a:noFill/>
          </a:ln>
        </p:spPr>
      </p:pic>
      <p:pic>
        <p:nvPicPr>
          <p:cNvPr id="8" name="Картина 7" descr="https://latex.codecogs.com/gif.latex?\beta&amp;space;%5e%7b+%7d">
            <a:hlinkClick r:id="rId8" tgtFrame="_blank"/>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754245" y="4298730"/>
            <a:ext cx="286168" cy="280213"/>
          </a:xfrm>
          <a:prstGeom prst="rect">
            <a:avLst/>
          </a:prstGeom>
          <a:noFill/>
          <a:ln>
            <a:noFill/>
          </a:ln>
        </p:spPr>
      </p:pic>
      <p:pic>
        <p:nvPicPr>
          <p:cNvPr id="9" name="Картина 8" descr="https://latex.codecogs.com/gif.latex?_%7b-1%7d%5e%7b0%7d\textrm%7be%7d">
            <a:hlinkClick r:id="rId2" tgtFrame="&quot;_blank&quo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1490" y="4578943"/>
            <a:ext cx="438494" cy="409179"/>
          </a:xfrm>
          <a:prstGeom prst="rect">
            <a:avLst/>
          </a:prstGeom>
          <a:noFill/>
          <a:ln>
            <a:noFill/>
          </a:ln>
        </p:spPr>
      </p:pic>
      <p:pic>
        <p:nvPicPr>
          <p:cNvPr id="10" name="Картина 9" descr="https://latex.codecogs.com/gif.latex?\tilde%7b\nu&amp;space;%7d">
            <a:hlinkClick r:id="rId4" tgtFrame="&quot;_blank&quo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26379" y="4663628"/>
            <a:ext cx="216524" cy="262034"/>
          </a:xfrm>
          <a:prstGeom prst="rect">
            <a:avLst/>
          </a:prstGeom>
          <a:noFill/>
          <a:ln>
            <a:noFill/>
          </a:ln>
        </p:spPr>
      </p:pic>
      <p:pic>
        <p:nvPicPr>
          <p:cNvPr id="11" name="Картина 10" descr="https://latex.codecogs.com/gif.latex?\beta&amp;space;%5e%7b-%7d">
            <a:hlinkClick r:id="rId6" tgtFrame="_blank"/>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257702" y="5202621"/>
            <a:ext cx="233139" cy="277800"/>
          </a:xfrm>
          <a:prstGeom prst="rect">
            <a:avLst/>
          </a:prstGeom>
          <a:noFill/>
          <a:ln>
            <a:noFill/>
          </a:ln>
        </p:spPr>
      </p:pic>
    </p:spTree>
    <p:extLst>
      <p:ext uri="{BB962C8B-B14F-4D97-AF65-F5344CB8AC3E}">
        <p14:creationId xmlns:p14="http://schemas.microsoft.com/office/powerpoint/2010/main" val="1515702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a:xfrm>
            <a:off x="2207794" y="216568"/>
            <a:ext cx="7800474" cy="1325563"/>
          </a:xfrm>
          <a:solidFill>
            <a:schemeClr val="lt1">
              <a:alpha val="85000"/>
            </a:schemeClr>
          </a:solidFill>
        </p:spPr>
        <p:style>
          <a:lnRef idx="2">
            <a:schemeClr val="accent3"/>
          </a:lnRef>
          <a:fillRef idx="1">
            <a:schemeClr val="lt1"/>
          </a:fillRef>
          <a:effectRef idx="0">
            <a:schemeClr val="accent3"/>
          </a:effectRef>
          <a:fontRef idx="minor">
            <a:schemeClr val="dk1"/>
          </a:fontRef>
        </p:style>
        <p:txBody>
          <a:bodyPr/>
          <a:lstStyle/>
          <a:p>
            <a:r>
              <a:rPr lang="bg-BG" dirty="0" smtClean="0"/>
              <a:t>Благодарим за вниманието!</a:t>
            </a:r>
            <a:endParaRPr lang="bg-BG" dirty="0"/>
          </a:p>
        </p:txBody>
      </p:sp>
      <p:pic>
        <p:nvPicPr>
          <p:cNvPr id="4" name="Картина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9631" y="1542131"/>
            <a:ext cx="4876800" cy="4876800"/>
          </a:xfrm>
          <a:prstGeom prst="rect">
            <a:avLst/>
          </a:prstGeom>
        </p:spPr>
      </p:pic>
    </p:spTree>
    <p:extLst>
      <p:ext uri="{BB962C8B-B14F-4D97-AF65-F5344CB8AC3E}">
        <p14:creationId xmlns:p14="http://schemas.microsoft.com/office/powerpoint/2010/main" val="540771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Картина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0462" y="106632"/>
            <a:ext cx="4271076" cy="5754400"/>
          </a:xfrm>
          <a:prstGeom prst="rect">
            <a:avLst/>
          </a:prstGeom>
        </p:spPr>
      </p:pic>
      <p:sp>
        <p:nvSpPr>
          <p:cNvPr id="5" name="Текстово поле 4"/>
          <p:cNvSpPr txBox="1"/>
          <p:nvPr/>
        </p:nvSpPr>
        <p:spPr>
          <a:xfrm>
            <a:off x="3960463" y="5861032"/>
            <a:ext cx="4271075" cy="923330"/>
          </a:xfrm>
          <a:prstGeom prst="rect">
            <a:avLst/>
          </a:prstGeom>
          <a:ln>
            <a:solidFill>
              <a:schemeClr val="bg1">
                <a:lumMod val="95000"/>
              </a:schemeClr>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bg-BG" dirty="0" smtClean="0">
                <a:solidFill>
                  <a:srgbClr val="FF0000"/>
                </a:solidFill>
              </a:rPr>
              <a:t>*Опит, който се използва за разделяне и регистриране на радиоактивните лъчения</a:t>
            </a:r>
            <a:endParaRPr lang="bg-BG" dirty="0">
              <a:solidFill>
                <a:srgbClr val="FF0000"/>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0890" y="382432"/>
            <a:ext cx="2564539" cy="2564539"/>
          </a:xfrm>
          <a:prstGeom prst="rect">
            <a:avLst/>
          </a:prstGeom>
          <a:ln>
            <a:noFill/>
          </a:ln>
          <a:effectLst>
            <a:softEdge rad="112500"/>
          </a:effectLst>
        </p:spPr>
      </p:pic>
    </p:spTree>
    <p:extLst>
      <p:ext uri="{BB962C8B-B14F-4D97-AF65-F5344CB8AC3E}">
        <p14:creationId xmlns:p14="http://schemas.microsoft.com/office/powerpoint/2010/main" val="279713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C:\01 Vqra\Daskalo\fizika\penetration.gif"/>
          <p:cNvPicPr>
            <a:picLocks noChangeAspect="1" noChangeArrowheads="1" noCrop="1"/>
          </p:cNvPicPr>
          <p:nvPr/>
        </p:nvPicPr>
        <p:blipFill>
          <a:blip r:embed="rId2" cstate="print"/>
          <a:srcRect/>
          <a:stretch>
            <a:fillRect/>
          </a:stretch>
        </p:blipFill>
        <p:spPr bwMode="auto">
          <a:xfrm>
            <a:off x="3599943" y="245035"/>
            <a:ext cx="8059783" cy="6402758"/>
          </a:xfrm>
          <a:prstGeom prst="rect">
            <a:avLst/>
          </a:prstGeom>
          <a:noFill/>
        </p:spPr>
      </p:pic>
      <p:pic>
        <p:nvPicPr>
          <p:cNvPr id="3" name="Picture 2" descr="C:\01 Vqra\Daskalo\fizika\kar1-1.png"/>
          <p:cNvPicPr>
            <a:picLocks noChangeAspect="1" noChangeArrowheads="1"/>
          </p:cNvPicPr>
          <p:nvPr/>
        </p:nvPicPr>
        <p:blipFill>
          <a:blip r:embed="rId3" cstate="print"/>
          <a:srcRect/>
          <a:stretch>
            <a:fillRect/>
          </a:stretch>
        </p:blipFill>
        <p:spPr bwMode="auto">
          <a:xfrm>
            <a:off x="522514" y="652534"/>
            <a:ext cx="2548217" cy="2514762"/>
          </a:xfrm>
          <a:prstGeom prst="rect">
            <a:avLst/>
          </a:prstGeom>
          <a:solidFill>
            <a:schemeClr val="bg1"/>
          </a:solidFill>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5576" y="3608957"/>
            <a:ext cx="2564539" cy="2564539"/>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ово поле 1"/>
          <p:cNvSpPr txBox="1"/>
          <p:nvPr/>
        </p:nvSpPr>
        <p:spPr>
          <a:xfrm>
            <a:off x="6737685" y="374011"/>
            <a:ext cx="4174958" cy="6001643"/>
          </a:xfrm>
          <a:prstGeom prst="rect">
            <a:avLst/>
          </a:prstGeom>
          <a:solidFill>
            <a:schemeClr val="lt1">
              <a:alpha val="9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r>
              <a:rPr lang="bg-BG" sz="2400" b="1" dirty="0"/>
              <a:t>Антоан Анри Бекерел </a:t>
            </a:r>
            <a:r>
              <a:rPr lang="bg-BG" sz="2400" dirty="0"/>
              <a:t>е френски физик, откривател на естествената радиоактивност и носител на Нобелова награда за физика за 1903 година. Научната му дейност се заключава предимно в изследвания в областта на магнитооптиката, фосфоресценцията и </a:t>
            </a:r>
            <a:r>
              <a:rPr lang="bg-BG" sz="2400" dirty="0" err="1"/>
              <a:t>радиоактивността.На</a:t>
            </a:r>
            <a:r>
              <a:rPr lang="bg-BG" sz="2400" dirty="0"/>
              <a:t> негово име е наречена единицата за радиоактивност в системата СИ – </a:t>
            </a:r>
            <a:r>
              <a:rPr lang="bg-BG" sz="2400" dirty="0" err="1"/>
              <a:t>бекерел</a:t>
            </a:r>
            <a:r>
              <a:rPr lang="bg-BG" sz="2400" dirty="0"/>
              <a:t>.</a:t>
            </a:r>
          </a:p>
          <a:p>
            <a:endParaRPr lang="bg-BG" sz="2400" dirty="0"/>
          </a:p>
        </p:txBody>
      </p:sp>
      <p:pic>
        <p:nvPicPr>
          <p:cNvPr id="3" name="Картина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0019" y="374011"/>
            <a:ext cx="4647832" cy="5582603"/>
          </a:xfrm>
          <a:prstGeom prst="rect">
            <a:avLst/>
          </a:prstGeom>
        </p:spPr>
      </p:pic>
      <p:sp>
        <p:nvSpPr>
          <p:cNvPr id="4" name="Текстово поле 3"/>
          <p:cNvSpPr txBox="1"/>
          <p:nvPr/>
        </p:nvSpPr>
        <p:spPr>
          <a:xfrm>
            <a:off x="1795890" y="5956614"/>
            <a:ext cx="3416089" cy="461665"/>
          </a:xfrm>
          <a:prstGeom prst="rect">
            <a:avLst/>
          </a:prstGeom>
          <a:solidFill>
            <a:schemeClr val="lt1">
              <a:alpha val="9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dirty="0" smtClean="0">
                <a:solidFill>
                  <a:srgbClr val="FF0000"/>
                </a:solidFill>
              </a:rPr>
              <a:t>*</a:t>
            </a:r>
            <a:r>
              <a:rPr lang="bg-BG" sz="2400" dirty="0" smtClean="0">
                <a:solidFill>
                  <a:srgbClr val="FF0000"/>
                </a:solidFill>
              </a:rPr>
              <a:t>Антоан Анри Бекерел</a:t>
            </a:r>
            <a:endParaRPr lang="bg-BG" sz="2400" dirty="0">
              <a:solidFill>
                <a:srgbClr val="FF0000"/>
              </a:solidFill>
            </a:endParaRPr>
          </a:p>
        </p:txBody>
      </p:sp>
    </p:spTree>
    <p:extLst>
      <p:ext uri="{BB962C8B-B14F-4D97-AF65-F5344CB8AC3E}">
        <p14:creationId xmlns:p14="http://schemas.microsoft.com/office/powerpoint/2010/main" val="1860549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8200" y="365125"/>
            <a:ext cx="5418221" cy="1114759"/>
          </a:xfrm>
          <a:solidFill>
            <a:schemeClr val="lt1">
              <a:alpha val="90000"/>
            </a:schemeClr>
          </a:solidFill>
        </p:spPr>
        <p:style>
          <a:lnRef idx="2">
            <a:schemeClr val="accent3"/>
          </a:lnRef>
          <a:fillRef idx="1">
            <a:schemeClr val="lt1"/>
          </a:fillRef>
          <a:effectRef idx="0">
            <a:schemeClr val="accent3"/>
          </a:effectRef>
          <a:fontRef idx="minor">
            <a:schemeClr val="dk1"/>
          </a:fontRef>
        </p:style>
        <p:txBody>
          <a:bodyPr/>
          <a:lstStyle/>
          <a:p>
            <a:r>
              <a:rPr lang="bg-BG" dirty="0" smtClean="0"/>
              <a:t>1.Алфа (</a:t>
            </a:r>
            <a:r>
              <a:rPr lang="el-GR" dirty="0" smtClean="0"/>
              <a:t>α</a:t>
            </a:r>
            <a:r>
              <a:rPr lang="bg-BG" dirty="0" smtClean="0"/>
              <a:t>) разпадане</a:t>
            </a:r>
            <a:endParaRPr lang="bg-BG" dirty="0"/>
          </a:p>
        </p:txBody>
      </p:sp>
      <p:sp>
        <p:nvSpPr>
          <p:cNvPr id="3" name="Контейнер за съдържание 2"/>
          <p:cNvSpPr>
            <a:spLocks noGrp="1"/>
          </p:cNvSpPr>
          <p:nvPr>
            <p:ph idx="1"/>
          </p:nvPr>
        </p:nvSpPr>
        <p:spPr>
          <a:xfrm>
            <a:off x="838200" y="1479884"/>
            <a:ext cx="10927814" cy="4894664"/>
          </a:xfrm>
          <a:solidFill>
            <a:schemeClr val="lt1">
              <a:alpha val="90000"/>
            </a:schemeClr>
          </a:solidFill>
        </p:spPr>
        <p:style>
          <a:lnRef idx="2">
            <a:schemeClr val="accent3"/>
          </a:lnRef>
          <a:fillRef idx="1">
            <a:schemeClr val="lt1"/>
          </a:fillRef>
          <a:effectRef idx="0">
            <a:schemeClr val="accent3"/>
          </a:effectRef>
          <a:fontRef idx="minor">
            <a:schemeClr val="dk1"/>
          </a:fontRef>
        </p:style>
        <p:txBody>
          <a:bodyPr/>
          <a:lstStyle/>
          <a:p>
            <a:pPr marL="0" indent="0">
              <a:buNone/>
            </a:pPr>
            <a:r>
              <a:rPr lang="bg-BG" dirty="0"/>
              <a:t>    </a:t>
            </a:r>
            <a:r>
              <a:rPr lang="bg-BG" sz="2400" dirty="0">
                <a:solidFill>
                  <a:schemeClr val="tx1">
                    <a:lumMod val="95000"/>
                    <a:lumOff val="5000"/>
                  </a:schemeClr>
                </a:solidFill>
              </a:rPr>
              <a:t>Алфа- разпадането е характерно главно за тежки ядра с атомен номер Z &gt; 82. Когато ядро на химичния елемент X с атомен номер Z и масово число A излъчи α- частица (хелиево ядро </a:t>
            </a:r>
            <a:r>
              <a:rPr lang="bg-BG" sz="2400" dirty="0" smtClean="0">
                <a:solidFill>
                  <a:schemeClr val="tx1">
                    <a:lumMod val="95000"/>
                    <a:lumOff val="5000"/>
                  </a:schemeClr>
                </a:solidFill>
              </a:rPr>
              <a:t>      ),</a:t>
            </a:r>
            <a:r>
              <a:rPr lang="bg-BG" sz="2400" dirty="0">
                <a:solidFill>
                  <a:schemeClr val="tx1">
                    <a:lumMod val="95000"/>
                    <a:lumOff val="5000"/>
                  </a:schemeClr>
                </a:solidFill>
              </a:rPr>
              <a:t> то загубва два протона и два неутрона (общо 4 </a:t>
            </a:r>
            <a:r>
              <a:rPr lang="bg-BG" sz="2400" dirty="0" err="1">
                <a:solidFill>
                  <a:schemeClr val="tx1">
                    <a:lumMod val="95000"/>
                    <a:lumOff val="5000"/>
                  </a:schemeClr>
                </a:solidFill>
              </a:rPr>
              <a:t>нуклона</a:t>
            </a:r>
            <a:r>
              <a:rPr lang="bg-BG" sz="2400" dirty="0">
                <a:solidFill>
                  <a:schemeClr val="tx1">
                    <a:lumMod val="95000"/>
                    <a:lumOff val="5000"/>
                  </a:schemeClr>
                </a:solidFill>
              </a:rPr>
              <a:t>) и се превръща в ядро на химичния елемент Y с атомен номер Z - 2, чието масово число е A - 4. Процесът се записва така</a:t>
            </a:r>
            <a:r>
              <a:rPr lang="bg-BG" sz="2400" dirty="0" smtClean="0">
                <a:solidFill>
                  <a:schemeClr val="tx1">
                    <a:lumMod val="95000"/>
                    <a:lumOff val="5000"/>
                  </a:schemeClr>
                </a:solidFill>
              </a:rPr>
              <a:t>:                                </a:t>
            </a:r>
            <a:r>
              <a:rPr lang="bg-BG" sz="2000" i="1" dirty="0" smtClean="0">
                <a:solidFill>
                  <a:schemeClr val="tx1">
                    <a:lumMod val="95000"/>
                    <a:lumOff val="5000"/>
                  </a:schemeClr>
                </a:solidFill>
              </a:rPr>
              <a:t>(алфа разпадане)</a:t>
            </a:r>
          </a:p>
          <a:p>
            <a:pPr marL="0" indent="0">
              <a:buNone/>
            </a:pPr>
            <a:r>
              <a:rPr lang="bg-BG" sz="2400" dirty="0">
                <a:solidFill>
                  <a:schemeClr val="tx1">
                    <a:lumMod val="95000"/>
                    <a:lumOff val="5000"/>
                  </a:schemeClr>
                </a:solidFill>
              </a:rPr>
              <a:t>     Например при α- разпадане на един от изотопите на урана </a:t>
            </a:r>
            <a:r>
              <a:rPr lang="bg-BG" sz="2400" dirty="0" smtClean="0">
                <a:solidFill>
                  <a:schemeClr val="tx1">
                    <a:lumMod val="95000"/>
                    <a:lumOff val="5000"/>
                  </a:schemeClr>
                </a:solidFill>
              </a:rPr>
              <a:t>се </a:t>
            </a:r>
            <a:r>
              <a:rPr lang="bg-BG" sz="2400" dirty="0">
                <a:solidFill>
                  <a:schemeClr val="tx1">
                    <a:lumMod val="95000"/>
                    <a:lumOff val="5000"/>
                  </a:schemeClr>
                </a:solidFill>
              </a:rPr>
              <a:t>получава ядро на химичния елемент торий, който има с две единици по- малко атомен номер и в таблицата на Менделеев е разположен две места преди урана</a:t>
            </a:r>
            <a:r>
              <a:rPr lang="bg-BG" sz="2400" dirty="0" smtClean="0">
                <a:solidFill>
                  <a:schemeClr val="tx1">
                    <a:lumMod val="95000"/>
                    <a:lumOff val="5000"/>
                  </a:schemeClr>
                </a:solidFill>
              </a:rPr>
              <a:t>:</a:t>
            </a:r>
            <a:br>
              <a:rPr lang="bg-BG" sz="2400" dirty="0" smtClean="0">
                <a:solidFill>
                  <a:schemeClr val="tx1">
                    <a:lumMod val="95000"/>
                    <a:lumOff val="5000"/>
                  </a:schemeClr>
                </a:solidFill>
              </a:rPr>
            </a:br>
            <a:endParaRPr lang="bg-BG" sz="2400" dirty="0">
              <a:solidFill>
                <a:schemeClr val="tx1">
                  <a:lumMod val="95000"/>
                  <a:lumOff val="5000"/>
                </a:schemeClr>
              </a:solidFill>
            </a:endParaRPr>
          </a:p>
          <a:p>
            <a:pPr marL="0" indent="0">
              <a:buNone/>
            </a:pPr>
            <a:endParaRPr lang="bg-BG" sz="2400" dirty="0">
              <a:solidFill>
                <a:schemeClr val="tx1">
                  <a:lumMod val="95000"/>
                  <a:lumOff val="5000"/>
                </a:schemeClr>
              </a:solidFill>
            </a:endParaRPr>
          </a:p>
        </p:txBody>
      </p:sp>
      <p:pic>
        <p:nvPicPr>
          <p:cNvPr id="24" name="Картина 23" descr="https://latex.codecogs.com/gif.latex?_%7b2%7d%5e%7b4%7d\textrm%7bHe%7d">
            <a:hlinkClick r:id="rId2" tgtFrame="&quot;_blank&quo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94336" y="2233955"/>
            <a:ext cx="490378" cy="330506"/>
          </a:xfrm>
          <a:prstGeom prst="rect">
            <a:avLst/>
          </a:prstGeom>
          <a:noFill/>
          <a:ln>
            <a:noFill/>
          </a:ln>
        </p:spPr>
      </p:pic>
      <p:pic>
        <p:nvPicPr>
          <p:cNvPr id="25" name="Картина 24" descr="https://latex.codecogs.com/gif.latex?_%7bZ%7d%5e%7bA%7d\textrm%7bX%7d\rightarrow&amp;space;_%7bZ&amp;space;-2%7d%5e%7bA-4%7d\textrm%7bY%7d+_%7b2%7d%5e%7b4%7d\textrm%7bHe%7d">
            <a:hlinkClick r:id="rId4" tgtFrame="&quot;_blank&quo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30356" y="2910046"/>
            <a:ext cx="2012629" cy="335034"/>
          </a:xfrm>
          <a:prstGeom prst="rect">
            <a:avLst/>
          </a:prstGeom>
          <a:noFill/>
          <a:ln>
            <a:noFill/>
          </a:ln>
        </p:spPr>
      </p:pic>
      <p:sp>
        <p:nvSpPr>
          <p:cNvPr id="16" name="Rectangle 2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bg-BG"/>
          </a:p>
        </p:txBody>
      </p:sp>
      <p:pic>
        <p:nvPicPr>
          <p:cNvPr id="1045" name="Картина 1" descr="https://latex.codecogs.com/gif.latex?_%7b92%7d%5e%7b238%7d\textrm%7bU%7d\rightarrow&amp;space;_%7b90%7d%5e%7b234%7d\textrm%7bTh%7d+_%7b2%7d%5e%7b4%7d\textrm%7bHe%7d">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29623" y="4479516"/>
            <a:ext cx="2764713" cy="37457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23"/>
          <p:cNvSpPr>
            <a:spLocks noChangeArrowheads="1"/>
          </p:cNvSpPr>
          <p:nvPr/>
        </p:nvSpPr>
        <p:spPr bwMode="auto">
          <a:xfrm>
            <a:off x="0" y="200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bg-BG" altLang="bg-BG" sz="1000" b="0" i="0" u="none" strike="noStrike" cap="none" normalizeH="0" baseline="0" smtClean="0">
                <a:ln>
                  <a:noFill/>
                </a:ln>
                <a:solidFill>
                  <a:schemeClr val="tx1"/>
                </a:solidFill>
                <a:effectLst/>
              </a:rPr>
              <a:t> </a:t>
            </a:r>
            <a:endParaRPr kumimoji="0" lang="bg-BG" altLang="bg-BG"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711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1"/>
          <p:cNvSpPr>
            <a:spLocks noGrp="1"/>
          </p:cNvSpPr>
          <p:nvPr>
            <p:ph idx="1"/>
          </p:nvPr>
        </p:nvSpPr>
        <p:spPr>
          <a:xfrm>
            <a:off x="653716" y="707190"/>
            <a:ext cx="10884568" cy="5356726"/>
          </a:xfrm>
          <a:solidFill>
            <a:schemeClr val="lt1">
              <a:alpha val="90000"/>
            </a:schemeClr>
          </a:solidFill>
        </p:spPr>
        <p:style>
          <a:lnRef idx="2">
            <a:schemeClr val="accent3"/>
          </a:lnRef>
          <a:fillRef idx="1">
            <a:schemeClr val="lt1"/>
          </a:fillRef>
          <a:effectRef idx="0">
            <a:schemeClr val="accent3"/>
          </a:effectRef>
          <a:fontRef idx="minor">
            <a:schemeClr val="dk1"/>
          </a:fontRef>
        </p:style>
        <p:txBody>
          <a:bodyPr>
            <a:normAutofit fontScale="92500"/>
          </a:bodyPr>
          <a:lstStyle/>
          <a:p>
            <a:pPr marL="0" indent="0">
              <a:buNone/>
            </a:pPr>
            <a:r>
              <a:rPr lang="bg-BG" dirty="0" smtClean="0"/>
              <a:t>    </a:t>
            </a:r>
            <a:r>
              <a:rPr lang="bg-BG" sz="2400" dirty="0" smtClean="0"/>
              <a:t>При α- разпадането общият брой на </a:t>
            </a:r>
            <a:r>
              <a:rPr lang="bg-BG" sz="2400" dirty="0" err="1" smtClean="0"/>
              <a:t>нуклоните</a:t>
            </a:r>
            <a:r>
              <a:rPr lang="bg-BG" sz="2400" dirty="0" smtClean="0"/>
              <a:t> не се изменя. Например при разпадането на урана в ядрото на изотопа        се съдържат 238 </a:t>
            </a:r>
            <a:r>
              <a:rPr lang="bg-BG" sz="2400" dirty="0" err="1" smtClean="0"/>
              <a:t>нуклона</a:t>
            </a:r>
            <a:r>
              <a:rPr lang="bg-BG" sz="2400" dirty="0" smtClean="0"/>
              <a:t>. Общият брой на </a:t>
            </a:r>
            <a:r>
              <a:rPr lang="bg-BG" sz="2400" dirty="0" err="1" smtClean="0"/>
              <a:t>нуклоните</a:t>
            </a:r>
            <a:r>
              <a:rPr lang="bg-BG" sz="2400" dirty="0" smtClean="0"/>
              <a:t> в ядрата          и       </a:t>
            </a:r>
            <a:r>
              <a:rPr lang="bg-BG" sz="2400" dirty="0"/>
              <a:t>получени след разпадането, остава непроменен: 234 + 4 = 238 </a:t>
            </a:r>
            <a:r>
              <a:rPr lang="bg-BG" sz="2400" dirty="0" err="1"/>
              <a:t>нуклона</a:t>
            </a:r>
            <a:r>
              <a:rPr lang="bg-BG" sz="2400" dirty="0"/>
              <a:t>. В сила е също така законът за запазване на електричния заряд: зарядът на изходното ядро на урана 92e (e - елементарен заряд) е равен на сумата от зарядите на ядрото на тория и на α- частицата: 90e + 2e = 92e</a:t>
            </a:r>
          </a:p>
          <a:p>
            <a:pPr marL="0" indent="0">
              <a:buNone/>
            </a:pPr>
            <a:r>
              <a:rPr lang="bg-BG" sz="2400" dirty="0"/>
              <a:t>    Алфа- разпадането е следствие от нестабилността на тежките ядра, дължаща се на електричните сили на отблъскване между протоните. Ядрените сили на привличане обаче правят невъзможно откъсването на отделни протони от ядрото. При излъчването на α- частица се постига своеобразен "компромис" между конкуриращите се електрични и ядрени сили: Два протона напускат ядрото, което води до намаляване на </a:t>
            </a:r>
            <a:r>
              <a:rPr lang="bg-BG" sz="2400" dirty="0" err="1"/>
              <a:t>електроното</a:t>
            </a:r>
            <a:r>
              <a:rPr lang="bg-BG" sz="2400" dirty="0"/>
              <a:t> отблъскване между останалите протони. Едновременно с това четирите </a:t>
            </a:r>
            <a:r>
              <a:rPr lang="bg-BG" sz="2400" dirty="0" err="1"/>
              <a:t>нуклона</a:t>
            </a:r>
            <a:r>
              <a:rPr lang="bg-BG" sz="2400" dirty="0"/>
              <a:t> в α- частицата (два протона и два неутрона) остават изключително здраво свързани под действие на ядрените сили.</a:t>
            </a:r>
          </a:p>
          <a:p>
            <a:pPr marL="0" indent="0">
              <a:buNone/>
            </a:pPr>
            <a:r>
              <a:rPr lang="bg-BG" sz="2400" dirty="0" smtClean="0"/>
              <a:t/>
            </a:r>
            <a:br>
              <a:rPr lang="bg-BG" sz="2400" dirty="0" smtClean="0"/>
            </a:br>
            <a:r>
              <a:rPr lang="bg-BG" dirty="0" smtClean="0"/>
              <a:t> </a:t>
            </a:r>
            <a:endParaRPr lang="bg-BG" dirty="0"/>
          </a:p>
        </p:txBody>
      </p:sp>
      <p:pic>
        <p:nvPicPr>
          <p:cNvPr id="5" name="Картина 4" descr="https://latex.codecogs.com/gif.latex?_%7b92%7d%5e%7b238%7d\textrm%7bU%7d">
            <a:hlinkClick r:id="rId2" tgtFrame="&quot;_blank&quo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75202" y="1145754"/>
            <a:ext cx="441595" cy="286438"/>
          </a:xfrm>
          <a:prstGeom prst="rect">
            <a:avLst/>
          </a:prstGeom>
          <a:noFill/>
          <a:ln>
            <a:noFill/>
          </a:ln>
        </p:spPr>
      </p:pic>
      <p:pic>
        <p:nvPicPr>
          <p:cNvPr id="6" name="Картина 5" descr="https://latex.codecogs.com/gif.latex?_%7b90%7d%5e%7b234%7d\textrm%7bTh%7d">
            <a:hlinkClick r:id="rId4" tgtFrame="&quot;_blank&quo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9988" y="1432192"/>
            <a:ext cx="539981" cy="297168"/>
          </a:xfrm>
          <a:prstGeom prst="rect">
            <a:avLst/>
          </a:prstGeom>
          <a:noFill/>
          <a:ln>
            <a:noFill/>
          </a:ln>
        </p:spPr>
      </p:pic>
      <p:pic>
        <p:nvPicPr>
          <p:cNvPr id="7" name="Картина 6" descr="https://latex.codecogs.com/gif.latex?_%7b2%7d%5e%7b4%7d\textrm%7bHe%7d">
            <a:hlinkClick r:id="rId6" tgtFrame="&quot;_blank&quo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87358" y="1440267"/>
            <a:ext cx="385591" cy="289093"/>
          </a:xfrm>
          <a:prstGeom prst="rect">
            <a:avLst/>
          </a:prstGeom>
          <a:noFill/>
          <a:ln>
            <a:noFill/>
          </a:ln>
        </p:spPr>
      </p:pic>
    </p:spTree>
    <p:extLst>
      <p:ext uri="{BB962C8B-B14F-4D97-AF65-F5344CB8AC3E}">
        <p14:creationId xmlns:p14="http://schemas.microsoft.com/office/powerpoint/2010/main" val="3747819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Картина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47324" y="95079"/>
            <a:ext cx="3848637" cy="59730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Текстово поле 4"/>
          <p:cNvSpPr txBox="1"/>
          <p:nvPr/>
        </p:nvSpPr>
        <p:spPr>
          <a:xfrm>
            <a:off x="6279780" y="5973495"/>
            <a:ext cx="3983724"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bg-BG" dirty="0" smtClean="0">
                <a:solidFill>
                  <a:srgbClr val="FF0000"/>
                </a:solidFill>
              </a:rPr>
              <a:t>*Визуализация на примера</a:t>
            </a:r>
            <a:endParaRPr lang="bg-BG" dirty="0">
              <a:solidFill>
                <a:srgbClr val="FF0000"/>
              </a:solidFill>
            </a:endParaRPr>
          </a:p>
        </p:txBody>
      </p:sp>
      <p:sp>
        <p:nvSpPr>
          <p:cNvPr id="2" name="Текстово поле 1"/>
          <p:cNvSpPr txBox="1"/>
          <p:nvPr/>
        </p:nvSpPr>
        <p:spPr>
          <a:xfrm>
            <a:off x="388882" y="2606565"/>
            <a:ext cx="5528441" cy="95410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bg-BG" sz="2800" dirty="0" smtClean="0">
                <a:solidFill>
                  <a:srgbClr val="FF0000"/>
                </a:solidFill>
              </a:rPr>
              <a:t>Друг пример: </a:t>
            </a:r>
            <a:r>
              <a:rPr lang="bg-BG" sz="2800" dirty="0" smtClean="0"/>
              <a:t>127 </a:t>
            </a:r>
            <a:r>
              <a:rPr lang="en-US" sz="2800" dirty="0" smtClean="0"/>
              <a:t>I -&gt; 123 Sb + 4 He</a:t>
            </a:r>
            <a:r>
              <a:rPr lang="bg-BG" sz="2800" dirty="0" smtClean="0"/>
              <a:t/>
            </a:r>
            <a:br>
              <a:rPr lang="bg-BG" sz="2800" dirty="0" smtClean="0"/>
            </a:br>
            <a:r>
              <a:rPr lang="bg-BG" sz="2800" dirty="0" smtClean="0"/>
              <a:t>                            53   </a:t>
            </a:r>
            <a:r>
              <a:rPr lang="en-US" sz="2800" dirty="0" smtClean="0"/>
              <a:t>       51          2</a:t>
            </a:r>
            <a:endParaRPr lang="bg-BG" sz="2800" dirty="0"/>
          </a:p>
        </p:txBody>
      </p:sp>
    </p:spTree>
    <p:extLst>
      <p:ext uri="{BB962C8B-B14F-4D97-AF65-F5344CB8AC3E}">
        <p14:creationId xmlns:p14="http://schemas.microsoft.com/office/powerpoint/2010/main" val="236040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8200" y="662739"/>
            <a:ext cx="5189621" cy="1162886"/>
          </a:xfrm>
          <a:solidFill>
            <a:schemeClr val="lt1">
              <a:alpha val="90000"/>
            </a:schemeClr>
          </a:solidFill>
        </p:spPr>
        <p:style>
          <a:lnRef idx="2">
            <a:schemeClr val="accent3"/>
          </a:lnRef>
          <a:fillRef idx="1">
            <a:schemeClr val="lt1"/>
          </a:fillRef>
          <a:effectRef idx="0">
            <a:schemeClr val="accent3"/>
          </a:effectRef>
          <a:fontRef idx="minor">
            <a:schemeClr val="dk1"/>
          </a:fontRef>
        </p:style>
        <p:txBody>
          <a:bodyPr/>
          <a:lstStyle/>
          <a:p>
            <a:r>
              <a:rPr lang="bg-BG" dirty="0" smtClean="0"/>
              <a:t>2.Бета (</a:t>
            </a:r>
            <a:r>
              <a:rPr lang="el-GR" dirty="0" smtClean="0"/>
              <a:t>β</a:t>
            </a:r>
            <a:r>
              <a:rPr lang="bg-BG" dirty="0" smtClean="0"/>
              <a:t>) разпадане</a:t>
            </a:r>
            <a:endParaRPr lang="bg-BG" dirty="0"/>
          </a:p>
        </p:txBody>
      </p:sp>
      <p:sp>
        <p:nvSpPr>
          <p:cNvPr id="3" name="Контейнер за съдържание 2"/>
          <p:cNvSpPr>
            <a:spLocks noGrp="1"/>
          </p:cNvSpPr>
          <p:nvPr>
            <p:ph idx="1"/>
          </p:nvPr>
        </p:nvSpPr>
        <p:spPr>
          <a:solidFill>
            <a:schemeClr val="lt1">
              <a:alpha val="90000"/>
            </a:schemeClr>
          </a:solidFill>
        </p:spPr>
        <p:style>
          <a:lnRef idx="2">
            <a:schemeClr val="accent3"/>
          </a:lnRef>
          <a:fillRef idx="1">
            <a:schemeClr val="lt1"/>
          </a:fillRef>
          <a:effectRef idx="0">
            <a:schemeClr val="accent3"/>
          </a:effectRef>
          <a:fontRef idx="minor">
            <a:schemeClr val="dk1"/>
          </a:fontRef>
        </p:style>
        <p:txBody>
          <a:bodyPr/>
          <a:lstStyle/>
          <a:p>
            <a:pPr marL="0" indent="0">
              <a:buNone/>
            </a:pPr>
            <a:r>
              <a:rPr lang="bg-BG" sz="2400" dirty="0" smtClean="0"/>
              <a:t>  При β- разпадането радиоактивното ядро излъчва един електрон и се превръща в ядро, което има същия брой </a:t>
            </a:r>
            <a:r>
              <a:rPr lang="bg-BG" sz="2400" dirty="0" err="1" smtClean="0"/>
              <a:t>нуклони</a:t>
            </a:r>
            <a:r>
              <a:rPr lang="bg-BG" sz="2400" dirty="0" smtClean="0"/>
              <a:t> (същото масово число), но атомният му номер е с една единица по- голям:                        </a:t>
            </a:r>
            <a:r>
              <a:rPr lang="bg-BG" sz="2000" i="1" dirty="0" smtClean="0"/>
              <a:t>(бета разпадане)</a:t>
            </a:r>
            <a:br>
              <a:rPr lang="bg-BG" sz="2000" i="1" dirty="0" smtClean="0"/>
            </a:br>
            <a:r>
              <a:rPr lang="bg-BG" sz="2000" i="1" dirty="0" smtClean="0"/>
              <a:t>  </a:t>
            </a:r>
            <a:r>
              <a:rPr lang="bg-BG" sz="2400" dirty="0" smtClean="0"/>
              <a:t>Тук със символа       </a:t>
            </a:r>
            <a:r>
              <a:rPr lang="bg-BG" sz="2400" dirty="0"/>
              <a:t>е означен електронът: горният индекс "0" показва, че масовото число на електрона е нула (той не е изграден от протони и неутрони); долният индекс "-1" показва, че електронът е носител на един елементарен отрицателен заряд</a:t>
            </a:r>
            <a:r>
              <a:rPr lang="bg-BG" sz="2400" dirty="0" smtClean="0"/>
              <a:t>.</a:t>
            </a:r>
            <a:r>
              <a:rPr lang="bg-BG" sz="2400" dirty="0"/>
              <a:t> Както при α- разпадането броят на </a:t>
            </a:r>
            <a:r>
              <a:rPr lang="bg-BG" sz="2400" dirty="0" err="1"/>
              <a:t>нуклоните</a:t>
            </a:r>
            <a:r>
              <a:rPr lang="bg-BG" sz="2400" dirty="0"/>
              <a:t> и пълният електричен заряд не се изменят. При β- разпадането един неутрон се превръща в протон и броят на положителните елементарни заряди нараства с единица.</a:t>
            </a:r>
            <a:endParaRPr lang="bg-BG" sz="2400" i="1" dirty="0" smtClean="0"/>
          </a:p>
          <a:p>
            <a:pPr marL="0" indent="0">
              <a:buNone/>
            </a:pPr>
            <a:endParaRPr lang="bg-BG" dirty="0"/>
          </a:p>
        </p:txBody>
      </p:sp>
      <p:pic>
        <p:nvPicPr>
          <p:cNvPr id="4" name="Картина 3" descr="https://latex.codecogs.com/gif.latex?_%7bZ%7d%5e%7bA%7d\textrm%7bX%7d\rightarrow_%7bZ+1%7d%5e%7bA%7d\textrm%7bY%7d+_%7b-1%7d%5e%7b0%7d\textrm%7be%7d">
            <a:hlinkClick r:id="rId2" tgtFrame="&quot;_blank&quo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1979" y="2533880"/>
            <a:ext cx="1586429" cy="289513"/>
          </a:xfrm>
          <a:prstGeom prst="rect">
            <a:avLst/>
          </a:prstGeom>
          <a:noFill/>
          <a:ln>
            <a:noFill/>
          </a:ln>
        </p:spPr>
      </p:pic>
      <p:pic>
        <p:nvPicPr>
          <p:cNvPr id="5" name="Картина 4" descr="https://latex.codecogs.com/gif.latex?_%7b-1%7d%5e%7b0%7d\textrm%7be%7d">
            <a:hlinkClick r:id="rId4" tgtFrame="&quot;_blank&quo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77065" y="2823393"/>
            <a:ext cx="315282" cy="297455"/>
          </a:xfrm>
          <a:prstGeom prst="rect">
            <a:avLst/>
          </a:prstGeom>
          <a:noFill/>
          <a:ln>
            <a:noFill/>
          </a:ln>
        </p:spPr>
      </p:pic>
    </p:spTree>
    <p:extLst>
      <p:ext uri="{BB962C8B-B14F-4D97-AF65-F5344CB8AC3E}">
        <p14:creationId xmlns:p14="http://schemas.microsoft.com/office/powerpoint/2010/main" val="317774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тема">
  <a:themeElements>
    <a:clrScheme name="О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О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584</Words>
  <Application>Microsoft Office PowerPoint</Application>
  <PresentationFormat>Widescreen</PresentationFormat>
  <Paragraphs>52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тема</vt:lpstr>
      <vt:lpstr>Алфа, бета, гама разпадане</vt:lpstr>
      <vt:lpstr>Да си припомним…</vt:lpstr>
      <vt:lpstr>PowerPoint Presentation</vt:lpstr>
      <vt:lpstr>PowerPoint Presentation</vt:lpstr>
      <vt:lpstr>PowerPoint Presentation</vt:lpstr>
      <vt:lpstr>1.Алфа (α) разпадане</vt:lpstr>
      <vt:lpstr>PowerPoint Presentation</vt:lpstr>
      <vt:lpstr>PowerPoint Presentation</vt:lpstr>
      <vt:lpstr>2.Бета (β) разпадане</vt:lpstr>
      <vt:lpstr>PowerPoint Presentation</vt:lpstr>
      <vt:lpstr>2.1 Неутрино и антинеутрино</vt:lpstr>
      <vt:lpstr>PowerPoint Presentation</vt:lpstr>
      <vt:lpstr>PowerPoint Presentation</vt:lpstr>
      <vt:lpstr>3.Гама (γ) разпадане</vt:lpstr>
      <vt:lpstr>PowerPoint Presentation</vt:lpstr>
      <vt:lpstr>4.Гайгеров брояч</vt:lpstr>
      <vt:lpstr>PowerPoint Presentation</vt:lpstr>
      <vt:lpstr>PowerPoint Presentation</vt:lpstr>
      <vt:lpstr>Задачки - закачки</vt:lpstr>
      <vt:lpstr>PowerPoint Presentation</vt:lpstr>
      <vt:lpstr>PowerPoint Presentation</vt:lpstr>
      <vt:lpstr>Благодарим за вниманието!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Алфа, бета, гама разпадане</dc:title>
  <dc:creator>PC</dc:creator>
  <cp:lastModifiedBy>User</cp:lastModifiedBy>
  <cp:revision>48</cp:revision>
  <dcterms:created xsi:type="dcterms:W3CDTF">2021-01-18T14:45:46Z</dcterms:created>
  <dcterms:modified xsi:type="dcterms:W3CDTF">2022-12-06T11:55:40Z</dcterms:modified>
</cp:coreProperties>
</file>