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E266A-E02D-465D-87AC-BA55D045D1AB}" type="datetimeFigureOut">
              <a:rPr lang="bg-BG" smtClean="0"/>
              <a:t>14.4.2020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898D1-50D6-4ADC-877E-B0BE9A3081B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35605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98D1-50D6-4ADC-877E-B0BE9A3081B3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29379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98D1-50D6-4ADC-877E-B0BE9A3081B3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76468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83CD890-5E2C-4DF8-AA7A-66BE811B382B}" type="datetimeFigureOut">
              <a:rPr lang="bg-BG" smtClean="0"/>
              <a:t>14.4.2020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BAA8E15-7BBA-4D63-8845-EA572502CABC}" type="slidenum">
              <a:rPr lang="bg-BG" smtClean="0"/>
              <a:t>‹#›</a:t>
            </a:fld>
            <a:endParaRPr lang="bg-BG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190989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D890-5E2C-4DF8-AA7A-66BE811B382B}" type="datetimeFigureOut">
              <a:rPr lang="bg-BG" smtClean="0"/>
              <a:t>14.4.2020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8E15-7BBA-4D63-8845-EA572502CAB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97031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D890-5E2C-4DF8-AA7A-66BE811B382B}" type="datetimeFigureOut">
              <a:rPr lang="bg-BG" smtClean="0"/>
              <a:t>14.4.2020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8E15-7BBA-4D63-8845-EA572502CAB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45637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D890-5E2C-4DF8-AA7A-66BE811B382B}" type="datetimeFigureOut">
              <a:rPr lang="bg-BG" smtClean="0"/>
              <a:t>14.4.2020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8E15-7BBA-4D63-8845-EA572502CAB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60653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лавка на секция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3CD890-5E2C-4DF8-AA7A-66BE811B382B}" type="datetimeFigureOut">
              <a:rPr lang="bg-BG" smtClean="0"/>
              <a:t>14.4.2020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AA8E15-7BBA-4D63-8845-EA572502CABC}" type="slidenum">
              <a:rPr lang="bg-BG" smtClean="0"/>
              <a:t>‹#›</a:t>
            </a:fld>
            <a:endParaRPr lang="bg-BG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81402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D890-5E2C-4DF8-AA7A-66BE811B382B}" type="datetimeFigureOut">
              <a:rPr lang="bg-BG" smtClean="0"/>
              <a:t>14.4.2020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8E15-7BBA-4D63-8845-EA572502CAB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1867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D890-5E2C-4DF8-AA7A-66BE811B382B}" type="datetimeFigureOut">
              <a:rPr lang="bg-BG" smtClean="0"/>
              <a:t>14.4.2020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8E15-7BBA-4D63-8845-EA572502CAB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72402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D890-5E2C-4DF8-AA7A-66BE811B382B}" type="datetimeFigureOut">
              <a:rPr lang="bg-BG" smtClean="0"/>
              <a:t>14.4.2020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8E15-7BBA-4D63-8845-EA572502CAB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38049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D890-5E2C-4DF8-AA7A-66BE811B382B}" type="datetimeFigureOut">
              <a:rPr lang="bg-BG" smtClean="0"/>
              <a:t>14.4.2020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8E15-7BBA-4D63-8845-EA572502CAB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88328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3CD890-5E2C-4DF8-AA7A-66BE811B382B}" type="datetimeFigureOut">
              <a:rPr lang="bg-BG" smtClean="0"/>
              <a:t>14.4.2020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AA8E15-7BBA-4D63-8845-EA572502CABC}" type="slidenum">
              <a:rPr lang="bg-BG" smtClean="0"/>
              <a:t>‹#›</a:t>
            </a:fld>
            <a:endParaRPr lang="bg-BG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8642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3CD890-5E2C-4DF8-AA7A-66BE811B382B}" type="datetimeFigureOut">
              <a:rPr lang="bg-BG" smtClean="0"/>
              <a:t>14.4.2020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AA8E15-7BBA-4D63-8845-EA572502CABC}" type="slidenum">
              <a:rPr lang="bg-BG" smtClean="0"/>
              <a:t>‹#›</a:t>
            </a:fld>
            <a:endParaRPr lang="bg-BG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92836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83CD890-5E2C-4DF8-AA7A-66BE811B382B}" type="datetimeFigureOut">
              <a:rPr lang="bg-BG" smtClean="0"/>
              <a:t>14.4.2020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BAA8E15-7BBA-4D63-8845-EA572502CABC}" type="slidenum">
              <a:rPr lang="bg-BG" smtClean="0"/>
              <a:t>‹#›</a:t>
            </a:fld>
            <a:endParaRPr lang="bg-BG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859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Приложение на рентгенови лъчи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96827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371600" y="311227"/>
            <a:ext cx="9601200" cy="1485900"/>
          </a:xfrm>
        </p:spPr>
        <p:txBody>
          <a:bodyPr/>
          <a:lstStyle/>
          <a:p>
            <a:r>
              <a:rPr lang="bg-BG" dirty="0" smtClean="0"/>
              <a:t>Приложение в археологията и изкуството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1459735" y="1797127"/>
            <a:ext cx="96012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Чрез качествен анализ на </a:t>
            </a:r>
            <a:r>
              <a:rPr lang="ru-RU" sz="1800" dirty="0" err="1"/>
              <a:t>метални</a:t>
            </a:r>
            <a:r>
              <a:rPr lang="ru-RU" sz="1800" dirty="0"/>
              <a:t> </a:t>
            </a:r>
            <a:r>
              <a:rPr lang="ru-RU" sz="1800" dirty="0" err="1"/>
              <a:t>образци</a:t>
            </a:r>
            <a:r>
              <a:rPr lang="ru-RU" sz="1800" dirty="0"/>
              <a:t> от археологически </a:t>
            </a:r>
            <a:r>
              <a:rPr lang="ru-RU" sz="1800" dirty="0" err="1"/>
              <a:t>артефакти</a:t>
            </a:r>
            <a:r>
              <a:rPr lang="ru-RU" sz="1800" dirty="0"/>
              <a:t> се </a:t>
            </a:r>
            <a:r>
              <a:rPr lang="ru-RU" sz="1800" dirty="0" err="1"/>
              <a:t>получава</a:t>
            </a:r>
            <a:r>
              <a:rPr lang="ru-RU" sz="1800" dirty="0"/>
              <a:t> информация за </a:t>
            </a:r>
            <a:r>
              <a:rPr lang="ru-RU" sz="1800" dirty="0" err="1"/>
              <a:t>технологията</a:t>
            </a:r>
            <a:r>
              <a:rPr lang="ru-RU" sz="1800" dirty="0"/>
              <a:t> на </a:t>
            </a:r>
            <a:r>
              <a:rPr lang="ru-RU" sz="1800" dirty="0" err="1"/>
              <a:t>производството</a:t>
            </a:r>
            <a:r>
              <a:rPr lang="ru-RU" sz="1800" dirty="0"/>
              <a:t> на </a:t>
            </a:r>
            <a:r>
              <a:rPr lang="ru-RU" sz="1800" dirty="0" err="1"/>
              <a:t>бронзови</a:t>
            </a:r>
            <a:r>
              <a:rPr lang="ru-RU" sz="1800" dirty="0"/>
              <a:t>, </a:t>
            </a:r>
            <a:r>
              <a:rPr lang="ru-RU" sz="1800" dirty="0" err="1"/>
              <a:t>сребърни</a:t>
            </a:r>
            <a:r>
              <a:rPr lang="ru-RU" sz="1800" dirty="0"/>
              <a:t> и </a:t>
            </a:r>
            <a:r>
              <a:rPr lang="ru-RU" sz="1800" dirty="0" err="1"/>
              <a:t>позлатени</a:t>
            </a:r>
            <a:r>
              <a:rPr lang="ru-RU" sz="1800" dirty="0"/>
              <a:t> изделия, за </a:t>
            </a:r>
            <a:r>
              <a:rPr lang="ru-RU" sz="1800" dirty="0" err="1"/>
              <a:t>методите</a:t>
            </a:r>
            <a:r>
              <a:rPr lang="ru-RU" sz="1800" dirty="0"/>
              <a:t> на </a:t>
            </a:r>
            <a:r>
              <a:rPr lang="ru-RU" sz="1800" dirty="0" err="1"/>
              <a:t>създаване</a:t>
            </a:r>
            <a:r>
              <a:rPr lang="ru-RU" sz="1800" dirty="0"/>
              <a:t> на </a:t>
            </a:r>
            <a:r>
              <a:rPr lang="ru-RU" sz="1800" dirty="0" err="1"/>
              <a:t>тънки</a:t>
            </a:r>
            <a:r>
              <a:rPr lang="ru-RU" sz="1800" dirty="0"/>
              <a:t> </a:t>
            </a:r>
            <a:r>
              <a:rPr lang="ru-RU" sz="1800" dirty="0" err="1"/>
              <a:t>покрития</a:t>
            </a:r>
            <a:r>
              <a:rPr lang="ru-RU" sz="1800" dirty="0"/>
              <a:t> от </a:t>
            </a:r>
            <a:r>
              <a:rPr lang="ru-RU" sz="1800" dirty="0" err="1"/>
              <a:t>благородни</a:t>
            </a:r>
            <a:r>
              <a:rPr lang="ru-RU" sz="1800" dirty="0"/>
              <a:t> метали, </a:t>
            </a:r>
            <a:r>
              <a:rPr lang="ru-RU" sz="1800" dirty="0" err="1"/>
              <a:t>както</a:t>
            </a:r>
            <a:r>
              <a:rPr lang="ru-RU" sz="1800" dirty="0"/>
              <a:t> и за </a:t>
            </a:r>
            <a:r>
              <a:rPr lang="ru-RU" sz="1800" dirty="0" err="1"/>
              <a:t>произхода</a:t>
            </a:r>
            <a:r>
              <a:rPr lang="ru-RU" sz="1800" dirty="0"/>
              <a:t> на </a:t>
            </a:r>
            <a:r>
              <a:rPr lang="ru-RU" sz="1800" dirty="0" err="1"/>
              <a:t>суровините</a:t>
            </a:r>
            <a:r>
              <a:rPr lang="ru-RU" sz="1800" dirty="0"/>
              <a:t>, </a:t>
            </a:r>
            <a:r>
              <a:rPr lang="ru-RU" sz="1800" dirty="0" err="1"/>
              <a:t>използвани</a:t>
            </a:r>
            <a:r>
              <a:rPr lang="ru-RU" sz="1800" dirty="0"/>
              <a:t> при </a:t>
            </a:r>
            <a:r>
              <a:rPr lang="ru-RU" sz="1800" dirty="0" err="1"/>
              <a:t>производството</a:t>
            </a:r>
            <a:r>
              <a:rPr lang="ru-RU" sz="1800" dirty="0"/>
              <a:t> – например в </a:t>
            </a:r>
            <a:r>
              <a:rPr lang="ru-RU" sz="1800" dirty="0" err="1"/>
              <a:t>шуменските</a:t>
            </a:r>
            <a:r>
              <a:rPr lang="ru-RU" sz="1800" dirty="0"/>
              <a:t> села </a:t>
            </a:r>
            <a:r>
              <a:rPr lang="ru-RU" sz="1800" dirty="0" err="1"/>
              <a:t>Златар</a:t>
            </a:r>
            <a:r>
              <a:rPr lang="ru-RU" sz="1800" dirty="0"/>
              <a:t>, Новосел и </a:t>
            </a:r>
            <a:r>
              <a:rPr lang="ru-RU" sz="1800" dirty="0" err="1" smtClean="0"/>
              <a:t>Надарево</a:t>
            </a:r>
            <a:r>
              <a:rPr lang="ru-RU" sz="1800" dirty="0" smtClean="0"/>
              <a:t>.</a:t>
            </a:r>
            <a:endParaRPr lang="bg-BG" sz="1800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208" y="3435402"/>
            <a:ext cx="3818950" cy="2852980"/>
          </a:xfrm>
          <a:prstGeom prst="rect">
            <a:avLst/>
          </a:prstGeom>
        </p:spPr>
      </p:pic>
      <p:pic>
        <p:nvPicPr>
          <p:cNvPr id="5" name="Картина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448" y="3627497"/>
            <a:ext cx="3709930" cy="246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491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Приложение в криминалистиката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1371600" y="1735156"/>
            <a:ext cx="96012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1800" dirty="0" smtClean="0"/>
              <a:t>Рентгеновите лъчи се използват за намиране на отпечатъци и други вещества, които могат да бъдат различни доказателства.</a:t>
            </a:r>
            <a:endParaRPr lang="bg-BG" sz="1800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545" y="2675951"/>
            <a:ext cx="4762500" cy="3467100"/>
          </a:xfrm>
          <a:prstGeom prst="rect">
            <a:avLst/>
          </a:prstGeom>
        </p:spPr>
      </p:pic>
      <p:pic>
        <p:nvPicPr>
          <p:cNvPr id="5" name="Картина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123" y="2345445"/>
            <a:ext cx="2667017" cy="418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398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371600" y="333260"/>
            <a:ext cx="9601200" cy="1485900"/>
          </a:xfrm>
        </p:spPr>
        <p:txBody>
          <a:bodyPr/>
          <a:lstStyle/>
          <a:p>
            <a:r>
              <a:rPr lang="bg-BG" dirty="0" smtClean="0"/>
              <a:t>Приложение в митниците и гранично </a:t>
            </a:r>
            <a:r>
              <a:rPr lang="bg-BG" dirty="0" err="1" smtClean="0"/>
              <a:t>пропусквателните</a:t>
            </a:r>
            <a:r>
              <a:rPr lang="bg-BG" dirty="0" smtClean="0"/>
              <a:t> пунктове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1371600" y="1819160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 </a:t>
            </a:r>
            <a:r>
              <a:rPr lang="ru-RU" sz="1800" dirty="0" err="1" smtClean="0"/>
              <a:t>Рентгеновите</a:t>
            </a:r>
            <a:r>
              <a:rPr lang="ru-RU" sz="1800" dirty="0" smtClean="0"/>
              <a:t> </a:t>
            </a:r>
            <a:r>
              <a:rPr lang="ru-RU" sz="1800" dirty="0" err="1"/>
              <a:t>лъчи</a:t>
            </a:r>
            <a:r>
              <a:rPr lang="ru-RU" sz="1800" dirty="0"/>
              <a:t> се </a:t>
            </a:r>
            <a:r>
              <a:rPr lang="ru-RU" sz="1800" dirty="0" err="1"/>
              <a:t>използват</a:t>
            </a:r>
            <a:r>
              <a:rPr lang="ru-RU" sz="1800" dirty="0"/>
              <a:t> в </a:t>
            </a:r>
            <a:r>
              <a:rPr lang="ru-RU" sz="1800" dirty="0" err="1"/>
              <a:t>летищата</a:t>
            </a:r>
            <a:r>
              <a:rPr lang="ru-RU" sz="1800" dirty="0"/>
              <a:t> за проверка  на </a:t>
            </a:r>
            <a:r>
              <a:rPr lang="ru-RU" sz="1800" dirty="0" err="1"/>
              <a:t>ръчния</a:t>
            </a:r>
            <a:r>
              <a:rPr lang="ru-RU" sz="1800" dirty="0"/>
              <a:t> багаж на </a:t>
            </a:r>
            <a:r>
              <a:rPr lang="ru-RU" sz="1800" dirty="0" err="1"/>
              <a:t>пътниците</a:t>
            </a:r>
            <a:r>
              <a:rPr lang="ru-RU" sz="1800" dirty="0"/>
              <a:t> за </a:t>
            </a:r>
            <a:r>
              <a:rPr lang="ru-RU" sz="1800" dirty="0" err="1"/>
              <a:t>наличието</a:t>
            </a:r>
            <a:r>
              <a:rPr lang="ru-RU" sz="1800" dirty="0"/>
              <a:t> на </a:t>
            </a:r>
            <a:r>
              <a:rPr lang="ru-RU" sz="1800" dirty="0" err="1"/>
              <a:t>оръжия</a:t>
            </a:r>
            <a:r>
              <a:rPr lang="ru-RU" sz="1800" dirty="0"/>
              <a:t> или бомби. </a:t>
            </a:r>
            <a:r>
              <a:rPr lang="ru-RU" sz="1800" dirty="0" err="1"/>
              <a:t>Специални</a:t>
            </a:r>
            <a:r>
              <a:rPr lang="ru-RU" sz="1800" dirty="0"/>
              <a:t> </a:t>
            </a:r>
            <a:r>
              <a:rPr lang="ru-RU" sz="1800" dirty="0" err="1"/>
              <a:t>рентгенови</a:t>
            </a:r>
            <a:r>
              <a:rPr lang="ru-RU" sz="1800" dirty="0"/>
              <a:t> </a:t>
            </a:r>
            <a:r>
              <a:rPr lang="ru-RU" sz="1800" dirty="0" err="1"/>
              <a:t>скенери</a:t>
            </a:r>
            <a:r>
              <a:rPr lang="ru-RU" sz="1800" dirty="0"/>
              <a:t> се </a:t>
            </a:r>
            <a:r>
              <a:rPr lang="ru-RU" sz="1800" dirty="0" err="1"/>
              <a:t>използват</a:t>
            </a:r>
            <a:r>
              <a:rPr lang="ru-RU" sz="1800" dirty="0"/>
              <a:t> от </a:t>
            </a:r>
            <a:r>
              <a:rPr lang="ru-RU" sz="1800" dirty="0" err="1"/>
              <a:t>митническите</a:t>
            </a:r>
            <a:r>
              <a:rPr lang="ru-RU" sz="1800" dirty="0"/>
              <a:t> </a:t>
            </a:r>
            <a:r>
              <a:rPr lang="ru-RU" sz="1800" dirty="0" err="1"/>
              <a:t>органи</a:t>
            </a:r>
            <a:r>
              <a:rPr lang="ru-RU" sz="1800" dirty="0"/>
              <a:t> за проверка на </a:t>
            </a:r>
            <a:r>
              <a:rPr lang="ru-RU" sz="1800" dirty="0" err="1"/>
              <a:t>превозваните</a:t>
            </a:r>
            <a:r>
              <a:rPr lang="ru-RU" sz="1800" dirty="0"/>
              <a:t> стоки и </a:t>
            </a:r>
            <a:r>
              <a:rPr lang="ru-RU" sz="1800" dirty="0" err="1"/>
              <a:t>товари</a:t>
            </a:r>
            <a:r>
              <a:rPr lang="ru-RU" sz="1800" dirty="0"/>
              <a:t>. </a:t>
            </a:r>
            <a:r>
              <a:rPr lang="ru-RU" sz="1800" dirty="0" err="1"/>
              <a:t>Проверява</a:t>
            </a:r>
            <a:r>
              <a:rPr lang="ru-RU" sz="1800" dirty="0"/>
              <a:t> се дали </a:t>
            </a:r>
            <a:r>
              <a:rPr lang="ru-RU" sz="1800" dirty="0" err="1"/>
              <a:t>декларираните</a:t>
            </a:r>
            <a:r>
              <a:rPr lang="ru-RU" sz="1800" dirty="0"/>
              <a:t> стоки </a:t>
            </a:r>
            <a:r>
              <a:rPr lang="ru-RU" sz="1800" dirty="0" err="1"/>
              <a:t>съвпадат</a:t>
            </a:r>
            <a:r>
              <a:rPr lang="ru-RU" sz="1800" dirty="0"/>
              <a:t> с </a:t>
            </a:r>
            <a:r>
              <a:rPr lang="ru-RU" sz="1800" dirty="0" err="1"/>
              <a:t>реално</a:t>
            </a:r>
            <a:r>
              <a:rPr lang="ru-RU" sz="1800" dirty="0"/>
              <a:t> </a:t>
            </a:r>
            <a:r>
              <a:rPr lang="ru-RU" sz="1800" dirty="0" err="1"/>
              <a:t>съществуващите</a:t>
            </a:r>
            <a:r>
              <a:rPr lang="ru-RU" sz="1800" dirty="0"/>
              <a:t>.</a:t>
            </a:r>
          </a:p>
          <a:p>
            <a:pPr marL="0" indent="0">
              <a:buNone/>
            </a:pPr>
            <a:r>
              <a:rPr lang="ru-RU" sz="1800" dirty="0"/>
              <a:t/>
            </a:r>
            <a:br>
              <a:rPr lang="ru-RU" sz="1800" dirty="0"/>
            </a:br>
            <a:endParaRPr lang="bg-BG" sz="1800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45" y="3183873"/>
            <a:ext cx="3385796" cy="2877927"/>
          </a:xfrm>
          <a:prstGeom prst="rect">
            <a:avLst/>
          </a:prstGeom>
        </p:spPr>
      </p:pic>
      <p:pic>
        <p:nvPicPr>
          <p:cNvPr id="5" name="Картина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241" y="4205172"/>
            <a:ext cx="3714865" cy="2228919"/>
          </a:xfrm>
          <a:prstGeom prst="rect">
            <a:avLst/>
          </a:prstGeom>
        </p:spPr>
      </p:pic>
      <p:pic>
        <p:nvPicPr>
          <p:cNvPr id="6" name="Картина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206" y="3009785"/>
            <a:ext cx="323850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048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836" y="702096"/>
            <a:ext cx="4762500" cy="3162300"/>
          </a:xfrm>
          <a:prstGeom prst="rect">
            <a:avLst/>
          </a:prstGeom>
        </p:spPr>
      </p:pic>
      <p:pic>
        <p:nvPicPr>
          <p:cNvPr id="5" name="Картина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378" y="3428598"/>
            <a:ext cx="4286250" cy="3019425"/>
          </a:xfrm>
          <a:prstGeom prst="rect">
            <a:avLst/>
          </a:prstGeom>
        </p:spPr>
      </p:pic>
      <p:sp>
        <p:nvSpPr>
          <p:cNvPr id="6" name="Текстово поле 5"/>
          <p:cNvSpPr txBox="1"/>
          <p:nvPr/>
        </p:nvSpPr>
        <p:spPr>
          <a:xfrm>
            <a:off x="1893064" y="3988106"/>
            <a:ext cx="3294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Уреди за обемисти товари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Текстово поле 6"/>
          <p:cNvSpPr txBox="1"/>
          <p:nvPr/>
        </p:nvSpPr>
        <p:spPr>
          <a:xfrm>
            <a:off x="7353758" y="2661081"/>
            <a:ext cx="3367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tx2">
                    <a:lumMod val="75000"/>
                  </a:schemeClr>
                </a:solidFill>
              </a:rPr>
              <a:t>Рентгенов </a:t>
            </a:r>
            <a:r>
              <a:rPr lang="ru-RU" b="1" dirty="0" err="1">
                <a:solidFill>
                  <a:schemeClr val="tx2">
                    <a:lumMod val="75000"/>
                  </a:schemeClr>
                </a:solidFill>
              </a:rPr>
              <a:t>апарат</a:t>
            </a:r>
            <a:r>
              <a:rPr lang="ru-RU" b="1" dirty="0">
                <a:solidFill>
                  <a:schemeClr val="tx2">
                    <a:lumMod val="75000"/>
                  </a:schemeClr>
                </a:solidFill>
              </a:rPr>
              <a:t> за проверка на </a:t>
            </a:r>
            <a:r>
              <a:rPr lang="ru-RU" b="1" dirty="0" smtClean="0">
                <a:solidFill>
                  <a:schemeClr val="tx2">
                    <a:lumMod val="75000"/>
                  </a:schemeClr>
                </a:solidFill>
              </a:rPr>
              <a:t>багажи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968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Приложение в астрономията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1514819" y="1624988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/>
              <a:t> Рентгенова астрономия - </a:t>
            </a:r>
            <a:r>
              <a:rPr lang="ru-RU" dirty="0" err="1"/>
              <a:t>Рентгеновата</a:t>
            </a:r>
            <a:r>
              <a:rPr lang="ru-RU" dirty="0"/>
              <a:t> астрономия е </a:t>
            </a:r>
            <a:r>
              <a:rPr lang="ru-RU" dirty="0" err="1"/>
              <a:t>изучаването</a:t>
            </a:r>
            <a:r>
              <a:rPr lang="ru-RU" dirty="0"/>
              <a:t> на астрономически </a:t>
            </a:r>
            <a:r>
              <a:rPr lang="ru-RU" dirty="0" err="1"/>
              <a:t>обекти</a:t>
            </a:r>
            <a:r>
              <a:rPr lang="ru-RU" dirty="0"/>
              <a:t> с </a:t>
            </a:r>
            <a:r>
              <a:rPr lang="ru-RU" dirty="0" err="1"/>
              <a:t>помощта</a:t>
            </a:r>
            <a:r>
              <a:rPr lang="ru-RU" dirty="0"/>
              <a:t> на </a:t>
            </a:r>
            <a:r>
              <a:rPr lang="ru-RU" dirty="0" err="1"/>
              <a:t>рентгенови</a:t>
            </a:r>
            <a:r>
              <a:rPr lang="ru-RU" dirty="0"/>
              <a:t> </a:t>
            </a:r>
            <a:r>
              <a:rPr lang="ru-RU" dirty="0" err="1"/>
              <a:t>лъчи</a:t>
            </a:r>
            <a:r>
              <a:rPr lang="ru-RU" dirty="0"/>
              <a:t>. </a:t>
            </a:r>
            <a:r>
              <a:rPr lang="ru-RU" dirty="0" err="1"/>
              <a:t>Астрономическите</a:t>
            </a:r>
            <a:r>
              <a:rPr lang="ru-RU" dirty="0"/>
              <a:t> </a:t>
            </a:r>
            <a:r>
              <a:rPr lang="ru-RU" dirty="0" err="1"/>
              <a:t>обекти</a:t>
            </a:r>
            <a:r>
              <a:rPr lang="ru-RU" dirty="0"/>
              <a:t> </a:t>
            </a:r>
            <a:r>
              <a:rPr lang="ru-RU" dirty="0" err="1"/>
              <a:t>излъчват</a:t>
            </a:r>
            <a:r>
              <a:rPr lang="ru-RU" dirty="0"/>
              <a:t> </a:t>
            </a:r>
            <a:r>
              <a:rPr lang="ru-RU" dirty="0" err="1"/>
              <a:t>рентгенови</a:t>
            </a:r>
            <a:r>
              <a:rPr lang="ru-RU" dirty="0"/>
              <a:t> </a:t>
            </a:r>
            <a:r>
              <a:rPr lang="ru-RU" dirty="0" err="1"/>
              <a:t>лъчи</a:t>
            </a:r>
            <a:r>
              <a:rPr lang="ru-RU" dirty="0"/>
              <a:t> </a:t>
            </a:r>
            <a:r>
              <a:rPr lang="ru-RU" dirty="0" err="1"/>
              <a:t>обикновено</a:t>
            </a:r>
            <a:r>
              <a:rPr lang="ru-RU" dirty="0"/>
              <a:t> под формата на </a:t>
            </a:r>
            <a:r>
              <a:rPr lang="ru-RU" dirty="0" err="1"/>
              <a:t>синхротронно</a:t>
            </a:r>
            <a:r>
              <a:rPr lang="ru-RU" dirty="0"/>
              <a:t> </a:t>
            </a:r>
            <a:r>
              <a:rPr lang="ru-RU" dirty="0" err="1"/>
              <a:t>лъчение</a:t>
            </a:r>
            <a:r>
              <a:rPr lang="ru-RU" dirty="0"/>
              <a:t>, </a:t>
            </a:r>
            <a:r>
              <a:rPr lang="ru-RU" dirty="0" err="1"/>
              <a:t>спирачно</a:t>
            </a:r>
            <a:r>
              <a:rPr lang="ru-RU" dirty="0"/>
              <a:t> </a:t>
            </a:r>
            <a:r>
              <a:rPr lang="ru-RU" dirty="0" err="1"/>
              <a:t>лъчение</a:t>
            </a:r>
            <a:r>
              <a:rPr lang="ru-RU" dirty="0"/>
              <a:t> при </a:t>
            </a:r>
            <a:r>
              <a:rPr lang="ru-RU" dirty="0" err="1"/>
              <a:t>температури</a:t>
            </a:r>
            <a:r>
              <a:rPr lang="ru-RU" dirty="0"/>
              <a:t> на газа 10</a:t>
            </a:r>
            <a:r>
              <a:rPr lang="ru-RU" baseline="30000" dirty="0"/>
              <a:t>7</a:t>
            </a:r>
            <a:r>
              <a:rPr lang="ru-RU" dirty="0"/>
              <a:t> (10 </a:t>
            </a:r>
            <a:r>
              <a:rPr lang="ru-RU" dirty="0" err="1"/>
              <a:t>милиона</a:t>
            </a:r>
            <a:r>
              <a:rPr lang="ru-RU" dirty="0"/>
              <a:t>) </a:t>
            </a:r>
            <a:r>
              <a:rPr lang="ru-RU" dirty="0" err="1"/>
              <a:t>келвина</a:t>
            </a:r>
            <a:r>
              <a:rPr lang="ru-RU" dirty="0"/>
              <a:t> и </a:t>
            </a:r>
            <a:r>
              <a:rPr lang="ru-RU" dirty="0" err="1"/>
              <a:t>излъчване</a:t>
            </a:r>
            <a:r>
              <a:rPr lang="ru-RU" dirty="0"/>
              <a:t> на абсолютно черно </a:t>
            </a:r>
            <a:r>
              <a:rPr lang="ru-RU" dirty="0" err="1"/>
              <a:t>тяло</a:t>
            </a:r>
            <a:r>
              <a:rPr lang="ru-RU" dirty="0"/>
              <a:t> при </a:t>
            </a:r>
            <a:r>
              <a:rPr lang="ru-RU" dirty="0" err="1"/>
              <a:t>температури</a:t>
            </a:r>
            <a:r>
              <a:rPr lang="ru-RU" dirty="0"/>
              <a:t> над 10</a:t>
            </a:r>
            <a:r>
              <a:rPr lang="ru-RU" baseline="30000" dirty="0"/>
              <a:t>7</a:t>
            </a:r>
            <a:r>
              <a:rPr lang="ru-RU" dirty="0"/>
              <a:t> </a:t>
            </a:r>
            <a:r>
              <a:rPr lang="ru-RU" dirty="0" smtClean="0"/>
              <a:t>K. </a:t>
            </a:r>
            <a:r>
              <a:rPr lang="ru-RU" dirty="0" err="1" smtClean="0"/>
              <a:t>Тъй</a:t>
            </a:r>
            <a:r>
              <a:rPr lang="ru-RU" dirty="0" smtClean="0"/>
              <a:t> </a:t>
            </a:r>
            <a:r>
              <a:rPr lang="ru-RU" dirty="0" err="1"/>
              <a:t>като</a:t>
            </a:r>
            <a:r>
              <a:rPr lang="ru-RU" dirty="0"/>
              <a:t> те </a:t>
            </a:r>
            <a:r>
              <a:rPr lang="ru-RU" dirty="0" err="1"/>
              <a:t>също</a:t>
            </a:r>
            <a:r>
              <a:rPr lang="ru-RU" dirty="0"/>
              <a:t> се </a:t>
            </a:r>
            <a:r>
              <a:rPr lang="ru-RU" dirty="0" err="1"/>
              <a:t>поглъщат</a:t>
            </a:r>
            <a:r>
              <a:rPr lang="ru-RU" dirty="0"/>
              <a:t> от </a:t>
            </a:r>
            <a:r>
              <a:rPr lang="ru-RU" dirty="0" err="1"/>
              <a:t>земната</a:t>
            </a:r>
            <a:r>
              <a:rPr lang="ru-RU" dirty="0"/>
              <a:t> атмосфера, </a:t>
            </a:r>
            <a:r>
              <a:rPr lang="ru-RU" dirty="0" err="1"/>
              <a:t>наблюденията</a:t>
            </a:r>
            <a:r>
              <a:rPr lang="ru-RU" dirty="0"/>
              <a:t> се </a:t>
            </a:r>
            <a:r>
              <a:rPr lang="ru-RU" dirty="0" err="1"/>
              <a:t>извършват</a:t>
            </a:r>
            <a:r>
              <a:rPr lang="ru-RU" dirty="0"/>
              <a:t> от </a:t>
            </a:r>
            <a:r>
              <a:rPr lang="ru-RU" dirty="0" err="1"/>
              <a:t>горните</a:t>
            </a:r>
            <a:r>
              <a:rPr lang="ru-RU" dirty="0"/>
              <a:t> части на </a:t>
            </a:r>
            <a:r>
              <a:rPr lang="ru-RU" dirty="0" err="1"/>
              <a:t>атмосферата</a:t>
            </a:r>
            <a:r>
              <a:rPr lang="ru-RU" dirty="0"/>
              <a:t> </a:t>
            </a:r>
            <a:r>
              <a:rPr lang="ru-RU" dirty="0" err="1"/>
              <a:t>със</a:t>
            </a:r>
            <a:r>
              <a:rPr lang="ru-RU" dirty="0"/>
              <a:t> </a:t>
            </a:r>
            <a:r>
              <a:rPr lang="ru-RU" dirty="0" err="1"/>
              <a:t>стратосферни</a:t>
            </a:r>
            <a:r>
              <a:rPr lang="ru-RU" dirty="0"/>
              <a:t> </a:t>
            </a:r>
            <a:r>
              <a:rPr lang="ru-RU" dirty="0" err="1"/>
              <a:t>балони</a:t>
            </a:r>
            <a:r>
              <a:rPr lang="ru-RU" dirty="0"/>
              <a:t> или чрез </a:t>
            </a:r>
            <a:r>
              <a:rPr lang="ru-RU" dirty="0" err="1"/>
              <a:t>телескопи</a:t>
            </a:r>
            <a:r>
              <a:rPr lang="ru-RU" dirty="0"/>
              <a:t> на орбита или от космоса.</a:t>
            </a:r>
          </a:p>
          <a:p>
            <a:pPr marL="0" indent="0">
              <a:buNone/>
            </a:pPr>
            <a:endParaRPr lang="bg-BG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249" y="3920061"/>
            <a:ext cx="3915522" cy="2572654"/>
          </a:xfrm>
          <a:prstGeom prst="rect">
            <a:avLst/>
          </a:prstGeom>
        </p:spPr>
      </p:pic>
      <p:pic>
        <p:nvPicPr>
          <p:cNvPr id="5" name="Картина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566" y="3752448"/>
            <a:ext cx="2782659" cy="290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995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371600" y="289193"/>
            <a:ext cx="9601200" cy="1485900"/>
          </a:xfrm>
        </p:spPr>
        <p:txBody>
          <a:bodyPr/>
          <a:lstStyle/>
          <a:p>
            <a:r>
              <a:rPr lang="bg-BG" dirty="0" smtClean="0"/>
              <a:t>Приложение в индустрията и компютрите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1371600" y="1775093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ru-RU" dirty="0" err="1"/>
              <a:t>Рентгеновите</a:t>
            </a:r>
            <a:r>
              <a:rPr lang="ru-RU" dirty="0"/>
              <a:t> </a:t>
            </a:r>
            <a:r>
              <a:rPr lang="ru-RU" dirty="0" err="1"/>
              <a:t>лъчи</a:t>
            </a:r>
            <a:r>
              <a:rPr lang="ru-RU" dirty="0"/>
              <a:t> </a:t>
            </a:r>
            <a:r>
              <a:rPr lang="ru-RU" dirty="0" err="1"/>
              <a:t>също</a:t>
            </a:r>
            <a:r>
              <a:rPr lang="ru-RU" dirty="0"/>
              <a:t> се </a:t>
            </a:r>
            <a:r>
              <a:rPr lang="ru-RU" dirty="0" err="1"/>
              <a:t>използват</a:t>
            </a:r>
            <a:r>
              <a:rPr lang="ru-RU" dirty="0"/>
              <a:t> и в </a:t>
            </a:r>
            <a:r>
              <a:rPr lang="ru-RU" dirty="0" err="1"/>
              <a:t>компютрите.Най-опасната</a:t>
            </a:r>
            <a:r>
              <a:rPr lang="ru-RU" dirty="0"/>
              <a:t> част от </a:t>
            </a:r>
            <a:r>
              <a:rPr lang="ru-RU" dirty="0" err="1"/>
              <a:t>компютъра</a:t>
            </a:r>
            <a:r>
              <a:rPr lang="ru-RU" dirty="0"/>
              <a:t> е </a:t>
            </a:r>
            <a:r>
              <a:rPr lang="ru-RU" dirty="0" err="1"/>
              <a:t>мониторът.Той</a:t>
            </a:r>
            <a:r>
              <a:rPr lang="ru-RU" dirty="0"/>
              <a:t> </a:t>
            </a:r>
            <a:r>
              <a:rPr lang="ru-RU" dirty="0" err="1"/>
              <a:t>облъчва</a:t>
            </a:r>
            <a:r>
              <a:rPr lang="ru-RU" dirty="0"/>
              <a:t> потребителя с </a:t>
            </a:r>
            <a:r>
              <a:rPr lang="ru-RU" dirty="0" err="1"/>
              <a:t>рентгенови</a:t>
            </a:r>
            <a:r>
              <a:rPr lang="ru-RU" dirty="0"/>
              <a:t> и </a:t>
            </a:r>
            <a:r>
              <a:rPr lang="ru-RU" dirty="0" err="1"/>
              <a:t>електромагнитни</a:t>
            </a:r>
            <a:r>
              <a:rPr lang="ru-RU" dirty="0"/>
              <a:t> </a:t>
            </a:r>
            <a:r>
              <a:rPr lang="ru-RU" dirty="0" err="1"/>
              <a:t>лъчи,но</a:t>
            </a:r>
            <a:r>
              <a:rPr lang="ru-RU" dirty="0"/>
              <a:t> </a:t>
            </a:r>
            <a:r>
              <a:rPr lang="ru-RU" dirty="0" err="1"/>
              <a:t>рентгеновото</a:t>
            </a:r>
            <a:r>
              <a:rPr lang="ru-RU" dirty="0"/>
              <a:t> </a:t>
            </a:r>
            <a:r>
              <a:rPr lang="ru-RU" dirty="0" err="1"/>
              <a:t>лъчение</a:t>
            </a:r>
            <a:r>
              <a:rPr lang="ru-RU" dirty="0"/>
              <a:t> е </a:t>
            </a:r>
            <a:r>
              <a:rPr lang="ru-RU" dirty="0" err="1"/>
              <a:t>нищожно</a:t>
            </a:r>
            <a:r>
              <a:rPr lang="ru-RU" dirty="0"/>
              <a:t> и не </a:t>
            </a:r>
            <a:r>
              <a:rPr lang="ru-RU" dirty="0" err="1"/>
              <a:t>превишава</a:t>
            </a:r>
            <a:r>
              <a:rPr lang="ru-RU" dirty="0"/>
              <a:t> </a:t>
            </a:r>
            <a:r>
              <a:rPr lang="ru-RU" dirty="0" err="1"/>
              <a:t>естествения</a:t>
            </a:r>
            <a:r>
              <a:rPr lang="ru-RU" dirty="0"/>
              <a:t> </a:t>
            </a:r>
            <a:r>
              <a:rPr lang="ru-RU" dirty="0" err="1"/>
              <a:t>радиационен</a:t>
            </a:r>
            <a:r>
              <a:rPr lang="ru-RU" dirty="0"/>
              <a:t> </a:t>
            </a:r>
            <a:r>
              <a:rPr lang="ru-RU" dirty="0" err="1"/>
              <a:t>фон,то</a:t>
            </a:r>
            <a:r>
              <a:rPr lang="ru-RU" dirty="0"/>
              <a:t> </a:t>
            </a:r>
            <a:r>
              <a:rPr lang="ru-RU" dirty="0" err="1"/>
              <a:t>неговото</a:t>
            </a:r>
            <a:r>
              <a:rPr lang="ru-RU" dirty="0"/>
              <a:t> </a:t>
            </a:r>
            <a:r>
              <a:rPr lang="ru-RU" dirty="0" err="1"/>
              <a:t>електромагнитно</a:t>
            </a:r>
            <a:r>
              <a:rPr lang="ru-RU" dirty="0"/>
              <a:t> </a:t>
            </a:r>
            <a:r>
              <a:rPr lang="ru-RU" dirty="0" err="1"/>
              <a:t>въздействие</a:t>
            </a:r>
            <a:r>
              <a:rPr lang="ru-RU" dirty="0"/>
              <a:t> </a:t>
            </a:r>
            <a:r>
              <a:rPr lang="ru-RU" dirty="0" err="1"/>
              <a:t>върху</a:t>
            </a:r>
            <a:r>
              <a:rPr lang="ru-RU" dirty="0"/>
              <a:t> организма </a:t>
            </a:r>
            <a:r>
              <a:rPr lang="ru-RU" dirty="0" err="1"/>
              <a:t>съвсем</a:t>
            </a:r>
            <a:r>
              <a:rPr lang="ru-RU" dirty="0"/>
              <a:t> не е безопасно.</a:t>
            </a:r>
            <a:endParaRPr lang="bg-BG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968" y="3565793"/>
            <a:ext cx="3332258" cy="2597587"/>
          </a:xfrm>
          <a:prstGeom prst="rect">
            <a:avLst/>
          </a:prstGeom>
        </p:spPr>
      </p:pic>
      <p:pic>
        <p:nvPicPr>
          <p:cNvPr id="5" name="Картина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614" y="3453299"/>
            <a:ext cx="4337478" cy="320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325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Защита от рентгенови лъчи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1371600" y="1428750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/>
              <a:t> </a:t>
            </a:r>
            <a:r>
              <a:rPr lang="bg-BG" sz="1800" dirty="0"/>
              <a:t>Използват се специални костюми или престилки, които са изработени от оловна гума. Тя поглъща лъченията на рентгеновите лъчи. Има и различни материали, които се използват за уплътнение на стени, като те също поглъщат рентгеновите лъчи.</a:t>
            </a: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54" y="2490986"/>
            <a:ext cx="4605051" cy="2199878"/>
          </a:xfrm>
          <a:prstGeom prst="rect">
            <a:avLst/>
          </a:prstGeom>
        </p:spPr>
      </p:pic>
      <p:pic>
        <p:nvPicPr>
          <p:cNvPr id="5" name="Картина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573" y="2393735"/>
            <a:ext cx="3611426" cy="2076570"/>
          </a:xfrm>
          <a:prstGeom prst="rect">
            <a:avLst/>
          </a:prstGeom>
        </p:spPr>
      </p:pic>
      <p:pic>
        <p:nvPicPr>
          <p:cNvPr id="6" name="Картина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651" y="4692341"/>
            <a:ext cx="5573617" cy="212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617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Автор: Георги Божинов №2 , </a:t>
            </a:r>
            <a:r>
              <a:rPr lang="en-US" dirty="0" err="1" smtClean="0"/>
              <a:t>XI</a:t>
            </a:r>
            <a:r>
              <a:rPr lang="en-US" baseline="30000" dirty="0" err="1" smtClean="0"/>
              <a:t>a</a:t>
            </a:r>
            <a:r>
              <a:rPr lang="bg-BG" dirty="0" smtClean="0"/>
              <a:t> клас</a:t>
            </a:r>
            <a:endParaRPr lang="bg-BG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142875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388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 медицината</a:t>
            </a:r>
            <a:endParaRPr lang="bg-BG" dirty="0"/>
          </a:p>
        </p:txBody>
      </p:sp>
      <p:sp>
        <p:nvSpPr>
          <p:cNvPr id="4" name="Текстово поле 3"/>
          <p:cNvSpPr txBox="1"/>
          <p:nvPr/>
        </p:nvSpPr>
        <p:spPr>
          <a:xfrm>
            <a:off x="2074843" y="1531345"/>
            <a:ext cx="310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Рентгенография: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Текстово поле 4"/>
          <p:cNvSpPr txBox="1"/>
          <p:nvPr/>
        </p:nvSpPr>
        <p:spPr>
          <a:xfrm>
            <a:off x="2236424" y="1900677"/>
            <a:ext cx="71279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е </a:t>
            </a:r>
            <a:r>
              <a:rPr lang="ru-RU" dirty="0" err="1"/>
              <a:t>фотографски</a:t>
            </a:r>
            <a:r>
              <a:rPr lang="ru-RU" dirty="0"/>
              <a:t> метод, </a:t>
            </a:r>
            <a:r>
              <a:rPr lang="ru-RU" dirty="0" err="1"/>
              <a:t>използващ</a:t>
            </a:r>
            <a:r>
              <a:rPr lang="ru-RU" dirty="0"/>
              <a:t> </a:t>
            </a:r>
            <a:r>
              <a:rPr lang="ru-RU" dirty="0" err="1"/>
              <a:t>йонизиращо</a:t>
            </a:r>
            <a:r>
              <a:rPr lang="ru-RU" dirty="0"/>
              <a:t> </a:t>
            </a:r>
            <a:r>
              <a:rPr lang="ru-RU" dirty="0" err="1"/>
              <a:t>лъчение</a:t>
            </a:r>
            <a:r>
              <a:rPr lang="ru-RU" dirty="0"/>
              <a:t> - </a:t>
            </a:r>
            <a:r>
              <a:rPr lang="ru-RU" dirty="0" err="1"/>
              <a:t>рентгенови</a:t>
            </a:r>
            <a:r>
              <a:rPr lang="ru-RU" dirty="0"/>
              <a:t> </a:t>
            </a:r>
            <a:r>
              <a:rPr lang="ru-RU" dirty="0" err="1"/>
              <a:t>лъчи</a:t>
            </a:r>
            <a:r>
              <a:rPr lang="ru-RU" dirty="0"/>
              <a:t>, гама </a:t>
            </a:r>
            <a:r>
              <a:rPr lang="ru-RU" dirty="0" err="1"/>
              <a:t>лъчи</a:t>
            </a:r>
            <a:r>
              <a:rPr lang="ru-RU" dirty="0"/>
              <a:t> или </a:t>
            </a:r>
            <a:r>
              <a:rPr lang="ru-RU" dirty="0" err="1"/>
              <a:t>неутрони</a:t>
            </a:r>
            <a:r>
              <a:rPr lang="ru-RU" dirty="0"/>
              <a:t>. Той е един от </a:t>
            </a:r>
            <a:r>
              <a:rPr lang="ru-RU" dirty="0" err="1" smtClean="0"/>
              <a:t>неразрушителните</a:t>
            </a:r>
            <a:r>
              <a:rPr lang="ru-RU" dirty="0" smtClean="0"/>
              <a:t> </a:t>
            </a:r>
            <a:r>
              <a:rPr lang="ru-RU" dirty="0" err="1"/>
              <a:t>методи</a:t>
            </a:r>
            <a:r>
              <a:rPr lang="ru-RU" dirty="0"/>
              <a:t> за </a:t>
            </a:r>
            <a:r>
              <a:rPr lang="ru-RU" dirty="0" err="1"/>
              <a:t>тестване</a:t>
            </a:r>
            <a:r>
              <a:rPr lang="ru-RU" dirty="0"/>
              <a:t> и се </a:t>
            </a:r>
            <a:r>
              <a:rPr lang="ru-RU" dirty="0" err="1"/>
              <a:t>използва</a:t>
            </a:r>
            <a:r>
              <a:rPr lang="ru-RU" dirty="0"/>
              <a:t> в много области - от </a:t>
            </a:r>
            <a:r>
              <a:rPr lang="ru-RU" dirty="0" err="1"/>
              <a:t>диагностициране</a:t>
            </a:r>
            <a:r>
              <a:rPr lang="ru-RU" dirty="0"/>
              <a:t> на </a:t>
            </a:r>
            <a:r>
              <a:rPr lang="ru-RU" dirty="0" err="1"/>
              <a:t>фрактури</a:t>
            </a:r>
            <a:r>
              <a:rPr lang="ru-RU" dirty="0"/>
              <a:t> в </a:t>
            </a:r>
            <a:r>
              <a:rPr lang="ru-RU" dirty="0" err="1"/>
              <a:t>медицината</a:t>
            </a:r>
            <a:r>
              <a:rPr lang="ru-RU" dirty="0"/>
              <a:t>, </a:t>
            </a:r>
            <a:r>
              <a:rPr lang="ru-RU" dirty="0" err="1"/>
              <a:t>през</a:t>
            </a:r>
            <a:r>
              <a:rPr lang="ru-RU" dirty="0"/>
              <a:t> </a:t>
            </a:r>
            <a:r>
              <a:rPr lang="ru-RU" dirty="0" err="1"/>
              <a:t>откриване</a:t>
            </a:r>
            <a:r>
              <a:rPr lang="ru-RU" dirty="0"/>
              <a:t> на </a:t>
            </a:r>
            <a:r>
              <a:rPr lang="ru-RU" dirty="0" err="1"/>
              <a:t>пукнатини</a:t>
            </a:r>
            <a:r>
              <a:rPr lang="ru-RU" dirty="0"/>
              <a:t> в </a:t>
            </a:r>
            <a:r>
              <a:rPr lang="ru-RU" dirty="0" err="1"/>
              <a:t>структурата</a:t>
            </a:r>
            <a:r>
              <a:rPr lang="ru-RU" dirty="0"/>
              <a:t> на </a:t>
            </a:r>
            <a:r>
              <a:rPr lang="ru-RU" dirty="0" err="1"/>
              <a:t>материалите</a:t>
            </a:r>
            <a:r>
              <a:rPr lang="ru-RU" dirty="0"/>
              <a:t> при </a:t>
            </a:r>
            <a:r>
              <a:rPr lang="ru-RU" dirty="0" err="1"/>
              <a:t>изпитвания</a:t>
            </a:r>
            <a:r>
              <a:rPr lang="ru-RU" dirty="0"/>
              <a:t> в </a:t>
            </a:r>
            <a:r>
              <a:rPr lang="ru-RU" dirty="0" err="1"/>
              <a:t>областта</a:t>
            </a:r>
            <a:r>
              <a:rPr lang="ru-RU" dirty="0"/>
              <a:t> на </a:t>
            </a:r>
            <a:r>
              <a:rPr lang="ru-RU" dirty="0" err="1"/>
              <a:t>индустрията</a:t>
            </a:r>
            <a:r>
              <a:rPr lang="ru-RU" dirty="0"/>
              <a:t>, до </a:t>
            </a:r>
            <a:r>
              <a:rPr lang="ru-RU" dirty="0" err="1"/>
              <a:t>удостоверяване</a:t>
            </a:r>
            <a:r>
              <a:rPr lang="ru-RU" dirty="0"/>
              <a:t> </a:t>
            </a:r>
            <a:r>
              <a:rPr lang="ru-RU" dirty="0" err="1"/>
              <a:t>автентичността</a:t>
            </a:r>
            <a:r>
              <a:rPr lang="ru-RU" dirty="0"/>
              <a:t> на произведения на </a:t>
            </a:r>
            <a:r>
              <a:rPr lang="ru-RU" dirty="0" err="1"/>
              <a:t>изкуството</a:t>
            </a:r>
            <a:r>
              <a:rPr lang="ru-RU" dirty="0"/>
              <a:t>.</a:t>
            </a:r>
            <a:endParaRPr lang="bg-BG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424" y="4145230"/>
            <a:ext cx="2945176" cy="2208882"/>
          </a:xfrm>
          <a:prstGeom prst="rect">
            <a:avLst/>
          </a:prstGeom>
        </p:spPr>
      </p:pic>
      <p:pic>
        <p:nvPicPr>
          <p:cNvPr id="7" name="Картина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248" y="3761304"/>
            <a:ext cx="3452181" cy="259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607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1349566" y="699571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bg-BG" b="1" dirty="0" err="1" smtClean="0"/>
              <a:t>Рентегноскопия</a:t>
            </a:r>
            <a:r>
              <a:rPr lang="bg-BG" b="1" dirty="0" smtClean="0"/>
              <a:t>: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/>
              <a:t>	</a:t>
            </a:r>
            <a:r>
              <a:rPr lang="ru-RU" sz="1800" dirty="0"/>
              <a:t>Рентгеноскопия – функционален, но </a:t>
            </a:r>
            <a:r>
              <a:rPr lang="ru-RU" sz="1800" dirty="0" err="1"/>
              <a:t>субективен</a:t>
            </a:r>
            <a:r>
              <a:rPr lang="ru-RU" sz="1800" dirty="0"/>
              <a:t> метод на </a:t>
            </a:r>
            <a:r>
              <a:rPr lang="ru-RU" sz="1800" dirty="0" err="1"/>
              <a:t>изследване</a:t>
            </a:r>
            <a:r>
              <a:rPr lang="ru-RU" sz="1800" dirty="0"/>
              <a:t> с </a:t>
            </a:r>
            <a:r>
              <a:rPr lang="ru-RU" sz="1800" dirty="0" err="1"/>
              <a:t>по-голямо</a:t>
            </a:r>
            <a:r>
              <a:rPr lang="ru-RU" sz="1800" dirty="0"/>
              <a:t> </a:t>
            </a:r>
            <a:r>
              <a:rPr lang="ru-RU" sz="1800" dirty="0" err="1"/>
              <a:t>лъчево</a:t>
            </a:r>
            <a:r>
              <a:rPr lang="ru-RU" sz="1800" dirty="0"/>
              <a:t> </a:t>
            </a:r>
            <a:r>
              <a:rPr lang="ru-RU" sz="1800" dirty="0" err="1"/>
              <a:t>натоварване</a:t>
            </a:r>
            <a:r>
              <a:rPr lang="ru-RU" sz="1800" dirty="0"/>
              <a:t>. </a:t>
            </a:r>
            <a:r>
              <a:rPr lang="ru-RU" sz="1800" dirty="0" err="1"/>
              <a:t>Позволява</a:t>
            </a:r>
            <a:r>
              <a:rPr lang="ru-RU" sz="1800" dirty="0"/>
              <a:t> </a:t>
            </a:r>
            <a:r>
              <a:rPr lang="ru-RU" sz="1800" dirty="0" err="1"/>
              <a:t>многоосево</a:t>
            </a:r>
            <a:r>
              <a:rPr lang="ru-RU" sz="1800" dirty="0"/>
              <a:t> </a:t>
            </a:r>
            <a:r>
              <a:rPr lang="ru-RU" sz="1800" dirty="0" err="1"/>
              <a:t>изследване</a:t>
            </a:r>
            <a:r>
              <a:rPr lang="ru-RU" sz="1800" dirty="0"/>
              <a:t> и </a:t>
            </a:r>
            <a:r>
              <a:rPr lang="ru-RU" sz="1800" dirty="0" err="1"/>
              <a:t>подпомага</a:t>
            </a:r>
            <a:r>
              <a:rPr lang="ru-RU" sz="1800" dirty="0"/>
              <a:t> локализация на </a:t>
            </a:r>
            <a:r>
              <a:rPr lang="ru-RU" sz="1800" dirty="0" err="1"/>
              <a:t>болестния</a:t>
            </a:r>
            <a:r>
              <a:rPr lang="ru-RU" sz="1800" dirty="0"/>
              <a:t> </a:t>
            </a:r>
            <a:r>
              <a:rPr lang="ru-RU" sz="1800" dirty="0" err="1"/>
              <a:t>процес</a:t>
            </a:r>
            <a:endParaRPr lang="bg-BG" sz="1800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272" y="2291508"/>
            <a:ext cx="3073768" cy="2225408"/>
          </a:xfrm>
          <a:prstGeom prst="rect">
            <a:avLst/>
          </a:prstGeom>
        </p:spPr>
      </p:pic>
      <p:pic>
        <p:nvPicPr>
          <p:cNvPr id="5" name="Картина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766" y="1956412"/>
            <a:ext cx="2794000" cy="2895600"/>
          </a:xfrm>
          <a:prstGeom prst="rect">
            <a:avLst/>
          </a:prstGeom>
        </p:spPr>
      </p:pic>
      <p:pic>
        <p:nvPicPr>
          <p:cNvPr id="6" name="Картина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980" y="3877937"/>
            <a:ext cx="3033828" cy="226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866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1393633" y="578385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bg-BG" b="1" dirty="0" smtClean="0"/>
              <a:t> </a:t>
            </a:r>
            <a:r>
              <a:rPr lang="bg-BG" b="1" dirty="0" err="1" smtClean="0"/>
              <a:t>Иригография</a:t>
            </a:r>
            <a:r>
              <a:rPr lang="bg-BG" b="1" dirty="0" smtClean="0"/>
              <a:t>:</a:t>
            </a:r>
            <a:br>
              <a:rPr lang="bg-BG" b="1" dirty="0" smtClean="0"/>
            </a:br>
            <a:r>
              <a:rPr lang="bg-BG" b="1" dirty="0" smtClean="0"/>
              <a:t>	</a:t>
            </a:r>
            <a:r>
              <a:rPr lang="ru-RU" sz="1800" dirty="0" err="1"/>
              <a:t>Рентгено</a:t>
            </a:r>
            <a:r>
              <a:rPr lang="ru-RU" sz="1800" dirty="0"/>
              <a:t>-контрастно </a:t>
            </a:r>
            <a:r>
              <a:rPr lang="ru-RU" sz="1800" dirty="0" err="1"/>
              <a:t>изследване</a:t>
            </a:r>
            <a:r>
              <a:rPr lang="ru-RU" sz="1800" dirty="0"/>
              <a:t> на </a:t>
            </a:r>
            <a:r>
              <a:rPr lang="ru-RU" sz="1800" dirty="0" err="1" smtClean="0"/>
              <a:t>дебелото</a:t>
            </a:r>
            <a:r>
              <a:rPr lang="ru-RU" sz="1800" dirty="0" smtClean="0"/>
              <a:t> </a:t>
            </a:r>
            <a:r>
              <a:rPr lang="ru-RU" sz="1800" dirty="0" err="1" smtClean="0"/>
              <a:t>черво</a:t>
            </a:r>
            <a:r>
              <a:rPr lang="ru-RU" sz="1800" dirty="0" smtClean="0"/>
              <a:t>.</a:t>
            </a:r>
            <a:endParaRPr lang="bg-BG" b="1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244" y="1773715"/>
            <a:ext cx="5073989" cy="396727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Картина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591" y="1927952"/>
            <a:ext cx="5139541" cy="337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455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1426685" y="556352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bg-BG" b="1" dirty="0" smtClean="0"/>
              <a:t> Стоматология:</a:t>
            </a:r>
            <a:br>
              <a:rPr lang="bg-BG" b="1" dirty="0" smtClean="0"/>
            </a:br>
            <a:r>
              <a:rPr lang="bg-BG" b="1" dirty="0" smtClean="0"/>
              <a:t>	</a:t>
            </a:r>
            <a:r>
              <a:rPr lang="ru-RU" sz="1800" dirty="0" err="1"/>
              <a:t>Д</a:t>
            </a:r>
            <a:r>
              <a:rPr lang="ru-RU" sz="1800" dirty="0" err="1" smtClean="0"/>
              <a:t>ял</a:t>
            </a:r>
            <a:r>
              <a:rPr lang="ru-RU" sz="1800" dirty="0" smtClean="0"/>
              <a:t> </a:t>
            </a:r>
            <a:r>
              <a:rPr lang="ru-RU" sz="1800" dirty="0"/>
              <a:t>на </a:t>
            </a:r>
            <a:r>
              <a:rPr lang="ru-RU" sz="1800" dirty="0" err="1"/>
              <a:t>медицината</a:t>
            </a:r>
            <a:r>
              <a:rPr lang="ru-RU" sz="1800" dirty="0"/>
              <a:t> и </a:t>
            </a:r>
            <a:r>
              <a:rPr lang="ru-RU" sz="1800" dirty="0" err="1"/>
              <a:t>денталната</a:t>
            </a:r>
            <a:r>
              <a:rPr lang="ru-RU" sz="1800" dirty="0"/>
              <a:t> медицина, </a:t>
            </a:r>
            <a:r>
              <a:rPr lang="ru-RU" sz="1800" dirty="0" err="1"/>
              <a:t>който</a:t>
            </a:r>
            <a:r>
              <a:rPr lang="ru-RU" sz="1800" dirty="0"/>
              <a:t> се </a:t>
            </a:r>
            <a:r>
              <a:rPr lang="ru-RU" sz="1800" dirty="0" err="1"/>
              <a:t>отнася</a:t>
            </a:r>
            <a:r>
              <a:rPr lang="ru-RU" sz="1800" dirty="0"/>
              <a:t> до </a:t>
            </a:r>
            <a:r>
              <a:rPr lang="ru-RU" sz="1800" dirty="0" err="1"/>
              <a:t>устата</a:t>
            </a:r>
            <a:r>
              <a:rPr lang="ru-RU" sz="1800" dirty="0"/>
              <a:t> и </a:t>
            </a:r>
            <a:r>
              <a:rPr lang="ru-RU" sz="1800" dirty="0" err="1"/>
              <a:t>заболяванията</a:t>
            </a:r>
            <a:r>
              <a:rPr lang="ru-RU" sz="1800" dirty="0"/>
              <a:t> на </a:t>
            </a:r>
            <a:r>
              <a:rPr lang="ru-RU" sz="1800" dirty="0" err="1"/>
              <a:t>устната</a:t>
            </a:r>
            <a:r>
              <a:rPr lang="ru-RU" sz="1800" dirty="0"/>
              <a:t> </a:t>
            </a:r>
            <a:r>
              <a:rPr lang="ru-RU" sz="1800" dirty="0" err="1" smtClean="0"/>
              <a:t>кухина.В</a:t>
            </a:r>
            <a:r>
              <a:rPr lang="ru-RU" sz="1800" dirty="0" smtClean="0"/>
              <a:t> </a:t>
            </a:r>
            <a:r>
              <a:rPr lang="ru-RU" sz="1800" dirty="0" err="1"/>
              <a:t>началото</a:t>
            </a:r>
            <a:r>
              <a:rPr lang="ru-RU" sz="1800" dirty="0"/>
              <a:t> на 20 век се е </a:t>
            </a:r>
            <a:r>
              <a:rPr lang="ru-RU" sz="1800" dirty="0" err="1"/>
              <a:t>практикувала</a:t>
            </a:r>
            <a:r>
              <a:rPr lang="ru-RU" sz="1800" dirty="0"/>
              <a:t> от </a:t>
            </a:r>
            <a:r>
              <a:rPr lang="ru-RU" sz="1800" dirty="0" err="1"/>
              <a:t>лекуващи</a:t>
            </a:r>
            <a:r>
              <a:rPr lang="ru-RU" sz="1800" dirty="0"/>
              <a:t> лекари, но </a:t>
            </a:r>
            <a:r>
              <a:rPr lang="ru-RU" sz="1800" dirty="0" err="1"/>
              <a:t>днес</a:t>
            </a:r>
            <a:r>
              <a:rPr lang="ru-RU" sz="1800" dirty="0"/>
              <a:t> </a:t>
            </a:r>
            <a:r>
              <a:rPr lang="ru-RU" sz="1800" dirty="0" err="1"/>
              <a:t>това</a:t>
            </a:r>
            <a:r>
              <a:rPr lang="ru-RU" sz="1800" dirty="0"/>
              <a:t> е от </a:t>
            </a:r>
            <a:r>
              <a:rPr lang="ru-RU" sz="1800" dirty="0" err="1"/>
              <a:t>областта</a:t>
            </a:r>
            <a:r>
              <a:rPr lang="ru-RU" sz="1800" dirty="0"/>
              <a:t> на </a:t>
            </a:r>
            <a:r>
              <a:rPr lang="ru-RU" sz="1800" dirty="0" err="1"/>
              <a:t>стоматолозите</a:t>
            </a:r>
            <a:r>
              <a:rPr lang="ru-RU" sz="1800" dirty="0" smtClean="0"/>
              <a:t>.</a:t>
            </a:r>
            <a:r>
              <a:rPr lang="ru-RU" sz="1800" dirty="0"/>
              <a:t> В </a:t>
            </a:r>
            <a:r>
              <a:rPr lang="ru-RU" sz="1800" dirty="0" err="1"/>
              <a:t>стоматологията</a:t>
            </a:r>
            <a:r>
              <a:rPr lang="ru-RU" sz="1800" dirty="0"/>
              <a:t> </a:t>
            </a:r>
            <a:r>
              <a:rPr lang="ru-RU" sz="1800" dirty="0" err="1"/>
              <a:t>рентгеновите</a:t>
            </a:r>
            <a:r>
              <a:rPr lang="ru-RU" sz="1800" dirty="0"/>
              <a:t> </a:t>
            </a:r>
            <a:r>
              <a:rPr lang="ru-RU" sz="1800" dirty="0" err="1"/>
              <a:t>лъчи</a:t>
            </a:r>
            <a:r>
              <a:rPr lang="ru-RU" sz="1800" dirty="0"/>
              <a:t> се </a:t>
            </a:r>
            <a:r>
              <a:rPr lang="ru-RU" sz="1800" dirty="0" err="1"/>
              <a:t>използват</a:t>
            </a:r>
            <a:r>
              <a:rPr lang="ru-RU" sz="1800" dirty="0"/>
              <a:t> за диагностика на </a:t>
            </a:r>
            <a:r>
              <a:rPr lang="ru-RU" sz="1800" dirty="0" err="1"/>
              <a:t>заболявания</a:t>
            </a:r>
            <a:r>
              <a:rPr lang="ru-RU" sz="1800" dirty="0"/>
              <a:t> и </a:t>
            </a:r>
            <a:r>
              <a:rPr lang="ru-RU" sz="1800" dirty="0" err="1"/>
              <a:t>травми</a:t>
            </a:r>
            <a:r>
              <a:rPr lang="ru-RU" sz="1800" dirty="0"/>
              <a:t> на </a:t>
            </a:r>
            <a:r>
              <a:rPr lang="ru-RU" sz="1800" dirty="0" err="1"/>
              <a:t>зъбите</a:t>
            </a:r>
            <a:r>
              <a:rPr lang="ru-RU" sz="1800" dirty="0"/>
              <a:t> и </a:t>
            </a:r>
            <a:r>
              <a:rPr lang="ru-RU" sz="1800" dirty="0" err="1"/>
              <a:t>челюстите</a:t>
            </a:r>
            <a:r>
              <a:rPr lang="ru-RU" sz="1800" dirty="0"/>
              <a:t>.</a:t>
            </a:r>
          </a:p>
          <a:p>
            <a:pPr marL="0" indent="0">
              <a:buNone/>
            </a:pPr>
            <a:endParaRPr lang="bg-BG" sz="1800" b="1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382" y="2728719"/>
            <a:ext cx="4533440" cy="3297048"/>
          </a:xfrm>
          <a:prstGeom prst="rect">
            <a:avLst/>
          </a:prstGeom>
        </p:spPr>
      </p:pic>
      <p:pic>
        <p:nvPicPr>
          <p:cNvPr id="5" name="Картина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285" y="2728719"/>
            <a:ext cx="5714286" cy="2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047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Видове рентгенови апарати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1371600" y="1724139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bg-BG" b="1" dirty="0" smtClean="0"/>
              <a:t>Подвижни:</a:t>
            </a:r>
            <a:br>
              <a:rPr lang="bg-BG" b="1" dirty="0" smtClean="0"/>
            </a:br>
            <a:r>
              <a:rPr lang="bg-BG" b="1" dirty="0" smtClean="0"/>
              <a:t>	</a:t>
            </a:r>
            <a:r>
              <a:rPr lang="bg-BG" sz="1800" dirty="0" smtClean="0"/>
              <a:t>Могат да се местят от стая в стая при пациент ,които не може да се движи.</a:t>
            </a:r>
            <a:endParaRPr lang="bg-BG" sz="1800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683" y="2526533"/>
            <a:ext cx="2147257" cy="3817345"/>
          </a:xfrm>
          <a:prstGeom prst="rect">
            <a:avLst/>
          </a:prstGeom>
        </p:spPr>
      </p:pic>
      <p:pic>
        <p:nvPicPr>
          <p:cNvPr id="5" name="Картина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285" y="2762939"/>
            <a:ext cx="3621846" cy="2918782"/>
          </a:xfrm>
          <a:prstGeom prst="rect">
            <a:avLst/>
          </a:prstGeom>
        </p:spPr>
      </p:pic>
      <p:pic>
        <p:nvPicPr>
          <p:cNvPr id="6" name="Картина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392" y="2619951"/>
            <a:ext cx="4384532" cy="320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444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1305499" y="600418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/>
              <a:t> </a:t>
            </a:r>
            <a:r>
              <a:rPr lang="bg-BG" b="1" dirty="0" smtClean="0"/>
              <a:t>Неподвижни:</a:t>
            </a:r>
            <a:br>
              <a:rPr lang="bg-BG" b="1" dirty="0" smtClean="0"/>
            </a:br>
            <a:r>
              <a:rPr lang="bg-BG" sz="1800" b="1" dirty="0" smtClean="0"/>
              <a:t>	</a:t>
            </a:r>
            <a:r>
              <a:rPr lang="bg-BG" sz="1800" dirty="0" smtClean="0"/>
              <a:t>Не могат да се местят от стая в стая.</a:t>
            </a:r>
            <a:endParaRPr lang="bg-BG" sz="1800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350" y="1762496"/>
            <a:ext cx="4968994" cy="3687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Картина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720" y="2438472"/>
            <a:ext cx="3859805" cy="34866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358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1294482" y="556352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bg-BG" b="1" dirty="0" smtClean="0"/>
              <a:t>Скенери и </a:t>
            </a:r>
            <a:r>
              <a:rPr lang="bg-BG" b="1" dirty="0" err="1" smtClean="0"/>
              <a:t>томографи</a:t>
            </a:r>
            <a:r>
              <a:rPr lang="bg-BG" b="1" dirty="0" smtClean="0"/>
              <a:t>:</a:t>
            </a:r>
            <a:br>
              <a:rPr lang="bg-BG" b="1" dirty="0" smtClean="0"/>
            </a:br>
            <a:r>
              <a:rPr lang="bg-BG" b="1" dirty="0" smtClean="0"/>
              <a:t>	</a:t>
            </a:r>
            <a:r>
              <a:rPr lang="ru-RU" sz="1800" dirty="0" smtClean="0"/>
              <a:t> </a:t>
            </a:r>
            <a:r>
              <a:rPr lang="ru-RU" sz="1800" dirty="0" err="1"/>
              <a:t>Едни</a:t>
            </a:r>
            <a:r>
              <a:rPr lang="ru-RU" sz="1800" dirty="0"/>
              <a:t> от </a:t>
            </a:r>
            <a:r>
              <a:rPr lang="ru-RU" sz="1800" dirty="0" err="1"/>
              <a:t>най</a:t>
            </a:r>
            <a:r>
              <a:rPr lang="ru-RU" sz="1800" dirty="0"/>
              <a:t>-широко </a:t>
            </a:r>
            <a:r>
              <a:rPr lang="ru-RU" sz="1800" dirty="0" err="1"/>
              <a:t>разпространените</a:t>
            </a:r>
            <a:r>
              <a:rPr lang="ru-RU" sz="1800" dirty="0"/>
              <a:t> </a:t>
            </a:r>
            <a:r>
              <a:rPr lang="ru-RU" sz="1800" dirty="0" err="1"/>
              <a:t>методи</a:t>
            </a:r>
            <a:r>
              <a:rPr lang="ru-RU" sz="1800" dirty="0"/>
              <a:t> за </a:t>
            </a:r>
            <a:r>
              <a:rPr lang="ru-RU" sz="1800" dirty="0" err="1"/>
              <a:t>получаване</a:t>
            </a:r>
            <a:r>
              <a:rPr lang="ru-RU" sz="1800" dirty="0"/>
              <a:t> на снимки </a:t>
            </a:r>
            <a:r>
              <a:rPr lang="ru-RU" sz="1800" dirty="0" err="1"/>
              <a:t>вътре</a:t>
            </a:r>
            <a:r>
              <a:rPr lang="ru-RU" sz="1800" dirty="0"/>
              <a:t> в </a:t>
            </a:r>
            <a:r>
              <a:rPr lang="ru-RU" sz="1800" dirty="0" err="1"/>
              <a:t>тялото</a:t>
            </a:r>
            <a:r>
              <a:rPr lang="ru-RU" sz="1800" dirty="0"/>
              <a:t> на пациент </a:t>
            </a:r>
            <a:r>
              <a:rPr lang="ru-RU" sz="1800" dirty="0" err="1"/>
              <a:t>са</a:t>
            </a:r>
            <a:r>
              <a:rPr lang="ru-RU" sz="1800" dirty="0"/>
              <a:t> </a:t>
            </a:r>
            <a:r>
              <a:rPr lang="ru-RU" sz="1800" i="1" dirty="0" err="1"/>
              <a:t>компютърната</a:t>
            </a:r>
            <a:r>
              <a:rPr lang="ru-RU" sz="1800" i="1" dirty="0"/>
              <a:t> томография</a:t>
            </a:r>
            <a:r>
              <a:rPr lang="ru-RU" sz="1800" dirty="0"/>
              <a:t> и ЯМР (</a:t>
            </a:r>
            <a:r>
              <a:rPr lang="ru-RU" sz="1800" i="1" dirty="0"/>
              <a:t>ядрено-</a:t>
            </a:r>
            <a:r>
              <a:rPr lang="ru-RU" sz="1800" i="1" dirty="0" err="1"/>
              <a:t>магнитен</a:t>
            </a:r>
            <a:r>
              <a:rPr lang="ru-RU" sz="1800" i="1" dirty="0"/>
              <a:t> резонанс</a:t>
            </a:r>
            <a:r>
              <a:rPr lang="ru-RU" sz="1800" dirty="0"/>
              <a:t>), </a:t>
            </a:r>
            <a:r>
              <a:rPr lang="ru-RU" sz="1800" dirty="0" err="1"/>
              <a:t>още</a:t>
            </a:r>
            <a:r>
              <a:rPr lang="ru-RU" sz="1800" dirty="0"/>
              <a:t> </a:t>
            </a:r>
            <a:r>
              <a:rPr lang="ru-RU" sz="1800" dirty="0" err="1"/>
              <a:t>познат</a:t>
            </a:r>
            <a:r>
              <a:rPr lang="ru-RU" sz="1800" dirty="0"/>
              <a:t> в </a:t>
            </a:r>
            <a:r>
              <a:rPr lang="ru-RU" sz="1800" dirty="0" err="1"/>
              <a:t>медицинската</a:t>
            </a:r>
            <a:r>
              <a:rPr lang="ru-RU" sz="1800" dirty="0"/>
              <a:t> терминология </a:t>
            </a:r>
            <a:r>
              <a:rPr lang="ru-RU" sz="1800" dirty="0" err="1"/>
              <a:t>като</a:t>
            </a:r>
            <a:r>
              <a:rPr lang="ru-RU" sz="1800" dirty="0"/>
              <a:t> “магнитно-</a:t>
            </a:r>
            <a:r>
              <a:rPr lang="ru-RU" sz="1800" dirty="0" err="1"/>
              <a:t>резонансна</a:t>
            </a:r>
            <a:r>
              <a:rPr lang="ru-RU" sz="1800" dirty="0"/>
              <a:t> томография</a:t>
            </a:r>
            <a:r>
              <a:rPr lang="ru-RU" sz="1800" dirty="0" smtClean="0"/>
              <a:t>”.</a:t>
            </a:r>
            <a:br>
              <a:rPr lang="ru-RU" sz="1800" dirty="0" smtClean="0"/>
            </a:br>
            <a:r>
              <a:rPr lang="ru-RU" sz="1800" dirty="0" smtClean="0"/>
              <a:t>	</a:t>
            </a:r>
            <a:r>
              <a:rPr lang="bg-BG" sz="1800" i="1" dirty="0"/>
              <a:t> Компютърна томография </a:t>
            </a:r>
            <a:r>
              <a:rPr lang="bg-BG" sz="1800" b="1" dirty="0"/>
              <a:t>- </a:t>
            </a:r>
            <a:r>
              <a:rPr lang="ru-RU" sz="1800" dirty="0" err="1"/>
              <a:t>Съвременен</a:t>
            </a:r>
            <a:r>
              <a:rPr lang="ru-RU" sz="1800" dirty="0"/>
              <a:t> </a:t>
            </a:r>
            <a:r>
              <a:rPr lang="ru-RU" sz="1800" dirty="0" err="1"/>
              <a:t>диагностичен</a:t>
            </a:r>
            <a:r>
              <a:rPr lang="ru-RU" sz="1800" dirty="0"/>
              <a:t> метод с </a:t>
            </a:r>
            <a:r>
              <a:rPr lang="ru-RU" sz="1800" dirty="0" err="1"/>
              <a:t>рентгенови</a:t>
            </a:r>
            <a:r>
              <a:rPr lang="ru-RU" sz="1800" dirty="0"/>
              <a:t> </a:t>
            </a:r>
            <a:r>
              <a:rPr lang="ru-RU" sz="1800" dirty="0" err="1"/>
              <a:t>лъчи</a:t>
            </a:r>
            <a:r>
              <a:rPr lang="ru-RU" sz="1800" dirty="0"/>
              <a:t>, </a:t>
            </a:r>
            <a:r>
              <a:rPr lang="ru-RU" sz="1800" dirty="0" err="1"/>
              <a:t>който</a:t>
            </a:r>
            <a:r>
              <a:rPr lang="ru-RU" sz="1800" dirty="0"/>
              <a:t> </a:t>
            </a:r>
            <a:r>
              <a:rPr lang="ru-RU" sz="1800" dirty="0" err="1"/>
              <a:t>осигурява</a:t>
            </a:r>
            <a:r>
              <a:rPr lang="ru-RU" sz="1800" dirty="0"/>
              <a:t> </a:t>
            </a:r>
            <a:r>
              <a:rPr lang="ru-RU" sz="1800" dirty="0" err="1"/>
              <a:t>срезови</a:t>
            </a:r>
            <a:r>
              <a:rPr lang="ru-RU" sz="1800" dirty="0"/>
              <a:t> </a:t>
            </a:r>
            <a:r>
              <a:rPr lang="ru-RU" sz="1800" dirty="0" err="1"/>
              <a:t>образи</a:t>
            </a:r>
            <a:r>
              <a:rPr lang="ru-RU" sz="1800" dirty="0"/>
              <a:t> на </a:t>
            </a:r>
            <a:r>
              <a:rPr lang="ru-RU" sz="1800" dirty="0" err="1"/>
              <a:t>вътрешни</a:t>
            </a:r>
            <a:r>
              <a:rPr lang="ru-RU" sz="1800" dirty="0"/>
              <a:t> </a:t>
            </a:r>
            <a:r>
              <a:rPr lang="ru-RU" sz="1800" dirty="0" err="1"/>
              <a:t>органи</a:t>
            </a:r>
            <a:r>
              <a:rPr lang="ru-RU" sz="1800" dirty="0"/>
              <a:t> и </a:t>
            </a:r>
            <a:r>
              <a:rPr lang="ru-RU" sz="1800" dirty="0" err="1"/>
              <a:t>структори</a:t>
            </a:r>
            <a:r>
              <a:rPr lang="ru-RU" sz="1800" dirty="0"/>
              <a:t>.</a:t>
            </a:r>
            <a:endParaRPr lang="bg-BG" sz="1800" b="1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276" y="2633032"/>
            <a:ext cx="5001658" cy="3334438"/>
          </a:xfrm>
          <a:prstGeom prst="rect">
            <a:avLst/>
          </a:prstGeom>
        </p:spPr>
      </p:pic>
      <p:pic>
        <p:nvPicPr>
          <p:cNvPr id="5" name="Картина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359" y="2860566"/>
            <a:ext cx="3721693" cy="255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264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1162279" y="710588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bg-BG" b="1" dirty="0" smtClean="0"/>
              <a:t>Рентгеново отделение: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/>
              <a:t>	-</a:t>
            </a:r>
            <a:r>
              <a:rPr lang="bg-BG" sz="1800" dirty="0" smtClean="0"/>
              <a:t>медицински персонал -  старши рентгенов лаборант, лекари(образна диагностика) , рентгенови лаборанти, медицински сестри и асистенти</a:t>
            </a:r>
            <a:br>
              <a:rPr lang="bg-BG" sz="1800" dirty="0" smtClean="0"/>
            </a:br>
            <a:r>
              <a:rPr lang="bg-BG" sz="1800" dirty="0" smtClean="0"/>
              <a:t>	-рентгенови лаборатории и помещения:</a:t>
            </a:r>
            <a:endParaRPr lang="bg-BG" sz="1800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279" y="2337874"/>
            <a:ext cx="3638970" cy="3048466"/>
          </a:xfrm>
          <a:prstGeom prst="rect">
            <a:avLst/>
          </a:prstGeom>
        </p:spPr>
      </p:pic>
      <p:pic>
        <p:nvPicPr>
          <p:cNvPr id="5" name="Картина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985" y="4021615"/>
            <a:ext cx="3454907" cy="2518745"/>
          </a:xfrm>
          <a:prstGeom prst="rect">
            <a:avLst/>
          </a:prstGeom>
        </p:spPr>
      </p:pic>
      <p:pic>
        <p:nvPicPr>
          <p:cNvPr id="7" name="Картина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182" y="1773243"/>
            <a:ext cx="3167866" cy="210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600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Топло синьо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TM10001105[[fn=Реколта]]</Template>
  <TotalTime>62</TotalTime>
  <Words>216</Words>
  <Application>Microsoft Office PowerPoint</Application>
  <PresentationFormat>Широк екран</PresentationFormat>
  <Paragraphs>30</Paragraphs>
  <Slides>17</Slides>
  <Notes>2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17</vt:i4>
      </vt:variant>
    </vt:vector>
  </HeadingPairs>
  <TitlesOfParts>
    <vt:vector size="20" baseType="lpstr">
      <vt:lpstr>Calibri</vt:lpstr>
      <vt:lpstr>Franklin Gothic Book</vt:lpstr>
      <vt:lpstr>Crop</vt:lpstr>
      <vt:lpstr>Приложение на рентгенови лъчи</vt:lpstr>
      <vt:lpstr>В медицината</vt:lpstr>
      <vt:lpstr>Презентация на PowerPoint</vt:lpstr>
      <vt:lpstr>Презентация на PowerPoint</vt:lpstr>
      <vt:lpstr>Презентация на PowerPoint</vt:lpstr>
      <vt:lpstr>Видове рентгенови апарати</vt:lpstr>
      <vt:lpstr>Презентация на PowerPoint</vt:lpstr>
      <vt:lpstr>Презентация на PowerPoint</vt:lpstr>
      <vt:lpstr>Презентация на PowerPoint</vt:lpstr>
      <vt:lpstr>Приложение в археологията и изкуството</vt:lpstr>
      <vt:lpstr>Приложение в криминалистиката</vt:lpstr>
      <vt:lpstr>Приложение в митниците и гранично пропусквателните пунктове</vt:lpstr>
      <vt:lpstr>Презентация на PowerPoint</vt:lpstr>
      <vt:lpstr>Приложение в астрономията</vt:lpstr>
      <vt:lpstr>Приложение в индустрията и компютрите</vt:lpstr>
      <vt:lpstr>Защита от рентгенови лъчи</vt:lpstr>
      <vt:lpstr>Автор: Георги Божинов №2 , XIa клас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на рентгенови лъчи</dc:title>
  <dc:creator>PC</dc:creator>
  <cp:lastModifiedBy>PC</cp:lastModifiedBy>
  <cp:revision>9</cp:revision>
  <dcterms:created xsi:type="dcterms:W3CDTF">2020-04-14T10:53:06Z</dcterms:created>
  <dcterms:modified xsi:type="dcterms:W3CDTF">2020-04-14T11:56:03Z</dcterms:modified>
</cp:coreProperties>
</file>