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1" r:id="rId4"/>
    <p:sldId id="258" r:id="rId5"/>
    <p:sldId id="268" r:id="rId6"/>
    <p:sldId id="260" r:id="rId7"/>
    <p:sldId id="269" r:id="rId8"/>
    <p:sldId id="262" r:id="rId9"/>
    <p:sldId id="270" r:id="rId10"/>
    <p:sldId id="267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55" autoAdjust="0"/>
    <p:restoredTop sz="94660"/>
  </p:normalViewPr>
  <p:slideViewPr>
    <p:cSldViewPr>
      <p:cViewPr varScale="1">
        <p:scale>
          <a:sx n="87" d="100"/>
          <a:sy n="87" d="100"/>
        </p:scale>
        <p:origin x="10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C89-A336-4B55-80AB-38C7B6AB0E77}" type="datetimeFigureOut">
              <a:rPr lang="bg-BG" smtClean="0"/>
              <a:t>23.3.2020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2CC-F09B-4C87-81A2-6EB22B1DD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3919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C89-A336-4B55-80AB-38C7B6AB0E77}" type="datetimeFigureOut">
              <a:rPr lang="bg-BG" smtClean="0"/>
              <a:t>23.3.2020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2CC-F09B-4C87-81A2-6EB22B1DD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1978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9A756C89-A336-4B55-80AB-38C7B6AB0E77}" type="datetimeFigureOut">
              <a:rPr lang="bg-BG" smtClean="0"/>
              <a:t>23.3.2020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6ACC72CC-F09B-4C87-81A2-6EB22B1DD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4785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C89-A336-4B55-80AB-38C7B6AB0E77}" type="datetimeFigureOut">
              <a:rPr lang="bg-BG" smtClean="0"/>
              <a:t>23.3.2020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2CC-F09B-4C87-81A2-6EB22B1DD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6558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756C89-A336-4B55-80AB-38C7B6AB0E77}" type="datetimeFigureOut">
              <a:rPr lang="bg-BG" smtClean="0"/>
              <a:t>23.3.2020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CC72CC-F09B-4C87-81A2-6EB22B1DD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497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C89-A336-4B55-80AB-38C7B6AB0E77}" type="datetimeFigureOut">
              <a:rPr lang="bg-BG" smtClean="0"/>
              <a:t>23.3.2020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2CC-F09B-4C87-81A2-6EB22B1DD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5161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C89-A336-4B55-80AB-38C7B6AB0E77}" type="datetimeFigureOut">
              <a:rPr lang="bg-BG" smtClean="0"/>
              <a:t>23.3.2020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2CC-F09B-4C87-81A2-6EB22B1DD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1154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C89-A336-4B55-80AB-38C7B6AB0E77}" type="datetimeFigureOut">
              <a:rPr lang="bg-BG" smtClean="0"/>
              <a:t>23.3.2020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2CC-F09B-4C87-81A2-6EB22B1DD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1185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C89-A336-4B55-80AB-38C7B6AB0E77}" type="datetimeFigureOut">
              <a:rPr lang="bg-BG" smtClean="0"/>
              <a:t>23.3.2020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2CC-F09B-4C87-81A2-6EB22B1DD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4582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C89-A336-4B55-80AB-38C7B6AB0E77}" type="datetimeFigureOut">
              <a:rPr lang="bg-BG" smtClean="0"/>
              <a:t>23.3.2020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2CC-F09B-4C87-81A2-6EB22B1DD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24412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C89-A336-4B55-80AB-38C7B6AB0E77}" type="datetimeFigureOut">
              <a:rPr lang="bg-BG" smtClean="0"/>
              <a:t>23.3.2020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C72CC-F09B-4C87-81A2-6EB22B1DD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6751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A756C89-A336-4B55-80AB-38C7B6AB0E77}" type="datetimeFigureOut">
              <a:rPr lang="bg-BG" smtClean="0"/>
              <a:t>23.3.2020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ACC72CC-F09B-4C87-81A2-6EB22B1DDCE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7222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691680" y="2348880"/>
            <a:ext cx="6081513" cy="1204306"/>
          </a:xfrm>
        </p:spPr>
        <p:txBody>
          <a:bodyPr>
            <a:normAutofit fontScale="90000"/>
          </a:bodyPr>
          <a:lstStyle/>
          <a:p>
            <a:r>
              <a:rPr lang="bg-BG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Лазери. </a:t>
            </a:r>
            <a:br>
              <a:rPr lang="bg-BG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bg-BG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Приложение на лазерите</a:t>
            </a:r>
            <a:endParaRPr lang="bg-BG" sz="40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5435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63688" y="2204864"/>
            <a:ext cx="5650992" cy="1207509"/>
          </a:xfrm>
        </p:spPr>
        <p:txBody>
          <a:bodyPr/>
          <a:lstStyle/>
          <a:p>
            <a:r>
              <a:rPr lang="bg-BG" sz="40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Благодаря за вниманието!</a:t>
            </a:r>
            <a:endParaRPr lang="bg-BG" sz="40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333920" y="4005064"/>
            <a:ext cx="6510528" cy="329184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 smtClean="0"/>
              <a:t>Автор: </a:t>
            </a:r>
            <a:r>
              <a:rPr lang="bg-BG" b="1" dirty="0" smtClean="0"/>
              <a:t>Георги Божинов №</a:t>
            </a:r>
            <a:r>
              <a:rPr lang="bg-BG" b="1" dirty="0"/>
              <a:t>2</a:t>
            </a:r>
            <a:r>
              <a:rPr lang="bg-BG" b="1" dirty="0" smtClean="0"/>
              <a:t> </a:t>
            </a:r>
            <a:r>
              <a:rPr lang="en-US" b="1" dirty="0" smtClean="0"/>
              <a:t>X</a:t>
            </a:r>
            <a:r>
              <a:rPr lang="en-US" b="1" dirty="0" smtClean="0"/>
              <a:t>I </a:t>
            </a:r>
            <a:r>
              <a:rPr lang="bg-BG" b="1" baseline="30000" dirty="0" smtClean="0"/>
              <a:t>„а“</a:t>
            </a:r>
            <a:endParaRPr lang="bg-BG" b="1" baseline="30000" dirty="0"/>
          </a:p>
        </p:txBody>
      </p:sp>
    </p:spTree>
    <p:extLst>
      <p:ext uri="{BB962C8B-B14F-4D97-AF65-F5344CB8AC3E}">
        <p14:creationId xmlns:p14="http://schemas.microsoft.com/office/powerpoint/2010/main" val="20861184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923928" y="5085184"/>
            <a:ext cx="5204614" cy="1772816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bg-BG" sz="4000" dirty="0" smtClean="0">
                <a:solidFill>
                  <a:srgbClr val="FFC000"/>
                </a:solidFill>
              </a:rPr>
              <a:t>Какво наричаме лазер?</a:t>
            </a:r>
            <a:endParaRPr lang="bg-BG" sz="4000" dirty="0">
              <a:solidFill>
                <a:srgbClr val="FFC000"/>
              </a:solidFill>
            </a:endParaRP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idx="1"/>
          </p:nvPr>
        </p:nvSpPr>
        <p:spPr>
          <a:xfrm>
            <a:off x="179512" y="1988840"/>
            <a:ext cx="3533016" cy="3579849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ru-RU" sz="2200" b="1" dirty="0" err="1" smtClean="0">
                <a:solidFill>
                  <a:srgbClr val="FFC000"/>
                </a:solidFill>
              </a:rPr>
              <a:t>Лазерът</a:t>
            </a:r>
            <a:r>
              <a:rPr lang="ru-RU" sz="2200" b="1" dirty="0" smtClean="0">
                <a:solidFill>
                  <a:srgbClr val="FFC000"/>
                </a:solidFill>
              </a:rPr>
              <a:t> </a:t>
            </a:r>
            <a:r>
              <a:rPr lang="ru-RU" sz="2200" dirty="0" smtClean="0"/>
              <a:t>е </a:t>
            </a:r>
            <a:r>
              <a:rPr lang="ru-RU" sz="2200" dirty="0" err="1" smtClean="0"/>
              <a:t>източник</a:t>
            </a:r>
            <a:r>
              <a:rPr lang="ru-RU" sz="2200" dirty="0" smtClean="0"/>
              <a:t> на </a:t>
            </a:r>
            <a:r>
              <a:rPr lang="ru-RU" sz="2200" dirty="0" err="1" smtClean="0"/>
              <a:t>монохроматична</a:t>
            </a:r>
            <a:r>
              <a:rPr lang="ru-RU" sz="2200" dirty="0" smtClean="0"/>
              <a:t>, </a:t>
            </a:r>
            <a:r>
              <a:rPr lang="ru-RU" sz="2200" dirty="0" err="1" smtClean="0"/>
              <a:t>кохерентна</a:t>
            </a:r>
            <a:r>
              <a:rPr lang="ru-RU" sz="2200" dirty="0" smtClean="0"/>
              <a:t>, </a:t>
            </a:r>
            <a:r>
              <a:rPr lang="ru-RU" sz="2200" dirty="0" err="1" smtClean="0"/>
              <a:t>насочена</a:t>
            </a:r>
            <a:r>
              <a:rPr lang="ru-RU" sz="2200" dirty="0" smtClean="0"/>
              <a:t> светлина. Той </a:t>
            </a:r>
            <a:r>
              <a:rPr lang="ru-RU" sz="2200" dirty="0" err="1" smtClean="0"/>
              <a:t>излъчва</a:t>
            </a:r>
            <a:r>
              <a:rPr lang="ru-RU" sz="2200" dirty="0" smtClean="0"/>
              <a:t> </a:t>
            </a:r>
            <a:r>
              <a:rPr lang="ru-RU" sz="2200" dirty="0" err="1" smtClean="0"/>
              <a:t>тънък</a:t>
            </a:r>
            <a:r>
              <a:rPr lang="ru-RU" sz="2200" dirty="0" smtClean="0"/>
              <a:t>, добре </a:t>
            </a:r>
            <a:r>
              <a:rPr lang="ru-RU" sz="2200" dirty="0" err="1" smtClean="0"/>
              <a:t>насочен</a:t>
            </a:r>
            <a:r>
              <a:rPr lang="ru-RU" sz="2200" dirty="0" smtClean="0"/>
              <a:t>, </a:t>
            </a:r>
            <a:r>
              <a:rPr lang="ru-RU" sz="2200" dirty="0" err="1" smtClean="0"/>
              <a:t>кохерентен</a:t>
            </a:r>
            <a:r>
              <a:rPr lang="ru-RU" sz="2200" dirty="0" smtClean="0"/>
              <a:t> сноп с постоянна </a:t>
            </a:r>
            <a:r>
              <a:rPr lang="ru-RU" sz="2200" dirty="0" err="1" smtClean="0"/>
              <a:t>дължина</a:t>
            </a:r>
            <a:r>
              <a:rPr lang="ru-RU" sz="2200" dirty="0" smtClean="0"/>
              <a:t> на </a:t>
            </a:r>
            <a:r>
              <a:rPr lang="ru-RU" sz="2200" dirty="0" err="1" smtClean="0"/>
              <a:t>вълната</a:t>
            </a:r>
            <a:r>
              <a:rPr lang="ru-RU" sz="2200" dirty="0" smtClean="0"/>
              <a:t> , постоянна фаза и </a:t>
            </a:r>
            <a:r>
              <a:rPr lang="ru-RU" sz="2200" dirty="0" err="1" smtClean="0"/>
              <a:t>голяма</a:t>
            </a:r>
            <a:r>
              <a:rPr lang="ru-RU" sz="2200" dirty="0" smtClean="0"/>
              <a:t> </a:t>
            </a:r>
            <a:r>
              <a:rPr lang="ru-RU" sz="2200" dirty="0" err="1" smtClean="0"/>
              <a:t>яркост</a:t>
            </a:r>
            <a:r>
              <a:rPr lang="ru-RU" sz="2200" dirty="0" smtClean="0"/>
              <a:t> . </a:t>
            </a:r>
            <a:endParaRPr lang="ru-RU" sz="2200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58332">
            <a:off x="3775435" y="1418690"/>
            <a:ext cx="4755507" cy="328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26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>
            <a:spLocks noGrp="1"/>
          </p:cNvSpPr>
          <p:nvPr>
            <p:ph type="title"/>
          </p:nvPr>
        </p:nvSpPr>
        <p:spPr>
          <a:xfrm>
            <a:off x="-1908720" y="836712"/>
            <a:ext cx="7520940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000" b="1" dirty="0" smtClean="0">
                <a:ln>
                  <a:solidFill>
                    <a:srgbClr val="7030A0"/>
                  </a:solidFill>
                </a:ln>
                <a:solidFill>
                  <a:srgbClr val="FFC000"/>
                </a:solidFill>
                <a:latin typeface="+mn-lt"/>
              </a:rPr>
              <a:t>Видове</a:t>
            </a:r>
            <a:br>
              <a:rPr lang="bg-BG" sz="4000" b="1" dirty="0" smtClean="0">
                <a:ln>
                  <a:solidFill>
                    <a:srgbClr val="7030A0"/>
                  </a:solidFill>
                </a:ln>
                <a:solidFill>
                  <a:srgbClr val="FFC000"/>
                </a:solidFill>
                <a:latin typeface="+mn-lt"/>
              </a:rPr>
            </a:br>
            <a:r>
              <a:rPr lang="bg-BG" sz="4000" b="1" dirty="0" smtClean="0">
                <a:ln>
                  <a:solidFill>
                    <a:srgbClr val="7030A0"/>
                  </a:solidFill>
                </a:ln>
                <a:solidFill>
                  <a:srgbClr val="FFC000"/>
                </a:solidFill>
                <a:latin typeface="+mn-lt"/>
              </a:rPr>
              <a:t> лазери</a:t>
            </a:r>
            <a:endParaRPr lang="bg-BG" sz="4000" b="1" dirty="0">
              <a:ln>
                <a:solidFill>
                  <a:srgbClr val="7030A0"/>
                </a:solidFill>
              </a:ln>
              <a:solidFill>
                <a:srgbClr val="FFC000"/>
              </a:solidFill>
              <a:latin typeface="+mn-lt"/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251520" y="2060848"/>
            <a:ext cx="8501568" cy="4344596"/>
          </a:xfrm>
        </p:spPr>
        <p:txBody>
          <a:bodyPr numCol="2">
            <a:noAutofit/>
          </a:bodyPr>
          <a:lstStyle/>
          <a:p>
            <a:pPr lvl="1"/>
            <a:r>
              <a:rPr lang="ru-RU" sz="2200" b="0" dirty="0" err="1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Според</a:t>
            </a:r>
            <a:r>
              <a:rPr lang="ru-RU" sz="2200" b="0" dirty="0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 </a:t>
            </a:r>
            <a:r>
              <a:rPr lang="ru-RU" sz="2200" b="0" dirty="0" err="1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активната</a:t>
            </a:r>
            <a:r>
              <a:rPr lang="ru-RU" sz="2200" b="0" dirty="0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 среда </a:t>
            </a:r>
            <a:r>
              <a:rPr lang="ru-RU" sz="2200" b="0" dirty="0" err="1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лазерите</a:t>
            </a:r>
            <a:r>
              <a:rPr lang="ru-RU" sz="2200" b="0" dirty="0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 </a:t>
            </a:r>
            <a:r>
              <a:rPr lang="ru-RU" sz="2200" b="0" dirty="0" err="1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са</a:t>
            </a:r>
            <a:r>
              <a:rPr lang="ru-RU" sz="2200" b="0" dirty="0" smtClean="0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:</a:t>
            </a:r>
            <a:endParaRPr lang="ru-RU" sz="2200" b="0" dirty="0">
              <a:ln>
                <a:solidFill>
                  <a:schemeClr val="accent1"/>
                </a:solidFill>
              </a:ln>
              <a:solidFill>
                <a:srgbClr val="FFC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ru-RU" sz="2200" b="0" dirty="0" err="1" smtClean="0"/>
              <a:t>твърдотелни</a:t>
            </a:r>
            <a:endParaRPr lang="ru-RU" sz="2200" b="0" dirty="0"/>
          </a:p>
          <a:p>
            <a:pPr lvl="1">
              <a:buFont typeface="Arial" pitchFamily="34" charset="0"/>
              <a:buChar char="•"/>
            </a:pPr>
            <a:r>
              <a:rPr lang="ru-RU" sz="2200" b="0" dirty="0" err="1" smtClean="0"/>
              <a:t>газови</a:t>
            </a:r>
            <a:endParaRPr lang="ru-RU" sz="2200" b="0" dirty="0"/>
          </a:p>
          <a:p>
            <a:pPr lvl="1">
              <a:buFont typeface="Arial" pitchFamily="34" charset="0"/>
              <a:buChar char="•"/>
            </a:pPr>
            <a:r>
              <a:rPr lang="ru-RU" sz="2200" b="0" dirty="0" err="1" smtClean="0"/>
              <a:t>багрилни</a:t>
            </a:r>
            <a:r>
              <a:rPr lang="ru-RU" sz="2200" b="0" dirty="0" smtClean="0"/>
              <a:t> </a:t>
            </a:r>
            <a:r>
              <a:rPr lang="ru-RU" sz="2200" b="0" dirty="0" err="1"/>
              <a:t>лазери</a:t>
            </a:r>
            <a:endParaRPr lang="ru-RU" sz="2200" b="0" dirty="0"/>
          </a:p>
          <a:p>
            <a:pPr lvl="1">
              <a:buFont typeface="Arial" pitchFamily="34" charset="0"/>
              <a:buChar char="•"/>
            </a:pPr>
            <a:r>
              <a:rPr lang="ru-RU" sz="2200" b="0" dirty="0" err="1" smtClean="0"/>
              <a:t>лазери</a:t>
            </a:r>
            <a:r>
              <a:rPr lang="ru-RU" sz="2200" b="0" dirty="0" smtClean="0"/>
              <a:t> </a:t>
            </a:r>
            <a:r>
              <a:rPr lang="ru-RU" sz="2200" b="0" dirty="0" err="1"/>
              <a:t>със</a:t>
            </a:r>
            <a:r>
              <a:rPr lang="ru-RU" sz="2200" b="0" dirty="0"/>
              <a:t> </a:t>
            </a:r>
            <a:r>
              <a:rPr lang="ru-RU" sz="2200" b="0" dirty="0" err="1"/>
              <a:t>свободни</a:t>
            </a:r>
            <a:r>
              <a:rPr lang="ru-RU" sz="2200" b="0" dirty="0"/>
              <a:t> </a:t>
            </a:r>
            <a:r>
              <a:rPr lang="ru-RU" sz="2200" b="0" dirty="0" err="1"/>
              <a:t>електрони</a:t>
            </a:r>
            <a:endParaRPr lang="ru-RU" sz="2200" b="0" dirty="0"/>
          </a:p>
          <a:p>
            <a:pPr lvl="1">
              <a:buFont typeface="Arial" pitchFamily="34" charset="0"/>
              <a:buChar char="•"/>
            </a:pPr>
            <a:r>
              <a:rPr lang="ru-RU" sz="2200" b="0" dirty="0" err="1" smtClean="0"/>
              <a:t>полупроводникови</a:t>
            </a:r>
            <a:r>
              <a:rPr lang="ru-RU" sz="2200" b="0" dirty="0" smtClean="0"/>
              <a:t> </a:t>
            </a:r>
            <a:r>
              <a:rPr lang="ru-RU" sz="2200" b="0" dirty="0" err="1" smtClean="0"/>
              <a:t>лазери</a:t>
            </a:r>
            <a:endParaRPr lang="ru-RU" sz="2200" b="0" dirty="0"/>
          </a:p>
          <a:p>
            <a:pPr marL="0" lvl="1" indent="0">
              <a:buNone/>
            </a:pPr>
            <a:endParaRPr lang="ru-RU" sz="2200" dirty="0" smtClean="0"/>
          </a:p>
          <a:p>
            <a:pPr marL="0" lvl="1" indent="0">
              <a:buNone/>
            </a:pPr>
            <a:endParaRPr lang="ru-RU" sz="2200" dirty="0"/>
          </a:p>
          <a:p>
            <a:pPr marL="0" lvl="1" indent="0">
              <a:buNone/>
            </a:pPr>
            <a:endParaRPr lang="ru-RU" sz="2200" dirty="0" smtClean="0"/>
          </a:p>
          <a:p>
            <a:pPr lvl="1"/>
            <a:r>
              <a:rPr lang="ru-RU" sz="2200" dirty="0" err="1" smtClean="0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Според</a:t>
            </a:r>
            <a:r>
              <a:rPr lang="ru-RU" sz="2200" dirty="0" smtClean="0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 </a:t>
            </a:r>
            <a:r>
              <a:rPr lang="ru-RU" sz="2200" dirty="0" err="1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дължината</a:t>
            </a:r>
            <a:r>
              <a:rPr lang="ru-RU" sz="2200" dirty="0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 на </a:t>
            </a:r>
            <a:r>
              <a:rPr lang="ru-RU" sz="2200" dirty="0" err="1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вълната</a:t>
            </a:r>
            <a:r>
              <a:rPr lang="ru-RU" sz="2200" dirty="0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 </a:t>
            </a:r>
            <a:r>
              <a:rPr lang="ru-RU" sz="2200" dirty="0" err="1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лазерите</a:t>
            </a:r>
            <a:r>
              <a:rPr lang="ru-RU" sz="2200" dirty="0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 </a:t>
            </a:r>
            <a:r>
              <a:rPr lang="ru-RU" sz="2200" dirty="0" err="1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са</a:t>
            </a:r>
            <a:r>
              <a:rPr lang="ru-RU" sz="2200" dirty="0" smtClean="0">
                <a:ln>
                  <a:solidFill>
                    <a:schemeClr val="accent1"/>
                  </a:solidFill>
                </a:ln>
                <a:solidFill>
                  <a:srgbClr val="FFC000"/>
                </a:solidFill>
              </a:rPr>
              <a:t>:</a:t>
            </a:r>
            <a:endParaRPr lang="ru-RU" sz="2200" dirty="0">
              <a:ln>
                <a:solidFill>
                  <a:schemeClr val="accent1"/>
                </a:solidFill>
              </a:ln>
              <a:solidFill>
                <a:srgbClr val="FFC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ru-RU" sz="2200" dirty="0" smtClean="0"/>
              <a:t> </a:t>
            </a:r>
            <a:r>
              <a:rPr lang="ru-RU" sz="2200" dirty="0"/>
              <a:t>в </a:t>
            </a:r>
            <a:r>
              <a:rPr lang="ru-RU" sz="2200" dirty="0" err="1"/>
              <a:t>ултравиолетовата</a:t>
            </a:r>
            <a:r>
              <a:rPr lang="ru-RU" sz="2200" dirty="0"/>
              <a:t> </a:t>
            </a:r>
            <a:r>
              <a:rPr lang="ru-RU" sz="2200" dirty="0" err="1"/>
              <a:t>област</a:t>
            </a:r>
            <a:r>
              <a:rPr lang="ru-RU" sz="2200" dirty="0"/>
              <a:t> (</a:t>
            </a:r>
            <a:r>
              <a:rPr lang="ru-RU" sz="2200" dirty="0" err="1"/>
              <a:t>ексимерни</a:t>
            </a:r>
            <a:r>
              <a:rPr lang="ru-RU" sz="2200" dirty="0"/>
              <a:t> </a:t>
            </a:r>
            <a:r>
              <a:rPr lang="ru-RU" sz="2200" dirty="0" err="1"/>
              <a:t>лазери</a:t>
            </a:r>
            <a:r>
              <a:rPr lang="ru-RU" sz="2200" dirty="0"/>
              <a:t> и </a:t>
            </a:r>
            <a:r>
              <a:rPr lang="ru-RU" sz="2200" dirty="0" err="1"/>
              <a:t>азотни</a:t>
            </a:r>
            <a:r>
              <a:rPr lang="ru-RU" sz="2200" dirty="0"/>
              <a:t> </a:t>
            </a:r>
            <a:r>
              <a:rPr lang="ru-RU" sz="2200" dirty="0" err="1"/>
              <a:t>лазери</a:t>
            </a:r>
            <a:r>
              <a:rPr lang="ru-RU" sz="2200" dirty="0" smtClean="0"/>
              <a:t>)</a:t>
            </a:r>
            <a:endParaRPr lang="ru-RU" sz="2200" dirty="0"/>
          </a:p>
          <a:p>
            <a:pPr lvl="1">
              <a:buFont typeface="Arial" pitchFamily="34" charset="0"/>
              <a:buChar char="•"/>
            </a:pPr>
            <a:r>
              <a:rPr lang="ru-RU" sz="2200" dirty="0" err="1" smtClean="0"/>
              <a:t>във</a:t>
            </a:r>
            <a:r>
              <a:rPr lang="ru-RU" sz="2200" dirty="0" smtClean="0"/>
              <a:t> </a:t>
            </a:r>
            <a:r>
              <a:rPr lang="ru-RU" sz="2200" dirty="0" err="1"/>
              <a:t>видимата</a:t>
            </a:r>
            <a:r>
              <a:rPr lang="ru-RU" sz="2200" dirty="0"/>
              <a:t> (</a:t>
            </a:r>
            <a:r>
              <a:rPr lang="ru-RU" sz="2200" dirty="0" err="1"/>
              <a:t>аргонови</a:t>
            </a:r>
            <a:r>
              <a:rPr lang="ru-RU" sz="2200" dirty="0"/>
              <a:t> и </a:t>
            </a:r>
            <a:r>
              <a:rPr lang="ru-RU" sz="2200" dirty="0" err="1"/>
              <a:t>хелий-неонови</a:t>
            </a:r>
            <a:r>
              <a:rPr lang="ru-RU" sz="2200" dirty="0"/>
              <a:t> </a:t>
            </a:r>
            <a:r>
              <a:rPr lang="ru-RU" sz="2200" dirty="0" err="1"/>
              <a:t>лазери</a:t>
            </a:r>
            <a:r>
              <a:rPr lang="ru-RU" sz="2200" dirty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ru-RU" sz="2200" dirty="0" smtClean="0"/>
              <a:t>в </a:t>
            </a:r>
            <a:r>
              <a:rPr lang="ru-RU" sz="2200" dirty="0" err="1"/>
              <a:t>инфрачервената</a:t>
            </a:r>
            <a:r>
              <a:rPr lang="ru-RU" sz="2200" dirty="0"/>
              <a:t> </a:t>
            </a:r>
            <a:r>
              <a:rPr lang="ru-RU" sz="2200" dirty="0" err="1"/>
              <a:t>област</a:t>
            </a:r>
            <a:r>
              <a:rPr lang="ru-RU" sz="2200" dirty="0"/>
              <a:t> (</a:t>
            </a:r>
            <a:r>
              <a:rPr lang="ru-RU" sz="2200" dirty="0" err="1"/>
              <a:t>Nd</a:t>
            </a:r>
            <a:r>
              <a:rPr lang="ru-RU" sz="2200" dirty="0"/>
              <a:t>; YAG </a:t>
            </a:r>
            <a:r>
              <a:rPr lang="ru-RU" sz="2200" dirty="0" err="1"/>
              <a:t>лазери</a:t>
            </a:r>
            <a:r>
              <a:rPr lang="ru-RU" sz="2200" dirty="0"/>
              <a:t> и </a:t>
            </a:r>
            <a:r>
              <a:rPr lang="ru-RU" sz="2200" dirty="0" err="1"/>
              <a:t>лазери</a:t>
            </a:r>
            <a:r>
              <a:rPr lang="ru-RU" sz="2200" dirty="0"/>
              <a:t> с </a:t>
            </a:r>
            <a:r>
              <a:rPr lang="ru-RU" sz="2200" dirty="0" err="1"/>
              <a:t>въглероден</a:t>
            </a:r>
            <a:r>
              <a:rPr lang="ru-RU" sz="2200" dirty="0"/>
              <a:t> оксид и </a:t>
            </a:r>
            <a:r>
              <a:rPr lang="ru-RU" sz="2200" dirty="0" err="1"/>
              <a:t>въглероден</a:t>
            </a:r>
            <a:r>
              <a:rPr lang="ru-RU" sz="2200" dirty="0"/>
              <a:t> диоксид)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4018044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/>
          <p:cNvSpPr>
            <a:spLocks noGrp="1"/>
          </p:cNvSpPr>
          <p:nvPr>
            <p:ph type="title"/>
          </p:nvPr>
        </p:nvSpPr>
        <p:spPr>
          <a:xfrm>
            <a:off x="4672416" y="676181"/>
            <a:ext cx="4176464" cy="548640"/>
          </a:xfrm>
        </p:spPr>
        <p:txBody>
          <a:bodyPr>
            <a:noAutofit/>
          </a:bodyPr>
          <a:lstStyle/>
          <a:p>
            <a:pPr algn="ctr"/>
            <a:r>
              <a:rPr lang="bg-BG" b="1" dirty="0" smtClean="0">
                <a:ln>
                  <a:solidFill>
                    <a:srgbClr val="7030A0"/>
                  </a:solidFill>
                </a:ln>
                <a:solidFill>
                  <a:srgbClr val="FFC000"/>
                </a:solidFill>
                <a:latin typeface="+mn-lt"/>
              </a:rPr>
              <a:t>Устройство</a:t>
            </a:r>
            <a:r>
              <a:rPr lang="en-US" b="1" dirty="0" smtClean="0">
                <a:ln>
                  <a:solidFill>
                    <a:srgbClr val="7030A0"/>
                  </a:solidFill>
                </a:ln>
                <a:solidFill>
                  <a:srgbClr val="FFC000"/>
                </a:solidFill>
                <a:latin typeface="+mn-lt"/>
              </a:rPr>
              <a:t/>
            </a:r>
            <a:br>
              <a:rPr lang="en-US" b="1" dirty="0" smtClean="0">
                <a:ln>
                  <a:solidFill>
                    <a:srgbClr val="7030A0"/>
                  </a:solidFill>
                </a:ln>
                <a:solidFill>
                  <a:srgbClr val="FFC000"/>
                </a:solidFill>
                <a:latin typeface="+mn-lt"/>
              </a:rPr>
            </a:br>
            <a:r>
              <a:rPr lang="bg-BG" b="1" dirty="0" smtClean="0">
                <a:ln>
                  <a:solidFill>
                    <a:srgbClr val="7030A0"/>
                  </a:solidFill>
                </a:ln>
                <a:solidFill>
                  <a:srgbClr val="FFC000"/>
                </a:solidFill>
                <a:latin typeface="+mn-lt"/>
              </a:rPr>
              <a:t>на лазерите</a:t>
            </a:r>
            <a:endParaRPr lang="bg-BG" b="1" dirty="0">
              <a:ln>
                <a:solidFill>
                  <a:srgbClr val="7030A0"/>
                </a:solidFill>
              </a:ln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2" name="Контейнер за съдържание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1" b="50333"/>
          <a:stretch/>
        </p:blipFill>
        <p:spPr>
          <a:xfrm>
            <a:off x="477477" y="2276872"/>
            <a:ext cx="6192688" cy="1469453"/>
          </a:xfr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03" y="3746325"/>
            <a:ext cx="4194939" cy="19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86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-6905" y="454315"/>
            <a:ext cx="9144000" cy="1224136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Текстово поле 1"/>
          <p:cNvSpPr txBox="1"/>
          <p:nvPr/>
        </p:nvSpPr>
        <p:spPr>
          <a:xfrm>
            <a:off x="395536" y="404664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b="1" dirty="0">
                <a:ln>
                  <a:solidFill>
                    <a:srgbClr val="7030A0"/>
                  </a:solidFill>
                </a:ln>
                <a:solidFill>
                  <a:srgbClr val="FFC000"/>
                </a:solidFill>
              </a:rPr>
              <a:t>Приложение на лазерите</a:t>
            </a: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530731" y="1852105"/>
            <a:ext cx="58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Лазерна</a:t>
            </a:r>
            <a:r>
              <a:rPr lang="ru-RU" b="1" dirty="0"/>
              <a:t> спектроскопия</a:t>
            </a:r>
            <a:r>
              <a:rPr lang="ru-RU" dirty="0"/>
              <a:t>- за </a:t>
            </a:r>
            <a:r>
              <a:rPr lang="ru-RU" dirty="0" err="1"/>
              <a:t>изучаване</a:t>
            </a:r>
            <a:r>
              <a:rPr lang="ru-RU" dirty="0"/>
              <a:t> на </a:t>
            </a:r>
            <a:r>
              <a:rPr lang="ru-RU" dirty="0" err="1"/>
              <a:t>структурата</a:t>
            </a:r>
            <a:r>
              <a:rPr lang="ru-RU" dirty="0"/>
              <a:t> на </a:t>
            </a:r>
            <a:r>
              <a:rPr lang="ru-RU" dirty="0" err="1"/>
              <a:t>енергетичните</a:t>
            </a:r>
            <a:r>
              <a:rPr lang="ru-RU" dirty="0"/>
              <a:t> нива на </a:t>
            </a:r>
            <a:r>
              <a:rPr lang="ru-RU" dirty="0" err="1"/>
              <a:t>атомите</a:t>
            </a:r>
            <a:r>
              <a:rPr lang="ru-RU" dirty="0"/>
              <a:t> и </a:t>
            </a:r>
            <a:r>
              <a:rPr lang="ru-RU" dirty="0" err="1"/>
              <a:t>молекулите</a:t>
            </a:r>
            <a:r>
              <a:rPr lang="ru-RU" dirty="0"/>
              <a:t>. </a:t>
            </a:r>
            <a:r>
              <a:rPr lang="ru-RU" dirty="0" err="1"/>
              <a:t>Спектралното</a:t>
            </a:r>
            <a:r>
              <a:rPr lang="ru-RU" dirty="0"/>
              <a:t> </a:t>
            </a:r>
            <a:r>
              <a:rPr lang="ru-RU" dirty="0" err="1"/>
              <a:t>изследване</a:t>
            </a:r>
            <a:r>
              <a:rPr lang="ru-RU" dirty="0"/>
              <a:t> на </a:t>
            </a:r>
            <a:r>
              <a:rPr lang="ru-RU" dirty="0" err="1"/>
              <a:t>разсеяното</a:t>
            </a:r>
            <a:r>
              <a:rPr lang="ru-RU" dirty="0"/>
              <a:t> от </a:t>
            </a:r>
            <a:r>
              <a:rPr lang="ru-RU" dirty="0" err="1"/>
              <a:t>атмосферата</a:t>
            </a:r>
            <a:r>
              <a:rPr lang="ru-RU" dirty="0"/>
              <a:t> </a:t>
            </a:r>
            <a:r>
              <a:rPr lang="ru-RU" dirty="0" err="1"/>
              <a:t>лазерно</a:t>
            </a:r>
            <a:r>
              <a:rPr lang="ru-RU" dirty="0"/>
              <a:t> </a:t>
            </a:r>
            <a:r>
              <a:rPr lang="ru-RU" dirty="0" err="1"/>
              <a:t>лъчение</a:t>
            </a:r>
            <a:r>
              <a:rPr lang="ru-RU" dirty="0"/>
              <a:t> </a:t>
            </a:r>
            <a:r>
              <a:rPr lang="ru-RU" dirty="0" err="1"/>
              <a:t>позволява</a:t>
            </a:r>
            <a:r>
              <a:rPr lang="ru-RU" dirty="0"/>
              <a:t> да се получат сведения за </a:t>
            </a:r>
            <a:r>
              <a:rPr lang="ru-RU" dirty="0" err="1"/>
              <a:t>състава</a:t>
            </a:r>
            <a:r>
              <a:rPr lang="ru-RU" dirty="0"/>
              <a:t> и </a:t>
            </a:r>
            <a:r>
              <a:rPr lang="ru-RU" dirty="0" err="1"/>
              <a:t>температурата</a:t>
            </a:r>
            <a:r>
              <a:rPr lang="ru-RU" dirty="0"/>
              <a:t> й, за </a:t>
            </a:r>
            <a:r>
              <a:rPr lang="ru-RU" dirty="0" err="1"/>
              <a:t>скоростта</a:t>
            </a:r>
            <a:r>
              <a:rPr lang="ru-RU" dirty="0"/>
              <a:t> на </a:t>
            </a:r>
            <a:r>
              <a:rPr lang="ru-RU" dirty="0" err="1"/>
              <a:t>въздушните</a:t>
            </a:r>
            <a:r>
              <a:rPr lang="ru-RU" dirty="0"/>
              <a:t> течения, </a:t>
            </a:r>
            <a:r>
              <a:rPr lang="ru-RU" dirty="0" err="1"/>
              <a:t>както</a:t>
            </a:r>
            <a:r>
              <a:rPr lang="ru-RU" dirty="0"/>
              <a:t> и да се </a:t>
            </a:r>
            <a:r>
              <a:rPr lang="ru-RU" dirty="0" err="1"/>
              <a:t>контролира</a:t>
            </a:r>
            <a:r>
              <a:rPr lang="ru-RU" dirty="0"/>
              <a:t> </a:t>
            </a:r>
            <a:r>
              <a:rPr lang="ru-RU" dirty="0" err="1"/>
              <a:t>нейното</a:t>
            </a:r>
            <a:r>
              <a:rPr lang="ru-RU" dirty="0"/>
              <a:t> </a:t>
            </a:r>
            <a:r>
              <a:rPr lang="ru-RU" dirty="0" err="1"/>
              <a:t>замърсяване</a:t>
            </a:r>
            <a:r>
              <a:rPr lang="ru-RU" dirty="0"/>
              <a:t>.</a:t>
            </a:r>
            <a:endParaRPr lang="bg-BG" dirty="0"/>
          </a:p>
          <a:p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149080"/>
            <a:ext cx="2664296" cy="2344580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055" y="4284432"/>
            <a:ext cx="4092885" cy="20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33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908720"/>
            <a:ext cx="828092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 err="1"/>
              <a:t>Медицината</a:t>
            </a:r>
            <a:r>
              <a:rPr lang="ru-RU" sz="2400" dirty="0"/>
              <a:t>- </a:t>
            </a:r>
            <a:r>
              <a:rPr lang="ru-RU" sz="2400" dirty="0" err="1"/>
              <a:t>лазерното</a:t>
            </a:r>
            <a:r>
              <a:rPr lang="ru-RU" sz="2400" dirty="0"/>
              <a:t> </a:t>
            </a:r>
            <a:r>
              <a:rPr lang="ru-RU" sz="2400" dirty="0" err="1"/>
              <a:t>лъчение</a:t>
            </a:r>
            <a:r>
              <a:rPr lang="ru-RU" sz="2400" dirty="0"/>
              <a:t> служи </a:t>
            </a:r>
            <a:r>
              <a:rPr lang="ru-RU" sz="2400" dirty="0" err="1"/>
              <a:t>като</a:t>
            </a:r>
            <a:r>
              <a:rPr lang="ru-RU" sz="2400" dirty="0"/>
              <a:t> </a:t>
            </a:r>
            <a:r>
              <a:rPr lang="ru-RU" sz="2400" dirty="0" err="1"/>
              <a:t>тънък</a:t>
            </a:r>
            <a:r>
              <a:rPr lang="ru-RU" sz="2400" dirty="0"/>
              <a:t> и точно </a:t>
            </a:r>
            <a:r>
              <a:rPr lang="ru-RU" sz="2400" dirty="0" err="1"/>
              <a:t>насочван</a:t>
            </a:r>
            <a:r>
              <a:rPr lang="ru-RU" sz="2400" dirty="0"/>
              <a:t> </a:t>
            </a:r>
            <a:r>
              <a:rPr lang="ru-RU" sz="2400" dirty="0" err="1"/>
              <a:t>хирургичен</a:t>
            </a:r>
            <a:r>
              <a:rPr lang="ru-RU" sz="2400" dirty="0"/>
              <a:t> нож, с </a:t>
            </a:r>
            <a:r>
              <a:rPr lang="ru-RU" sz="2400" dirty="0" err="1"/>
              <a:t>който</a:t>
            </a:r>
            <a:r>
              <a:rPr lang="ru-RU" sz="2400" dirty="0"/>
              <a:t> </a:t>
            </a:r>
            <a:r>
              <a:rPr lang="ru-RU" sz="2400" dirty="0" err="1"/>
              <a:t>могат</a:t>
            </a:r>
            <a:r>
              <a:rPr lang="ru-RU" sz="2400" dirty="0"/>
              <a:t> да се правят </a:t>
            </a:r>
            <a:r>
              <a:rPr lang="ru-RU" sz="2400" dirty="0" err="1"/>
              <a:t>безкръвни</a:t>
            </a:r>
            <a:r>
              <a:rPr lang="ru-RU" sz="2400" dirty="0"/>
              <a:t> </a:t>
            </a:r>
            <a:r>
              <a:rPr lang="ru-RU" sz="2400" dirty="0" err="1"/>
              <a:t>разрези</a:t>
            </a:r>
            <a:r>
              <a:rPr lang="ru-RU" sz="2400" dirty="0"/>
              <a:t>, да се </a:t>
            </a:r>
            <a:r>
              <a:rPr lang="ru-RU" sz="2400" dirty="0" err="1"/>
              <a:t>извършват</a:t>
            </a:r>
            <a:r>
              <a:rPr lang="ru-RU" sz="2400" dirty="0"/>
              <a:t> </a:t>
            </a:r>
            <a:r>
              <a:rPr lang="ru-RU" sz="2400" dirty="0" err="1"/>
              <a:t>хирургични</a:t>
            </a:r>
            <a:r>
              <a:rPr lang="ru-RU" sz="2400" dirty="0"/>
              <a:t> операции на </a:t>
            </a:r>
            <a:r>
              <a:rPr lang="ru-RU" sz="2400" dirty="0" err="1"/>
              <a:t>тумули</a:t>
            </a:r>
            <a:r>
              <a:rPr lang="ru-RU" sz="2400" dirty="0"/>
              <a:t>, да се "</a:t>
            </a:r>
            <a:r>
              <a:rPr lang="ru-RU" sz="2400" dirty="0" err="1"/>
              <a:t>залепва</a:t>
            </a:r>
            <a:r>
              <a:rPr lang="ru-RU" sz="2400" dirty="0"/>
              <a:t>" </a:t>
            </a:r>
            <a:r>
              <a:rPr lang="ru-RU" sz="2400" dirty="0" err="1"/>
              <a:t>ретината</a:t>
            </a:r>
            <a:r>
              <a:rPr lang="ru-RU" sz="2400" dirty="0"/>
              <a:t> на </a:t>
            </a:r>
            <a:r>
              <a:rPr lang="ru-RU" sz="2400" dirty="0" err="1"/>
              <a:t>окото</a:t>
            </a:r>
            <a:r>
              <a:rPr lang="ru-RU" sz="2400" dirty="0"/>
              <a:t> и др.</a:t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endParaRPr kumimoji="0" 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54940"/>
            <a:ext cx="3417640" cy="2966486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645024"/>
            <a:ext cx="2664296" cy="1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58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611560" y="692696"/>
            <a:ext cx="633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Устройства за </a:t>
            </a:r>
            <a:r>
              <a:rPr lang="ru-RU" b="1" dirty="0" err="1"/>
              <a:t>запис</a:t>
            </a:r>
            <a:r>
              <a:rPr lang="ru-RU" b="1" dirty="0"/>
              <a:t> и </a:t>
            </a:r>
            <a:r>
              <a:rPr lang="ru-RU" b="1" dirty="0" err="1"/>
              <a:t>четене</a:t>
            </a:r>
            <a:r>
              <a:rPr lang="ru-RU" b="1" dirty="0"/>
              <a:t> на информация</a:t>
            </a:r>
            <a:r>
              <a:rPr lang="ru-RU" dirty="0"/>
              <a:t>- </a:t>
            </a:r>
            <a:r>
              <a:rPr lang="ru-RU" dirty="0" err="1"/>
              <a:t>това</a:t>
            </a:r>
            <a:r>
              <a:rPr lang="ru-RU" dirty="0"/>
              <a:t> 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би</a:t>
            </a:r>
            <a:r>
              <a:rPr lang="ru-RU" dirty="0"/>
              <a:t> </a:t>
            </a:r>
            <a:r>
              <a:rPr lang="ru-RU" dirty="0" err="1"/>
              <a:t>най-разпространеното</a:t>
            </a:r>
            <a:r>
              <a:rPr lang="ru-RU" dirty="0"/>
              <a:t> приложение на </a:t>
            </a:r>
            <a:r>
              <a:rPr lang="ru-RU" dirty="0" err="1"/>
              <a:t>лазерите</a:t>
            </a:r>
            <a:r>
              <a:rPr lang="ru-RU" dirty="0"/>
              <a:t> в момента. Почти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всеки</a:t>
            </a:r>
            <a:r>
              <a:rPr lang="ru-RU" dirty="0"/>
              <a:t> дом </a:t>
            </a:r>
            <a:r>
              <a:rPr lang="ru-RU" dirty="0" err="1"/>
              <a:t>има</a:t>
            </a:r>
            <a:r>
              <a:rPr lang="ru-RU" dirty="0"/>
              <a:t> CD или DVD устройства.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63" y="2204864"/>
            <a:ext cx="4226037" cy="193375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81" y="4719189"/>
            <a:ext cx="585216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30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/>
          <p:cNvSpPr txBox="1"/>
          <p:nvPr/>
        </p:nvSpPr>
        <p:spPr>
          <a:xfrm>
            <a:off x="395536" y="5157192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Лазерен</a:t>
            </a:r>
            <a:r>
              <a:rPr lang="ru-RU" b="1" dirty="0"/>
              <a:t> принтер</a:t>
            </a:r>
            <a:r>
              <a:rPr lang="ru-RU" dirty="0"/>
              <a:t>- за </a:t>
            </a:r>
            <a:r>
              <a:rPr lang="ru-RU" dirty="0" err="1"/>
              <a:t>висококачествен</a:t>
            </a:r>
            <a:r>
              <a:rPr lang="ru-RU" dirty="0"/>
              <a:t> и </a:t>
            </a:r>
            <a:r>
              <a:rPr lang="ru-RU" dirty="0" err="1"/>
              <a:t>сравнително</a:t>
            </a:r>
            <a:r>
              <a:rPr lang="ru-RU" dirty="0"/>
              <a:t> </a:t>
            </a:r>
            <a:r>
              <a:rPr lang="ru-RU" dirty="0" err="1"/>
              <a:t>евтин</a:t>
            </a:r>
            <a:r>
              <a:rPr lang="ru-RU" dirty="0"/>
              <a:t> </a:t>
            </a:r>
            <a:r>
              <a:rPr lang="ru-RU" dirty="0" err="1"/>
              <a:t>печат</a:t>
            </a:r>
            <a:r>
              <a:rPr lang="ru-RU" dirty="0"/>
              <a:t> на </a:t>
            </a:r>
            <a:r>
              <a:rPr lang="ru-RU" dirty="0" err="1"/>
              <a:t>документи</a:t>
            </a:r>
            <a:r>
              <a:rPr lang="ru-RU" dirty="0"/>
              <a:t> на </a:t>
            </a:r>
            <a:r>
              <a:rPr lang="ru-RU" dirty="0" err="1"/>
              <a:t>хартиен</a:t>
            </a:r>
            <a:r>
              <a:rPr lang="ru-RU" dirty="0"/>
              <a:t> </a:t>
            </a:r>
            <a:r>
              <a:rPr lang="ru-RU" dirty="0" err="1"/>
              <a:t>носител</a:t>
            </a:r>
            <a:r>
              <a:rPr lang="ru-RU" dirty="0"/>
              <a:t>, широко приложение </a:t>
            </a:r>
            <a:r>
              <a:rPr lang="ru-RU" dirty="0" err="1"/>
              <a:t>намира</a:t>
            </a:r>
            <a:r>
              <a:rPr lang="ru-RU" dirty="0"/>
              <a:t> </a:t>
            </a:r>
            <a:r>
              <a:rPr lang="ru-RU" dirty="0" err="1"/>
              <a:t>лазерния</a:t>
            </a:r>
            <a:r>
              <a:rPr lang="ru-RU" dirty="0"/>
              <a:t> принтер.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2448272" cy="2448272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2417"/>
            <a:ext cx="2448272" cy="2509540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80114"/>
            <a:ext cx="4039518" cy="20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63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/>
          <p:cNvSpPr txBox="1"/>
          <p:nvPr/>
        </p:nvSpPr>
        <p:spPr>
          <a:xfrm>
            <a:off x="395536" y="692696"/>
            <a:ext cx="64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Управляем </a:t>
            </a:r>
            <a:r>
              <a:rPr lang="ru-RU" b="1" dirty="0" err="1"/>
              <a:t>термоядрен</a:t>
            </a:r>
            <a:r>
              <a:rPr lang="ru-RU" b="1" dirty="0"/>
              <a:t> синтез</a:t>
            </a:r>
            <a:r>
              <a:rPr lang="ru-RU" dirty="0"/>
              <a:t>- </a:t>
            </a:r>
            <a:r>
              <a:rPr lang="ru-RU" dirty="0" err="1"/>
              <a:t>мощни</a:t>
            </a:r>
            <a:r>
              <a:rPr lang="ru-RU" dirty="0"/>
              <a:t> </a:t>
            </a:r>
            <a:r>
              <a:rPr lang="ru-RU" dirty="0" err="1"/>
              <a:t>лазерни</a:t>
            </a:r>
            <a:r>
              <a:rPr lang="ru-RU" dirty="0"/>
              <a:t> </a:t>
            </a:r>
            <a:r>
              <a:rPr lang="ru-RU" dirty="0" err="1"/>
              <a:t>импулси</a:t>
            </a:r>
            <a:r>
              <a:rPr lang="ru-RU" dirty="0"/>
              <a:t> се </a:t>
            </a:r>
            <a:r>
              <a:rPr lang="ru-RU" dirty="0" err="1"/>
              <a:t>фокусират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</a:t>
            </a:r>
            <a:r>
              <a:rPr lang="ru-RU" dirty="0" err="1"/>
              <a:t>капсули</a:t>
            </a:r>
            <a:r>
              <a:rPr lang="ru-RU" dirty="0"/>
              <a:t> с </a:t>
            </a:r>
            <a:r>
              <a:rPr lang="ru-RU" dirty="0" err="1"/>
              <a:t>подходяща</a:t>
            </a:r>
            <a:r>
              <a:rPr lang="ru-RU" dirty="0"/>
              <a:t> </a:t>
            </a:r>
            <a:r>
              <a:rPr lang="ru-RU" dirty="0" err="1"/>
              <a:t>смес</a:t>
            </a:r>
            <a:r>
              <a:rPr lang="ru-RU" dirty="0"/>
              <a:t> от </a:t>
            </a:r>
            <a:r>
              <a:rPr lang="ru-RU" dirty="0" err="1"/>
              <a:t>изотопи</a:t>
            </a:r>
            <a:r>
              <a:rPr lang="ru-RU" dirty="0"/>
              <a:t> на водорода. При </a:t>
            </a:r>
            <a:r>
              <a:rPr lang="ru-RU" dirty="0" err="1"/>
              <a:t>това</a:t>
            </a:r>
            <a:r>
              <a:rPr lang="ru-RU" dirty="0"/>
              <a:t> се </a:t>
            </a:r>
            <a:r>
              <a:rPr lang="ru-RU" dirty="0" err="1"/>
              <a:t>повишава</a:t>
            </a:r>
            <a:r>
              <a:rPr lang="ru-RU" dirty="0"/>
              <a:t> </a:t>
            </a:r>
            <a:r>
              <a:rPr lang="ru-RU" dirty="0" err="1"/>
              <a:t>температурата</a:t>
            </a:r>
            <a:r>
              <a:rPr lang="ru-RU" dirty="0"/>
              <a:t> и </a:t>
            </a:r>
            <a:r>
              <a:rPr lang="ru-RU" dirty="0" err="1"/>
              <a:t>плътността</a:t>
            </a:r>
            <a:r>
              <a:rPr lang="ru-RU" dirty="0"/>
              <a:t> им до </a:t>
            </a:r>
            <a:r>
              <a:rPr lang="ru-RU" dirty="0" err="1"/>
              <a:t>стойности</a:t>
            </a:r>
            <a:r>
              <a:rPr lang="ru-RU" dirty="0"/>
              <a:t>, при </a:t>
            </a:r>
            <a:r>
              <a:rPr lang="ru-RU" dirty="0" err="1"/>
              <a:t>които</a:t>
            </a:r>
            <a:r>
              <a:rPr lang="ru-RU" dirty="0"/>
              <a:t> се </a:t>
            </a:r>
            <a:r>
              <a:rPr lang="ru-RU" dirty="0" err="1"/>
              <a:t>осъществява</a:t>
            </a:r>
            <a:r>
              <a:rPr lang="ru-RU" dirty="0"/>
              <a:t> управляем </a:t>
            </a:r>
            <a:r>
              <a:rPr lang="ru-RU" dirty="0" err="1"/>
              <a:t>термоядрен</a:t>
            </a:r>
            <a:r>
              <a:rPr lang="ru-RU" dirty="0"/>
              <a:t> синтез.</a:t>
            </a:r>
            <a:endParaRPr lang="bg-BG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3149205" cy="1872208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212976"/>
            <a:ext cx="3458350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9053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 ленти">
  <a:themeElements>
    <a:clrScheme name="На ленти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На лент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На ленти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TM03090430[[fn=На ленти]]</Template>
  <TotalTime>125</TotalTime>
  <Words>215</Words>
  <Application>Microsoft Office PowerPoint</Application>
  <PresentationFormat>Презентация на цял екран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На ленти</vt:lpstr>
      <vt:lpstr>Лазери.  Приложение на лазерите</vt:lpstr>
      <vt:lpstr>Какво наричаме лазер?</vt:lpstr>
      <vt:lpstr>Видове  лазери</vt:lpstr>
      <vt:lpstr>Устройство на лазерите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Благодаря за вниманието!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Лазери.  Приложение на лазерите</dc:title>
  <dc:creator>Marin</dc:creator>
  <cp:lastModifiedBy>PC</cp:lastModifiedBy>
  <cp:revision>15</cp:revision>
  <dcterms:created xsi:type="dcterms:W3CDTF">2020-03-20T09:44:37Z</dcterms:created>
  <dcterms:modified xsi:type="dcterms:W3CDTF">2020-03-23T07:39:32Z</dcterms:modified>
</cp:coreProperties>
</file>