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C14-36E6-43E7-9A85-2FA5DF6E79EA}" type="datetimeFigureOut">
              <a:rPr lang="bg-BG" smtClean="0"/>
              <a:t>20.2.2019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20FF-3EE0-49A7-8EEB-1ED69B5687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076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C14-36E6-43E7-9A85-2FA5DF6E79EA}" type="datetimeFigureOut">
              <a:rPr lang="bg-BG" smtClean="0"/>
              <a:t>20.2.2019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20FF-3EE0-49A7-8EEB-1ED69B5687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735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C14-36E6-43E7-9A85-2FA5DF6E79EA}" type="datetimeFigureOut">
              <a:rPr lang="bg-BG" smtClean="0"/>
              <a:t>20.2.2019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20FF-3EE0-49A7-8EEB-1ED69B5687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186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C14-36E6-43E7-9A85-2FA5DF6E79EA}" type="datetimeFigureOut">
              <a:rPr lang="bg-BG" smtClean="0"/>
              <a:t>20.2.2019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20FF-3EE0-49A7-8EEB-1ED69B5687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860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C14-36E6-43E7-9A85-2FA5DF6E79EA}" type="datetimeFigureOut">
              <a:rPr lang="bg-BG" smtClean="0"/>
              <a:t>20.2.2019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20FF-3EE0-49A7-8EEB-1ED69B5687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370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C14-36E6-43E7-9A85-2FA5DF6E79EA}" type="datetimeFigureOut">
              <a:rPr lang="bg-BG" smtClean="0"/>
              <a:t>20.2.2019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20FF-3EE0-49A7-8EEB-1ED69B5687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74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C14-36E6-43E7-9A85-2FA5DF6E79EA}" type="datetimeFigureOut">
              <a:rPr lang="bg-BG" smtClean="0"/>
              <a:t>20.2.2019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20FF-3EE0-49A7-8EEB-1ED69B5687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979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C14-36E6-43E7-9A85-2FA5DF6E79EA}" type="datetimeFigureOut">
              <a:rPr lang="bg-BG" smtClean="0"/>
              <a:t>20.2.2019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20FF-3EE0-49A7-8EEB-1ED69B5687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117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C14-36E6-43E7-9A85-2FA5DF6E79EA}" type="datetimeFigureOut">
              <a:rPr lang="bg-BG" smtClean="0"/>
              <a:t>20.2.2019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20FF-3EE0-49A7-8EEB-1ED69B5687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874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C14-36E6-43E7-9A85-2FA5DF6E79EA}" type="datetimeFigureOut">
              <a:rPr lang="bg-BG" smtClean="0"/>
              <a:t>20.2.2019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20FF-3EE0-49A7-8EEB-1ED69B5687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861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C14-36E6-43E7-9A85-2FA5DF6E79EA}" type="datetimeFigureOut">
              <a:rPr lang="bg-BG" smtClean="0"/>
              <a:t>20.2.2019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20FF-3EE0-49A7-8EEB-1ED69B5687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123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0BC14-36E6-43E7-9A85-2FA5DF6E79EA}" type="datetimeFigureOut">
              <a:rPr lang="bg-BG" smtClean="0"/>
              <a:t>20.2.2019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220FF-3EE0-49A7-8EEB-1ED69B5687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820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12704"/>
            <a:ext cx="9144000" cy="881349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bg-BG" dirty="0" smtClean="0">
                <a:latin typeface="Batang" panose="02030600000101010101" pitchFamily="18" charset="-127"/>
                <a:ea typeface="Batang" panose="02030600000101010101" pitchFamily="18" charset="-127"/>
              </a:rPr>
              <a:t>Видове природни ресурси</a:t>
            </a:r>
            <a:endParaRPr lang="bg-BG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072" y="2522864"/>
            <a:ext cx="5247798" cy="3474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9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431226"/>
            <a:ext cx="10515600" cy="87978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bg-BG" dirty="0" smtClean="0">
                <a:latin typeface="Batang" panose="02030600000101010101" pitchFamily="18" charset="-127"/>
                <a:ea typeface="Batang" panose="02030600000101010101" pitchFamily="18" charset="-127"/>
              </a:rPr>
              <a:t>Климатични ресурси</a:t>
            </a:r>
            <a:endParaRPr lang="bg-BG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660372"/>
            <a:ext cx="10515600" cy="268027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Това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валежите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ветровете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и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други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климатични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елементи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формирани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главно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под влияние 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енергията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Слънцето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. Те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неизчерпаеми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и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имат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решаващо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значение за живота 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Земята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Климатичните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ресурси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имат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определяща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роля за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развитието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аграрното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и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горското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стопанство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, туризма, транспорта.</a:t>
            </a:r>
            <a:endParaRPr lang="bg-BG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744" y="4171079"/>
            <a:ext cx="4594264" cy="2487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7662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57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bg-BG" dirty="0" smtClean="0">
                <a:latin typeface="Batang" panose="02030600000101010101" pitchFamily="18" charset="-127"/>
                <a:ea typeface="Batang" panose="02030600000101010101" pitchFamily="18" charset="-127"/>
              </a:rPr>
              <a:t>Водни ресурси</a:t>
            </a:r>
            <a:endParaRPr lang="bg-BG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384950"/>
            <a:ext cx="10515600" cy="435133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 smtClean="0"/>
              <a:t>	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Водата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е важно условие и ресурс за живота 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Земята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Пресните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води,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които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могат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да се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използват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от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човека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за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битови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нужди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и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стопански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цели,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около 37 млн. куб. m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Останалата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част от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тях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трудно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усвоими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(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ледници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, снежна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покривка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дълбоко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залягащи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подземни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води).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Човекът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използва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около 0,6 % от водите 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хидросферата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Водните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ресурси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условие за развитие 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аграрното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стопанство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енергетиката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металургията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химическата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и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текстилната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промишленост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и др.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Разпределението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на водите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върху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сушата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е неравномерно.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Това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е причина за острия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недостиг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на вода в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едни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региони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(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Северна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Африка,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Средна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Азия,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Близкия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изток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) и за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излишъка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на води в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други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(в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екваториалните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и в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субполярните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пояси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).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Световният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океан е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източник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енергийни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и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минерални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ресурси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риба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водорасли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, соли и др. </a:t>
            </a:r>
            <a:endParaRPr lang="bg-BG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6" y="3893325"/>
            <a:ext cx="5573004" cy="2585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204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315406"/>
            <a:ext cx="10515600" cy="85987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bg-BG" dirty="0" smtClean="0">
                <a:latin typeface="Batang" panose="02030600000101010101" pitchFamily="18" charset="-127"/>
                <a:ea typeface="Batang" panose="02030600000101010101" pitchFamily="18" charset="-127"/>
              </a:rPr>
              <a:t>Поземлени ресурси</a:t>
            </a:r>
            <a:endParaRPr lang="bg-BG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Контейнер за съдържание 6"/>
          <p:cNvSpPr>
            <a:spLocks noGrp="1"/>
          </p:cNvSpPr>
          <p:nvPr>
            <p:ph idx="1"/>
          </p:nvPr>
        </p:nvSpPr>
        <p:spPr>
          <a:xfrm>
            <a:off x="838200" y="1462068"/>
            <a:ext cx="10515600" cy="351720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О</a:t>
            </a:r>
            <a:r>
              <a:rPr lang="ru-RU" sz="2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ценката</a:t>
            </a:r>
            <a:r>
              <a:rPr lang="ru-RU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им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налага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да се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изяснят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две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основни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понятия – </a:t>
            </a:r>
            <a:r>
              <a:rPr lang="ru-RU" sz="24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стопанисвана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 и </a:t>
            </a:r>
            <a:r>
              <a:rPr lang="ru-RU" sz="24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обработваема</a:t>
            </a:r>
            <a:r>
              <a:rPr lang="ru-RU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земя</a:t>
            </a:r>
            <a:r>
              <a:rPr lang="ru-RU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Почвите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са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основен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фактор за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развитието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на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аграрното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стопанство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. Те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заемат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само 1/3 от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сушата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на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Земята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, а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сушата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е 29 % от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общата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площ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на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Земята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Следователно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почвите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са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много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ограничени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. 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Най-големи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площи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на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обработваеми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земи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има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в САЩ, Китай,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Русия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, Индия, Бразилия, Франция, т. е. в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страните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с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най-голяма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територия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. В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резултат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на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нера-ционалното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природоползване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голяма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част от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почвите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отпадат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от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обработваемата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земя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. </a:t>
            </a:r>
            <a:endParaRPr lang="bg-BG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6096000" y="4791281"/>
            <a:ext cx="5034708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u="sng" dirty="0" err="1"/>
              <a:t>Стопанисваната</a:t>
            </a:r>
            <a:r>
              <a:rPr lang="ru-RU" b="1" u="sng" dirty="0"/>
              <a:t> </a:t>
            </a:r>
            <a:r>
              <a:rPr lang="ru-RU" b="1" u="sng" dirty="0" err="1"/>
              <a:t>земя</a:t>
            </a:r>
            <a:r>
              <a:rPr lang="ru-RU" dirty="0"/>
              <a:t> </a:t>
            </a:r>
            <a:r>
              <a:rPr lang="ru-RU" dirty="0" err="1"/>
              <a:t>включва</a:t>
            </a:r>
            <a:r>
              <a:rPr lang="ru-RU" dirty="0"/>
              <a:t> </a:t>
            </a:r>
            <a:r>
              <a:rPr lang="ru-RU" dirty="0" err="1"/>
              <a:t>усвоените</a:t>
            </a:r>
            <a:r>
              <a:rPr lang="ru-RU" dirty="0"/>
              <a:t> за </a:t>
            </a:r>
            <a:r>
              <a:rPr lang="ru-RU" dirty="0" err="1"/>
              <a:t>аграрното</a:t>
            </a:r>
            <a:r>
              <a:rPr lang="ru-RU" dirty="0"/>
              <a:t> </a:t>
            </a:r>
            <a:r>
              <a:rPr lang="ru-RU" dirty="0" err="1"/>
              <a:t>стопанство</a:t>
            </a:r>
            <a:r>
              <a:rPr lang="ru-RU" dirty="0"/>
              <a:t> </a:t>
            </a:r>
            <a:r>
              <a:rPr lang="ru-RU" dirty="0" err="1"/>
              <a:t>земи</a:t>
            </a:r>
            <a:r>
              <a:rPr lang="ru-RU" dirty="0"/>
              <a:t> без </a:t>
            </a:r>
            <a:r>
              <a:rPr lang="ru-RU" dirty="0" err="1"/>
              <a:t>горските</a:t>
            </a:r>
            <a:r>
              <a:rPr lang="ru-RU" dirty="0"/>
              <a:t> и </a:t>
            </a:r>
            <a:r>
              <a:rPr lang="ru-RU" dirty="0" err="1"/>
              <a:t>застроените</a:t>
            </a:r>
            <a:r>
              <a:rPr lang="ru-RU" dirty="0"/>
              <a:t> </a:t>
            </a:r>
            <a:r>
              <a:rPr lang="ru-RU" dirty="0" err="1"/>
              <a:t>площи</a:t>
            </a:r>
            <a:r>
              <a:rPr lang="ru-RU" dirty="0"/>
              <a:t>. </a:t>
            </a:r>
            <a:r>
              <a:rPr lang="ru-RU" dirty="0" err="1"/>
              <a:t>Когато</a:t>
            </a:r>
            <a:r>
              <a:rPr lang="ru-RU" dirty="0"/>
              <a:t> от </a:t>
            </a:r>
            <a:r>
              <a:rPr lang="ru-RU" dirty="0" err="1"/>
              <a:t>стопанисваната</a:t>
            </a:r>
            <a:r>
              <a:rPr lang="ru-RU" dirty="0"/>
              <a:t> </a:t>
            </a:r>
            <a:r>
              <a:rPr lang="ru-RU" dirty="0" err="1"/>
              <a:t>земя</a:t>
            </a:r>
            <a:r>
              <a:rPr lang="ru-RU" dirty="0"/>
              <a:t> се </a:t>
            </a:r>
            <a:r>
              <a:rPr lang="ru-RU" dirty="0" err="1"/>
              <a:t>изключат</a:t>
            </a:r>
            <a:r>
              <a:rPr lang="ru-RU" dirty="0"/>
              <a:t> мерите и </a:t>
            </a:r>
            <a:r>
              <a:rPr lang="ru-RU" dirty="0" err="1"/>
              <a:t>пасищата</a:t>
            </a:r>
            <a:r>
              <a:rPr lang="ru-RU" dirty="0"/>
              <a:t>, се </a:t>
            </a:r>
            <a:r>
              <a:rPr lang="ru-RU" dirty="0" err="1"/>
              <a:t>получава</a:t>
            </a:r>
            <a:r>
              <a:rPr lang="ru-RU" dirty="0"/>
              <a:t> </a:t>
            </a:r>
            <a:r>
              <a:rPr lang="ru-RU" b="1" u="sng" dirty="0" err="1"/>
              <a:t>обработваемата</a:t>
            </a:r>
            <a:r>
              <a:rPr lang="ru-RU" b="1" u="sng" dirty="0"/>
              <a:t> </a:t>
            </a:r>
            <a:r>
              <a:rPr lang="ru-RU" b="1" u="sng" dirty="0" err="1"/>
              <a:t>земя</a:t>
            </a:r>
            <a:r>
              <a:rPr lang="ru-RU" dirty="0"/>
              <a:t> (</a:t>
            </a:r>
            <a:r>
              <a:rPr lang="ru-RU" dirty="0" err="1"/>
              <a:t>ниви</a:t>
            </a:r>
            <a:r>
              <a:rPr lang="ru-RU" dirty="0"/>
              <a:t>, </a:t>
            </a:r>
            <a:r>
              <a:rPr lang="ru-RU" dirty="0" err="1"/>
              <a:t>трайни</a:t>
            </a:r>
            <a:r>
              <a:rPr lang="ru-RU" dirty="0"/>
              <a:t> насаждения, </a:t>
            </a:r>
            <a:r>
              <a:rPr lang="ru-RU" dirty="0" err="1"/>
              <a:t>ливади</a:t>
            </a:r>
            <a:r>
              <a:rPr lang="ru-RU" dirty="0"/>
              <a:t>).</a:t>
            </a:r>
            <a:endParaRPr lang="bg-BG" dirty="0"/>
          </a:p>
        </p:txBody>
      </p:sp>
      <p:sp>
        <p:nvSpPr>
          <p:cNvPr id="11" name="Овал 10"/>
          <p:cNvSpPr/>
          <p:nvPr/>
        </p:nvSpPr>
        <p:spPr>
          <a:xfrm>
            <a:off x="10623932" y="4812965"/>
            <a:ext cx="506776" cy="547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Правоъгълник 9"/>
          <p:cNvSpPr/>
          <p:nvPr/>
        </p:nvSpPr>
        <p:spPr>
          <a:xfrm>
            <a:off x="10671671" y="4624972"/>
            <a:ext cx="410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!</a:t>
            </a:r>
            <a:endParaRPr lang="bg-BG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496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57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bg-BG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Биоресурси</a:t>
            </a:r>
            <a:endParaRPr lang="bg-BG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2090029"/>
            <a:ext cx="10515600" cy="435133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	</a:t>
            </a:r>
            <a:r>
              <a:rPr lang="ru-RU" sz="2400" b="1" i="1" dirty="0" err="1">
                <a:latin typeface="Batang" panose="02030600000101010101" pitchFamily="18" charset="-127"/>
                <a:ea typeface="Batang" panose="02030600000101010101" pitchFamily="18" charset="-127"/>
              </a:rPr>
              <a:t>Биоресурсите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 </a:t>
            </a:r>
            <a:r>
              <a:rPr lang="ru-RU" sz="2400" i="1" dirty="0" err="1">
                <a:latin typeface="Batang" panose="02030600000101010101" pitchFamily="18" charset="-127"/>
                <a:ea typeface="Batang" panose="02030600000101010101" pitchFamily="18" charset="-127"/>
              </a:rPr>
              <a:t>са</a:t>
            </a:r>
            <a:r>
              <a:rPr lang="ru-RU" sz="2400" i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i="1" dirty="0" err="1">
                <a:latin typeface="Batang" panose="02030600000101010101" pitchFamily="18" charset="-127"/>
                <a:ea typeface="Batang" panose="02030600000101010101" pitchFamily="18" charset="-127"/>
              </a:rPr>
              <a:t>съвкупността</a:t>
            </a:r>
            <a:r>
              <a:rPr lang="ru-RU" sz="2400" i="1" dirty="0">
                <a:latin typeface="Batang" panose="02030600000101010101" pitchFamily="18" charset="-127"/>
                <a:ea typeface="Batang" panose="02030600000101010101" pitchFamily="18" charset="-127"/>
              </a:rPr>
              <a:t> от </a:t>
            </a:r>
            <a:r>
              <a:rPr lang="ru-RU" sz="2400" i="1" dirty="0" err="1">
                <a:latin typeface="Batang" panose="02030600000101010101" pitchFamily="18" charset="-127"/>
                <a:ea typeface="Batang" panose="02030600000101010101" pitchFamily="18" charset="-127"/>
              </a:rPr>
              <a:t>всички</a:t>
            </a:r>
            <a:r>
              <a:rPr lang="ru-RU" sz="2400" i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i="1" dirty="0" err="1">
                <a:latin typeface="Batang" panose="02030600000101010101" pitchFamily="18" charset="-127"/>
                <a:ea typeface="Batang" panose="02030600000101010101" pitchFamily="18" charset="-127"/>
              </a:rPr>
              <a:t>организми</a:t>
            </a:r>
            <a:r>
              <a:rPr lang="ru-RU" sz="2400" i="1" dirty="0">
                <a:latin typeface="Batang" panose="02030600000101010101" pitchFamily="18" charset="-127"/>
                <a:ea typeface="Batang" panose="02030600000101010101" pitchFamily="18" charset="-127"/>
              </a:rPr>
              <a:t> , </a:t>
            </a:r>
            <a:r>
              <a:rPr lang="ru-RU" sz="2400" i="1" dirty="0" err="1">
                <a:latin typeface="Batang" panose="02030600000101010101" pitchFamily="18" charset="-127"/>
                <a:ea typeface="Batang" panose="02030600000101010101" pitchFamily="18" charset="-127"/>
              </a:rPr>
              <a:t>които</a:t>
            </a:r>
            <a:r>
              <a:rPr lang="ru-RU" sz="2400" i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i="1" dirty="0" err="1">
                <a:latin typeface="Batang" panose="02030600000101010101" pitchFamily="18" charset="-127"/>
                <a:ea typeface="Batang" panose="02030600000101010101" pitchFamily="18" charset="-127"/>
              </a:rPr>
              <a:t>човекът</a:t>
            </a:r>
            <a:r>
              <a:rPr lang="ru-RU" sz="2400" i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i="1" dirty="0" err="1">
                <a:latin typeface="Batang" panose="02030600000101010101" pitchFamily="18" charset="-127"/>
                <a:ea typeface="Batang" panose="02030600000101010101" pitchFamily="18" charset="-127"/>
              </a:rPr>
              <a:t>използва</a:t>
            </a:r>
            <a:r>
              <a:rPr lang="ru-RU" sz="2400" i="1" dirty="0">
                <a:latin typeface="Batang" panose="02030600000101010101" pitchFamily="18" charset="-127"/>
                <a:ea typeface="Batang" panose="02030600000101010101" pitchFamily="18" charset="-127"/>
              </a:rPr>
              <a:t> за </a:t>
            </a:r>
            <a:r>
              <a:rPr lang="ru-RU" sz="2400" i="1" dirty="0" err="1">
                <a:latin typeface="Batang" panose="02030600000101010101" pitchFamily="18" charset="-127"/>
                <a:ea typeface="Batang" panose="02030600000101010101" pitchFamily="18" charset="-127"/>
              </a:rPr>
              <a:t>храна</a:t>
            </a:r>
            <a:r>
              <a:rPr lang="ru-RU" sz="2400" i="1" dirty="0">
                <a:latin typeface="Batang" panose="02030600000101010101" pitchFamily="18" charset="-127"/>
                <a:ea typeface="Batang" panose="02030600000101010101" pitchFamily="18" charset="-127"/>
              </a:rPr>
              <a:t>, за лекарства , за </a:t>
            </a:r>
            <a:r>
              <a:rPr lang="ru-RU" sz="2400" i="1" dirty="0" err="1">
                <a:latin typeface="Batang" panose="02030600000101010101" pitchFamily="18" charset="-127"/>
                <a:ea typeface="Batang" panose="02030600000101010101" pitchFamily="18" charset="-127"/>
              </a:rPr>
              <a:t>битови</a:t>
            </a:r>
            <a:r>
              <a:rPr lang="ru-RU" sz="2400" i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i="1" dirty="0" err="1">
                <a:latin typeface="Batang" panose="02030600000101010101" pitchFamily="18" charset="-127"/>
                <a:ea typeface="Batang" panose="02030600000101010101" pitchFamily="18" charset="-127"/>
              </a:rPr>
              <a:t>нужди</a:t>
            </a:r>
            <a:r>
              <a:rPr lang="ru-RU" sz="2400" i="1" dirty="0">
                <a:latin typeface="Batang" panose="02030600000101010101" pitchFamily="18" charset="-127"/>
                <a:ea typeface="Batang" panose="02030600000101010101" pitchFamily="18" charset="-127"/>
              </a:rPr>
              <a:t> и </a:t>
            </a:r>
            <a:r>
              <a:rPr lang="ru-RU" sz="2400" i="1" dirty="0" err="1">
                <a:latin typeface="Batang" panose="02030600000101010101" pitchFamily="18" charset="-127"/>
                <a:ea typeface="Batang" panose="02030600000101010101" pitchFamily="18" charset="-127"/>
              </a:rPr>
              <a:t>суровини</a:t>
            </a:r>
            <a:r>
              <a:rPr lang="ru-RU" sz="2400" i="1" dirty="0">
                <a:latin typeface="Batang" panose="02030600000101010101" pitchFamily="18" charset="-127"/>
                <a:ea typeface="Batang" panose="02030600000101010101" pitchFamily="18" charset="-127"/>
              </a:rPr>
              <a:t> за </a:t>
            </a:r>
            <a:r>
              <a:rPr lang="ru-RU" sz="2400" i="1" dirty="0" err="1">
                <a:latin typeface="Batang" panose="02030600000101010101" pitchFamily="18" charset="-127"/>
                <a:ea typeface="Batang" panose="02030600000101010101" pitchFamily="18" charset="-127"/>
              </a:rPr>
              <a:t>промишлеността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. В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България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има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редица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растителни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и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животиснки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съобщества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и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екосистеми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които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са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ценни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ресурси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: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алпийски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,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субалпийски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средиземноморски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и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степни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фитоценози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;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ливади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влажни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зони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езера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и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торфени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блата;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иглолистни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дъбови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и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букови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гори;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ядивни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гъби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и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лекарствени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растения,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пещери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и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планински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проломи ,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пясъчни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дюни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и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уникални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местообитания по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черноморското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крайбрежие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lang="ru-RU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/>
            </a:r>
            <a:br>
              <a:rPr lang="ru-RU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Опазването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на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природната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среда, с </a:t>
            </a:r>
            <a:r>
              <a:rPr lang="ru-RU" sz="2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нейните</a:t>
            </a:r>
            <a:r>
              <a:rPr lang="ru-RU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биоресурси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и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тяхната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производителност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, е важен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екологичен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 проблем за </a:t>
            </a:r>
            <a:r>
              <a:rPr lang="ru-RU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човечеството</a:t>
            </a:r>
            <a:r>
              <a:rPr lang="ru-RU" sz="2400" dirty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bg-BG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74" y="104108"/>
            <a:ext cx="3417524" cy="1952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135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74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bg-BG" dirty="0" smtClean="0">
                <a:latin typeface="Batang" panose="02030600000101010101" pitchFamily="18" charset="-127"/>
                <a:ea typeface="Batang" panose="02030600000101010101" pitchFamily="18" charset="-127"/>
              </a:rPr>
              <a:t>Ресурси на Световния океан</a:t>
            </a:r>
            <a:endParaRPr lang="bg-BG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373933"/>
            <a:ext cx="10515600" cy="381501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bg-BG" dirty="0" smtClean="0"/>
              <a:t>	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Богатствата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Световния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океан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изключително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важни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за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човечеството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и наше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задължение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е да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полагаме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грижи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за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опазването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им.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Бъдещето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Световния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океан до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голяма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степен е в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ръцете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хората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– от нас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зависи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дали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ще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можем да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използваме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рационално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ресурсите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му.Повече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от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половината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от 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общите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запаси 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нефт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и 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природен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газ 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в света се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падат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Световния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океан. От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недрата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на 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морското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дъно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се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извличат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приблизително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2% от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световния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добив 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въглища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Най-значителни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морски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разработки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извършват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Япония и Великобритания.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856" y="4616068"/>
            <a:ext cx="4118944" cy="2159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47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49216" y="309872"/>
            <a:ext cx="10515600" cy="527358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 smtClean="0"/>
              <a:t>	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Около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половината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от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целия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обем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на кислорода,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който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дишаме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, се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получава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от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фотосинтезата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в 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горните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слоеве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океаните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осъществяваща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се от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водораслите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Изчислено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е, че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подходящи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инсталации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за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отглеждане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на 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едноклетъчни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водорасли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с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площ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1/15 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отплощта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на Великобритания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могат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да 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задоволятнуждите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начовечеството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отбелтъци.Почти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90% от улова,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осъществен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в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Световния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океан, е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риба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, около 6%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безгръбначните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, 4% е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водната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растителност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и под 1% -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морските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бозайници.Годишният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улов 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риба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е около 105 млн. тона. 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първо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място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по относителен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дял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е Китай,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следван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от Перу, Япония, Чили и 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т.н.Енергията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от океана се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извлича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от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енергията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океанските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вълни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приливите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и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отливите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или от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термалната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енергия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съхранявана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в 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океана.Световният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океан 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съдържа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следните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природниресурси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изчерпаеми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възобновими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(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биологични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),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изчерпаеми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невъзобновими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(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горивни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) и практически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неизчерпаеми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(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химични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)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ресурси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758" y="4771612"/>
            <a:ext cx="2953310" cy="1968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524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82268" y="561861"/>
            <a:ext cx="10515600" cy="299658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Повърхността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морето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е зона 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ветрове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Електрическа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енергия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се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добива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и от 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вятъра.Пресметнато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е, че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ако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водата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Световния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океан се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изпари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количеството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сол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ще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бъде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14,5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пъти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по-голямо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от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целия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европейски континент. В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някои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солени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вътрешни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морета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като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например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Мъртво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море между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Израел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и 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Йордания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концентрацията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на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сол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е 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много 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по-голяма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, но независимо от 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това,химическият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й </a:t>
            </a:r>
            <a:r>
              <a:rPr lang="ru-RU" dirty="0" err="1">
                <a:latin typeface="Batang" panose="02030600000101010101" pitchFamily="18" charset="-127"/>
                <a:ea typeface="Batang" panose="02030600000101010101" pitchFamily="18" charset="-127"/>
              </a:rPr>
              <a:t>състав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ru-RU" dirty="0" smtClean="0">
                <a:latin typeface="Batang" panose="02030600000101010101" pitchFamily="18" charset="-127"/>
                <a:ea typeface="Batang" panose="02030600000101010101" pitchFamily="18" charset="-127"/>
              </a:rPr>
              <a:t>е </a:t>
            </a:r>
            <a:r>
              <a:rPr lang="ru-RU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същият</a:t>
            </a:r>
            <a:r>
              <a:rPr lang="ru-RU" dirty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bg-BG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5905041" y="4153359"/>
            <a:ext cx="5387248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err="1"/>
              <a:t>Океаните</a:t>
            </a:r>
            <a:r>
              <a:rPr lang="ru-RU" dirty="0"/>
              <a:t> </a:t>
            </a:r>
            <a:r>
              <a:rPr lang="ru-RU" dirty="0" err="1"/>
              <a:t>покриват</a:t>
            </a:r>
            <a:r>
              <a:rPr lang="ru-RU" dirty="0"/>
              <a:t> над 70 % от </a:t>
            </a:r>
            <a:r>
              <a:rPr lang="ru-RU" dirty="0" err="1"/>
              <a:t>повърхността</a:t>
            </a:r>
            <a:r>
              <a:rPr lang="ru-RU" dirty="0"/>
              <a:t> на </a:t>
            </a:r>
            <a:r>
              <a:rPr lang="ru-RU" dirty="0" err="1"/>
              <a:t>Земята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ги</a:t>
            </a:r>
            <a:r>
              <a:rPr lang="ru-RU" dirty="0"/>
              <a:t> </a:t>
            </a:r>
            <a:r>
              <a:rPr lang="ru-RU" dirty="0" err="1"/>
              <a:t>прави</a:t>
            </a:r>
            <a:r>
              <a:rPr lang="ru-RU" dirty="0"/>
              <a:t> </a:t>
            </a:r>
            <a:r>
              <a:rPr lang="ru-RU" dirty="0" err="1"/>
              <a:t>най-големите</a:t>
            </a:r>
            <a:r>
              <a:rPr lang="ru-RU" dirty="0"/>
              <a:t> </a:t>
            </a:r>
            <a:r>
              <a:rPr lang="ru-RU" dirty="0" err="1"/>
              <a:t>колектори</a:t>
            </a:r>
            <a:r>
              <a:rPr lang="ru-RU" dirty="0"/>
              <a:t> на </a:t>
            </a:r>
            <a:r>
              <a:rPr lang="ru-RU" dirty="0" err="1"/>
              <a:t>слънчева</a:t>
            </a:r>
            <a:r>
              <a:rPr lang="ru-RU" dirty="0"/>
              <a:t> </a:t>
            </a:r>
            <a:r>
              <a:rPr lang="ru-RU" dirty="0" err="1"/>
              <a:t>енергия</a:t>
            </a:r>
            <a:r>
              <a:rPr lang="ru-RU" dirty="0"/>
              <a:t>. </a:t>
            </a:r>
            <a:r>
              <a:rPr lang="ru-RU" dirty="0" err="1"/>
              <a:t>Слънцето</a:t>
            </a:r>
            <a:r>
              <a:rPr lang="ru-RU" dirty="0"/>
              <a:t> </a:t>
            </a:r>
            <a:r>
              <a:rPr lang="ru-RU" dirty="0" err="1"/>
              <a:t>затопля</a:t>
            </a:r>
            <a:r>
              <a:rPr lang="ru-RU" dirty="0"/>
              <a:t> </a:t>
            </a:r>
            <a:r>
              <a:rPr lang="ru-RU" dirty="0" err="1"/>
              <a:t>повърхностните</a:t>
            </a:r>
            <a:r>
              <a:rPr lang="ru-RU" dirty="0"/>
              <a:t> води </a:t>
            </a:r>
            <a:r>
              <a:rPr lang="ru-RU" dirty="0" err="1"/>
              <a:t>повече</a:t>
            </a:r>
            <a:r>
              <a:rPr lang="ru-RU" dirty="0"/>
              <a:t>, </a:t>
            </a:r>
            <a:r>
              <a:rPr lang="ru-RU" dirty="0" err="1"/>
              <a:t>отколкото</a:t>
            </a:r>
            <a:r>
              <a:rPr lang="ru-RU" dirty="0"/>
              <a:t> </a:t>
            </a:r>
            <a:r>
              <a:rPr lang="ru-RU" dirty="0" err="1"/>
              <a:t>дълбоките</a:t>
            </a:r>
            <a:r>
              <a:rPr lang="ru-RU" dirty="0"/>
              <a:t> </a:t>
            </a:r>
            <a:r>
              <a:rPr lang="ru-RU" dirty="0" err="1"/>
              <a:t>океански</a:t>
            </a:r>
            <a:r>
              <a:rPr lang="ru-RU" dirty="0"/>
              <a:t> води, и </a:t>
            </a:r>
            <a:r>
              <a:rPr lang="ru-RU" dirty="0" err="1"/>
              <a:t>тази</a:t>
            </a:r>
            <a:r>
              <a:rPr lang="ru-RU" dirty="0"/>
              <a:t> </a:t>
            </a:r>
            <a:r>
              <a:rPr lang="ru-RU" dirty="0" err="1"/>
              <a:t>температурна</a:t>
            </a:r>
            <a:r>
              <a:rPr lang="ru-RU" dirty="0"/>
              <a:t> </a:t>
            </a:r>
            <a:r>
              <a:rPr lang="ru-RU" dirty="0" err="1"/>
              <a:t>разлика</a:t>
            </a:r>
            <a:r>
              <a:rPr lang="ru-RU" dirty="0"/>
              <a:t> </a:t>
            </a:r>
            <a:r>
              <a:rPr lang="ru-RU" dirty="0" err="1"/>
              <a:t>съхранява</a:t>
            </a:r>
            <a:r>
              <a:rPr lang="ru-RU" dirty="0"/>
              <a:t> </a:t>
            </a:r>
            <a:r>
              <a:rPr lang="ru-RU" dirty="0" err="1"/>
              <a:t>термална</a:t>
            </a:r>
            <a:r>
              <a:rPr lang="ru-RU" dirty="0"/>
              <a:t> </a:t>
            </a:r>
            <a:r>
              <a:rPr lang="ru-RU" dirty="0" err="1"/>
              <a:t>енергия</a:t>
            </a:r>
            <a:r>
              <a:rPr lang="ru-RU" dirty="0"/>
              <a:t>.</a:t>
            </a:r>
          </a:p>
          <a:p>
            <a:endParaRPr lang="bg-BG" dirty="0"/>
          </a:p>
        </p:txBody>
      </p:sp>
      <p:sp>
        <p:nvSpPr>
          <p:cNvPr id="5" name="Овал 4"/>
          <p:cNvSpPr/>
          <p:nvPr/>
        </p:nvSpPr>
        <p:spPr>
          <a:xfrm>
            <a:off x="10851614" y="4153359"/>
            <a:ext cx="440675" cy="418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6" name="Правоъгълник 5"/>
          <p:cNvSpPr/>
          <p:nvPr/>
        </p:nvSpPr>
        <p:spPr>
          <a:xfrm>
            <a:off x="10917714" y="4008736"/>
            <a:ext cx="3084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40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!</a:t>
            </a:r>
            <a:endParaRPr lang="bg-BG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3" y="3811836"/>
            <a:ext cx="5447056" cy="2610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246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069554" y="938004"/>
            <a:ext cx="10399004" cy="125435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bg-BG" dirty="0" smtClean="0"/>
              <a:t>Автор: Георги Божинов ; </a:t>
            </a:r>
            <a:r>
              <a:rPr lang="en-US" dirty="0" smtClean="0"/>
              <a:t>X</a:t>
            </a:r>
            <a:r>
              <a:rPr lang="en-US" baseline="30000" dirty="0" smtClean="0"/>
              <a:t>A</a:t>
            </a:r>
            <a:r>
              <a:rPr lang="en-US" dirty="0" smtClean="0"/>
              <a:t> </a:t>
            </a:r>
            <a:r>
              <a:rPr lang="bg-BG" dirty="0" smtClean="0"/>
              <a:t>клас</a:t>
            </a:r>
            <a:endParaRPr lang="bg-BG" baseline="30000" dirty="0"/>
          </a:p>
        </p:txBody>
      </p:sp>
      <p:sp>
        <p:nvSpPr>
          <p:cNvPr id="5" name="Правоъгълник 4"/>
          <p:cNvSpPr/>
          <p:nvPr/>
        </p:nvSpPr>
        <p:spPr>
          <a:xfrm>
            <a:off x="1938969" y="2390661"/>
            <a:ext cx="8086380" cy="2831335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2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77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52000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56" y="1940002"/>
            <a:ext cx="98298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132</Words>
  <Application>Microsoft Office PowerPoint</Application>
  <PresentationFormat>Широк екран</PresentationFormat>
  <Paragraphs>18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4" baseType="lpstr">
      <vt:lpstr>Batang</vt:lpstr>
      <vt:lpstr>Arial</vt:lpstr>
      <vt:lpstr>Calibri</vt:lpstr>
      <vt:lpstr>Calibri Light</vt:lpstr>
      <vt:lpstr>Office тема</vt:lpstr>
      <vt:lpstr>Видове природни ресурси</vt:lpstr>
      <vt:lpstr>Климатични ресурси</vt:lpstr>
      <vt:lpstr>Водни ресурси</vt:lpstr>
      <vt:lpstr>Поземлени ресурси</vt:lpstr>
      <vt:lpstr>Биоресурси</vt:lpstr>
      <vt:lpstr>Ресурси на Световния океан</vt:lpstr>
      <vt:lpstr>Презентация на PowerPoint</vt:lpstr>
      <vt:lpstr>Презентация на PowerPoint</vt:lpstr>
      <vt:lpstr>Автор: Георги Божинов ; XA клас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Видове природни ресурси</dc:title>
  <dc:creator>PC</dc:creator>
  <cp:lastModifiedBy>PC</cp:lastModifiedBy>
  <cp:revision>7</cp:revision>
  <dcterms:created xsi:type="dcterms:W3CDTF">2019-02-20T17:18:03Z</dcterms:created>
  <dcterms:modified xsi:type="dcterms:W3CDTF">2019-02-20T18:51:04Z</dcterms:modified>
</cp:coreProperties>
</file>