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1" autoAdjust="0"/>
    <p:restoredTop sz="94660"/>
  </p:normalViewPr>
  <p:slideViewPr>
    <p:cSldViewPr>
      <p:cViewPr varScale="1">
        <p:scale>
          <a:sx n="69" d="100"/>
          <a:sy n="69" d="100"/>
        </p:scale>
        <p:origin x="137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5385-1FE1-47CD-BBB1-82550DC6C7DC}" type="datetimeFigureOut">
              <a:rPr lang="bg-BG" smtClean="0"/>
              <a:t>12.12.2022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64DE-8681-4809-BF3D-B2978C9C461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999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5385-1FE1-47CD-BBB1-82550DC6C7DC}" type="datetimeFigureOut">
              <a:rPr lang="bg-BG" smtClean="0"/>
              <a:t>12.12.2022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64DE-8681-4809-BF3D-B2978C9C461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123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5385-1FE1-47CD-BBB1-82550DC6C7DC}" type="datetimeFigureOut">
              <a:rPr lang="bg-BG" smtClean="0"/>
              <a:t>12.12.2022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64DE-8681-4809-BF3D-B2978C9C461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300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5385-1FE1-47CD-BBB1-82550DC6C7DC}" type="datetimeFigureOut">
              <a:rPr lang="bg-BG" smtClean="0"/>
              <a:t>12.12.2022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64DE-8681-4809-BF3D-B2978C9C461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50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5385-1FE1-47CD-BBB1-82550DC6C7DC}" type="datetimeFigureOut">
              <a:rPr lang="bg-BG" smtClean="0"/>
              <a:t>12.12.2022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64DE-8681-4809-BF3D-B2978C9C461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065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5385-1FE1-47CD-BBB1-82550DC6C7DC}" type="datetimeFigureOut">
              <a:rPr lang="bg-BG" smtClean="0"/>
              <a:t>12.12.2022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64DE-8681-4809-BF3D-B2978C9C461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842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5385-1FE1-47CD-BBB1-82550DC6C7DC}" type="datetimeFigureOut">
              <a:rPr lang="bg-BG" smtClean="0"/>
              <a:t>12.12.2022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64DE-8681-4809-BF3D-B2978C9C461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110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5385-1FE1-47CD-BBB1-82550DC6C7DC}" type="datetimeFigureOut">
              <a:rPr lang="bg-BG" smtClean="0"/>
              <a:t>12.12.2022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64DE-8681-4809-BF3D-B2978C9C461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322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5385-1FE1-47CD-BBB1-82550DC6C7DC}" type="datetimeFigureOut">
              <a:rPr lang="bg-BG" smtClean="0"/>
              <a:t>12.12.2022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64DE-8681-4809-BF3D-B2978C9C461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504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5385-1FE1-47CD-BBB1-82550DC6C7DC}" type="datetimeFigureOut">
              <a:rPr lang="bg-BG" smtClean="0"/>
              <a:t>12.12.2022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64DE-8681-4809-BF3D-B2978C9C461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792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5385-1FE1-47CD-BBB1-82550DC6C7DC}" type="datetimeFigureOut">
              <a:rPr lang="bg-BG" smtClean="0"/>
              <a:t>12.12.2022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64DE-8681-4809-BF3D-B2978C9C461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956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05385-1FE1-47CD-BBB1-82550DC6C7DC}" type="datetimeFigureOut">
              <a:rPr lang="bg-BG" smtClean="0"/>
              <a:t>12.12.2022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C64DE-8681-4809-BF3D-B2978C9C461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274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  <a:alpha val="59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bg-BG" dirty="0"/>
              <a:t>Химично преработване на горива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652120" y="5301208"/>
            <a:ext cx="324036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bg-BG" dirty="0" smtClean="0"/>
              <a:t>Автори: </a:t>
            </a:r>
            <a:r>
              <a:rPr lang="bg-BG" smtClean="0"/>
              <a:t>Георги </a:t>
            </a:r>
            <a:r>
              <a:rPr lang="bg-BG" smtClean="0"/>
              <a:t>Писарски</a:t>
            </a:r>
            <a:r>
              <a:rPr lang="bg-BG" smtClean="0"/>
              <a:t> </a:t>
            </a:r>
            <a:r>
              <a:rPr lang="bg-BG" dirty="0" smtClean="0"/>
              <a:t>№2;</a:t>
            </a:r>
            <a:br>
              <a:rPr lang="bg-BG" dirty="0" smtClean="0"/>
            </a:br>
            <a:r>
              <a:rPr lang="bg-BG" dirty="0" smtClean="0"/>
              <a:t>Йордан Дамянов №5 </a:t>
            </a:r>
            <a:r>
              <a:rPr lang="en-US" dirty="0" err="1" smtClean="0"/>
              <a:t>XI</a:t>
            </a:r>
            <a:r>
              <a:rPr lang="en-US" baseline="30000" dirty="0" err="1" smtClean="0"/>
              <a:t>a</a:t>
            </a:r>
            <a:r>
              <a:rPr lang="en-US" baseline="30000" dirty="0"/>
              <a:t> </a:t>
            </a:r>
            <a:r>
              <a:rPr lang="en-US" dirty="0" smtClean="0"/>
              <a:t> </a:t>
            </a:r>
            <a:r>
              <a:rPr lang="bg-BG" dirty="0" smtClean="0"/>
              <a:t>клас;</a:t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Преподавател: Ива Цветанова</a:t>
            </a:r>
            <a:endParaRPr lang="bg-BG" baseline="30000" dirty="0"/>
          </a:p>
        </p:txBody>
      </p:sp>
    </p:spTree>
    <p:extLst>
      <p:ext uri="{BB962C8B-B14F-4D97-AF65-F5344CB8AC3E}">
        <p14:creationId xmlns:p14="http://schemas.microsoft.com/office/powerpoint/2010/main" val="282535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43620" y="188639"/>
            <a:ext cx="8229600" cy="94513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  <a:alpha val="59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bg-BG" dirty="0" smtClean="0"/>
              <a:t>1.Горива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43620" y="1133773"/>
            <a:ext cx="8229600" cy="452596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  <a:alpha val="59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/>
              <a:t>	</a:t>
            </a:r>
            <a:r>
              <a:rPr lang="bg-BG" sz="2000" dirty="0" smtClean="0"/>
              <a:t>а</a:t>
            </a:r>
            <a:r>
              <a:rPr lang="en-US" sz="2000" dirty="0" smtClean="0"/>
              <a:t>)</a:t>
            </a:r>
            <a:r>
              <a:rPr lang="bg-BG" sz="2000" dirty="0" smtClean="0"/>
              <a:t>Определение - </a:t>
            </a:r>
            <a:r>
              <a:rPr lang="ru-RU" sz="2000" dirty="0" err="1" smtClean="0"/>
              <a:t>материали</a:t>
            </a:r>
            <a:r>
              <a:rPr lang="ru-RU" sz="2000" dirty="0"/>
              <a:t>, </a:t>
            </a:r>
            <a:r>
              <a:rPr lang="ru-RU" sz="2000" dirty="0" err="1"/>
              <a:t>притежаващи</a:t>
            </a:r>
            <a:r>
              <a:rPr lang="ru-RU" sz="2000" dirty="0"/>
              <a:t> даден вид </a:t>
            </a:r>
            <a:r>
              <a:rPr lang="ru-RU" sz="2000" dirty="0" err="1"/>
              <a:t>енергия</a:t>
            </a:r>
            <a:r>
              <a:rPr lang="ru-RU" sz="2000" dirty="0"/>
              <a:t>, </a:t>
            </a:r>
            <a:r>
              <a:rPr lang="ru-RU" sz="2000" dirty="0" err="1"/>
              <a:t>която</a:t>
            </a:r>
            <a:r>
              <a:rPr lang="ru-RU" sz="2000" dirty="0"/>
              <a:t> </a:t>
            </a:r>
            <a:r>
              <a:rPr lang="ru-RU" sz="2000" dirty="0" err="1"/>
              <a:t>може</a:t>
            </a:r>
            <a:r>
              <a:rPr lang="ru-RU" sz="2000" dirty="0"/>
              <a:t> да </a:t>
            </a:r>
            <a:r>
              <a:rPr lang="ru-RU" sz="2000" dirty="0" err="1"/>
              <a:t>бъде</a:t>
            </a:r>
            <a:r>
              <a:rPr lang="ru-RU" sz="2000" dirty="0"/>
              <a:t> </a:t>
            </a:r>
            <a:r>
              <a:rPr lang="ru-RU" sz="2000" dirty="0" err="1"/>
              <a:t>трансформирана</a:t>
            </a:r>
            <a:r>
              <a:rPr lang="ru-RU" sz="2000" dirty="0"/>
              <a:t> в друг вид </a:t>
            </a:r>
            <a:r>
              <a:rPr lang="ru-RU" sz="2000" dirty="0" err="1"/>
              <a:t>използваема</a:t>
            </a:r>
            <a:r>
              <a:rPr lang="ru-RU" sz="2000" dirty="0"/>
              <a:t> </a:t>
            </a:r>
            <a:r>
              <a:rPr lang="ru-RU" sz="2000" dirty="0" err="1"/>
              <a:t>енергия</a:t>
            </a:r>
            <a:r>
              <a:rPr lang="ru-RU" sz="2000" dirty="0"/>
              <a:t>. В </a:t>
            </a:r>
            <a:r>
              <a:rPr lang="ru-RU" sz="2000" dirty="0" err="1"/>
              <a:t>повечето</a:t>
            </a:r>
            <a:r>
              <a:rPr lang="ru-RU" sz="2000" dirty="0"/>
              <a:t> случаи това е субстанция, </a:t>
            </a:r>
            <a:r>
              <a:rPr lang="ru-RU" sz="2000" dirty="0" err="1"/>
              <a:t>която</a:t>
            </a:r>
            <a:r>
              <a:rPr lang="ru-RU" sz="2000" dirty="0"/>
              <a:t> </a:t>
            </a:r>
            <a:r>
              <a:rPr lang="ru-RU" sz="2000" dirty="0" smtClean="0"/>
              <a:t>гори.</a:t>
            </a:r>
          </a:p>
          <a:p>
            <a:pPr marL="0" indent="0">
              <a:buNone/>
            </a:pPr>
            <a:r>
              <a:rPr lang="ru-RU" sz="2000" dirty="0" smtClean="0"/>
              <a:t>	б</a:t>
            </a:r>
            <a:r>
              <a:rPr lang="en-US" sz="2000" dirty="0" smtClean="0"/>
              <a:t>)</a:t>
            </a:r>
            <a:r>
              <a:rPr lang="bg-BG" sz="2000" dirty="0" smtClean="0"/>
              <a:t>Видове горива</a:t>
            </a:r>
            <a:r>
              <a:rPr lang="en-US" sz="2000" dirty="0" smtClean="0"/>
              <a:t>:</a:t>
            </a:r>
            <a:r>
              <a:rPr lang="bg-BG" sz="2000" dirty="0" smtClean="0"/>
              <a:t>  </a:t>
            </a:r>
            <a:r>
              <a:rPr lang="ru-RU" sz="2000" dirty="0" err="1" smtClean="0"/>
              <a:t>твърди</a:t>
            </a:r>
            <a:r>
              <a:rPr lang="ru-RU" sz="2000" dirty="0" smtClean="0"/>
              <a:t>, </a:t>
            </a:r>
            <a:r>
              <a:rPr lang="ru-RU" sz="2000" dirty="0" err="1" smtClean="0"/>
              <a:t>течни</a:t>
            </a:r>
            <a:r>
              <a:rPr lang="ru-RU" sz="2000" dirty="0" smtClean="0"/>
              <a:t>, </a:t>
            </a:r>
            <a:r>
              <a:rPr lang="ru-RU" sz="2000" dirty="0" err="1" smtClean="0"/>
              <a:t>газообразни</a:t>
            </a:r>
            <a:r>
              <a:rPr lang="ru-RU" sz="2000" dirty="0" smtClean="0"/>
              <a:t>, </a:t>
            </a:r>
            <a:r>
              <a:rPr lang="ru-RU" sz="2000" dirty="0" err="1" smtClean="0"/>
              <a:t>ядрени</a:t>
            </a:r>
            <a:r>
              <a:rPr lang="ru-RU" sz="2000" dirty="0" smtClean="0"/>
              <a:t>.</a:t>
            </a:r>
            <a:endParaRPr lang="ru-RU" sz="2000" dirty="0"/>
          </a:p>
          <a:p>
            <a:pPr marL="0" indent="0">
              <a:lnSpc>
                <a:spcPct val="110000"/>
              </a:lnSpc>
              <a:buNone/>
            </a:pPr>
            <a:r>
              <a:rPr lang="bg-BG" sz="2000" dirty="0" smtClean="0"/>
              <a:t>	-</a:t>
            </a:r>
            <a:r>
              <a:rPr lang="ru-RU" sz="2000" dirty="0" err="1" smtClean="0"/>
              <a:t>Твърдите</a:t>
            </a:r>
            <a:r>
              <a:rPr lang="ru-RU" sz="2000" dirty="0" smtClean="0"/>
              <a:t> </a:t>
            </a:r>
            <a:r>
              <a:rPr lang="ru-RU" sz="2000" dirty="0" err="1" smtClean="0"/>
              <a:t>горива</a:t>
            </a:r>
            <a:r>
              <a:rPr lang="ru-RU" sz="2000" dirty="0" smtClean="0"/>
              <a:t> </a:t>
            </a:r>
            <a:r>
              <a:rPr lang="ru-RU" sz="2000" dirty="0" err="1" smtClean="0"/>
              <a:t>включват</a:t>
            </a:r>
            <a:r>
              <a:rPr lang="ru-RU" sz="2000" dirty="0" smtClean="0"/>
              <a:t> </a:t>
            </a:r>
            <a:r>
              <a:rPr lang="ru-RU" sz="2000" dirty="0" err="1" smtClean="0"/>
              <a:t>въглища</a:t>
            </a:r>
            <a:r>
              <a:rPr lang="ru-RU" sz="2000" dirty="0" smtClean="0"/>
              <a:t>, </a:t>
            </a:r>
            <a:r>
              <a:rPr lang="ru-RU" sz="2000" dirty="0" err="1" smtClean="0"/>
              <a:t>дървесина</a:t>
            </a:r>
            <a:r>
              <a:rPr lang="ru-RU" sz="2000" dirty="0" smtClean="0"/>
              <a:t>, </a:t>
            </a:r>
            <a:r>
              <a:rPr lang="ru-RU" sz="2000" dirty="0" err="1" smtClean="0"/>
              <a:t>нефтошисти</a:t>
            </a:r>
            <a:r>
              <a:rPr lang="ru-RU" sz="2000" dirty="0" smtClean="0"/>
              <a:t>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000" dirty="0" smtClean="0"/>
              <a:t>торф и др. </a:t>
            </a:r>
            <a:r>
              <a:rPr lang="ru-RU" sz="2000" dirty="0" err="1" smtClean="0"/>
              <a:t>Всички</a:t>
            </a:r>
            <a:r>
              <a:rPr lang="ru-RU" sz="2000" dirty="0" smtClean="0"/>
              <a:t> тези видове </a:t>
            </a:r>
            <a:r>
              <a:rPr lang="ru-RU" sz="2000" dirty="0" err="1" smtClean="0"/>
              <a:t>гориво</a:t>
            </a:r>
            <a:r>
              <a:rPr lang="ru-RU" sz="2000" dirty="0" smtClean="0"/>
              <a:t> са </a:t>
            </a:r>
            <a:r>
              <a:rPr lang="ru-RU" sz="2000" dirty="0" err="1" smtClean="0"/>
              <a:t>горими</a:t>
            </a:r>
            <a:r>
              <a:rPr lang="ru-RU" sz="2000" dirty="0" smtClean="0"/>
              <a:t>; те </a:t>
            </a:r>
            <a:r>
              <a:rPr lang="ru-RU" sz="2000" dirty="0" err="1" smtClean="0"/>
              <a:t>създават</a:t>
            </a:r>
            <a:r>
              <a:rPr lang="ru-RU" sz="2000" dirty="0" smtClean="0"/>
              <a:t> </a:t>
            </a:r>
            <a:r>
              <a:rPr lang="ru-RU" sz="2000" dirty="0" err="1" smtClean="0"/>
              <a:t>огън</a:t>
            </a:r>
            <a:r>
              <a:rPr lang="ru-RU" sz="2000" dirty="0" smtClean="0"/>
              <a:t> и отделят полезна </a:t>
            </a:r>
            <a:r>
              <a:rPr lang="ru-RU" sz="2000" dirty="0" err="1" smtClean="0"/>
              <a:t>топлина</a:t>
            </a:r>
            <a:r>
              <a:rPr lang="ru-RU" sz="2000" dirty="0" smtClean="0"/>
              <a:t>. </a:t>
            </a:r>
            <a:r>
              <a:rPr lang="ru-RU" sz="2000" dirty="0" err="1" smtClean="0"/>
              <a:t>Топлинната</a:t>
            </a:r>
            <a:r>
              <a:rPr lang="ru-RU" sz="2000" dirty="0" smtClean="0"/>
              <a:t> </a:t>
            </a:r>
            <a:r>
              <a:rPr lang="ru-RU" sz="2000" dirty="0" err="1" smtClean="0"/>
              <a:t>енергия</a:t>
            </a:r>
            <a:r>
              <a:rPr lang="ru-RU" sz="2000" dirty="0" smtClean="0"/>
              <a:t> се използва или </a:t>
            </a:r>
            <a:r>
              <a:rPr lang="ru-RU" sz="2000" dirty="0" err="1" smtClean="0"/>
              <a:t>директно</a:t>
            </a:r>
            <a:r>
              <a:rPr lang="ru-RU" sz="2000" dirty="0" smtClean="0"/>
              <a:t> за отопление, или се </a:t>
            </a:r>
            <a:r>
              <a:rPr lang="ru-RU" sz="2000" dirty="0" err="1" smtClean="0"/>
              <a:t>превръща</a:t>
            </a:r>
            <a:r>
              <a:rPr lang="ru-RU" sz="2000" dirty="0" smtClean="0"/>
              <a:t> в друг вид </a:t>
            </a:r>
            <a:r>
              <a:rPr lang="ru-RU" sz="2000" dirty="0" err="1" smtClean="0"/>
              <a:t>енергия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endParaRPr lang="bg-BG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293096"/>
            <a:ext cx="4179364" cy="23500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86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79512" y="548680"/>
            <a:ext cx="8964488" cy="38884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  <a:alpha val="59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 smtClean="0"/>
              <a:t>	</a:t>
            </a:r>
            <a:r>
              <a:rPr lang="bg-BG" sz="2300" dirty="0" smtClean="0"/>
              <a:t>-</a:t>
            </a:r>
            <a:r>
              <a:rPr lang="bg-BG" sz="2400" dirty="0"/>
              <a:t>Течни и газообразни </a:t>
            </a:r>
            <a:r>
              <a:rPr lang="bg-BG" sz="2400" dirty="0" smtClean="0"/>
              <a:t>горива</a:t>
            </a:r>
            <a:r>
              <a:rPr lang="bg-BG" sz="2300" dirty="0" smtClean="0"/>
              <a:t> - </a:t>
            </a:r>
            <a:r>
              <a:rPr lang="ru-RU" sz="2300" dirty="0" err="1" smtClean="0"/>
              <a:t>Нетвърдите</a:t>
            </a:r>
            <a:r>
              <a:rPr lang="ru-RU" sz="2300" dirty="0" smtClean="0"/>
              <a:t> </a:t>
            </a:r>
            <a:r>
              <a:rPr lang="ru-RU" sz="2300" dirty="0" err="1"/>
              <a:t>горива</a:t>
            </a:r>
            <a:r>
              <a:rPr lang="ru-RU" sz="2300" dirty="0"/>
              <a:t> </a:t>
            </a:r>
            <a:r>
              <a:rPr lang="ru-RU" sz="2300" dirty="0" err="1"/>
              <a:t>включват</a:t>
            </a:r>
            <a:r>
              <a:rPr lang="ru-RU" sz="2300" dirty="0"/>
              <a:t> </a:t>
            </a:r>
            <a:r>
              <a:rPr lang="ru-RU" sz="2300" dirty="0" err="1"/>
              <a:t>нефт</a:t>
            </a:r>
            <a:r>
              <a:rPr lang="ru-RU" sz="2300" dirty="0"/>
              <a:t> и </a:t>
            </a:r>
            <a:r>
              <a:rPr lang="ru-RU" sz="2300" dirty="0" smtClean="0"/>
              <a:t>газ.</a:t>
            </a:r>
            <a:r>
              <a:rPr lang="ru-RU" sz="2300" u="sng" dirty="0" smtClean="0"/>
              <a:t> </a:t>
            </a:r>
            <a:r>
              <a:rPr lang="ru-RU" sz="2300" dirty="0"/>
              <a:t>Чрез </a:t>
            </a:r>
            <a:r>
              <a:rPr lang="ru-RU" sz="2300" dirty="0" err="1"/>
              <a:t>преработка</a:t>
            </a:r>
            <a:r>
              <a:rPr lang="ru-RU" sz="2300" dirty="0"/>
              <a:t> на </a:t>
            </a:r>
            <a:r>
              <a:rPr lang="ru-RU" sz="2300" dirty="0" err="1"/>
              <a:t>нефта</a:t>
            </a:r>
            <a:r>
              <a:rPr lang="ru-RU" sz="2300" dirty="0"/>
              <a:t> се </a:t>
            </a:r>
            <a:r>
              <a:rPr lang="ru-RU" sz="2300" dirty="0" err="1"/>
              <a:t>получават</a:t>
            </a:r>
            <a:r>
              <a:rPr lang="ru-RU" sz="2300" dirty="0"/>
              <a:t> </a:t>
            </a:r>
            <a:r>
              <a:rPr lang="ru-RU" sz="2300" dirty="0" err="1"/>
              <a:t>редица</a:t>
            </a:r>
            <a:r>
              <a:rPr lang="ru-RU" sz="2300" dirty="0"/>
              <a:t> </a:t>
            </a:r>
            <a:r>
              <a:rPr lang="ru-RU" sz="2300" dirty="0" err="1"/>
              <a:t>горива</a:t>
            </a:r>
            <a:r>
              <a:rPr lang="ru-RU" sz="2300" dirty="0"/>
              <a:t> – бензин, </a:t>
            </a:r>
            <a:r>
              <a:rPr lang="ru-RU" sz="2300" dirty="0" err="1"/>
              <a:t>дизел</a:t>
            </a:r>
            <a:r>
              <a:rPr lang="ru-RU" sz="2300" dirty="0"/>
              <a:t>, керосин, пропан-бутан и мазут</a:t>
            </a:r>
            <a:r>
              <a:rPr lang="ru-RU" sz="2300" dirty="0" smtClean="0"/>
              <a:t>.</a:t>
            </a:r>
            <a:r>
              <a:rPr lang="ru-RU" sz="2300" dirty="0"/>
              <a:t> </a:t>
            </a:r>
            <a:r>
              <a:rPr lang="ru-RU" sz="2300" dirty="0" err="1"/>
              <a:t>Бензинът</a:t>
            </a:r>
            <a:r>
              <a:rPr lang="ru-RU" sz="2300" dirty="0"/>
              <a:t> се използва </a:t>
            </a:r>
            <a:r>
              <a:rPr lang="ru-RU" sz="2300" dirty="0" err="1"/>
              <a:t>основно</a:t>
            </a:r>
            <a:r>
              <a:rPr lang="ru-RU" sz="2300" dirty="0"/>
              <a:t> </a:t>
            </a:r>
            <a:r>
              <a:rPr lang="ru-RU" sz="2300" dirty="0" smtClean="0"/>
              <a:t>в ДВГ </a:t>
            </a:r>
            <a:r>
              <a:rPr lang="en-US" sz="2300" dirty="0" smtClean="0"/>
              <a:t>(</a:t>
            </a:r>
            <a:r>
              <a:rPr lang="bg-BG" sz="2300" dirty="0" smtClean="0"/>
              <a:t>двигатели с вътрешно горене</a:t>
            </a:r>
            <a:r>
              <a:rPr lang="en-US" sz="2300" dirty="0" smtClean="0"/>
              <a:t>)</a:t>
            </a:r>
            <a:r>
              <a:rPr lang="ru-RU" sz="2300" dirty="0"/>
              <a:t> , а </a:t>
            </a:r>
            <a:r>
              <a:rPr lang="ru-RU" sz="2300" dirty="0" err="1"/>
              <a:t>дизеловото</a:t>
            </a:r>
            <a:r>
              <a:rPr lang="ru-RU" sz="2300" dirty="0"/>
              <a:t> </a:t>
            </a:r>
            <a:r>
              <a:rPr lang="ru-RU" sz="2300" dirty="0" err="1"/>
              <a:t>гориво</a:t>
            </a:r>
            <a:r>
              <a:rPr lang="ru-RU" sz="2300" dirty="0"/>
              <a:t>, известно още като </a:t>
            </a:r>
            <a:r>
              <a:rPr lang="ru-RU" sz="2300" dirty="0" err="1"/>
              <a:t>нафта</a:t>
            </a:r>
            <a:r>
              <a:rPr lang="ru-RU" sz="2300" dirty="0"/>
              <a:t> се използва </a:t>
            </a:r>
            <a:r>
              <a:rPr lang="ru-RU" sz="2300" dirty="0" smtClean="0"/>
              <a:t>в </a:t>
            </a:r>
            <a:r>
              <a:rPr lang="ru-RU" sz="2300" dirty="0" err="1"/>
              <a:t>дизеловите</a:t>
            </a:r>
            <a:r>
              <a:rPr lang="ru-RU" sz="2300" dirty="0"/>
              <a:t> </a:t>
            </a:r>
            <a:r>
              <a:rPr lang="ru-RU" sz="2300" dirty="0" smtClean="0"/>
              <a:t>двигатели и </a:t>
            </a:r>
            <a:r>
              <a:rPr lang="ru-RU" sz="2300" dirty="0"/>
              <a:t>за </a:t>
            </a:r>
            <a:r>
              <a:rPr lang="ru-RU" sz="2300" dirty="0" smtClean="0"/>
              <a:t>отопление. </a:t>
            </a:r>
            <a:r>
              <a:rPr lang="ru-RU" sz="2300" dirty="0" err="1" smtClean="0"/>
              <a:t>Керосинът</a:t>
            </a:r>
            <a:r>
              <a:rPr lang="ru-RU" sz="2300" dirty="0" smtClean="0"/>
              <a:t>, </a:t>
            </a:r>
            <a:r>
              <a:rPr lang="ru-RU" sz="2300" dirty="0"/>
              <a:t>се използва като </a:t>
            </a:r>
            <a:r>
              <a:rPr lang="ru-RU" sz="2300" dirty="0" err="1"/>
              <a:t>авиационно</a:t>
            </a:r>
            <a:r>
              <a:rPr lang="ru-RU" sz="2300" dirty="0"/>
              <a:t> </a:t>
            </a:r>
            <a:r>
              <a:rPr lang="ru-RU" sz="2300" dirty="0" err="1"/>
              <a:t>гориво</a:t>
            </a:r>
            <a:r>
              <a:rPr lang="ru-RU" sz="2300" dirty="0" smtClean="0"/>
              <a:t>.</a:t>
            </a:r>
            <a:r>
              <a:rPr lang="ru-RU" sz="2300" dirty="0"/>
              <a:t> </a:t>
            </a:r>
            <a:endParaRPr lang="ru-RU" sz="2300" dirty="0" smtClean="0"/>
          </a:p>
          <a:p>
            <a:pPr marL="0" indent="0">
              <a:buNone/>
            </a:pPr>
            <a:r>
              <a:rPr lang="en-US" sz="2800" baseline="-14000" dirty="0" smtClean="0"/>
              <a:t>*</a:t>
            </a:r>
            <a:r>
              <a:rPr lang="ru-RU" sz="2300" dirty="0" smtClean="0"/>
              <a:t>В </a:t>
            </a:r>
            <a:r>
              <a:rPr lang="ru-RU" sz="2300" dirty="0" err="1"/>
              <a:t>последните</a:t>
            </a:r>
            <a:r>
              <a:rPr lang="ru-RU" sz="2300" dirty="0"/>
              <a:t> </a:t>
            </a:r>
            <a:r>
              <a:rPr lang="ru-RU" sz="2300" dirty="0" err="1"/>
              <a:t>години</a:t>
            </a:r>
            <a:r>
              <a:rPr lang="ru-RU" sz="2300" dirty="0"/>
              <a:t>, </a:t>
            </a:r>
            <a:r>
              <a:rPr lang="ru-RU" sz="2300" dirty="0" err="1"/>
              <a:t>голяма</a:t>
            </a:r>
            <a:r>
              <a:rPr lang="ru-RU" sz="2300" dirty="0"/>
              <a:t> </a:t>
            </a:r>
            <a:r>
              <a:rPr lang="ru-RU" sz="2300" dirty="0" err="1"/>
              <a:t>популярност</a:t>
            </a:r>
            <a:r>
              <a:rPr lang="ru-RU" sz="2300" dirty="0"/>
              <a:t> </a:t>
            </a:r>
            <a:r>
              <a:rPr lang="ru-RU" sz="2300" dirty="0" err="1"/>
              <a:t>придобиват</a:t>
            </a:r>
            <a:r>
              <a:rPr lang="ru-RU" sz="2300" dirty="0"/>
              <a:t> </a:t>
            </a:r>
            <a:r>
              <a:rPr lang="ru-RU" sz="2300" dirty="0" err="1"/>
              <a:t>т.н</a:t>
            </a:r>
            <a:r>
              <a:rPr lang="ru-RU" sz="2300" dirty="0"/>
              <a:t> </a:t>
            </a:r>
            <a:r>
              <a:rPr lang="ru-RU" sz="2300" dirty="0" err="1"/>
              <a:t>биогорива</a:t>
            </a:r>
            <a:r>
              <a:rPr lang="ru-RU" sz="2300" dirty="0"/>
              <a:t>, като </a:t>
            </a:r>
            <a:r>
              <a:rPr lang="ru-RU" sz="2300" dirty="0" err="1"/>
              <a:t>биодизел</a:t>
            </a:r>
            <a:r>
              <a:rPr lang="ru-RU" sz="2300" dirty="0"/>
              <a:t>, </a:t>
            </a:r>
            <a:r>
              <a:rPr lang="ru-RU" sz="2300" dirty="0" smtClean="0"/>
              <a:t>биогаз </a:t>
            </a:r>
            <a:r>
              <a:rPr lang="ru-RU" sz="2300" dirty="0" err="1"/>
              <a:t>биоетанол</a:t>
            </a:r>
            <a:r>
              <a:rPr lang="ru-RU" sz="2300" dirty="0"/>
              <a:t> и др. Тези </a:t>
            </a:r>
            <a:r>
              <a:rPr lang="ru-RU" sz="2300" dirty="0" err="1"/>
              <a:t>горива</a:t>
            </a:r>
            <a:r>
              <a:rPr lang="ru-RU" sz="2300" dirty="0"/>
              <a:t>, както </a:t>
            </a:r>
            <a:r>
              <a:rPr lang="ru-RU" sz="2300" dirty="0" err="1"/>
              <a:t>подсказва</a:t>
            </a:r>
            <a:r>
              <a:rPr lang="ru-RU" sz="2300" dirty="0"/>
              <a:t> </a:t>
            </a:r>
            <a:r>
              <a:rPr lang="ru-RU" sz="2300" dirty="0" err="1"/>
              <a:t>името</a:t>
            </a:r>
            <a:r>
              <a:rPr lang="ru-RU" sz="2300" dirty="0"/>
              <a:t> им, се </a:t>
            </a:r>
            <a:r>
              <a:rPr lang="ru-RU" sz="2300" dirty="0" err="1"/>
              <a:t>получават</a:t>
            </a:r>
            <a:r>
              <a:rPr lang="ru-RU" sz="2300" dirty="0"/>
              <a:t> от </a:t>
            </a:r>
            <a:r>
              <a:rPr lang="ru-RU" sz="2300" dirty="0" err="1"/>
              <a:t>растителни</a:t>
            </a:r>
            <a:r>
              <a:rPr lang="ru-RU" sz="2300" dirty="0"/>
              <a:t> и </a:t>
            </a:r>
            <a:r>
              <a:rPr lang="ru-RU" sz="2300" dirty="0" err="1"/>
              <a:t>животински</a:t>
            </a:r>
            <a:r>
              <a:rPr lang="ru-RU" sz="2300" dirty="0"/>
              <a:t> </a:t>
            </a:r>
            <a:r>
              <a:rPr lang="ru-RU" sz="2300" dirty="0" err="1"/>
              <a:t>органични</a:t>
            </a:r>
            <a:r>
              <a:rPr lang="ru-RU" sz="2300" dirty="0"/>
              <a:t> </a:t>
            </a:r>
            <a:r>
              <a:rPr lang="ru-RU" sz="2300" dirty="0" err="1"/>
              <a:t>маси</a:t>
            </a:r>
            <a:r>
              <a:rPr lang="ru-RU" sz="2300" dirty="0"/>
              <a:t>. </a:t>
            </a:r>
            <a:endParaRPr lang="bg-BG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468189"/>
            <a:ext cx="3312368" cy="20571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55" b="9357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358330"/>
            <a:ext cx="2276872" cy="22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1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52596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  <a:alpha val="59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300" dirty="0" smtClean="0"/>
              <a:t>	-</a:t>
            </a:r>
            <a:r>
              <a:rPr lang="ru-RU" sz="2400" dirty="0" err="1" smtClean="0"/>
              <a:t>Ядрени</a:t>
            </a:r>
            <a:r>
              <a:rPr lang="ru-RU" sz="2400" dirty="0" smtClean="0"/>
              <a:t> </a:t>
            </a:r>
            <a:r>
              <a:rPr lang="ru-RU" sz="2400" dirty="0" err="1" smtClean="0"/>
              <a:t>горива</a:t>
            </a:r>
            <a:r>
              <a:rPr lang="ru-RU" sz="2300" b="1" dirty="0" smtClean="0"/>
              <a:t> </a:t>
            </a:r>
            <a:r>
              <a:rPr lang="ru-RU" sz="2300" dirty="0" smtClean="0"/>
              <a:t>- те използват </a:t>
            </a:r>
            <a:r>
              <a:rPr lang="ru-RU" sz="2300" dirty="0" err="1"/>
              <a:t>енергията</a:t>
            </a:r>
            <a:r>
              <a:rPr lang="ru-RU" sz="2300" dirty="0"/>
              <a:t> на </a:t>
            </a:r>
            <a:r>
              <a:rPr lang="ru-RU" sz="2300" dirty="0" err="1"/>
              <a:t>атомното</a:t>
            </a:r>
            <a:r>
              <a:rPr lang="ru-RU" sz="2300" dirty="0"/>
              <a:t> ядро на радиоактивен </a:t>
            </a:r>
            <a:r>
              <a:rPr lang="ru-RU" sz="2300" dirty="0" err="1"/>
              <a:t>химичен</a:t>
            </a:r>
            <a:r>
              <a:rPr lang="ru-RU" sz="2300" dirty="0"/>
              <a:t> </a:t>
            </a:r>
            <a:r>
              <a:rPr lang="ru-RU" sz="2300" dirty="0" err="1"/>
              <a:t>елемент</a:t>
            </a:r>
            <a:r>
              <a:rPr lang="ru-RU" sz="2300" dirty="0"/>
              <a:t>, </a:t>
            </a:r>
            <a:r>
              <a:rPr lang="ru-RU" sz="2300" dirty="0" err="1"/>
              <a:t>отделяна</a:t>
            </a:r>
            <a:r>
              <a:rPr lang="ru-RU" sz="2300" dirty="0"/>
              <a:t> при </a:t>
            </a:r>
            <a:r>
              <a:rPr lang="ru-RU" sz="2300" dirty="0" err="1"/>
              <a:t>разцепването</a:t>
            </a:r>
            <a:r>
              <a:rPr lang="ru-RU" sz="2300" dirty="0"/>
              <a:t> </a:t>
            </a:r>
            <a:r>
              <a:rPr lang="ru-RU" sz="2300" dirty="0" err="1"/>
              <a:t>му</a:t>
            </a:r>
            <a:r>
              <a:rPr lang="ru-RU" sz="2300" dirty="0"/>
              <a:t> в </a:t>
            </a:r>
            <a:r>
              <a:rPr lang="ru-RU" sz="2300" dirty="0" err="1"/>
              <a:t>контролирана</a:t>
            </a:r>
            <a:r>
              <a:rPr lang="ru-RU" sz="2300" dirty="0"/>
              <a:t> </a:t>
            </a:r>
            <a:r>
              <a:rPr lang="ru-RU" sz="2300" dirty="0" err="1"/>
              <a:t>верижна</a:t>
            </a:r>
            <a:r>
              <a:rPr lang="ru-RU" sz="2300" dirty="0"/>
              <a:t> ядрена реакция. Най-често </a:t>
            </a:r>
            <a:r>
              <a:rPr lang="ru-RU" sz="2300" dirty="0" err="1"/>
              <a:t>срещаните</a:t>
            </a:r>
            <a:r>
              <a:rPr lang="ru-RU" sz="2300" dirty="0"/>
              <a:t> </a:t>
            </a:r>
            <a:r>
              <a:rPr lang="ru-RU" sz="2300" dirty="0" err="1"/>
              <a:t>такива</a:t>
            </a:r>
            <a:r>
              <a:rPr lang="ru-RU" sz="2300" dirty="0"/>
              <a:t> са уран и плутоний</a:t>
            </a:r>
            <a:r>
              <a:rPr lang="ru-RU" sz="2300" dirty="0" smtClean="0"/>
              <a:t>.</a:t>
            </a:r>
          </a:p>
          <a:p>
            <a:pPr marL="0" indent="0">
              <a:buNone/>
            </a:pPr>
            <a:r>
              <a:rPr lang="ru-RU" sz="2300" dirty="0"/>
              <a:t>	</a:t>
            </a:r>
            <a:r>
              <a:rPr lang="ru-RU" sz="2300" dirty="0" smtClean="0"/>
              <a:t>-</a:t>
            </a:r>
            <a:r>
              <a:rPr lang="bg-BG" sz="2400" dirty="0" smtClean="0"/>
              <a:t>Първични </a:t>
            </a:r>
            <a:r>
              <a:rPr lang="bg-BG" sz="2400" dirty="0"/>
              <a:t>и вторични </a:t>
            </a:r>
            <a:r>
              <a:rPr lang="bg-BG" sz="2400" dirty="0" smtClean="0"/>
              <a:t>горива - </a:t>
            </a:r>
            <a:r>
              <a:rPr lang="ru-RU" sz="2300" dirty="0" smtClean="0"/>
              <a:t>са </a:t>
            </a:r>
            <a:r>
              <a:rPr lang="ru-RU" sz="2300" dirty="0"/>
              <a:t>тези, от които </a:t>
            </a:r>
            <a:r>
              <a:rPr lang="ru-RU" sz="2300" dirty="0" err="1"/>
              <a:t>топлинната</a:t>
            </a:r>
            <a:r>
              <a:rPr lang="ru-RU" sz="2300" dirty="0"/>
              <a:t> </a:t>
            </a:r>
            <a:r>
              <a:rPr lang="ru-RU" sz="2300" dirty="0" err="1"/>
              <a:t>енергия</a:t>
            </a:r>
            <a:r>
              <a:rPr lang="ru-RU" sz="2300" dirty="0"/>
              <a:t> се получава без </a:t>
            </a:r>
            <a:r>
              <a:rPr lang="ru-RU" sz="2300" dirty="0" err="1"/>
              <a:t>предварителна</a:t>
            </a:r>
            <a:r>
              <a:rPr lang="ru-RU" sz="2300" dirty="0"/>
              <a:t> обработка на </a:t>
            </a:r>
            <a:r>
              <a:rPr lang="ru-RU" sz="2300" dirty="0" err="1"/>
              <a:t>горивото</a:t>
            </a:r>
            <a:r>
              <a:rPr lang="ru-RU" sz="2300" dirty="0"/>
              <a:t> – например </a:t>
            </a:r>
            <a:r>
              <a:rPr lang="ru-RU" sz="2300" dirty="0" err="1"/>
              <a:t>дърва</a:t>
            </a:r>
            <a:r>
              <a:rPr lang="ru-RU" sz="2300" dirty="0"/>
              <a:t>, </a:t>
            </a:r>
            <a:r>
              <a:rPr lang="ru-RU" sz="2300" dirty="0" err="1"/>
              <a:t>въглища</a:t>
            </a:r>
            <a:r>
              <a:rPr lang="ru-RU" sz="2300" dirty="0"/>
              <a:t>. </a:t>
            </a:r>
            <a:r>
              <a:rPr lang="ru-RU" sz="2300" dirty="0" err="1"/>
              <a:t>Вторичните</a:t>
            </a:r>
            <a:r>
              <a:rPr lang="ru-RU" sz="2300" dirty="0"/>
              <a:t> </a:t>
            </a:r>
            <a:r>
              <a:rPr lang="ru-RU" sz="2300" dirty="0" err="1"/>
              <a:t>горива</a:t>
            </a:r>
            <a:r>
              <a:rPr lang="ru-RU" sz="2300" dirty="0"/>
              <a:t> се </a:t>
            </a:r>
            <a:r>
              <a:rPr lang="ru-RU" sz="2300" dirty="0" err="1"/>
              <a:t>получават</a:t>
            </a:r>
            <a:r>
              <a:rPr lang="ru-RU" sz="2300" dirty="0"/>
              <a:t> след </a:t>
            </a:r>
            <a:r>
              <a:rPr lang="ru-RU" sz="2300" dirty="0" err="1"/>
              <a:t>допълнителна</a:t>
            </a:r>
            <a:r>
              <a:rPr lang="ru-RU" sz="2300" dirty="0"/>
              <a:t> </a:t>
            </a:r>
            <a:r>
              <a:rPr lang="ru-RU" sz="2300" dirty="0" err="1"/>
              <a:t>преработка</a:t>
            </a:r>
            <a:r>
              <a:rPr lang="ru-RU" sz="2300" dirty="0"/>
              <a:t> на </a:t>
            </a:r>
            <a:r>
              <a:rPr lang="ru-RU" sz="2300" dirty="0" err="1"/>
              <a:t>първичните</a:t>
            </a:r>
            <a:r>
              <a:rPr lang="ru-RU" sz="2300" dirty="0"/>
              <a:t> – например кокс</a:t>
            </a:r>
            <a:r>
              <a:rPr lang="ru-RU" sz="2300" dirty="0" smtClean="0"/>
              <a:t>.</a:t>
            </a:r>
          </a:p>
          <a:p>
            <a:pPr marL="0" indent="0">
              <a:buNone/>
            </a:pPr>
            <a:r>
              <a:rPr lang="ru-RU" sz="2300" dirty="0"/>
              <a:t>	</a:t>
            </a:r>
            <a:r>
              <a:rPr lang="ru-RU" sz="2300" dirty="0" smtClean="0"/>
              <a:t>-</a:t>
            </a:r>
            <a:r>
              <a:rPr lang="ru-RU" sz="2400" dirty="0" err="1" smtClean="0"/>
              <a:t>Биогорива</a:t>
            </a:r>
            <a:r>
              <a:rPr lang="ru-RU" sz="2400" dirty="0" smtClean="0"/>
              <a:t> </a:t>
            </a:r>
            <a:r>
              <a:rPr lang="ru-RU" sz="2300" dirty="0" smtClean="0"/>
              <a:t>- произвеждат се </a:t>
            </a:r>
            <a:r>
              <a:rPr lang="ru-RU" sz="2300" dirty="0"/>
              <a:t>от </a:t>
            </a:r>
            <a:r>
              <a:rPr lang="ru-RU" sz="2300" dirty="0" err="1"/>
              <a:t>органични</a:t>
            </a:r>
            <a:r>
              <a:rPr lang="ru-RU" sz="2300" dirty="0"/>
              <a:t> (</a:t>
            </a:r>
            <a:r>
              <a:rPr lang="ru-RU" sz="2300" dirty="0" err="1"/>
              <a:t>въглеводородни</a:t>
            </a:r>
            <a:r>
              <a:rPr lang="ru-RU" sz="2300" dirty="0"/>
              <a:t>) субстанции</a:t>
            </a:r>
            <a:r>
              <a:rPr lang="ru-RU" sz="2400" dirty="0"/>
              <a:t>.</a:t>
            </a:r>
            <a:endParaRPr lang="bg-BG" sz="2300" dirty="0"/>
          </a:p>
        </p:txBody>
      </p:sp>
    </p:spTree>
    <p:extLst>
      <p:ext uri="{BB962C8B-B14F-4D97-AF65-F5344CB8AC3E}">
        <p14:creationId xmlns:p14="http://schemas.microsoft.com/office/powerpoint/2010/main" val="405449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83170"/>
            <a:ext cx="8229600" cy="151703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  <a:alpha val="59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r>
              <a:rPr lang="ru-RU" sz="3600" dirty="0" smtClean="0"/>
              <a:t>2.Физико-химични </a:t>
            </a:r>
            <a:r>
              <a:rPr lang="ru-RU" sz="3600" dirty="0"/>
              <a:t>свойства на </a:t>
            </a:r>
            <a:r>
              <a:rPr lang="ru-RU" sz="3600" dirty="0" err="1"/>
              <a:t>газовете</a:t>
            </a:r>
            <a:r>
              <a:rPr lang="ru-RU" sz="3600" dirty="0"/>
              <a:t>. </a:t>
            </a:r>
            <a:r>
              <a:rPr lang="ru-RU" sz="3600" dirty="0" smtClean="0"/>
              <a:t>Обработка</a:t>
            </a:r>
            <a:r>
              <a:rPr lang="ru-RU" sz="4000" dirty="0"/>
              <a:t/>
            </a:r>
            <a:br>
              <a:rPr lang="ru-RU" sz="4000" dirty="0"/>
            </a:br>
            <a:endParaRPr lang="bg-BG" sz="40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  <a:alpha val="59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3300" dirty="0" smtClean="0"/>
              <a:t>	-В </a:t>
            </a:r>
            <a:r>
              <a:rPr lang="ru-RU" sz="3300" dirty="0" err="1"/>
              <a:t>земните</a:t>
            </a:r>
            <a:r>
              <a:rPr lang="ru-RU" sz="3300" dirty="0"/>
              <a:t> недра в </a:t>
            </a:r>
            <a:r>
              <a:rPr lang="ru-RU" sz="3300" dirty="0" err="1"/>
              <a:t>състава</a:t>
            </a:r>
            <a:r>
              <a:rPr lang="ru-RU" sz="3300" dirty="0"/>
              <a:t> на </a:t>
            </a:r>
            <a:r>
              <a:rPr lang="ru-RU" sz="3300" dirty="0" err="1"/>
              <a:t>газовете</a:t>
            </a:r>
            <a:r>
              <a:rPr lang="ru-RU" sz="3300" dirty="0"/>
              <a:t> </a:t>
            </a:r>
            <a:r>
              <a:rPr lang="ru-RU" sz="3300" dirty="0" err="1"/>
              <a:t>понякога</a:t>
            </a:r>
            <a:r>
              <a:rPr lang="ru-RU" sz="3300" dirty="0"/>
              <a:t> </a:t>
            </a:r>
            <a:r>
              <a:rPr lang="ru-RU" sz="3300" dirty="0" err="1"/>
              <a:t>има</a:t>
            </a:r>
            <a:r>
              <a:rPr lang="ru-RU" sz="3300" dirty="0"/>
              <a:t> сероводород - вещество без </a:t>
            </a:r>
            <a:r>
              <a:rPr lang="ru-RU" sz="3300" dirty="0" err="1"/>
              <a:t>цвят</a:t>
            </a:r>
            <a:r>
              <a:rPr lang="ru-RU" sz="3300" dirty="0"/>
              <a:t> и с остра </a:t>
            </a:r>
            <a:r>
              <a:rPr lang="ru-RU" sz="3300" dirty="0" err="1"/>
              <a:t>задушлива</a:t>
            </a:r>
            <a:r>
              <a:rPr lang="ru-RU" sz="3300" dirty="0"/>
              <a:t> </a:t>
            </a:r>
            <a:r>
              <a:rPr lang="ru-RU" sz="3300" dirty="0" err="1"/>
              <a:t>миризма</a:t>
            </a:r>
            <a:r>
              <a:rPr lang="ru-RU" sz="3300" dirty="0"/>
              <a:t>. Сероводорода е активно вещество със силно </a:t>
            </a:r>
            <a:r>
              <a:rPr lang="ru-RU" sz="3300" dirty="0" err="1"/>
              <a:t>корозионно</a:t>
            </a:r>
            <a:r>
              <a:rPr lang="ru-RU" sz="3300" dirty="0"/>
              <a:t> действие. </a:t>
            </a:r>
            <a:r>
              <a:rPr lang="ru-RU" sz="3300" dirty="0" err="1"/>
              <a:t>Премахването</a:t>
            </a:r>
            <a:r>
              <a:rPr lang="ru-RU" sz="3300" dirty="0"/>
              <a:t> </a:t>
            </a:r>
            <a:r>
              <a:rPr lang="ru-RU" sz="3300" dirty="0" err="1"/>
              <a:t>му</a:t>
            </a:r>
            <a:r>
              <a:rPr lang="ru-RU" sz="3300" dirty="0"/>
              <a:t> от </a:t>
            </a:r>
            <a:r>
              <a:rPr lang="ru-RU" sz="3300" dirty="0" err="1"/>
              <a:t>състава</a:t>
            </a:r>
            <a:r>
              <a:rPr lang="ru-RU" sz="3300" dirty="0"/>
              <a:t> на </a:t>
            </a:r>
            <a:r>
              <a:rPr lang="ru-RU" sz="3300" dirty="0" err="1"/>
              <a:t>природния</a:t>
            </a:r>
            <a:r>
              <a:rPr lang="ru-RU" sz="3300" dirty="0"/>
              <a:t> газ се </a:t>
            </a:r>
            <a:r>
              <a:rPr lang="ru-RU" sz="3300" dirty="0" err="1"/>
              <a:t>извършва</a:t>
            </a:r>
            <a:r>
              <a:rPr lang="ru-RU" sz="3300" dirty="0"/>
              <a:t> в </a:t>
            </a:r>
            <a:r>
              <a:rPr lang="ru-RU" sz="3300" dirty="0" err="1"/>
              <a:t>очистващи</a:t>
            </a:r>
            <a:r>
              <a:rPr lang="ru-RU" sz="3300" dirty="0"/>
              <a:t> </a:t>
            </a:r>
            <a:r>
              <a:rPr lang="ru-RU" sz="3300" dirty="0" err="1"/>
              <a:t>инсталации</a:t>
            </a:r>
            <a:r>
              <a:rPr lang="ru-RU" dirty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-</a:t>
            </a:r>
            <a:r>
              <a:rPr lang="ru-RU" dirty="0" err="1" smtClean="0"/>
              <a:t>Преди</a:t>
            </a:r>
            <a:r>
              <a:rPr lang="ru-RU" dirty="0" smtClean="0"/>
              <a:t> </a:t>
            </a:r>
            <a:r>
              <a:rPr lang="ru-RU" dirty="0"/>
              <a:t>да се </a:t>
            </a:r>
            <a:r>
              <a:rPr lang="ru-RU" dirty="0" err="1"/>
              <a:t>подаде</a:t>
            </a:r>
            <a:r>
              <a:rPr lang="ru-RU" dirty="0"/>
              <a:t> по </a:t>
            </a:r>
            <a:r>
              <a:rPr lang="ru-RU" dirty="0" err="1"/>
              <a:t>газопроводите</a:t>
            </a:r>
            <a:r>
              <a:rPr lang="ru-RU" dirty="0"/>
              <a:t> </a:t>
            </a:r>
            <a:r>
              <a:rPr lang="ru-RU" dirty="0" err="1"/>
              <a:t>природния</a:t>
            </a:r>
            <a:r>
              <a:rPr lang="ru-RU" dirty="0"/>
              <a:t> газ се </a:t>
            </a:r>
            <a:r>
              <a:rPr lang="ru-RU" dirty="0" err="1"/>
              <a:t>подлага</a:t>
            </a:r>
            <a:r>
              <a:rPr lang="ru-RU" dirty="0"/>
              <a:t> и на </a:t>
            </a:r>
            <a:r>
              <a:rPr lang="ru-RU" dirty="0" err="1"/>
              <a:t>изсушаване</a:t>
            </a:r>
            <a:r>
              <a:rPr lang="ru-RU" dirty="0"/>
              <a:t> за да се </a:t>
            </a:r>
            <a:r>
              <a:rPr lang="ru-RU" dirty="0" err="1"/>
              <a:t>премахнат</a:t>
            </a:r>
            <a:r>
              <a:rPr lang="ru-RU" dirty="0"/>
              <a:t> </a:t>
            </a:r>
            <a:r>
              <a:rPr lang="ru-RU" dirty="0" err="1"/>
              <a:t>съпътстващите</a:t>
            </a:r>
            <a:r>
              <a:rPr lang="ru-RU" dirty="0"/>
              <a:t> количества вода. </a:t>
            </a:r>
            <a:r>
              <a:rPr lang="ru-RU" dirty="0" err="1"/>
              <a:t>Изсушаването</a:t>
            </a:r>
            <a:r>
              <a:rPr lang="ru-RU" dirty="0"/>
              <a:t> става в </a:t>
            </a:r>
            <a:r>
              <a:rPr lang="ru-RU" dirty="0" err="1"/>
              <a:t>инсталации</a:t>
            </a:r>
            <a:r>
              <a:rPr lang="ru-RU" dirty="0"/>
              <a:t>, </a:t>
            </a:r>
            <a:r>
              <a:rPr lang="ru-RU" dirty="0" err="1"/>
              <a:t>където</a:t>
            </a:r>
            <a:r>
              <a:rPr lang="ru-RU" dirty="0"/>
              <a:t> </a:t>
            </a:r>
            <a:r>
              <a:rPr lang="ru-RU" dirty="0" err="1"/>
              <a:t>газът</a:t>
            </a:r>
            <a:r>
              <a:rPr lang="ru-RU" dirty="0"/>
              <a:t> се </a:t>
            </a:r>
            <a:r>
              <a:rPr lang="ru-RU" dirty="0" err="1"/>
              <a:t>обработва</a:t>
            </a:r>
            <a:r>
              <a:rPr lang="ru-RU" dirty="0"/>
              <a:t> с </a:t>
            </a:r>
            <a:r>
              <a:rPr lang="ru-RU" dirty="0" err="1"/>
              <a:t>диетиленгликол</a:t>
            </a:r>
            <a:r>
              <a:rPr lang="ru-RU" dirty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	</a:t>
            </a:r>
            <a:r>
              <a:rPr lang="ru-RU" dirty="0" smtClean="0"/>
              <a:t>-</a:t>
            </a:r>
            <a:r>
              <a:rPr lang="ru-RU" dirty="0" err="1" smtClean="0"/>
              <a:t>Тъй</a:t>
            </a:r>
            <a:r>
              <a:rPr lang="ru-RU" dirty="0" smtClean="0"/>
              <a:t> </a:t>
            </a:r>
            <a:r>
              <a:rPr lang="ru-RU" dirty="0"/>
              <a:t>като </a:t>
            </a:r>
            <a:r>
              <a:rPr lang="ru-RU" dirty="0" err="1"/>
              <a:t>природният</a:t>
            </a:r>
            <a:r>
              <a:rPr lang="ru-RU" dirty="0"/>
              <a:t> газ е без </a:t>
            </a:r>
            <a:r>
              <a:rPr lang="ru-RU" dirty="0" err="1"/>
              <a:t>цвят</a:t>
            </a:r>
            <a:r>
              <a:rPr lang="ru-RU" dirty="0"/>
              <a:t> и </a:t>
            </a:r>
            <a:r>
              <a:rPr lang="ru-RU" dirty="0" err="1"/>
              <a:t>мириз</a:t>
            </a:r>
            <a:r>
              <a:rPr lang="ru-RU" dirty="0"/>
              <a:t>, за да се установи неговото </a:t>
            </a:r>
            <a:r>
              <a:rPr lang="ru-RU" dirty="0" err="1"/>
              <a:t>изтичане</a:t>
            </a:r>
            <a:r>
              <a:rPr lang="ru-RU" dirty="0"/>
              <a:t>, той се </a:t>
            </a:r>
            <a:r>
              <a:rPr lang="ru-RU" dirty="0" err="1"/>
              <a:t>одорира</a:t>
            </a:r>
            <a:r>
              <a:rPr lang="ru-RU" dirty="0"/>
              <a:t> </a:t>
            </a:r>
            <a:r>
              <a:rPr lang="ru-RU" dirty="0" err="1"/>
              <a:t>преди</a:t>
            </a:r>
            <a:r>
              <a:rPr lang="ru-RU" dirty="0"/>
              <a:t> </a:t>
            </a:r>
            <a:r>
              <a:rPr lang="ru-RU" dirty="0" err="1"/>
              <a:t>подаването</a:t>
            </a:r>
            <a:r>
              <a:rPr lang="ru-RU" dirty="0"/>
              <a:t> </a:t>
            </a:r>
            <a:r>
              <a:rPr lang="ru-RU" dirty="0" err="1"/>
              <a:t>му</a:t>
            </a:r>
            <a:r>
              <a:rPr lang="ru-RU" dirty="0"/>
              <a:t> в </a:t>
            </a:r>
            <a:r>
              <a:rPr lang="ru-RU" dirty="0" err="1"/>
              <a:t>разпределителните</a:t>
            </a:r>
            <a:r>
              <a:rPr lang="ru-RU" dirty="0"/>
              <a:t> мрежи. След </a:t>
            </a:r>
            <a:r>
              <a:rPr lang="ru-RU" dirty="0" err="1"/>
              <a:t>очистването</a:t>
            </a:r>
            <a:r>
              <a:rPr lang="ru-RU" dirty="0"/>
              <a:t> и </a:t>
            </a:r>
            <a:r>
              <a:rPr lang="ru-RU" dirty="0" err="1"/>
              <a:t>изсушаването</a:t>
            </a:r>
            <a:r>
              <a:rPr lang="ru-RU" dirty="0"/>
              <a:t> се добавят по 16g </a:t>
            </a:r>
            <a:r>
              <a:rPr lang="ru-RU" dirty="0" err="1"/>
              <a:t>етилмеркаптан</a:t>
            </a:r>
            <a:r>
              <a:rPr lang="ru-RU" dirty="0"/>
              <a:t> на 1000 m3 газ.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494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  <a:alpha val="59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r>
              <a:rPr lang="en-US" dirty="0"/>
              <a:t>3</a:t>
            </a:r>
            <a:r>
              <a:rPr lang="en-US" dirty="0" smtClean="0"/>
              <a:t>.</a:t>
            </a:r>
            <a:r>
              <a:rPr lang="bg-BG" dirty="0" smtClean="0"/>
              <a:t>Преработка на изкопаеми въглища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  <a:alpha val="59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/>
              <a:t>	</a:t>
            </a:r>
            <a:r>
              <a:rPr lang="ru-RU" dirty="0" err="1"/>
              <a:t>По-голямата</a:t>
            </a:r>
            <a:r>
              <a:rPr lang="ru-RU" dirty="0"/>
              <a:t> част от </a:t>
            </a:r>
            <a:r>
              <a:rPr lang="ru-RU" dirty="0" err="1"/>
              <a:t>добиваните</a:t>
            </a:r>
            <a:r>
              <a:rPr lang="ru-RU" dirty="0"/>
              <a:t> </a:t>
            </a:r>
            <a:r>
              <a:rPr lang="ru-RU" dirty="0" err="1"/>
              <a:t>изкопаеми</a:t>
            </a:r>
            <a:r>
              <a:rPr lang="ru-RU" dirty="0"/>
              <a:t> </a:t>
            </a:r>
            <a:r>
              <a:rPr lang="ru-RU" dirty="0" err="1"/>
              <a:t>въглища</a:t>
            </a:r>
            <a:r>
              <a:rPr lang="ru-RU" dirty="0"/>
              <a:t> се </a:t>
            </a:r>
            <a:r>
              <a:rPr lang="ru-RU" dirty="0" err="1"/>
              <a:t>превръщат</a:t>
            </a:r>
            <a:r>
              <a:rPr lang="ru-RU" dirty="0"/>
              <a:t> </a:t>
            </a:r>
            <a:r>
              <a:rPr lang="ru-RU" dirty="0" err="1"/>
              <a:t>химическа</a:t>
            </a:r>
            <a:r>
              <a:rPr lang="ru-RU" dirty="0"/>
              <a:t> </a:t>
            </a:r>
            <a:r>
              <a:rPr lang="ru-RU" dirty="0" err="1"/>
              <a:t>суровина</a:t>
            </a:r>
            <a:r>
              <a:rPr lang="ru-RU" dirty="0"/>
              <a:t>, </a:t>
            </a:r>
            <a:r>
              <a:rPr lang="ru-RU" dirty="0" err="1"/>
              <a:t>подлагайки</a:t>
            </a:r>
            <a:r>
              <a:rPr lang="ru-RU" dirty="0"/>
              <a:t> се на </a:t>
            </a:r>
            <a:r>
              <a:rPr lang="ru-RU" dirty="0" err="1"/>
              <a:t>преработка</a:t>
            </a:r>
            <a:r>
              <a:rPr lang="ru-RU" dirty="0"/>
              <a:t> при </a:t>
            </a:r>
            <a:r>
              <a:rPr lang="ru-RU" dirty="0" err="1"/>
              <a:t>високи</a:t>
            </a:r>
            <a:r>
              <a:rPr lang="ru-RU" dirty="0"/>
              <a:t> </a:t>
            </a:r>
            <a:r>
              <a:rPr lang="ru-RU" dirty="0" err="1"/>
              <a:t>температури</a:t>
            </a:r>
            <a:r>
              <a:rPr lang="ru-RU" dirty="0"/>
              <a:t>. В </a:t>
            </a:r>
            <a:r>
              <a:rPr lang="ru-RU" dirty="0" err="1"/>
              <a:t>резултат</a:t>
            </a:r>
            <a:r>
              <a:rPr lang="ru-RU" dirty="0"/>
              <a:t> на </a:t>
            </a:r>
            <a:r>
              <a:rPr lang="ru-RU" dirty="0" err="1"/>
              <a:t>такава</a:t>
            </a:r>
            <a:r>
              <a:rPr lang="ru-RU" dirty="0"/>
              <a:t> </a:t>
            </a:r>
            <a:r>
              <a:rPr lang="ru-RU" dirty="0" err="1"/>
              <a:t>преработка</a:t>
            </a:r>
            <a:r>
              <a:rPr lang="ru-RU" dirty="0"/>
              <a:t>, </a:t>
            </a:r>
            <a:r>
              <a:rPr lang="ru-RU" dirty="0" err="1"/>
              <a:t>която</a:t>
            </a:r>
            <a:r>
              <a:rPr lang="ru-RU" dirty="0"/>
              <a:t> се </a:t>
            </a:r>
            <a:r>
              <a:rPr lang="ru-RU" dirty="0" err="1"/>
              <a:t>нарича</a:t>
            </a:r>
            <a:r>
              <a:rPr lang="ru-RU" dirty="0"/>
              <a:t> </a:t>
            </a:r>
            <a:r>
              <a:rPr lang="ru-RU" dirty="0" err="1"/>
              <a:t>пирогенетична</a:t>
            </a:r>
            <a:r>
              <a:rPr lang="ru-RU" dirty="0"/>
              <a:t>, от </a:t>
            </a:r>
            <a:r>
              <a:rPr lang="ru-RU" dirty="0" err="1"/>
              <a:t>въглищата</a:t>
            </a:r>
            <a:r>
              <a:rPr lang="ru-RU" dirty="0"/>
              <a:t> се </a:t>
            </a:r>
            <a:r>
              <a:rPr lang="ru-RU" dirty="0" err="1"/>
              <a:t>получават</a:t>
            </a:r>
            <a:r>
              <a:rPr lang="ru-RU" dirty="0"/>
              <a:t> </a:t>
            </a:r>
            <a:r>
              <a:rPr lang="ru-RU" dirty="0" err="1"/>
              <a:t>ценни</a:t>
            </a:r>
            <a:r>
              <a:rPr lang="ru-RU" dirty="0"/>
              <a:t> </a:t>
            </a:r>
            <a:r>
              <a:rPr lang="ru-RU" dirty="0" err="1"/>
              <a:t>вторични</a:t>
            </a:r>
            <a:r>
              <a:rPr lang="ru-RU" dirty="0"/>
              <a:t> </a:t>
            </a:r>
            <a:r>
              <a:rPr lang="ru-RU" dirty="0" err="1"/>
              <a:t>продукти</a:t>
            </a:r>
            <a:r>
              <a:rPr lang="ru-RU" dirty="0"/>
              <a:t>, </a:t>
            </a:r>
            <a:r>
              <a:rPr lang="ru-RU" dirty="0" err="1"/>
              <a:t>предназначението</a:t>
            </a:r>
            <a:r>
              <a:rPr lang="ru-RU" dirty="0"/>
              <a:t> на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горивно</a:t>
            </a:r>
            <a:r>
              <a:rPr lang="ru-RU" dirty="0"/>
              <a:t> или </a:t>
            </a:r>
            <a:r>
              <a:rPr lang="ru-RU" dirty="0" err="1"/>
              <a:t>химично</a:t>
            </a:r>
            <a:r>
              <a:rPr lang="ru-RU" dirty="0"/>
              <a:t>. </a:t>
            </a:r>
            <a:r>
              <a:rPr lang="ru-RU" dirty="0" err="1"/>
              <a:t>Основни</a:t>
            </a:r>
            <a:r>
              <a:rPr lang="ru-RU" dirty="0"/>
              <a:t> </a:t>
            </a:r>
            <a:r>
              <a:rPr lang="ru-RU" dirty="0" err="1"/>
              <a:t>процеси</a:t>
            </a:r>
            <a:r>
              <a:rPr lang="ru-RU" dirty="0"/>
              <a:t> на </a:t>
            </a:r>
            <a:r>
              <a:rPr lang="ru-RU" dirty="0" err="1"/>
              <a:t>преработка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: пиролиза, газификация и </a:t>
            </a:r>
            <a:r>
              <a:rPr lang="ru-RU" dirty="0" err="1"/>
              <a:t>хидрогенизация</a:t>
            </a:r>
            <a:r>
              <a:rPr lang="ru-RU" dirty="0"/>
              <a:t> на  </a:t>
            </a:r>
            <a:r>
              <a:rPr lang="ru-RU" dirty="0" err="1"/>
              <a:t>въглищата</a:t>
            </a:r>
            <a:r>
              <a:rPr lang="ru-RU" dirty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5449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458204"/>
            <a:ext cx="8229600" cy="11430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  <a:alpha val="59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4000" dirty="0"/>
              <a:t>4</a:t>
            </a:r>
            <a:r>
              <a:rPr lang="en-US" sz="4000" dirty="0" smtClean="0"/>
              <a:t>.</a:t>
            </a:r>
            <a:r>
              <a:rPr lang="bg-BG" sz="4000" dirty="0" smtClean="0"/>
              <a:t>Влияние върху околната среда</a:t>
            </a:r>
            <a:endParaRPr lang="bg-BG" sz="40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  <a:alpha val="59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/>
              <a:t>	</a:t>
            </a:r>
            <a:r>
              <a:rPr lang="bg-BG" sz="2300" dirty="0" smtClean="0"/>
              <a:t>-</a:t>
            </a:r>
            <a:r>
              <a:rPr lang="en-US" sz="2300" dirty="0" smtClean="0"/>
              <a:t>*</a:t>
            </a:r>
            <a:r>
              <a:rPr lang="ru-RU" sz="2300" dirty="0" smtClean="0"/>
              <a:t>Производството </a:t>
            </a:r>
            <a:r>
              <a:rPr lang="ru-RU" sz="2300" dirty="0"/>
              <a:t>на </a:t>
            </a:r>
            <a:r>
              <a:rPr lang="ru-RU" sz="2300" dirty="0" err="1"/>
              <a:t>електроенергия</a:t>
            </a:r>
            <a:r>
              <a:rPr lang="ru-RU" sz="2300" dirty="0"/>
              <a:t> в </a:t>
            </a:r>
            <a:r>
              <a:rPr lang="ru-RU" sz="2300" dirty="0" err="1"/>
              <a:t>световен</a:t>
            </a:r>
            <a:r>
              <a:rPr lang="ru-RU" sz="2300" dirty="0"/>
              <a:t> </a:t>
            </a:r>
            <a:r>
              <a:rPr lang="ru-RU" sz="2300" dirty="0" err="1"/>
              <a:t>мащаб</a:t>
            </a:r>
            <a:r>
              <a:rPr lang="ru-RU" sz="2300" dirty="0"/>
              <a:t> до </a:t>
            </a:r>
            <a:r>
              <a:rPr lang="ru-RU" sz="2300" dirty="0" err="1"/>
              <a:t>голяма</a:t>
            </a:r>
            <a:r>
              <a:rPr lang="ru-RU" sz="2300" dirty="0"/>
              <a:t> степен </a:t>
            </a:r>
            <a:r>
              <a:rPr lang="ru-RU" sz="2300" dirty="0" err="1"/>
              <a:t>зависи</a:t>
            </a:r>
            <a:r>
              <a:rPr lang="ru-RU" sz="2300" dirty="0"/>
              <a:t> от </a:t>
            </a:r>
            <a:r>
              <a:rPr lang="ru-RU" sz="2300" dirty="0" err="1"/>
              <a:t>въгледобива</a:t>
            </a:r>
            <a:r>
              <a:rPr lang="ru-RU" sz="2300" dirty="0" smtClean="0"/>
              <a:t>.</a:t>
            </a:r>
            <a:r>
              <a:rPr lang="en-US" sz="2300" dirty="0" smtClean="0"/>
              <a:t>* </a:t>
            </a:r>
            <a:r>
              <a:rPr lang="ru-RU" sz="2300" dirty="0" err="1" smtClean="0"/>
              <a:t>Директното</a:t>
            </a:r>
            <a:r>
              <a:rPr lang="ru-RU" sz="2300" dirty="0" smtClean="0"/>
              <a:t> </a:t>
            </a:r>
            <a:r>
              <a:rPr lang="ru-RU" sz="2300" dirty="0" err="1"/>
              <a:t>изгаряне</a:t>
            </a:r>
            <a:r>
              <a:rPr lang="ru-RU" sz="2300" dirty="0"/>
              <a:t> на </a:t>
            </a:r>
            <a:r>
              <a:rPr lang="ru-RU" sz="2300" dirty="0" err="1"/>
              <a:t>въглищата</a:t>
            </a:r>
            <a:r>
              <a:rPr lang="ru-RU" sz="2300" dirty="0"/>
              <a:t> </a:t>
            </a:r>
            <a:r>
              <a:rPr lang="ru-RU" sz="2300" dirty="0" err="1"/>
              <a:t>обаче</a:t>
            </a:r>
            <a:r>
              <a:rPr lang="ru-RU" sz="2300" dirty="0"/>
              <a:t> е </a:t>
            </a:r>
            <a:r>
              <a:rPr lang="ru-RU" sz="2300" dirty="0" err="1"/>
              <a:t>свързано</a:t>
            </a:r>
            <a:r>
              <a:rPr lang="ru-RU" sz="2300" dirty="0"/>
              <a:t> с </a:t>
            </a:r>
            <a:r>
              <a:rPr lang="ru-RU" sz="2300" dirty="0" err="1"/>
              <a:t>отделянето</a:t>
            </a:r>
            <a:r>
              <a:rPr lang="ru-RU" sz="2300" dirty="0"/>
              <a:t> на </a:t>
            </a:r>
            <a:r>
              <a:rPr lang="ru-RU" sz="2300" dirty="0" err="1"/>
              <a:t>вредни</a:t>
            </a:r>
            <a:r>
              <a:rPr lang="ru-RU" sz="2300" dirty="0"/>
              <a:t> за </a:t>
            </a:r>
            <a:r>
              <a:rPr lang="ru-RU" sz="2300" dirty="0" err="1"/>
              <a:t>атмосферата</a:t>
            </a:r>
            <a:r>
              <a:rPr lang="ru-RU" sz="2300" dirty="0"/>
              <a:t> </a:t>
            </a:r>
            <a:r>
              <a:rPr lang="ru-RU" sz="2300" dirty="0" err="1"/>
              <a:t>газове</a:t>
            </a:r>
            <a:r>
              <a:rPr lang="ru-RU" sz="2300" dirty="0"/>
              <a:t> - </a:t>
            </a:r>
            <a:r>
              <a:rPr lang="ru-RU" sz="2300" dirty="0" err="1"/>
              <a:t>въглеродни</a:t>
            </a:r>
            <a:r>
              <a:rPr lang="ru-RU" sz="2300" dirty="0"/>
              <a:t> и </a:t>
            </a:r>
            <a:r>
              <a:rPr lang="ru-RU" sz="2300" dirty="0" err="1" smtClean="0"/>
              <a:t>серни</a:t>
            </a:r>
            <a:r>
              <a:rPr lang="ru-RU" sz="2300" dirty="0" smtClean="0"/>
              <a:t>. 	</a:t>
            </a:r>
          </a:p>
          <a:p>
            <a:pPr marL="0" indent="0">
              <a:buNone/>
            </a:pPr>
            <a:r>
              <a:rPr lang="ru-RU" sz="2400" dirty="0" smtClean="0"/>
              <a:t>	-</a:t>
            </a:r>
            <a:r>
              <a:rPr lang="ru-RU" sz="2300" dirty="0" err="1" smtClean="0"/>
              <a:t>Изгарянето</a:t>
            </a:r>
            <a:r>
              <a:rPr lang="ru-RU" sz="2300" dirty="0" smtClean="0"/>
              <a:t> на </a:t>
            </a:r>
            <a:r>
              <a:rPr lang="ru-RU" sz="2300" dirty="0" err="1" smtClean="0"/>
              <a:t>изкопаемите</a:t>
            </a:r>
            <a:r>
              <a:rPr lang="ru-RU" sz="2300" dirty="0" smtClean="0"/>
              <a:t> </a:t>
            </a:r>
            <a:r>
              <a:rPr lang="ru-RU" sz="2300" dirty="0" err="1" smtClean="0"/>
              <a:t>твърди</a:t>
            </a:r>
            <a:r>
              <a:rPr lang="ru-RU" sz="2300" dirty="0" smtClean="0"/>
              <a:t> и </a:t>
            </a:r>
            <a:r>
              <a:rPr lang="ru-RU" sz="2300" dirty="0" err="1" smtClean="0"/>
              <a:t>течни</a:t>
            </a:r>
            <a:r>
              <a:rPr lang="ru-RU" sz="2300" dirty="0" smtClean="0"/>
              <a:t> </a:t>
            </a:r>
            <a:r>
              <a:rPr lang="ru-RU" sz="2300" dirty="0" err="1" smtClean="0"/>
              <a:t>горива</a:t>
            </a:r>
            <a:r>
              <a:rPr lang="ru-RU" sz="2300" dirty="0" smtClean="0"/>
              <a:t> е </a:t>
            </a:r>
            <a:r>
              <a:rPr lang="ru-RU" sz="2300" dirty="0" err="1" smtClean="0"/>
              <a:t>съпроводено</a:t>
            </a:r>
            <a:r>
              <a:rPr lang="ru-RU" sz="2300" dirty="0" smtClean="0"/>
              <a:t> с </a:t>
            </a:r>
            <a:r>
              <a:rPr lang="ru-RU" sz="2300" dirty="0" err="1" smtClean="0"/>
              <a:t>отделяне</a:t>
            </a:r>
            <a:r>
              <a:rPr lang="ru-RU" sz="2300" dirty="0" smtClean="0"/>
              <a:t> на </a:t>
            </a:r>
            <a:r>
              <a:rPr lang="ru-RU" sz="2300" dirty="0" err="1" smtClean="0"/>
              <a:t>киселинни</a:t>
            </a:r>
            <a:r>
              <a:rPr lang="ru-RU" sz="2300" dirty="0" smtClean="0"/>
              <a:t> </a:t>
            </a:r>
            <a:r>
              <a:rPr lang="ru-RU" sz="2300" dirty="0" err="1" smtClean="0"/>
              <a:t>газове</a:t>
            </a:r>
            <a:r>
              <a:rPr lang="ru-RU" sz="2300" dirty="0" smtClean="0"/>
              <a:t>, прах, </a:t>
            </a:r>
            <a:r>
              <a:rPr lang="ru-RU" sz="2300" dirty="0" err="1" smtClean="0"/>
              <a:t>сажди</a:t>
            </a:r>
            <a:r>
              <a:rPr lang="ru-RU" sz="2300" dirty="0" smtClean="0"/>
              <a:t> и </a:t>
            </a:r>
            <a:r>
              <a:rPr lang="ru-RU" sz="2300" dirty="0" err="1" smtClean="0"/>
              <a:t>други</a:t>
            </a:r>
            <a:r>
              <a:rPr lang="ru-RU" sz="2300" dirty="0" smtClean="0"/>
              <a:t> </a:t>
            </a:r>
            <a:r>
              <a:rPr lang="ru-RU" sz="2300" dirty="0" err="1" smtClean="0"/>
              <a:t>замърсители</a:t>
            </a:r>
            <a:r>
              <a:rPr lang="ru-RU" sz="2300" dirty="0" smtClean="0"/>
              <a:t>. </a:t>
            </a:r>
          </a:p>
          <a:p>
            <a:pPr marL="0" indent="0">
              <a:buNone/>
            </a:pPr>
            <a:r>
              <a:rPr lang="en-US" sz="2300" dirty="0" smtClean="0"/>
              <a:t>	</a:t>
            </a:r>
            <a:r>
              <a:rPr lang="ru-RU" sz="2300" dirty="0" smtClean="0"/>
              <a:t>-</a:t>
            </a:r>
            <a:r>
              <a:rPr lang="ru-RU" sz="2300" dirty="0" err="1" smtClean="0"/>
              <a:t>Енергия</a:t>
            </a:r>
            <a:r>
              <a:rPr lang="ru-RU" sz="2300" dirty="0" smtClean="0"/>
              <a:t> </a:t>
            </a:r>
            <a:r>
              <a:rPr lang="ru-RU" sz="2300" dirty="0" err="1" smtClean="0"/>
              <a:t>може</a:t>
            </a:r>
            <a:r>
              <a:rPr lang="ru-RU" sz="2300" dirty="0" smtClean="0"/>
              <a:t> да </a:t>
            </a:r>
            <a:r>
              <a:rPr lang="ru-RU" sz="2300" dirty="0" err="1" smtClean="0"/>
              <a:t>бъде</a:t>
            </a:r>
            <a:r>
              <a:rPr lang="ru-RU" sz="2300" dirty="0" smtClean="0"/>
              <a:t> получена и чрез </a:t>
            </a:r>
            <a:r>
              <a:rPr lang="ru-RU" sz="2300" dirty="0" err="1" smtClean="0"/>
              <a:t>по-чисти</a:t>
            </a:r>
            <a:r>
              <a:rPr lang="ru-RU" sz="2300" dirty="0" smtClean="0"/>
              <a:t> методи, като се използват </a:t>
            </a:r>
            <a:r>
              <a:rPr lang="ru-RU" sz="2300" dirty="0" err="1" smtClean="0"/>
              <a:t>възобновяеми</a:t>
            </a:r>
            <a:r>
              <a:rPr lang="ru-RU" sz="2300" dirty="0" smtClean="0"/>
              <a:t> </a:t>
            </a:r>
            <a:r>
              <a:rPr lang="ru-RU" sz="2300" dirty="0" err="1" smtClean="0"/>
              <a:t>енергийни</a:t>
            </a:r>
            <a:r>
              <a:rPr lang="ru-RU" sz="2300" dirty="0" smtClean="0"/>
              <a:t> </a:t>
            </a:r>
            <a:r>
              <a:rPr lang="ru-RU" sz="2300" dirty="0" err="1" smtClean="0"/>
              <a:t>източници</a:t>
            </a:r>
            <a:r>
              <a:rPr lang="ru-RU" sz="2300" dirty="0" smtClean="0"/>
              <a:t> - </a:t>
            </a:r>
            <a:r>
              <a:rPr lang="ru-RU" sz="2300" dirty="0" err="1" smtClean="0"/>
              <a:t>слънце</a:t>
            </a:r>
            <a:r>
              <a:rPr lang="ru-RU" sz="2300" dirty="0" smtClean="0"/>
              <a:t>, </a:t>
            </a:r>
            <a:r>
              <a:rPr lang="ru-RU" sz="2300" dirty="0" err="1" smtClean="0"/>
              <a:t>вятър</a:t>
            </a:r>
            <a:r>
              <a:rPr lang="ru-RU" sz="2300" dirty="0" smtClean="0"/>
              <a:t>, </a:t>
            </a:r>
            <a:r>
              <a:rPr lang="ru-RU" sz="2300" dirty="0" err="1" smtClean="0"/>
              <a:t>топла</a:t>
            </a:r>
            <a:r>
              <a:rPr lang="ru-RU" sz="2300" dirty="0" smtClean="0"/>
              <a:t> </a:t>
            </a:r>
            <a:r>
              <a:rPr lang="ru-RU" sz="2300" dirty="0" err="1" smtClean="0"/>
              <a:t>минерална</a:t>
            </a:r>
            <a:r>
              <a:rPr lang="ru-RU" sz="2300" dirty="0" smtClean="0"/>
              <a:t> вода или </a:t>
            </a:r>
            <a:r>
              <a:rPr lang="ru-RU" sz="2300" dirty="0" err="1" smtClean="0"/>
              <a:t>биомаса</a:t>
            </a:r>
            <a:r>
              <a:rPr lang="ru-RU" sz="2300" dirty="0" smtClean="0"/>
              <a:t>. окиси </a:t>
            </a:r>
            <a:r>
              <a:rPr lang="ru-RU" sz="2300" dirty="0"/>
              <a:t>и др.</a:t>
            </a:r>
            <a:endParaRPr lang="bg-BG" sz="2300" dirty="0"/>
          </a:p>
        </p:txBody>
      </p:sp>
    </p:spTree>
    <p:extLst>
      <p:ext uri="{BB962C8B-B14F-4D97-AF65-F5344CB8AC3E}">
        <p14:creationId xmlns:p14="http://schemas.microsoft.com/office/powerpoint/2010/main" val="157008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28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тема</vt:lpstr>
      <vt:lpstr>Химично преработване на горива</vt:lpstr>
      <vt:lpstr>1.Горива</vt:lpstr>
      <vt:lpstr>PowerPoint Presentation</vt:lpstr>
      <vt:lpstr>PowerPoint Presentation</vt:lpstr>
      <vt:lpstr>2.Физико-химични свойства на газовете. Обработка </vt:lpstr>
      <vt:lpstr>3.Преработка на изкопаеми въглища</vt:lpstr>
      <vt:lpstr>4.Влияние върху околната среда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Химично преработване на горива</dc:title>
  <dc:creator>User</dc:creator>
  <cp:lastModifiedBy>User</cp:lastModifiedBy>
  <cp:revision>10</cp:revision>
  <dcterms:created xsi:type="dcterms:W3CDTF">2020-06-24T14:26:41Z</dcterms:created>
  <dcterms:modified xsi:type="dcterms:W3CDTF">2022-12-12T14:08:49Z</dcterms:modified>
</cp:coreProperties>
</file>