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40046-2C5E-4B14-84E6-7695816AC1F0}" type="datetimeFigureOut">
              <a:rPr lang="bg-BG" smtClean="0"/>
              <a:t>26.4.2018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CE5D8-DC2F-43FD-A2E1-474483B1621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437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CE5D8-DC2F-43FD-A2E1-474483B1621D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385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1886-B3E5-4304-952E-B611140EB122}" type="datetimeFigureOut">
              <a:rPr lang="bg-BG" smtClean="0"/>
              <a:t>26.4.2018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EF2C-02CD-42EA-BB00-877BE8EA03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716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1886-B3E5-4304-952E-B611140EB122}" type="datetimeFigureOut">
              <a:rPr lang="bg-BG" smtClean="0"/>
              <a:t>26.4.2018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EF2C-02CD-42EA-BB00-877BE8EA03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09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1886-B3E5-4304-952E-B611140EB122}" type="datetimeFigureOut">
              <a:rPr lang="bg-BG" smtClean="0"/>
              <a:t>26.4.2018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EF2C-02CD-42EA-BB00-877BE8EA03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7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1886-B3E5-4304-952E-B611140EB122}" type="datetimeFigureOut">
              <a:rPr lang="bg-BG" smtClean="0"/>
              <a:t>26.4.2018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EF2C-02CD-42EA-BB00-877BE8EA03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836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1886-B3E5-4304-952E-B611140EB122}" type="datetimeFigureOut">
              <a:rPr lang="bg-BG" smtClean="0"/>
              <a:t>26.4.2018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EF2C-02CD-42EA-BB00-877BE8EA03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293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1886-B3E5-4304-952E-B611140EB122}" type="datetimeFigureOut">
              <a:rPr lang="bg-BG" smtClean="0"/>
              <a:t>26.4.2018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EF2C-02CD-42EA-BB00-877BE8EA03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029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1886-B3E5-4304-952E-B611140EB122}" type="datetimeFigureOut">
              <a:rPr lang="bg-BG" smtClean="0"/>
              <a:t>26.4.2018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EF2C-02CD-42EA-BB00-877BE8EA03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809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1886-B3E5-4304-952E-B611140EB122}" type="datetimeFigureOut">
              <a:rPr lang="bg-BG" smtClean="0"/>
              <a:t>26.4.2018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EF2C-02CD-42EA-BB00-877BE8EA03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494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1886-B3E5-4304-952E-B611140EB122}" type="datetimeFigureOut">
              <a:rPr lang="bg-BG" smtClean="0"/>
              <a:t>26.4.2018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EF2C-02CD-42EA-BB00-877BE8EA03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763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1886-B3E5-4304-952E-B611140EB122}" type="datetimeFigureOut">
              <a:rPr lang="bg-BG" smtClean="0"/>
              <a:t>26.4.2018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EF2C-02CD-42EA-BB00-877BE8EA03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36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1886-B3E5-4304-952E-B611140EB122}" type="datetimeFigureOut">
              <a:rPr lang="bg-BG" smtClean="0"/>
              <a:t>26.4.2018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EF2C-02CD-42EA-BB00-877BE8EA03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261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1886-B3E5-4304-952E-B611140EB122}" type="datetimeFigureOut">
              <a:rPr lang="bg-BG" smtClean="0"/>
              <a:t>26.4.2018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EF2C-02CD-42EA-BB00-877BE8EA03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485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2923915"/>
            <a:ext cx="9144000" cy="101017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bg-BG" sz="8000" b="1" i="1" dirty="0" err="1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Антигона</a:t>
            </a:r>
            <a:endParaRPr lang="bg-BG" sz="8000" b="1" i="1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glow rad="101600">
                  <a:schemeClr val="tx1">
                    <a:lumMod val="95000"/>
                    <a:lumOff val="5000"/>
                    <a:alpha val="60000"/>
                  </a:schemeClr>
                </a:glo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826891"/>
            <a:ext cx="9144000" cy="1655762"/>
          </a:xfrm>
        </p:spPr>
        <p:txBody>
          <a:bodyPr>
            <a:normAutofit/>
          </a:bodyPr>
          <a:lstStyle/>
          <a:p>
            <a:r>
              <a:rPr lang="bg-BG" sz="3200" i="1" dirty="0" err="1" smtClean="0">
                <a:ln>
                  <a:solidFill>
                    <a:schemeClr val="bg1">
                      <a:lumMod val="50000"/>
                    </a:schemeClr>
                  </a:solidFill>
                </a:ln>
                <a:latin typeface="Batang" panose="02030600000101010101" pitchFamily="18" charset="-127"/>
                <a:ea typeface="Batang" panose="02030600000101010101" pitchFamily="18" charset="-127"/>
              </a:rPr>
              <a:t>Софокъл</a:t>
            </a:r>
            <a:endParaRPr lang="bg-BG" sz="3200" i="1" dirty="0">
              <a:ln>
                <a:solidFill>
                  <a:schemeClr val="bg1">
                    <a:lumMod val="50000"/>
                  </a:schemeClr>
                </a:solidFill>
              </a:ln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17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908779" y="745761"/>
            <a:ext cx="10374443" cy="5366479"/>
          </a:xfrm>
          <a:gradFill>
            <a:gsLst>
              <a:gs pos="0">
                <a:schemeClr val="accent4">
                  <a:lumMod val="110000"/>
                  <a:satMod val="105000"/>
                  <a:tint val="67000"/>
                  <a:alpha val="7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  <a:alpha val="70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  <a:alpha val="7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	</a:t>
            </a:r>
            <a:r>
              <a:rPr lang="bg-BG" b="1" dirty="0" smtClean="0">
                <a:latin typeface="Century" panose="02040604050505020304" pitchFamily="18" charset="0"/>
                <a:ea typeface="Batang" panose="02030600000101010101" pitchFamily="18" charset="-127"/>
              </a:rPr>
              <a:t>Трагедията „</a:t>
            </a:r>
            <a:r>
              <a:rPr lang="bg-BG" b="1" dirty="0" err="1" smtClean="0">
                <a:latin typeface="Century" panose="02040604050505020304" pitchFamily="18" charset="0"/>
                <a:ea typeface="Batang" panose="02030600000101010101" pitchFamily="18" charset="-127"/>
              </a:rPr>
              <a:t>Антигона</a:t>
            </a:r>
            <a:r>
              <a:rPr lang="bg-BG" b="1" dirty="0" smtClean="0">
                <a:latin typeface="Century" panose="02040604050505020304" pitchFamily="18" charset="0"/>
                <a:ea typeface="Batang" panose="02030600000101010101" pitchFamily="18" charset="-127"/>
              </a:rPr>
              <a:t>“ на </a:t>
            </a:r>
            <a:r>
              <a:rPr lang="bg-BG" b="1" dirty="0" err="1" smtClean="0">
                <a:latin typeface="Century" panose="02040604050505020304" pitchFamily="18" charset="0"/>
                <a:ea typeface="Batang" panose="02030600000101010101" pitchFamily="18" charset="-127"/>
              </a:rPr>
              <a:t>Софокъл</a:t>
            </a:r>
            <a:r>
              <a:rPr lang="bg-BG" b="1" dirty="0" smtClean="0">
                <a:latin typeface="Century" panose="02040604050505020304" pitchFamily="18" charset="0"/>
                <a:ea typeface="Batang" panose="02030600000101010101" pitchFamily="18" charset="-127"/>
              </a:rPr>
              <a:t> е написана около 442 г. </a:t>
            </a:r>
            <a:r>
              <a:rPr lang="bg-BG" b="1" dirty="0" err="1" smtClean="0">
                <a:latin typeface="Century" panose="02040604050505020304" pitchFamily="18" charset="0"/>
                <a:ea typeface="Batang" panose="02030600000101010101" pitchFamily="18" charset="-127"/>
              </a:rPr>
              <a:t>пр.н.е</a:t>
            </a:r>
            <a:r>
              <a:rPr lang="bg-BG" b="1" dirty="0" smtClean="0">
                <a:latin typeface="Century" panose="02040604050505020304" pitchFamily="18" charset="0"/>
                <a:ea typeface="Batang" panose="02030600000101010101" pitchFamily="18" charset="-127"/>
              </a:rPr>
              <a:t> . Сюжетът и се отнася към </a:t>
            </a:r>
            <a:r>
              <a:rPr lang="bg-BG" b="1" dirty="0" err="1" smtClean="0">
                <a:latin typeface="Century" panose="02040604050505020304" pitchFamily="18" charset="0"/>
                <a:ea typeface="Batang" panose="02030600000101010101" pitchFamily="18" charset="-127"/>
              </a:rPr>
              <a:t>тиванския</a:t>
            </a:r>
            <a:r>
              <a:rPr lang="bg-BG" b="1" dirty="0" smtClean="0">
                <a:latin typeface="Century" panose="02040604050505020304" pitchFamily="18" charset="0"/>
                <a:ea typeface="Batang" panose="02030600000101010101" pitchFamily="18" charset="-127"/>
              </a:rPr>
              <a:t> цикъл и е едно непосредствено продължение на мита за войната на „Седемте срещу </a:t>
            </a:r>
            <a:r>
              <a:rPr lang="bg-BG" b="1" dirty="0" err="1" smtClean="0">
                <a:latin typeface="Century" panose="02040604050505020304" pitchFamily="18" charset="0"/>
                <a:ea typeface="Batang" panose="02030600000101010101" pitchFamily="18" charset="-127"/>
              </a:rPr>
              <a:t>Тива</a:t>
            </a:r>
            <a:r>
              <a:rPr lang="bg-BG" b="1" dirty="0" smtClean="0">
                <a:latin typeface="Century" panose="02040604050505020304" pitchFamily="18" charset="0"/>
                <a:ea typeface="Batang" panose="02030600000101010101" pitchFamily="18" charset="-127"/>
              </a:rPr>
              <a:t>“ и за двубоя между </a:t>
            </a:r>
            <a:r>
              <a:rPr lang="bg-BG" b="1" dirty="0" err="1" smtClean="0">
                <a:latin typeface="Century" panose="02040604050505020304" pitchFamily="18" charset="0"/>
                <a:ea typeface="Batang" panose="02030600000101010101" pitchFamily="18" charset="-127"/>
              </a:rPr>
              <a:t>Етеокъл</a:t>
            </a:r>
            <a:r>
              <a:rPr lang="bg-BG" b="1" dirty="0" smtClean="0">
                <a:latin typeface="Century" panose="02040604050505020304" pitchFamily="18" charset="0"/>
                <a:ea typeface="Batang" panose="02030600000101010101" pitchFamily="18" charset="-127"/>
              </a:rPr>
              <a:t> и </a:t>
            </a:r>
            <a:r>
              <a:rPr lang="bg-BG" b="1" dirty="0" err="1" smtClean="0">
                <a:latin typeface="Century" panose="02040604050505020304" pitchFamily="18" charset="0"/>
                <a:ea typeface="Batang" panose="02030600000101010101" pitchFamily="18" charset="-127"/>
              </a:rPr>
              <a:t>Поленик</a:t>
            </a:r>
            <a:r>
              <a:rPr lang="bg-BG" b="1" dirty="0" smtClean="0">
                <a:latin typeface="Century" panose="02040604050505020304" pitchFamily="18" charset="0"/>
                <a:ea typeface="Batang" panose="02030600000101010101" pitchFamily="18" charset="-127"/>
              </a:rPr>
              <a:t>. След загиването на двамата братя новият управител на </a:t>
            </a:r>
            <a:r>
              <a:rPr lang="bg-BG" b="1" dirty="0" err="1" smtClean="0">
                <a:latin typeface="Century" panose="02040604050505020304" pitchFamily="18" charset="0"/>
                <a:ea typeface="Batang" panose="02030600000101010101" pitchFamily="18" charset="-127"/>
              </a:rPr>
              <a:t>Тива</a:t>
            </a:r>
            <a:r>
              <a:rPr lang="bg-BG" b="1" dirty="0">
                <a:latin typeface="Century" panose="02040604050505020304" pitchFamily="18" charset="0"/>
                <a:ea typeface="Batang" panose="02030600000101010101" pitchFamily="18" charset="-127"/>
              </a:rPr>
              <a:t> </a:t>
            </a:r>
            <a:r>
              <a:rPr lang="bg-BG" b="1" dirty="0" err="1" smtClean="0">
                <a:latin typeface="Century" panose="02040604050505020304" pitchFamily="18" charset="0"/>
                <a:ea typeface="Batang" panose="02030600000101010101" pitchFamily="18" charset="-127"/>
              </a:rPr>
              <a:t>Креон</a:t>
            </a:r>
            <a:r>
              <a:rPr lang="bg-BG" b="1" dirty="0" smtClean="0">
                <a:latin typeface="Century" panose="02040604050505020304" pitchFamily="18" charset="0"/>
                <a:ea typeface="Batang" panose="02030600000101010101" pitchFamily="18" charset="-127"/>
              </a:rPr>
              <a:t> погребва </a:t>
            </a:r>
            <a:r>
              <a:rPr lang="bg-BG" b="1" dirty="0" err="1" smtClean="0">
                <a:latin typeface="Century" panose="02040604050505020304" pitchFamily="18" charset="0"/>
                <a:ea typeface="Batang" panose="02030600000101010101" pitchFamily="18" charset="-127"/>
              </a:rPr>
              <a:t>Етеокъл</a:t>
            </a:r>
            <a:r>
              <a:rPr lang="bg-BG" b="1" dirty="0" smtClean="0">
                <a:latin typeface="Century" panose="02040604050505020304" pitchFamily="18" charset="0"/>
                <a:ea typeface="Batang" panose="02030600000101010101" pitchFamily="18" charset="-127"/>
              </a:rPr>
              <a:t> с подобаващите му почести , а тялото на </a:t>
            </a:r>
            <a:r>
              <a:rPr lang="bg-BG" b="1" dirty="0" err="1" smtClean="0">
                <a:latin typeface="Century" panose="02040604050505020304" pitchFamily="18" charset="0"/>
                <a:ea typeface="Batang" panose="02030600000101010101" pitchFamily="18" charset="-127"/>
              </a:rPr>
              <a:t>Поленик</a:t>
            </a:r>
            <a:r>
              <a:rPr lang="bg-BG" b="1" dirty="0" smtClean="0">
                <a:latin typeface="Century" panose="02040604050505020304" pitchFamily="18" charset="0"/>
                <a:ea typeface="Batang" panose="02030600000101010101" pitchFamily="18" charset="-127"/>
              </a:rPr>
              <a:t> , който тръгнал на война срещу </a:t>
            </a:r>
            <a:r>
              <a:rPr lang="bg-BG" b="1" dirty="0" err="1" smtClean="0">
                <a:latin typeface="Century" panose="02040604050505020304" pitchFamily="18" charset="0"/>
                <a:ea typeface="Batang" panose="02030600000101010101" pitchFamily="18" charset="-127"/>
              </a:rPr>
              <a:t>Тива</a:t>
            </a:r>
            <a:r>
              <a:rPr lang="bg-BG" b="1" dirty="0" smtClean="0">
                <a:latin typeface="Century" panose="02040604050505020304" pitchFamily="18" charset="0"/>
                <a:ea typeface="Batang" panose="02030600000101010101" pitchFamily="18" charset="-127"/>
              </a:rPr>
              <a:t> , забранил да бъде заровено, като заплашил нарушителите на тази негова заповед със смърт . Сестрата на загиналите </a:t>
            </a:r>
            <a:r>
              <a:rPr lang="bg-BG" b="1" dirty="0" err="1" smtClean="0">
                <a:latin typeface="Century" panose="02040604050505020304" pitchFamily="18" charset="0"/>
                <a:ea typeface="Batang" panose="02030600000101010101" pitchFamily="18" charset="-127"/>
              </a:rPr>
              <a:t>Антигона</a:t>
            </a:r>
            <a:r>
              <a:rPr lang="bg-BG" b="1" dirty="0" smtClean="0">
                <a:latin typeface="Century" panose="02040604050505020304" pitchFamily="18" charset="0"/>
                <a:ea typeface="Batang" panose="02030600000101010101" pitchFamily="18" charset="-127"/>
              </a:rPr>
              <a:t> нарушава забраната и погребва </a:t>
            </a:r>
            <a:r>
              <a:rPr lang="bg-BG" b="1" dirty="0" err="1" smtClean="0">
                <a:latin typeface="Century" panose="02040604050505020304" pitchFamily="18" charset="0"/>
                <a:ea typeface="Batang" panose="02030600000101010101" pitchFamily="18" charset="-127"/>
              </a:rPr>
              <a:t>Поленик</a:t>
            </a:r>
            <a:r>
              <a:rPr lang="bg-BG" b="1" dirty="0" smtClean="0">
                <a:latin typeface="Century" panose="02040604050505020304" pitchFamily="18" charset="0"/>
                <a:ea typeface="Batang" panose="02030600000101010101" pitchFamily="18" charset="-127"/>
              </a:rPr>
              <a:t>. </a:t>
            </a:r>
            <a:r>
              <a:rPr lang="bg-BG" b="1" dirty="0" err="1" smtClean="0">
                <a:latin typeface="Century" panose="02040604050505020304" pitchFamily="18" charset="0"/>
                <a:ea typeface="Batang" panose="02030600000101010101" pitchFamily="18" charset="-127"/>
              </a:rPr>
              <a:t>Софокъл</a:t>
            </a:r>
            <a:r>
              <a:rPr lang="bg-BG" b="1" dirty="0" smtClean="0">
                <a:latin typeface="Century" panose="02040604050505020304" pitchFamily="18" charset="0"/>
                <a:ea typeface="Batang" panose="02030600000101010101" pitchFamily="18" charset="-127"/>
              </a:rPr>
              <a:t> разработва този сюжет от гледна точка на конфликта между човешките закони и „неписаните закони“ на морала и религията. Това е бил актуален въпрос – защитниците на </a:t>
            </a:r>
            <a:r>
              <a:rPr lang="bg-BG" b="1" dirty="0" err="1" smtClean="0">
                <a:latin typeface="Century" panose="02040604050505020304" pitchFamily="18" charset="0"/>
                <a:ea typeface="Batang" panose="02030600000101010101" pitchFamily="18" charset="-127"/>
              </a:rPr>
              <a:t>полисите</a:t>
            </a:r>
            <a:r>
              <a:rPr lang="bg-BG" b="1" dirty="0" smtClean="0">
                <a:latin typeface="Century" panose="02040604050505020304" pitchFamily="18" charset="0"/>
                <a:ea typeface="Batang" panose="02030600000101010101" pitchFamily="18" charset="-127"/>
              </a:rPr>
              <a:t> смятали „неписаните закони“ за „</a:t>
            </a:r>
            <a:r>
              <a:rPr lang="bg-BG" b="1" dirty="0" err="1" smtClean="0">
                <a:latin typeface="Century" panose="02040604050505020304" pitchFamily="18" charset="0"/>
                <a:ea typeface="Batang" panose="02030600000101010101" pitchFamily="18" charset="-127"/>
              </a:rPr>
              <a:t>богоустановени</a:t>
            </a:r>
            <a:r>
              <a:rPr lang="bg-BG" b="1" dirty="0" smtClean="0">
                <a:latin typeface="Century" panose="02040604050505020304" pitchFamily="18" charset="0"/>
                <a:ea typeface="Batang" panose="02030600000101010101" pitchFamily="18" charset="-127"/>
              </a:rPr>
              <a:t>“ и неразрушими в противоположност на изменчивите закони на хората.</a:t>
            </a:r>
            <a:endParaRPr lang="bg-BG" b="1" dirty="0">
              <a:latin typeface="Century" panose="02040604050505020304" pitchFamily="18" charset="0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3102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908779" y="1163612"/>
            <a:ext cx="10374443" cy="4530777"/>
          </a:xfrm>
          <a:gradFill>
            <a:gsLst>
              <a:gs pos="0">
                <a:schemeClr val="accent4">
                  <a:lumMod val="110000"/>
                  <a:satMod val="105000"/>
                  <a:tint val="67000"/>
                  <a:alpha val="7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  <a:alpha val="70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  <a:alpha val="7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	</a:t>
            </a:r>
            <a:r>
              <a:rPr lang="bg-BG" b="1" dirty="0" smtClean="0">
                <a:latin typeface="Century" panose="02040604050505020304" pitchFamily="18" charset="0"/>
              </a:rPr>
              <a:t>Това, че творбата е озаглавена по името на </a:t>
            </a:r>
            <a:r>
              <a:rPr lang="bg-BG" b="1" dirty="0" err="1" smtClean="0">
                <a:latin typeface="Century" panose="02040604050505020304" pitchFamily="18" charset="0"/>
              </a:rPr>
              <a:t>Антигона</a:t>
            </a:r>
            <a:r>
              <a:rPr lang="bg-BG" b="1" dirty="0" smtClean="0">
                <a:latin typeface="Century" panose="02040604050505020304" pitchFamily="18" charset="0"/>
              </a:rPr>
              <a:t> не значи, че тя е най-важният персонаж. В „</a:t>
            </a:r>
            <a:r>
              <a:rPr lang="bg-BG" b="1" dirty="0" err="1" smtClean="0">
                <a:latin typeface="Century" panose="02040604050505020304" pitchFamily="18" charset="0"/>
              </a:rPr>
              <a:t>Антигона</a:t>
            </a:r>
            <a:r>
              <a:rPr lang="bg-BG" b="1" dirty="0" smtClean="0">
                <a:latin typeface="Century" panose="02040604050505020304" pitchFamily="18" charset="0"/>
              </a:rPr>
              <a:t>“  ,героят който търпи трагическа промяна, е </a:t>
            </a:r>
            <a:r>
              <a:rPr lang="bg-BG" b="1" dirty="0" err="1" smtClean="0">
                <a:latin typeface="Century" panose="02040604050505020304" pitchFamily="18" charset="0"/>
              </a:rPr>
              <a:t>Креон</a:t>
            </a:r>
            <a:r>
              <a:rPr lang="bg-BG" b="1" dirty="0" smtClean="0">
                <a:latin typeface="Century" panose="02040604050505020304" pitchFamily="18" charset="0"/>
              </a:rPr>
              <a:t>. </a:t>
            </a:r>
            <a:r>
              <a:rPr lang="bg-BG" b="1" dirty="0" err="1" smtClean="0">
                <a:latin typeface="Century" panose="02040604050505020304" pitchFamily="18" charset="0"/>
              </a:rPr>
              <a:t>Антигона</a:t>
            </a:r>
            <a:r>
              <a:rPr lang="bg-BG" b="1" dirty="0" smtClean="0">
                <a:latin typeface="Century" panose="02040604050505020304" pitchFamily="18" charset="0"/>
              </a:rPr>
              <a:t> не се изменя. Тя стои на едни и същи позиции през цялото време. Докато </a:t>
            </a:r>
            <a:r>
              <a:rPr lang="bg-BG" b="1" dirty="0" err="1" smtClean="0">
                <a:latin typeface="Century" panose="02040604050505020304" pitchFamily="18" charset="0"/>
              </a:rPr>
              <a:t>Креон</a:t>
            </a:r>
            <a:r>
              <a:rPr lang="bg-BG" b="1" dirty="0" smtClean="0">
                <a:latin typeface="Century" panose="02040604050505020304" pitchFamily="18" charset="0"/>
              </a:rPr>
              <a:t> е типичният трагически герой. От надменност той преминава през смирение, за да достигне в хода на нещастните събития за семейството му до отчаяние, а след това до самоунижение и разкаяние. Той е извършил най-тежкият грях според древните гърци- бил е прекалено горд. Така е нарушил в самолюбието си божествените норми, започнал е сам да кове нови закони. В някакъв смисъл така той дори се е мерил с боговете.</a:t>
            </a:r>
            <a:endParaRPr lang="bg-BG" b="1" dirty="0">
              <a:latin typeface="Century" panose="02040604050505020304" pitchFamily="18" charset="0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24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4">
                  <a:lumMod val="110000"/>
                  <a:satMod val="105000"/>
                  <a:tint val="67000"/>
                  <a:alpha val="7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  <a:alpha val="70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  <a:alpha val="7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bg-BG" b="1" i="1" dirty="0" smtClean="0">
                <a:latin typeface="Century" panose="02040604050505020304" pitchFamily="18" charset="0"/>
                <a:ea typeface="Batang" panose="02030600000101010101" pitchFamily="18" charset="-127"/>
              </a:rPr>
              <a:t>Действащи лица</a:t>
            </a:r>
            <a:endParaRPr lang="bg-BG" b="1" i="1" dirty="0">
              <a:latin typeface="Century" panose="02040604050505020304" pitchFamily="18" charset="0"/>
              <a:ea typeface="Batang" panose="02030600000101010101" pitchFamily="18" charset="-127"/>
            </a:endParaRPr>
          </a:p>
        </p:txBody>
      </p:sp>
      <p:sp>
        <p:nvSpPr>
          <p:cNvPr id="4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836295"/>
            <a:ext cx="10515600" cy="4804348"/>
          </a:xfrm>
          <a:gradFill>
            <a:gsLst>
              <a:gs pos="0">
                <a:schemeClr val="accent4">
                  <a:lumMod val="110000"/>
                  <a:satMod val="105000"/>
                  <a:tint val="67000"/>
                  <a:alpha val="7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  <a:alpha val="70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  <a:alpha val="7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1800" b="1" dirty="0">
                <a:latin typeface="Century" panose="02040604050505020304" pitchFamily="18" charset="0"/>
              </a:rPr>
              <a:t>Антигона- </a:t>
            </a:r>
            <a:r>
              <a:rPr lang="ru-RU" sz="1800" b="1" dirty="0" err="1">
                <a:latin typeface="Century" panose="02040604050505020304" pitchFamily="18" charset="0"/>
              </a:rPr>
              <a:t>дъщеря</a:t>
            </a:r>
            <a:r>
              <a:rPr lang="ru-RU" sz="1800" b="1" dirty="0">
                <a:latin typeface="Century" panose="02040604050505020304" pitchFamily="18" charset="0"/>
              </a:rPr>
              <a:t> и сестра на </a:t>
            </a:r>
            <a:r>
              <a:rPr lang="ru-RU" sz="1800" b="1" dirty="0" err="1">
                <a:latin typeface="Century" panose="02040604050505020304" pitchFamily="18" charset="0"/>
              </a:rPr>
              <a:t>Едип</a:t>
            </a:r>
            <a:r>
              <a:rPr lang="ru-RU" sz="1800" b="1" dirty="0">
                <a:latin typeface="Century" panose="02040604050505020304" pitchFamily="18" charset="0"/>
              </a:rPr>
              <a:t>, </a:t>
            </a:r>
            <a:r>
              <a:rPr lang="ru-RU" sz="1800" b="1" dirty="0" err="1">
                <a:latin typeface="Century" panose="02040604050505020304" pitchFamily="18" charset="0"/>
              </a:rPr>
              <a:t>дъщеря</a:t>
            </a:r>
            <a:r>
              <a:rPr lang="ru-RU" sz="1800" b="1" dirty="0">
                <a:latin typeface="Century" panose="02040604050505020304" pitchFamily="18" charset="0"/>
              </a:rPr>
              <a:t> и внучка на </a:t>
            </a:r>
            <a:r>
              <a:rPr lang="ru-RU" sz="1800" b="1" dirty="0" err="1">
                <a:latin typeface="Century" panose="02040604050505020304" pitchFamily="18" charset="0"/>
              </a:rPr>
              <a:t>Йокаста</a:t>
            </a:r>
            <a:endParaRPr lang="ru-RU" sz="1800" b="1" dirty="0">
              <a:latin typeface="Century" panose="02040604050505020304" pitchFamily="18" charset="0"/>
            </a:endParaRPr>
          </a:p>
          <a:p>
            <a:r>
              <a:rPr lang="ru-RU" sz="1800" b="1" dirty="0" err="1">
                <a:latin typeface="Century" panose="02040604050505020304" pitchFamily="18" charset="0"/>
              </a:rPr>
              <a:t>Исмена</a:t>
            </a:r>
            <a:r>
              <a:rPr lang="ru-RU" sz="1800" b="1" dirty="0">
                <a:latin typeface="Century" panose="02040604050505020304" pitchFamily="18" charset="0"/>
              </a:rPr>
              <a:t> – сестра на Антигона. </a:t>
            </a:r>
            <a:r>
              <a:rPr lang="ru-RU" sz="1800" b="1" dirty="0" err="1">
                <a:latin typeface="Century" panose="02040604050505020304" pitchFamily="18" charset="0"/>
              </a:rPr>
              <a:t>Тя</a:t>
            </a:r>
            <a:r>
              <a:rPr lang="ru-RU" sz="1800" b="1" dirty="0">
                <a:latin typeface="Century" panose="02040604050505020304" pitchFamily="18" charset="0"/>
              </a:rPr>
              <a:t> е плаха и </a:t>
            </a:r>
            <a:r>
              <a:rPr lang="ru-RU" sz="1800" b="1" dirty="0" err="1">
                <a:latin typeface="Century" panose="02040604050505020304" pitchFamily="18" charset="0"/>
              </a:rPr>
              <a:t>подчиняваща</a:t>
            </a:r>
            <a:r>
              <a:rPr lang="ru-RU" sz="1800" b="1" dirty="0">
                <a:latin typeface="Century" panose="02040604050505020304" pitchFamily="18" charset="0"/>
              </a:rPr>
              <a:t> се </a:t>
            </a:r>
            <a:r>
              <a:rPr lang="ru-RU" sz="1800" b="1" dirty="0" err="1">
                <a:latin typeface="Century" panose="02040604050505020304" pitchFamily="18" charset="0"/>
              </a:rPr>
              <a:t>изцяло</a:t>
            </a:r>
            <a:r>
              <a:rPr lang="ru-RU" sz="1800" b="1" dirty="0">
                <a:latin typeface="Century" panose="02040604050505020304" pitchFamily="18" charset="0"/>
              </a:rPr>
              <a:t> пред </a:t>
            </a:r>
            <a:r>
              <a:rPr lang="ru-RU" sz="1800" b="1" dirty="0" err="1">
                <a:latin typeface="Century" panose="02040604050505020304" pitchFamily="18" charset="0"/>
              </a:rPr>
              <a:t>властта</a:t>
            </a:r>
            <a:r>
              <a:rPr lang="ru-RU" sz="1800" b="1" dirty="0">
                <a:latin typeface="Century" panose="02040604050505020304" pitchFamily="18" charset="0"/>
              </a:rPr>
              <a:t>. Не </a:t>
            </a:r>
            <a:r>
              <a:rPr lang="ru-RU" sz="1800" b="1" dirty="0" err="1">
                <a:latin typeface="Century" panose="02040604050505020304" pitchFamily="18" charset="0"/>
              </a:rPr>
              <a:t>нарушава</a:t>
            </a:r>
            <a:r>
              <a:rPr lang="ru-RU" sz="1800" b="1" dirty="0">
                <a:latin typeface="Century" panose="02040604050505020304" pitchFamily="18" charset="0"/>
              </a:rPr>
              <a:t> </a:t>
            </a:r>
            <a:r>
              <a:rPr lang="ru-RU" sz="1800" b="1" dirty="0" err="1">
                <a:latin typeface="Century" panose="02040604050505020304" pitchFamily="18" charset="0"/>
              </a:rPr>
              <a:t>законите</a:t>
            </a:r>
            <a:r>
              <a:rPr lang="ru-RU" sz="1800" b="1" dirty="0">
                <a:latin typeface="Century" panose="02040604050505020304" pitchFamily="18" charset="0"/>
              </a:rPr>
              <a:t> на града. </a:t>
            </a:r>
            <a:r>
              <a:rPr lang="ru-RU" sz="1800" b="1" dirty="0" err="1">
                <a:latin typeface="Century" panose="02040604050505020304" pitchFamily="18" charset="0"/>
              </a:rPr>
              <a:t>Символизира</a:t>
            </a:r>
            <a:r>
              <a:rPr lang="ru-RU" sz="1800" b="1" dirty="0">
                <a:latin typeface="Century" panose="02040604050505020304" pitchFamily="18" charset="0"/>
              </a:rPr>
              <a:t> </a:t>
            </a:r>
            <a:r>
              <a:rPr lang="ru-RU" sz="1800" b="1" dirty="0" err="1">
                <a:latin typeface="Century" panose="02040604050505020304" pitchFamily="18" charset="0"/>
              </a:rPr>
              <a:t>старогръцкия</a:t>
            </a:r>
            <a:r>
              <a:rPr lang="ru-RU" sz="1800" b="1" dirty="0">
                <a:latin typeface="Century" panose="02040604050505020304" pitchFamily="18" charset="0"/>
              </a:rPr>
              <a:t> идеал за скромна </a:t>
            </a:r>
            <a:r>
              <a:rPr lang="ru-RU" sz="1800" b="1" dirty="0" err="1">
                <a:latin typeface="Century" panose="02040604050505020304" pitchFamily="18" charset="0"/>
              </a:rPr>
              <a:t>девойка</a:t>
            </a:r>
            <a:r>
              <a:rPr lang="ru-RU" sz="1800" b="1" dirty="0">
                <a:latin typeface="Century" panose="02040604050505020304" pitchFamily="18" charset="0"/>
              </a:rPr>
              <a:t>, </a:t>
            </a:r>
            <a:r>
              <a:rPr lang="ru-RU" sz="1800" b="1" dirty="0" err="1">
                <a:latin typeface="Century" panose="02040604050505020304" pitchFamily="18" charset="0"/>
              </a:rPr>
              <a:t>чието</a:t>
            </a:r>
            <a:r>
              <a:rPr lang="ru-RU" sz="1800" b="1" dirty="0">
                <a:latin typeface="Century" panose="02040604050505020304" pitchFamily="18" charset="0"/>
              </a:rPr>
              <a:t> </a:t>
            </a:r>
            <a:r>
              <a:rPr lang="ru-RU" sz="1800" b="1" dirty="0" err="1">
                <a:latin typeface="Century" panose="02040604050505020304" pitchFamily="18" charset="0"/>
              </a:rPr>
              <a:t>възпитание</a:t>
            </a:r>
            <a:r>
              <a:rPr lang="ru-RU" sz="1800" b="1" dirty="0">
                <a:latin typeface="Century" panose="02040604050505020304" pitchFamily="18" charset="0"/>
              </a:rPr>
              <a:t> ѝ </a:t>
            </a:r>
            <a:r>
              <a:rPr lang="ru-RU" sz="1800" b="1" dirty="0" err="1">
                <a:latin typeface="Century" panose="02040604050505020304" pitchFamily="18" charset="0"/>
              </a:rPr>
              <a:t>пречи</a:t>
            </a:r>
            <a:r>
              <a:rPr lang="ru-RU" sz="1800" b="1" dirty="0">
                <a:latin typeface="Century" panose="02040604050505020304" pitchFamily="18" charset="0"/>
              </a:rPr>
              <a:t> да </a:t>
            </a:r>
            <a:r>
              <a:rPr lang="ru-RU" sz="1800" b="1" dirty="0" err="1">
                <a:latin typeface="Century" panose="02040604050505020304" pitchFamily="18" charset="0"/>
              </a:rPr>
              <a:t>вземе</a:t>
            </a:r>
            <a:r>
              <a:rPr lang="ru-RU" sz="1800" b="1" dirty="0">
                <a:latin typeface="Century" panose="02040604050505020304" pitchFamily="18" charset="0"/>
              </a:rPr>
              <a:t> </a:t>
            </a:r>
            <a:r>
              <a:rPr lang="ru-RU" sz="1800" b="1" dirty="0" err="1">
                <a:latin typeface="Century" panose="02040604050505020304" pitchFamily="18" charset="0"/>
              </a:rPr>
              <a:t>правилни</a:t>
            </a:r>
            <a:r>
              <a:rPr lang="ru-RU" sz="1800" b="1" dirty="0">
                <a:latin typeface="Century" panose="02040604050505020304" pitchFamily="18" charset="0"/>
              </a:rPr>
              <a:t> решения.</a:t>
            </a:r>
          </a:p>
          <a:p>
            <a:r>
              <a:rPr lang="ru-RU" sz="1800" b="1" dirty="0">
                <a:latin typeface="Century" panose="02040604050505020304" pitchFamily="18" charset="0"/>
              </a:rPr>
              <a:t>Хор от </a:t>
            </a:r>
            <a:r>
              <a:rPr lang="ru-RU" sz="1800" b="1" dirty="0" err="1">
                <a:latin typeface="Century" panose="02040604050505020304" pitchFamily="18" charset="0"/>
              </a:rPr>
              <a:t>тивански</a:t>
            </a:r>
            <a:r>
              <a:rPr lang="ru-RU" sz="1800" b="1" dirty="0">
                <a:latin typeface="Century" panose="02040604050505020304" pitchFamily="18" charset="0"/>
              </a:rPr>
              <a:t> </a:t>
            </a:r>
            <a:r>
              <a:rPr lang="ru-RU" sz="1800" b="1" dirty="0" err="1">
                <a:latin typeface="Century" panose="02040604050505020304" pitchFamily="18" charset="0"/>
              </a:rPr>
              <a:t>старци</a:t>
            </a:r>
            <a:endParaRPr lang="ru-RU" sz="1800" b="1" dirty="0">
              <a:latin typeface="Century" panose="02040604050505020304" pitchFamily="18" charset="0"/>
            </a:endParaRPr>
          </a:p>
          <a:p>
            <a:r>
              <a:rPr lang="ru-RU" sz="1800" b="1" dirty="0" err="1">
                <a:latin typeface="Century" panose="02040604050505020304" pitchFamily="18" charset="0"/>
              </a:rPr>
              <a:t>Креон</a:t>
            </a:r>
            <a:r>
              <a:rPr lang="ru-RU" sz="1800" b="1" dirty="0">
                <a:latin typeface="Century" panose="02040604050505020304" pitchFamily="18" charset="0"/>
              </a:rPr>
              <a:t> – </a:t>
            </a:r>
            <a:r>
              <a:rPr lang="ru-RU" sz="1800" b="1" dirty="0" err="1">
                <a:latin typeface="Century" panose="02040604050505020304" pitchFamily="18" charset="0"/>
              </a:rPr>
              <a:t>цар</a:t>
            </a:r>
            <a:r>
              <a:rPr lang="ru-RU" sz="1800" b="1" dirty="0">
                <a:latin typeface="Century" panose="02040604050505020304" pitchFamily="18" charset="0"/>
              </a:rPr>
              <a:t> на </a:t>
            </a:r>
            <a:r>
              <a:rPr lang="ru-RU" sz="1800" b="1" dirty="0" err="1">
                <a:latin typeface="Century" panose="02040604050505020304" pitchFamily="18" charset="0"/>
              </a:rPr>
              <a:t>Тива</a:t>
            </a:r>
            <a:r>
              <a:rPr lang="ru-RU" sz="1800" b="1" dirty="0">
                <a:latin typeface="Century" panose="02040604050505020304" pitchFamily="18" charset="0"/>
              </a:rPr>
              <a:t>, </a:t>
            </a:r>
            <a:r>
              <a:rPr lang="ru-RU" sz="1800" b="1" dirty="0" err="1">
                <a:latin typeface="Century" panose="02040604050505020304" pitchFamily="18" charset="0"/>
              </a:rPr>
              <a:t>чичо</a:t>
            </a:r>
            <a:r>
              <a:rPr lang="ru-RU" sz="1800" b="1" dirty="0">
                <a:latin typeface="Century" panose="02040604050505020304" pitchFamily="18" charset="0"/>
              </a:rPr>
              <a:t> на Антигона, брат на </a:t>
            </a:r>
            <a:r>
              <a:rPr lang="ru-RU" sz="1800" b="1" dirty="0" err="1">
                <a:latin typeface="Century" panose="02040604050505020304" pitchFamily="18" charset="0"/>
              </a:rPr>
              <a:t>Йокаста</a:t>
            </a:r>
            <a:endParaRPr lang="ru-RU" sz="1800" b="1" dirty="0">
              <a:latin typeface="Century" panose="02040604050505020304" pitchFamily="18" charset="0"/>
            </a:endParaRPr>
          </a:p>
          <a:p>
            <a:r>
              <a:rPr lang="ru-RU" sz="1800" b="1" dirty="0">
                <a:latin typeface="Century" panose="02040604050505020304" pitchFamily="18" charset="0"/>
              </a:rPr>
              <a:t>Страж – </a:t>
            </a:r>
            <a:r>
              <a:rPr lang="ru-RU" sz="1800" b="1" dirty="0" err="1">
                <a:latin typeface="Century" panose="02040604050505020304" pitchFamily="18" charset="0"/>
              </a:rPr>
              <a:t>страхлив</a:t>
            </a:r>
            <a:r>
              <a:rPr lang="ru-RU" sz="1800" b="1" dirty="0">
                <a:latin typeface="Century" panose="02040604050505020304" pitchFamily="18" charset="0"/>
              </a:rPr>
              <a:t>, </a:t>
            </a:r>
            <a:r>
              <a:rPr lang="ru-RU" sz="1800" b="1" dirty="0" err="1">
                <a:latin typeface="Century" panose="02040604050505020304" pitchFamily="18" charset="0"/>
              </a:rPr>
              <a:t>съчувства</a:t>
            </a:r>
            <a:r>
              <a:rPr lang="ru-RU" sz="1800" b="1" dirty="0">
                <a:latin typeface="Century" panose="02040604050505020304" pitchFamily="18" charset="0"/>
              </a:rPr>
              <a:t> на Антигона. </a:t>
            </a:r>
            <a:r>
              <a:rPr lang="ru-RU" sz="1800" b="1" dirty="0" err="1">
                <a:latin typeface="Century" panose="02040604050505020304" pitchFamily="18" charset="0"/>
              </a:rPr>
              <a:t>Поставя</a:t>
            </a:r>
            <a:r>
              <a:rPr lang="ru-RU" sz="1800" b="1" dirty="0">
                <a:latin typeface="Century" panose="02040604050505020304" pitchFamily="18" charset="0"/>
              </a:rPr>
              <a:t> </a:t>
            </a:r>
            <a:r>
              <a:rPr lang="ru-RU" sz="1800" b="1" dirty="0" err="1">
                <a:latin typeface="Century" panose="02040604050505020304" pitchFamily="18" charset="0"/>
              </a:rPr>
              <a:t>преди</a:t>
            </a:r>
            <a:r>
              <a:rPr lang="ru-RU" sz="1800" b="1" dirty="0">
                <a:latin typeface="Century" panose="02040604050505020304" pitchFamily="18" charset="0"/>
              </a:rPr>
              <a:t> </a:t>
            </a:r>
            <a:r>
              <a:rPr lang="ru-RU" sz="1800" b="1" dirty="0" err="1">
                <a:latin typeface="Century" panose="02040604050505020304" pitchFamily="18" charset="0"/>
              </a:rPr>
              <a:t>всичко</a:t>
            </a:r>
            <a:r>
              <a:rPr lang="ru-RU" sz="1800" b="1" dirty="0">
                <a:latin typeface="Century" panose="02040604050505020304" pitchFamily="18" charset="0"/>
              </a:rPr>
              <a:t> себе си и </a:t>
            </a:r>
            <a:r>
              <a:rPr lang="ru-RU" sz="1800" b="1" dirty="0" err="1">
                <a:latin typeface="Century" panose="02040604050505020304" pitchFamily="18" charset="0"/>
              </a:rPr>
              <a:t>безопасността</a:t>
            </a:r>
            <a:r>
              <a:rPr lang="ru-RU" sz="1800" b="1" dirty="0">
                <a:latin typeface="Century" panose="02040604050505020304" pitchFamily="18" charset="0"/>
              </a:rPr>
              <a:t> си на </a:t>
            </a:r>
            <a:r>
              <a:rPr lang="ru-RU" sz="1800" b="1" dirty="0" err="1">
                <a:latin typeface="Century" panose="02040604050505020304" pitchFamily="18" charset="0"/>
              </a:rPr>
              <a:t>първо</a:t>
            </a:r>
            <a:r>
              <a:rPr lang="ru-RU" sz="1800" b="1" dirty="0">
                <a:latin typeface="Century" panose="02040604050505020304" pitchFamily="18" charset="0"/>
              </a:rPr>
              <a:t> </a:t>
            </a:r>
            <a:r>
              <a:rPr lang="ru-RU" sz="1800" b="1" dirty="0" err="1">
                <a:latin typeface="Century" panose="02040604050505020304" pitchFamily="18" charset="0"/>
              </a:rPr>
              <a:t>място</a:t>
            </a:r>
            <a:endParaRPr lang="ru-RU" sz="1800" b="1" dirty="0">
              <a:latin typeface="Century" panose="02040604050505020304" pitchFamily="18" charset="0"/>
            </a:endParaRPr>
          </a:p>
          <a:p>
            <a:r>
              <a:rPr lang="ru-RU" sz="1800" b="1" dirty="0" err="1">
                <a:latin typeface="Century" panose="02040604050505020304" pitchFamily="18" charset="0"/>
              </a:rPr>
              <a:t>Хемон</a:t>
            </a:r>
            <a:r>
              <a:rPr lang="ru-RU" sz="1800" b="1" dirty="0">
                <a:latin typeface="Century" panose="02040604050505020304" pitchFamily="18" charset="0"/>
              </a:rPr>
              <a:t> – </a:t>
            </a:r>
            <a:r>
              <a:rPr lang="ru-RU" sz="1800" b="1" dirty="0" err="1">
                <a:latin typeface="Century" panose="02040604050505020304" pitchFamily="18" charset="0"/>
              </a:rPr>
              <a:t>годеник</a:t>
            </a:r>
            <a:r>
              <a:rPr lang="ru-RU" sz="1800" b="1" dirty="0">
                <a:latin typeface="Century" panose="02040604050505020304" pitchFamily="18" charset="0"/>
              </a:rPr>
              <a:t> на Антигона, </a:t>
            </a:r>
            <a:r>
              <a:rPr lang="ru-RU" sz="1800" b="1" dirty="0" err="1">
                <a:latin typeface="Century" panose="02040604050505020304" pitchFamily="18" charset="0"/>
              </a:rPr>
              <a:t>заради</a:t>
            </a:r>
            <a:r>
              <a:rPr lang="ru-RU" sz="1800" b="1" dirty="0">
                <a:latin typeface="Century" panose="02040604050505020304" pitchFamily="18" charset="0"/>
              </a:rPr>
              <a:t> </a:t>
            </a:r>
            <a:r>
              <a:rPr lang="ru-RU" sz="1800" b="1" dirty="0" err="1">
                <a:latin typeface="Century" panose="02040604050505020304" pitchFamily="18" charset="0"/>
              </a:rPr>
              <a:t>която</a:t>
            </a:r>
            <a:r>
              <a:rPr lang="ru-RU" sz="1800" b="1" dirty="0">
                <a:latin typeface="Century" panose="02040604050505020304" pitchFamily="18" charset="0"/>
              </a:rPr>
              <a:t> се </a:t>
            </a:r>
            <a:r>
              <a:rPr lang="ru-RU" sz="1800" b="1" dirty="0" err="1">
                <a:latin typeface="Century" panose="02040604050505020304" pitchFamily="18" charset="0"/>
              </a:rPr>
              <a:t>опълчва</a:t>
            </a:r>
            <a:r>
              <a:rPr lang="ru-RU" sz="1800" b="1" dirty="0">
                <a:latin typeface="Century" panose="02040604050505020304" pitchFamily="18" charset="0"/>
              </a:rPr>
              <a:t> </a:t>
            </a:r>
            <a:r>
              <a:rPr lang="ru-RU" sz="1800" b="1" dirty="0" err="1">
                <a:latin typeface="Century" panose="02040604050505020304" pitchFamily="18" charset="0"/>
              </a:rPr>
              <a:t>срещу</a:t>
            </a:r>
            <a:r>
              <a:rPr lang="ru-RU" sz="1800" b="1" dirty="0">
                <a:latin typeface="Century" panose="02040604050505020304" pitchFamily="18" charset="0"/>
              </a:rPr>
              <a:t> </a:t>
            </a:r>
            <a:r>
              <a:rPr lang="ru-RU" sz="1800" b="1" dirty="0" err="1">
                <a:latin typeface="Century" panose="02040604050505020304" pitchFamily="18" charset="0"/>
              </a:rPr>
              <a:t>баща</a:t>
            </a:r>
            <a:r>
              <a:rPr lang="ru-RU" sz="1800" b="1" dirty="0">
                <a:latin typeface="Century" panose="02040604050505020304" pitchFamily="18" charset="0"/>
              </a:rPr>
              <a:t> си </a:t>
            </a:r>
            <a:r>
              <a:rPr lang="ru-RU" sz="1800" b="1" dirty="0" err="1">
                <a:latin typeface="Century" panose="02040604050505020304" pitchFamily="18" charset="0"/>
              </a:rPr>
              <a:t>Креон</a:t>
            </a:r>
            <a:r>
              <a:rPr lang="ru-RU" sz="1800" b="1" dirty="0">
                <a:latin typeface="Century" panose="02040604050505020304" pitchFamily="18" charset="0"/>
              </a:rPr>
              <a:t>. </a:t>
            </a:r>
            <a:r>
              <a:rPr lang="ru-RU" sz="1800" b="1" dirty="0" err="1">
                <a:latin typeface="Century" panose="02040604050505020304" pitchFamily="18" charset="0"/>
              </a:rPr>
              <a:t>Разкрива</a:t>
            </a:r>
            <a:r>
              <a:rPr lang="ru-RU" sz="1800" b="1" dirty="0">
                <a:latin typeface="Century" panose="02040604050505020304" pitchFamily="18" charset="0"/>
              </a:rPr>
              <a:t> пред </a:t>
            </a:r>
            <a:r>
              <a:rPr lang="ru-RU" sz="1800" b="1" dirty="0" err="1">
                <a:latin typeface="Century" panose="02040604050505020304" pitchFamily="18" charset="0"/>
              </a:rPr>
              <a:t>Креон</a:t>
            </a:r>
            <a:r>
              <a:rPr lang="ru-RU" sz="1800" b="1" dirty="0">
                <a:latin typeface="Century" panose="02040604050505020304" pitchFamily="18" charset="0"/>
              </a:rPr>
              <a:t> </a:t>
            </a:r>
            <a:r>
              <a:rPr lang="ru-RU" sz="1800" b="1" dirty="0" err="1">
                <a:latin typeface="Century" panose="02040604050505020304" pitchFamily="18" charset="0"/>
              </a:rPr>
              <a:t>неговото</a:t>
            </a:r>
            <a:r>
              <a:rPr lang="ru-RU" sz="1800" b="1" dirty="0">
                <a:latin typeface="Century" panose="02040604050505020304" pitchFamily="18" charset="0"/>
              </a:rPr>
              <a:t> властолюбие и </a:t>
            </a:r>
            <a:r>
              <a:rPr lang="ru-RU" sz="1800" b="1" dirty="0" err="1">
                <a:latin typeface="Century" panose="02040604050505020304" pitchFamily="18" charset="0"/>
              </a:rPr>
              <a:t>заслепение</a:t>
            </a:r>
            <a:r>
              <a:rPr lang="ru-RU" sz="1800" b="1" dirty="0">
                <a:latin typeface="Century" panose="02040604050505020304" pitchFamily="18" charset="0"/>
              </a:rPr>
              <a:t>. Водят </a:t>
            </a:r>
            <a:r>
              <a:rPr lang="ru-RU" sz="1800" b="1" dirty="0" err="1">
                <a:latin typeface="Century" panose="02040604050505020304" pitchFamily="18" charset="0"/>
              </a:rPr>
              <a:t>го</a:t>
            </a:r>
            <a:r>
              <a:rPr lang="ru-RU" sz="1800" b="1" dirty="0">
                <a:latin typeface="Century" panose="02040604050505020304" pitchFamily="18" charset="0"/>
              </a:rPr>
              <a:t> </a:t>
            </a:r>
            <a:r>
              <a:rPr lang="ru-RU" sz="1800" b="1" dirty="0" err="1">
                <a:latin typeface="Century" panose="02040604050505020304" pitchFamily="18" charset="0"/>
              </a:rPr>
              <a:t>емоциите</a:t>
            </a:r>
            <a:r>
              <a:rPr lang="ru-RU" sz="1800" b="1" dirty="0">
                <a:latin typeface="Century" panose="02040604050505020304" pitchFamily="18" charset="0"/>
              </a:rPr>
              <a:t>.</a:t>
            </a:r>
          </a:p>
          <a:p>
            <a:r>
              <a:rPr lang="ru-RU" sz="1800" b="1" dirty="0" err="1">
                <a:latin typeface="Century" panose="02040604050505020304" pitchFamily="18" charset="0"/>
              </a:rPr>
              <a:t>Тирезий</a:t>
            </a:r>
            <a:r>
              <a:rPr lang="ru-RU" sz="1800" b="1" dirty="0">
                <a:latin typeface="Century" panose="02040604050505020304" pitchFamily="18" charset="0"/>
              </a:rPr>
              <a:t> - посредник между света на </a:t>
            </a:r>
            <a:r>
              <a:rPr lang="ru-RU" sz="1800" b="1" dirty="0" err="1">
                <a:latin typeface="Century" panose="02040604050505020304" pitchFamily="18" charset="0"/>
              </a:rPr>
              <a:t>боговете</a:t>
            </a:r>
            <a:r>
              <a:rPr lang="ru-RU" sz="1800" b="1" dirty="0">
                <a:latin typeface="Century" panose="02040604050505020304" pitchFamily="18" charset="0"/>
              </a:rPr>
              <a:t> и </a:t>
            </a:r>
            <a:r>
              <a:rPr lang="ru-RU" sz="1800" b="1" dirty="0" err="1">
                <a:latin typeface="Century" panose="02040604050505020304" pitchFamily="18" charset="0"/>
              </a:rPr>
              <a:t>хората</a:t>
            </a:r>
            <a:r>
              <a:rPr lang="ru-RU" sz="1800" b="1" dirty="0">
                <a:latin typeface="Century" panose="02040604050505020304" pitchFamily="18" charset="0"/>
              </a:rPr>
              <a:t>. </a:t>
            </a:r>
            <a:r>
              <a:rPr lang="ru-RU" sz="1800" b="1" dirty="0" err="1">
                <a:latin typeface="Century" panose="02040604050505020304" pitchFamily="18" charset="0"/>
              </a:rPr>
              <a:t>Неговата</a:t>
            </a:r>
            <a:r>
              <a:rPr lang="ru-RU" sz="1800" b="1" dirty="0">
                <a:latin typeface="Century" panose="02040604050505020304" pitchFamily="18" charset="0"/>
              </a:rPr>
              <a:t> </a:t>
            </a:r>
            <a:r>
              <a:rPr lang="ru-RU" sz="1800" b="1" dirty="0" err="1">
                <a:latin typeface="Century" panose="02040604050505020304" pitchFamily="18" charset="0"/>
              </a:rPr>
              <a:t>мисия</a:t>
            </a:r>
            <a:r>
              <a:rPr lang="ru-RU" sz="1800" b="1" dirty="0">
                <a:latin typeface="Century" panose="02040604050505020304" pitchFamily="18" charset="0"/>
              </a:rPr>
              <a:t> е да </a:t>
            </a:r>
            <a:r>
              <a:rPr lang="ru-RU" sz="1800" b="1" dirty="0" err="1">
                <a:latin typeface="Century" panose="02040604050505020304" pitchFamily="18" charset="0"/>
              </a:rPr>
              <a:t>свежда</a:t>
            </a:r>
            <a:r>
              <a:rPr lang="ru-RU" sz="1800" b="1" dirty="0">
                <a:latin typeface="Century" panose="02040604050505020304" pitchFamily="18" charset="0"/>
              </a:rPr>
              <a:t> на </a:t>
            </a:r>
            <a:r>
              <a:rPr lang="ru-RU" sz="1800" b="1" dirty="0" err="1">
                <a:latin typeface="Century" panose="02040604050505020304" pitchFamily="18" charset="0"/>
              </a:rPr>
              <a:t>смъртните</a:t>
            </a:r>
            <a:r>
              <a:rPr lang="ru-RU" sz="1800" b="1" dirty="0">
                <a:latin typeface="Century" panose="02040604050505020304" pitchFamily="18" charset="0"/>
              </a:rPr>
              <a:t> </a:t>
            </a:r>
            <a:r>
              <a:rPr lang="ru-RU" sz="1800" b="1" dirty="0" err="1">
                <a:latin typeface="Century" panose="02040604050505020304" pitchFamily="18" charset="0"/>
              </a:rPr>
              <a:t>божественото</a:t>
            </a:r>
            <a:r>
              <a:rPr lang="ru-RU" sz="1800" b="1" dirty="0">
                <a:latin typeface="Century" panose="02040604050505020304" pitchFamily="18" charset="0"/>
              </a:rPr>
              <a:t> мнение. Чрез него се </a:t>
            </a:r>
            <a:r>
              <a:rPr lang="ru-RU" sz="1800" b="1" dirty="0" err="1">
                <a:latin typeface="Century" panose="02040604050505020304" pitchFamily="18" charset="0"/>
              </a:rPr>
              <a:t>произнася</a:t>
            </a:r>
            <a:r>
              <a:rPr lang="ru-RU" sz="1800" b="1" dirty="0">
                <a:latin typeface="Century" panose="02040604050505020304" pitchFamily="18" charset="0"/>
              </a:rPr>
              <a:t> </a:t>
            </a:r>
            <a:r>
              <a:rPr lang="ru-RU" sz="1800" b="1" dirty="0" err="1">
                <a:latin typeface="Century" panose="02040604050505020304" pitchFamily="18" charset="0"/>
              </a:rPr>
              <a:t>божествената</a:t>
            </a:r>
            <a:r>
              <a:rPr lang="ru-RU" sz="1800" b="1" dirty="0">
                <a:latin typeface="Century" panose="02040604050505020304" pitchFamily="18" charset="0"/>
              </a:rPr>
              <a:t> воля.</a:t>
            </a:r>
          </a:p>
          <a:p>
            <a:r>
              <a:rPr lang="ru-RU" sz="1800" b="1" dirty="0" err="1">
                <a:latin typeface="Century" panose="02040604050505020304" pitchFamily="18" charset="0"/>
              </a:rPr>
              <a:t>Вестител</a:t>
            </a:r>
            <a:endParaRPr lang="ru-RU" sz="1800" b="1" dirty="0">
              <a:latin typeface="Century" panose="02040604050505020304" pitchFamily="18" charset="0"/>
            </a:endParaRPr>
          </a:p>
          <a:p>
            <a:r>
              <a:rPr lang="ru-RU" sz="1800" b="1" dirty="0" err="1">
                <a:latin typeface="Century" panose="02040604050505020304" pitchFamily="18" charset="0"/>
              </a:rPr>
              <a:t>Евридика</a:t>
            </a:r>
            <a:r>
              <a:rPr lang="ru-RU" sz="1800" b="1" dirty="0">
                <a:latin typeface="Century" panose="02040604050505020304" pitchFamily="18" charset="0"/>
              </a:rPr>
              <a:t> - </a:t>
            </a:r>
            <a:r>
              <a:rPr lang="ru-RU" sz="1800" b="1" dirty="0" err="1">
                <a:latin typeface="Century" panose="02040604050505020304" pitchFamily="18" charset="0"/>
              </a:rPr>
              <a:t>съпругата</a:t>
            </a:r>
            <a:r>
              <a:rPr lang="ru-RU" sz="1800" b="1" dirty="0">
                <a:latin typeface="Century" panose="02040604050505020304" pitchFamily="18" charset="0"/>
              </a:rPr>
              <a:t> на </a:t>
            </a:r>
            <a:r>
              <a:rPr lang="ru-RU" sz="1800" b="1" dirty="0" err="1">
                <a:latin typeface="Century" panose="02040604050505020304" pitchFamily="18" charset="0"/>
              </a:rPr>
              <a:t>Креон</a:t>
            </a:r>
            <a:r>
              <a:rPr lang="ru-RU" sz="1800" b="1" dirty="0">
                <a:latin typeface="Century" panose="02040604050505020304" pitchFamily="18" charset="0"/>
              </a:rPr>
              <a:t>. Чрез </a:t>
            </a:r>
            <a:r>
              <a:rPr lang="ru-RU" sz="1800" b="1" dirty="0" err="1">
                <a:latin typeface="Century" panose="02040604050505020304" pitchFamily="18" charset="0"/>
              </a:rPr>
              <a:t>нея</a:t>
            </a:r>
            <a:r>
              <a:rPr lang="ru-RU" sz="1800" b="1" dirty="0">
                <a:latin typeface="Century" panose="02040604050505020304" pitchFamily="18" charset="0"/>
              </a:rPr>
              <a:t> е описано </a:t>
            </a:r>
            <a:r>
              <a:rPr lang="ru-RU" sz="1800" b="1" dirty="0" err="1">
                <a:latin typeface="Century" panose="02040604050505020304" pitchFamily="18" charset="0"/>
              </a:rPr>
              <a:t>силното</a:t>
            </a:r>
            <a:r>
              <a:rPr lang="ru-RU" sz="1800" b="1" dirty="0">
                <a:latin typeface="Century" panose="02040604050505020304" pitchFamily="18" charset="0"/>
              </a:rPr>
              <a:t> </a:t>
            </a:r>
            <a:r>
              <a:rPr lang="ru-RU" sz="1800" b="1" dirty="0" err="1">
                <a:latin typeface="Century" panose="02040604050505020304" pitchFamily="18" charset="0"/>
              </a:rPr>
              <a:t>майчинско</a:t>
            </a:r>
            <a:r>
              <a:rPr lang="ru-RU" sz="1800" b="1" dirty="0">
                <a:latin typeface="Century" panose="02040604050505020304" pitchFamily="18" charset="0"/>
              </a:rPr>
              <a:t> чувство, </a:t>
            </a:r>
            <a:r>
              <a:rPr lang="ru-RU" sz="1800" b="1" dirty="0" err="1">
                <a:latin typeface="Century" panose="02040604050505020304" pitchFamily="18" charset="0"/>
              </a:rPr>
              <a:t>което</a:t>
            </a:r>
            <a:r>
              <a:rPr lang="ru-RU" sz="1800" b="1" dirty="0">
                <a:latin typeface="Century" panose="02040604050505020304" pitchFamily="18" charset="0"/>
              </a:rPr>
              <a:t> я кара да сложи край на живота си от </a:t>
            </a:r>
            <a:r>
              <a:rPr lang="ru-RU" sz="1800" b="1" dirty="0" err="1">
                <a:latin typeface="Century" panose="02040604050505020304" pitchFamily="18" charset="0"/>
              </a:rPr>
              <a:t>мъка</a:t>
            </a:r>
            <a:r>
              <a:rPr lang="ru-RU" sz="1800" b="1" dirty="0">
                <a:latin typeface="Century" panose="02040604050505020304" pitchFamily="18" charset="0"/>
              </a:rPr>
              <a:t> по </a:t>
            </a:r>
            <a:r>
              <a:rPr lang="ru-RU" sz="1800" b="1" dirty="0" err="1">
                <a:latin typeface="Century" panose="02040604050505020304" pitchFamily="18" charset="0"/>
              </a:rPr>
              <a:t>Хемон</a:t>
            </a:r>
            <a:r>
              <a:rPr lang="ru-RU" sz="1800" b="1" dirty="0">
                <a:latin typeface="Century" panose="020406040505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800" dirty="0" smtClean="0">
                <a:latin typeface="Century" panose="02040604050505020304" pitchFamily="18" charset="0"/>
              </a:rPr>
              <a:t/>
            </a:r>
            <a:br>
              <a:rPr lang="ru-RU" sz="1800" dirty="0" smtClean="0">
                <a:latin typeface="Century" panose="02040604050505020304" pitchFamily="18" charset="0"/>
              </a:rPr>
            </a:br>
            <a:endParaRPr lang="bg-BG" sz="1800" b="1" dirty="0">
              <a:latin typeface="Century" panose="02040604050505020304" pitchFamily="18" charset="0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611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908779" y="1372537"/>
            <a:ext cx="10374443" cy="4112926"/>
          </a:xfrm>
          <a:gradFill>
            <a:gsLst>
              <a:gs pos="0">
                <a:schemeClr val="accent4">
                  <a:lumMod val="110000"/>
                  <a:satMod val="105000"/>
                  <a:tint val="67000"/>
                  <a:alpha val="7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  <a:alpha val="70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  <a:alpha val="7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	</a:t>
            </a:r>
            <a:r>
              <a:rPr lang="bg-BG" b="1" dirty="0" err="1" smtClean="0">
                <a:latin typeface="Century" panose="02040604050505020304" pitchFamily="18" charset="0"/>
              </a:rPr>
              <a:t>Антигона</a:t>
            </a:r>
            <a:r>
              <a:rPr lang="bg-BG" b="1" dirty="0" smtClean="0">
                <a:latin typeface="Century" panose="02040604050505020304" pitchFamily="18" charset="0"/>
              </a:rPr>
              <a:t> цени повече божиите закони, защото животът между хората е кратък, а в отвъдното е вече и поради тази причина нарушава човешките. Тя е смела, решителна и дръзка, докато сестра й </a:t>
            </a:r>
            <a:r>
              <a:rPr lang="bg-BG" b="1" dirty="0" err="1" smtClean="0">
                <a:latin typeface="Century" panose="02040604050505020304" pitchFamily="18" charset="0"/>
              </a:rPr>
              <a:t>Исмена</a:t>
            </a:r>
            <a:r>
              <a:rPr lang="bg-BG" b="1" dirty="0" smtClean="0">
                <a:latin typeface="Century" panose="02040604050505020304" pitchFamily="18" charset="0"/>
              </a:rPr>
              <a:t> е плаха, страхлива и сломена заради всичките им беди. </a:t>
            </a:r>
            <a:r>
              <a:rPr lang="bg-BG" b="1" dirty="0" err="1" smtClean="0">
                <a:latin typeface="Century" panose="02040604050505020304" pitchFamily="18" charset="0"/>
              </a:rPr>
              <a:t>Антигона</a:t>
            </a:r>
            <a:r>
              <a:rPr lang="bg-BG" b="1" dirty="0" smtClean="0">
                <a:latin typeface="Century" panose="02040604050505020304" pitchFamily="18" charset="0"/>
              </a:rPr>
              <a:t> е решена да изпълни роднинския си дълг към брат си </a:t>
            </a:r>
            <a:r>
              <a:rPr lang="bg-BG" b="1" dirty="0" err="1" smtClean="0">
                <a:latin typeface="Century" panose="02040604050505020304" pitchFamily="18" charset="0"/>
              </a:rPr>
              <a:t>Поленик</a:t>
            </a:r>
            <a:r>
              <a:rPr lang="bg-BG" b="1" dirty="0" smtClean="0">
                <a:latin typeface="Century" panose="02040604050505020304" pitchFamily="18" charset="0"/>
              </a:rPr>
              <a:t>: „Ще легна мила с него милия, изпълнила свещен завет.“ Тя не може да презре онова, което е свято за боговете: „По-дълъг срок ще трябва да се </a:t>
            </a:r>
            <a:r>
              <a:rPr lang="bg-BG" b="1" dirty="0" err="1" smtClean="0">
                <a:latin typeface="Century" panose="02040604050505020304" pitchFamily="18" charset="0"/>
              </a:rPr>
              <a:t>нрява</a:t>
            </a:r>
            <a:r>
              <a:rPr lang="bg-BG" b="1" dirty="0" smtClean="0">
                <a:latin typeface="Century" panose="02040604050505020304" pitchFamily="18" charset="0"/>
              </a:rPr>
              <a:t> на подземните“.</a:t>
            </a:r>
            <a:endParaRPr lang="bg-BG" b="1" dirty="0">
              <a:latin typeface="Century" panose="02040604050505020304" pitchFamily="18" charset="0"/>
              <a:ea typeface="Batang" panose="02030600000101010101" pitchFamily="18" charset="-127"/>
            </a:endParaRP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815" y="4995978"/>
            <a:ext cx="3027016" cy="1690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8829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8200" y="299023"/>
            <a:ext cx="10515600" cy="1325563"/>
          </a:xfrm>
        </p:spPr>
        <p:txBody>
          <a:bodyPr/>
          <a:lstStyle/>
          <a:p>
            <a:pPr algn="ctr"/>
            <a:r>
              <a:rPr lang="bg-BG" b="1" i="1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Batang" panose="02030600000101010101" pitchFamily="18" charset="-127"/>
                <a:ea typeface="Batang" panose="02030600000101010101" pitchFamily="18" charset="-127"/>
              </a:rPr>
              <a:t>Конфликтът между </a:t>
            </a:r>
            <a:r>
              <a:rPr lang="bg-BG" b="1" i="1" dirty="0" err="1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Batang" panose="02030600000101010101" pitchFamily="18" charset="-127"/>
                <a:ea typeface="Batang" panose="02030600000101010101" pitchFamily="18" charset="-127"/>
              </a:rPr>
              <a:t>Креон</a:t>
            </a:r>
            <a:r>
              <a:rPr lang="bg-BG" b="1" i="1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Batang" panose="02030600000101010101" pitchFamily="18" charset="-127"/>
                <a:ea typeface="Batang" panose="02030600000101010101" pitchFamily="18" charset="-127"/>
              </a:rPr>
              <a:t> и </a:t>
            </a:r>
            <a:r>
              <a:rPr lang="bg-BG" b="1" i="1" dirty="0" err="1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Batang" panose="02030600000101010101" pitchFamily="18" charset="-127"/>
                <a:ea typeface="Batang" panose="02030600000101010101" pitchFamily="18" charset="-127"/>
              </a:rPr>
              <a:t>Антигона</a:t>
            </a:r>
            <a:endParaRPr lang="bg-BG" b="1" i="1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44669"/>
          </a:xfrm>
          <a:gradFill>
            <a:gsLst>
              <a:gs pos="0">
                <a:schemeClr val="accent4">
                  <a:lumMod val="110000"/>
                  <a:satMod val="105000"/>
                  <a:tint val="67000"/>
                  <a:alpha val="7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  <a:alpha val="70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  <a:alpha val="7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 smtClean="0"/>
              <a:t>	</a:t>
            </a:r>
            <a:r>
              <a:rPr lang="bg-BG" sz="2400" b="1" dirty="0" smtClean="0">
                <a:latin typeface="Book Antiqua" panose="02040602050305030304" pitchFamily="18" charset="0"/>
                <a:ea typeface="Batang" panose="02030600000101010101" pitchFamily="18" charset="-127"/>
              </a:rPr>
              <a:t>Изправена пред </a:t>
            </a:r>
            <a:r>
              <a:rPr lang="bg-BG" sz="2400" b="1" dirty="0" err="1" smtClean="0">
                <a:latin typeface="Book Antiqua" panose="02040602050305030304" pitchFamily="18" charset="0"/>
                <a:ea typeface="Batang" panose="02030600000101010101" pitchFamily="18" charset="-127"/>
              </a:rPr>
              <a:t>Креон</a:t>
            </a:r>
            <a:r>
              <a:rPr lang="bg-BG" sz="2400" b="1" dirty="0" smtClean="0">
                <a:latin typeface="Book Antiqua" panose="02040602050305030304" pitchFamily="18" charset="0"/>
                <a:ea typeface="Batang" panose="02030600000101010101" pitchFamily="18" charset="-127"/>
              </a:rPr>
              <a:t>, девойката проявява твърд характер , когато признава извършеното от нея, смелостта на постъпката прераства в  дръзновение, когато зрителят узнава, че </a:t>
            </a:r>
            <a:r>
              <a:rPr lang="bg-BG" sz="2400" b="1" dirty="0" err="1" smtClean="0">
                <a:latin typeface="Book Antiqua" panose="02040602050305030304" pitchFamily="18" charset="0"/>
                <a:ea typeface="Batang" panose="02030600000101010101" pitchFamily="18" charset="-127"/>
              </a:rPr>
              <a:t>Антигона</a:t>
            </a:r>
            <a:r>
              <a:rPr lang="bg-BG" sz="2400" b="1" dirty="0" smtClean="0">
                <a:latin typeface="Book Antiqua" panose="02040602050305030304" pitchFamily="18" charset="0"/>
                <a:ea typeface="Batang" panose="02030600000101010101" pitchFamily="18" charset="-127"/>
              </a:rPr>
              <a:t> е знаела забраната на </a:t>
            </a:r>
            <a:r>
              <a:rPr lang="bg-BG" sz="2400" b="1" dirty="0" err="1" smtClean="0">
                <a:latin typeface="Book Antiqua" panose="02040602050305030304" pitchFamily="18" charset="0"/>
                <a:ea typeface="Batang" panose="02030600000101010101" pitchFamily="18" charset="-127"/>
              </a:rPr>
              <a:t>Креон</a:t>
            </a:r>
            <a:r>
              <a:rPr lang="bg-BG" sz="2400" b="1" dirty="0" smtClean="0">
                <a:latin typeface="Book Antiqua" panose="02040602050305030304" pitchFamily="18" charset="0"/>
                <a:ea typeface="Batang" panose="02030600000101010101" pitchFamily="18" charset="-127"/>
              </a:rPr>
              <a:t>. В очите му казва, че не може неговата заповед да я застави да наруши неписаните закони и вечните наредби на боговете. В думите и долавяме гордост от извършената постъпка – тя е изпълнила религиозен дълг към мъртвия брат. </a:t>
            </a:r>
            <a:r>
              <a:rPr lang="bg-BG" sz="2400" b="1" dirty="0" err="1" smtClean="0">
                <a:latin typeface="Book Antiqua" panose="02040602050305030304" pitchFamily="18" charset="0"/>
                <a:ea typeface="Batang" panose="02030600000101010101" pitchFamily="18" charset="-127"/>
              </a:rPr>
              <a:t>Креон</a:t>
            </a:r>
            <a:r>
              <a:rPr lang="bg-BG" sz="2400" b="1" dirty="0" smtClean="0">
                <a:latin typeface="Book Antiqua" panose="02040602050305030304" pitchFamily="18" charset="0"/>
                <a:ea typeface="Batang" panose="02030600000101010101" pitchFamily="18" charset="-127"/>
              </a:rPr>
              <a:t> изпада в ярост и изрича думи на диктатор и самозабравил се властник. Той смята държавата за своя  собственост и може да разполага с нея така, както намери за добре. И никой не е в състояние да разбере, че правото е на страната на </a:t>
            </a:r>
            <a:r>
              <a:rPr lang="bg-BG" sz="2400" b="1" dirty="0" err="1" smtClean="0">
                <a:latin typeface="Book Antiqua" panose="02040602050305030304" pitchFamily="18" charset="0"/>
                <a:ea typeface="Batang" panose="02030600000101010101" pitchFamily="18" charset="-127"/>
              </a:rPr>
              <a:t>Антигона</a:t>
            </a:r>
            <a:r>
              <a:rPr lang="bg-BG" sz="2400" b="1" dirty="0" smtClean="0">
                <a:latin typeface="Book Antiqua" panose="02040602050305030304" pitchFamily="18" charset="0"/>
                <a:ea typeface="Batang" panose="02030600000101010101" pitchFamily="18" charset="-127"/>
              </a:rPr>
              <a:t>. </a:t>
            </a:r>
            <a:r>
              <a:rPr lang="bg-BG" sz="2400" b="1" dirty="0" err="1" smtClean="0">
                <a:latin typeface="Book Antiqua" panose="02040602050305030304" pitchFamily="18" charset="0"/>
                <a:ea typeface="Batang" panose="02030600000101010101" pitchFamily="18" charset="-127"/>
              </a:rPr>
              <a:t>Креон</a:t>
            </a:r>
            <a:r>
              <a:rPr lang="bg-BG" sz="2400" b="1" dirty="0">
                <a:latin typeface="Book Antiqua" panose="02040602050305030304" pitchFamily="18" charset="0"/>
                <a:ea typeface="Batang" panose="02030600000101010101" pitchFamily="18" charset="-127"/>
              </a:rPr>
              <a:t> </a:t>
            </a:r>
            <a:r>
              <a:rPr lang="bg-BG" sz="2400" b="1" dirty="0" smtClean="0">
                <a:latin typeface="Book Antiqua" panose="02040602050305030304" pitchFamily="18" charset="0"/>
                <a:ea typeface="Batang" panose="02030600000101010101" pitchFamily="18" charset="-127"/>
              </a:rPr>
              <a:t>се застъпва за писаните закони. Той има право, когато изисква да бъдат спазени писаните закони и наредби на властта. В същото време той не е абсолютно прав понеже е издал заповед, която нарушава установена от дълго време традиция. </a:t>
            </a:r>
            <a:r>
              <a:rPr lang="bg-BG" sz="2400" b="1" dirty="0" err="1" smtClean="0">
                <a:latin typeface="Book Antiqua" panose="02040602050305030304" pitchFamily="18" charset="0"/>
                <a:ea typeface="Batang" panose="02030600000101010101" pitchFamily="18" charset="-127"/>
              </a:rPr>
              <a:t>Антигона</a:t>
            </a:r>
            <a:r>
              <a:rPr lang="bg-BG" sz="2400" b="1" dirty="0" smtClean="0">
                <a:latin typeface="Book Antiqua" panose="02040602050305030304" pitchFamily="18" charset="0"/>
                <a:ea typeface="Batang" panose="02030600000101010101" pitchFamily="18" charset="-127"/>
              </a:rPr>
              <a:t> е застъпница на неписаните закони. Тя смята, че мъртвият не може да бъде лишен от погребение съгласно божественото право. Когато изпълнява неписаните закони, в същото време нарушава писаните.</a:t>
            </a:r>
            <a:endParaRPr lang="bg-BG" sz="3200" b="1" dirty="0">
              <a:latin typeface="Book Antiqua" panose="02040602050305030304" pitchFamily="18" charset="0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62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908779" y="1372537"/>
            <a:ext cx="10374443" cy="4112926"/>
          </a:xfrm>
          <a:gradFill>
            <a:gsLst>
              <a:gs pos="0">
                <a:schemeClr val="accent4">
                  <a:lumMod val="110000"/>
                  <a:satMod val="105000"/>
                  <a:tint val="67000"/>
                  <a:alpha val="7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  <a:alpha val="70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  <a:alpha val="7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b="1" i="1" dirty="0" smtClean="0">
                <a:solidFill>
                  <a:srgbClr val="FF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Извод:  </a:t>
            </a:r>
            <a:r>
              <a:rPr lang="bg-BG" b="1" i="1" dirty="0" err="1" smtClean="0">
                <a:latin typeface="Book Antiqua" panose="02040602050305030304" pitchFamily="18" charset="0"/>
              </a:rPr>
              <a:t>Антигона</a:t>
            </a:r>
            <a:r>
              <a:rPr lang="bg-BG" b="1" i="1" dirty="0" smtClean="0">
                <a:latin typeface="Book Antiqua" panose="02040602050305030304" pitchFamily="18" charset="0"/>
              </a:rPr>
              <a:t> не може да изпълни заповедта на </a:t>
            </a:r>
            <a:r>
              <a:rPr lang="bg-BG" b="1" i="1" dirty="0" err="1" smtClean="0">
                <a:latin typeface="Book Antiqua" panose="02040602050305030304" pitchFamily="18" charset="0"/>
              </a:rPr>
              <a:t>Креон</a:t>
            </a:r>
            <a:r>
              <a:rPr lang="bg-BG" b="1" i="1" dirty="0" smtClean="0">
                <a:latin typeface="Book Antiqua" panose="02040602050305030304" pitchFamily="18" charset="0"/>
              </a:rPr>
              <a:t> и загива, но все пак останала вярна на моралните си принципи.</a:t>
            </a:r>
            <a:br>
              <a:rPr lang="bg-BG" b="1" i="1" dirty="0" smtClean="0">
                <a:latin typeface="Book Antiqua" panose="02040602050305030304" pitchFamily="18" charset="0"/>
              </a:rPr>
            </a:br>
            <a:r>
              <a:rPr lang="bg-BG" b="1" i="1" dirty="0" smtClean="0">
                <a:latin typeface="Book Antiqua" panose="02040602050305030304" pitchFamily="18" charset="0"/>
              </a:rPr>
              <a:t/>
            </a:r>
            <a:br>
              <a:rPr lang="bg-BG" b="1" i="1" dirty="0" smtClean="0">
                <a:latin typeface="Book Antiqua" panose="02040602050305030304" pitchFamily="18" charset="0"/>
              </a:rPr>
            </a:br>
            <a:r>
              <a:rPr lang="bg-BG" b="1" i="1" dirty="0" smtClean="0">
                <a:latin typeface="Book Antiqua" panose="02040602050305030304" pitchFamily="18" charset="0"/>
              </a:rPr>
              <a:t>	В крайна сметка „</a:t>
            </a:r>
            <a:r>
              <a:rPr lang="bg-BG" b="1" i="1" dirty="0" err="1" smtClean="0">
                <a:latin typeface="Book Antiqua" panose="02040602050305030304" pitchFamily="18" charset="0"/>
              </a:rPr>
              <a:t>Антигона</a:t>
            </a:r>
            <a:r>
              <a:rPr lang="bg-BG" b="1" i="1" dirty="0" smtClean="0">
                <a:latin typeface="Book Antiqua" panose="02040602050305030304" pitchFamily="18" charset="0"/>
              </a:rPr>
              <a:t>“ внушава, че човешкото щастие е във връзката с другия човек. Това научава </a:t>
            </a:r>
            <a:r>
              <a:rPr lang="bg-BG" b="1" i="1" dirty="0" err="1" smtClean="0">
                <a:latin typeface="Book Antiqua" panose="02040602050305030304" pitchFamily="18" charset="0"/>
              </a:rPr>
              <a:t>Креон</a:t>
            </a:r>
            <a:r>
              <a:rPr lang="bg-BG" b="1" i="1" dirty="0" smtClean="0">
                <a:latin typeface="Book Antiqua" panose="02040602050305030304" pitchFamily="18" charset="0"/>
              </a:rPr>
              <a:t> в нещастието си, което го довежда до „трагичното узнаване“, че другият е едно „аз“, което не може сляпо да бъде отречено. Човешката свързаност налага примирието и мярката, които липсват на </a:t>
            </a:r>
            <a:r>
              <a:rPr lang="bg-BG" b="1" i="1" dirty="0" err="1" smtClean="0">
                <a:latin typeface="Book Antiqua" panose="02040602050305030304" pitchFamily="18" charset="0"/>
              </a:rPr>
              <a:t>Креон</a:t>
            </a:r>
            <a:r>
              <a:rPr lang="bg-BG" b="1" i="1" dirty="0" smtClean="0">
                <a:latin typeface="Book Antiqua" panose="02040602050305030304" pitchFamily="18" charset="0"/>
              </a:rPr>
              <a:t>.</a:t>
            </a:r>
            <a:br>
              <a:rPr lang="bg-BG" b="1" i="1" dirty="0" smtClean="0">
                <a:latin typeface="Book Antiqua" panose="02040602050305030304" pitchFamily="18" charset="0"/>
              </a:rPr>
            </a:br>
            <a:r>
              <a:rPr lang="bg-BG" b="1" i="1" dirty="0" smtClean="0">
                <a:latin typeface="Book Antiqua" panose="02040602050305030304" pitchFamily="18" charset="0"/>
              </a:rPr>
              <a:t>	</a:t>
            </a:r>
            <a:endParaRPr lang="bg-BG" b="1" i="1" dirty="0">
              <a:latin typeface="Book Antiqua" panose="02040602050305030304" pitchFamily="18" charset="0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701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1"/>
          <p:cNvSpPr txBox="1">
            <a:spLocks/>
          </p:cNvSpPr>
          <p:nvPr/>
        </p:nvSpPr>
        <p:spPr>
          <a:xfrm>
            <a:off x="838200" y="407356"/>
            <a:ext cx="10515600" cy="1325563"/>
          </a:xfrm>
          <a:prstGeom prst="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  <a:alpha val="7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  <a:alpha val="70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  <a:alpha val="7000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b="1" i="1" dirty="0" smtClean="0">
                <a:latin typeface="Century" panose="02040604050505020304" pitchFamily="18" charset="0"/>
                <a:ea typeface="Batang" panose="02030600000101010101" pitchFamily="18" charset="-127"/>
              </a:rPr>
              <a:t>Автор:</a:t>
            </a:r>
            <a:endParaRPr lang="bg-BG" b="1" i="1" dirty="0">
              <a:latin typeface="Century" panose="02040604050505020304" pitchFamily="18" charset="0"/>
              <a:ea typeface="Batang" panose="02030600000101010101" pitchFamily="18" charset="-127"/>
            </a:endParaRPr>
          </a:p>
        </p:txBody>
      </p:sp>
      <p:sp>
        <p:nvSpPr>
          <p:cNvPr id="6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2606426"/>
            <a:ext cx="10515600" cy="3034210"/>
          </a:xfrm>
          <a:gradFill>
            <a:gsLst>
              <a:gs pos="0">
                <a:schemeClr val="accent4">
                  <a:lumMod val="110000"/>
                  <a:satMod val="105000"/>
                  <a:tint val="67000"/>
                  <a:alpha val="7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  <a:alpha val="70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  <a:alpha val="7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bg-BG" b="1" i="1" dirty="0" smtClean="0">
                <a:latin typeface="Book Antiqua" panose="02040602050305030304" pitchFamily="18" charset="0"/>
                <a:ea typeface="Batang" panose="02030600000101010101" pitchFamily="18" charset="-127"/>
              </a:rPr>
              <a:t>Георги Бориславов Божинов  - ученик от </a:t>
            </a:r>
            <a:r>
              <a:rPr lang="en-US" b="1" i="1" dirty="0" err="1" smtClean="0">
                <a:latin typeface="Book Antiqua" panose="02040602050305030304" pitchFamily="18" charset="0"/>
                <a:ea typeface="Batang" panose="02030600000101010101" pitchFamily="18" charset="-127"/>
              </a:rPr>
              <a:t>I</a:t>
            </a:r>
            <a:r>
              <a:rPr lang="en-US" b="1" i="1" dirty="0" err="1">
                <a:latin typeface="Book Antiqua" panose="02040602050305030304" pitchFamily="18" charset="0"/>
                <a:ea typeface="Batang" panose="02030600000101010101" pitchFamily="18" charset="-127"/>
              </a:rPr>
              <a:t>X</a:t>
            </a:r>
            <a:r>
              <a:rPr lang="en-US" b="1" i="1" baseline="30000" dirty="0" err="1" smtClean="0">
                <a:latin typeface="Book Antiqua" panose="02040602050305030304" pitchFamily="18" charset="0"/>
                <a:ea typeface="Batang" panose="02030600000101010101" pitchFamily="18" charset="-127"/>
              </a:rPr>
              <a:t>a</a:t>
            </a:r>
            <a:r>
              <a:rPr lang="en-US" b="1" i="1" baseline="30000" dirty="0" smtClean="0">
                <a:latin typeface="Book Antiqua" panose="02040602050305030304" pitchFamily="18" charset="0"/>
                <a:ea typeface="Batang" panose="02030600000101010101" pitchFamily="18" charset="-127"/>
              </a:rPr>
              <a:t> </a:t>
            </a:r>
            <a:r>
              <a:rPr lang="bg-BG" b="1" i="1" dirty="0" smtClean="0">
                <a:latin typeface="Book Antiqua" panose="02040602050305030304" pitchFamily="18" charset="0"/>
                <a:ea typeface="Batang" panose="02030600000101010101" pitchFamily="18" charset="-127"/>
              </a:rPr>
              <a:t>клас</a:t>
            </a:r>
            <a:r>
              <a:rPr lang="en-US" b="1" i="1" dirty="0" smtClean="0">
                <a:latin typeface="Book Antiqua" panose="02040602050305030304" pitchFamily="18" charset="0"/>
                <a:ea typeface="Batang" panose="02030600000101010101" pitchFamily="18" charset="-127"/>
              </a:rPr>
              <a:t> </a:t>
            </a:r>
            <a:r>
              <a:rPr lang="bg-BG" b="1" i="1" dirty="0" smtClean="0">
                <a:latin typeface="Book Antiqua" panose="02040602050305030304" pitchFamily="18" charset="0"/>
                <a:ea typeface="Batang" panose="02030600000101010101" pitchFamily="18" charset="-127"/>
              </a:rPr>
              <a:t>№</a:t>
            </a:r>
            <a:r>
              <a:rPr lang="en-US" b="1" i="1" dirty="0" smtClean="0">
                <a:latin typeface="Book Antiqua" panose="02040602050305030304" pitchFamily="18" charset="0"/>
                <a:ea typeface="Batang" panose="02030600000101010101" pitchFamily="18" charset="-127"/>
              </a:rPr>
              <a:t>2</a:t>
            </a:r>
          </a:p>
          <a:p>
            <a:endParaRPr lang="en-US" b="1" i="1" dirty="0">
              <a:latin typeface="Book Antiqua" panose="02040602050305030304" pitchFamily="18" charset="0"/>
              <a:ea typeface="Batang" panose="02030600000101010101" pitchFamily="18" charset="-127"/>
            </a:endParaRPr>
          </a:p>
          <a:p>
            <a:r>
              <a:rPr lang="bg-BG" b="1" i="1" dirty="0" smtClean="0">
                <a:latin typeface="Book Antiqua" panose="02040602050305030304" pitchFamily="18" charset="0"/>
                <a:ea typeface="Batang" panose="02030600000101010101" pitchFamily="18" charset="-127"/>
              </a:rPr>
              <a:t>Преподавател: Даниел Иванов</a:t>
            </a:r>
            <a:r>
              <a:rPr lang="en-US" b="1" i="1" dirty="0" smtClean="0">
                <a:latin typeface="Book Antiqua" panose="02040602050305030304" pitchFamily="18" charset="0"/>
                <a:ea typeface="Batang" panose="02030600000101010101" pitchFamily="18" charset="-127"/>
              </a:rPr>
              <a:t/>
            </a:r>
            <a:br>
              <a:rPr lang="en-US" b="1" i="1" dirty="0" smtClean="0">
                <a:latin typeface="Book Antiqua" panose="02040602050305030304" pitchFamily="18" charset="0"/>
                <a:ea typeface="Batang" panose="02030600000101010101" pitchFamily="18" charset="-127"/>
              </a:rPr>
            </a:br>
            <a:r>
              <a:rPr lang="en-US" b="1" i="1" dirty="0" smtClean="0">
                <a:latin typeface="Book Antiqua" panose="02040602050305030304" pitchFamily="18" charset="0"/>
                <a:ea typeface="Batang" panose="02030600000101010101" pitchFamily="18" charset="-127"/>
              </a:rPr>
              <a:t/>
            </a:r>
            <a:br>
              <a:rPr lang="en-US" b="1" i="1" dirty="0" smtClean="0">
                <a:latin typeface="Book Antiqua" panose="02040602050305030304" pitchFamily="18" charset="0"/>
                <a:ea typeface="Batang" panose="02030600000101010101" pitchFamily="18" charset="-127"/>
              </a:rPr>
            </a:br>
            <a:r>
              <a:rPr lang="en-US" b="1" i="1" dirty="0" smtClean="0">
                <a:latin typeface="Book Antiqua" panose="02040602050305030304" pitchFamily="18" charset="0"/>
                <a:ea typeface="Batang" panose="02030600000101010101" pitchFamily="18" charset="-127"/>
              </a:rPr>
              <a:t/>
            </a:r>
            <a:br>
              <a:rPr lang="en-US" b="1" i="1" dirty="0" smtClean="0">
                <a:latin typeface="Book Antiqua" panose="02040602050305030304" pitchFamily="18" charset="0"/>
                <a:ea typeface="Batang" panose="02030600000101010101" pitchFamily="18" charset="-127"/>
              </a:rPr>
            </a:br>
            <a:endParaRPr lang="bg-BG" b="1" i="1" baseline="30000" dirty="0">
              <a:latin typeface="Book Antiqua" panose="02040602050305030304" pitchFamily="18" charset="0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99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101</Words>
  <Application>Microsoft Office PowerPoint</Application>
  <PresentationFormat>Широк екран</PresentationFormat>
  <Paragraphs>24</Paragraphs>
  <Slides>8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5" baseType="lpstr">
      <vt:lpstr>Batang</vt:lpstr>
      <vt:lpstr>Arial</vt:lpstr>
      <vt:lpstr>Book Antiqua</vt:lpstr>
      <vt:lpstr>Calibri</vt:lpstr>
      <vt:lpstr>Calibri Light</vt:lpstr>
      <vt:lpstr>Century</vt:lpstr>
      <vt:lpstr>Office тема</vt:lpstr>
      <vt:lpstr>Антигона</vt:lpstr>
      <vt:lpstr>Презентация на PowerPoint</vt:lpstr>
      <vt:lpstr>Презентация на PowerPoint</vt:lpstr>
      <vt:lpstr>Действащи лица</vt:lpstr>
      <vt:lpstr>Презентация на PowerPoint</vt:lpstr>
      <vt:lpstr>Конфликтът между Креон и Антигона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Антигона</dc:title>
  <dc:creator>PC</dc:creator>
  <cp:lastModifiedBy>Vanya Stamenova</cp:lastModifiedBy>
  <cp:revision>17</cp:revision>
  <dcterms:created xsi:type="dcterms:W3CDTF">2018-04-23T15:55:28Z</dcterms:created>
  <dcterms:modified xsi:type="dcterms:W3CDTF">2018-04-26T06:35:00Z</dcterms:modified>
</cp:coreProperties>
</file>