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4/12/22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8B49-F17A-2D47-9267-4C9E80D8E5D1}"/>
              </a:ext>
            </a:extLst>
          </p:cNvPr>
          <p:cNvSpPr>
            <a:spLocks noGrp="1"/>
          </p:cNvSpPr>
          <p:nvPr>
            <p:ph type="ctrTitle"/>
          </p:nvPr>
        </p:nvSpPr>
        <p:spPr>
          <a:xfrm>
            <a:off x="1066800" y="2499359"/>
            <a:ext cx="9133840" cy="1544321"/>
          </a:xfrm>
        </p:spPr>
        <p:txBody>
          <a:bodyPr/>
          <a:lstStyle/>
          <a:p>
            <a:r>
              <a:rPr lang="en-BG" dirty="0"/>
              <a:t>Hibernate L1 Cache</a:t>
            </a:r>
          </a:p>
        </p:txBody>
      </p:sp>
    </p:spTree>
    <p:extLst>
      <p:ext uri="{BB962C8B-B14F-4D97-AF65-F5344CB8AC3E}">
        <p14:creationId xmlns:p14="http://schemas.microsoft.com/office/powerpoint/2010/main" val="46975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ECAC-15E2-5D4D-BBB3-3EB0B27ADA59}"/>
              </a:ext>
            </a:extLst>
          </p:cNvPr>
          <p:cNvSpPr>
            <a:spLocks noGrp="1"/>
          </p:cNvSpPr>
          <p:nvPr>
            <p:ph type="title"/>
          </p:nvPr>
        </p:nvSpPr>
        <p:spPr/>
        <p:txBody>
          <a:bodyPr/>
          <a:lstStyle/>
          <a:p>
            <a:r>
              <a:rPr lang="en-BG" dirty="0"/>
              <a:t>Hibernate Cache Overview</a:t>
            </a:r>
          </a:p>
        </p:txBody>
      </p:sp>
      <p:pic>
        <p:nvPicPr>
          <p:cNvPr id="12" name="Content Placeholder 11">
            <a:extLst>
              <a:ext uri="{FF2B5EF4-FFF2-40B4-BE49-F238E27FC236}">
                <a16:creationId xmlns:a16="http://schemas.microsoft.com/office/drawing/2014/main" id="{1C0A923E-765A-1440-958B-6863DDF6BCE4}"/>
              </a:ext>
            </a:extLst>
          </p:cNvPr>
          <p:cNvPicPr>
            <a:picLocks noGrp="1" noChangeAspect="1"/>
          </p:cNvPicPr>
          <p:nvPr>
            <p:ph idx="1"/>
          </p:nvPr>
        </p:nvPicPr>
        <p:blipFill>
          <a:blip r:embed="rId2"/>
          <a:stretch>
            <a:fillRect/>
          </a:stretch>
        </p:blipFill>
        <p:spPr>
          <a:xfrm>
            <a:off x="1405304" y="1757680"/>
            <a:ext cx="8094296" cy="4558857"/>
          </a:xfrm>
        </p:spPr>
      </p:pic>
    </p:spTree>
    <p:extLst>
      <p:ext uri="{BB962C8B-B14F-4D97-AF65-F5344CB8AC3E}">
        <p14:creationId xmlns:p14="http://schemas.microsoft.com/office/powerpoint/2010/main" val="25825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B4D3-D18B-AA4C-B555-F3A0A7F200D5}"/>
              </a:ext>
            </a:extLst>
          </p:cNvPr>
          <p:cNvSpPr>
            <a:spLocks noGrp="1"/>
          </p:cNvSpPr>
          <p:nvPr>
            <p:ph type="title"/>
          </p:nvPr>
        </p:nvSpPr>
        <p:spPr/>
        <p:txBody>
          <a:bodyPr/>
          <a:lstStyle/>
          <a:p>
            <a:r>
              <a:rPr lang="en-BG" dirty="0"/>
              <a:t>First-level Cache Scope</a:t>
            </a:r>
          </a:p>
        </p:txBody>
      </p:sp>
      <p:sp>
        <p:nvSpPr>
          <p:cNvPr id="3" name="Content Placeholder 2">
            <a:extLst>
              <a:ext uri="{FF2B5EF4-FFF2-40B4-BE49-F238E27FC236}">
                <a16:creationId xmlns:a16="http://schemas.microsoft.com/office/drawing/2014/main" id="{00E127C7-F290-694C-93A4-E9B3D0BAF367}"/>
              </a:ext>
            </a:extLst>
          </p:cNvPr>
          <p:cNvSpPr>
            <a:spLocks noGrp="1"/>
          </p:cNvSpPr>
          <p:nvPr>
            <p:ph idx="1"/>
          </p:nvPr>
        </p:nvSpPr>
        <p:spPr/>
        <p:txBody>
          <a:bodyPr>
            <a:normAutofit/>
          </a:bodyPr>
          <a:lstStyle/>
          <a:p>
            <a:r>
              <a:rPr lang="en-BG" dirty="0"/>
              <a:t>The first-level cache is session-scoped</a:t>
            </a:r>
          </a:p>
          <a:p>
            <a:r>
              <a:rPr lang="en-GB" dirty="0"/>
              <a:t>The Hibernate session is the main runtime interface between a Java application and Hibernate. </a:t>
            </a:r>
          </a:p>
          <a:p>
            <a:r>
              <a:rPr lang="en-GB" dirty="0"/>
              <a:t>The main function of the Session is to offer create, read and delete operations for instances of mapped entity classes.</a:t>
            </a:r>
          </a:p>
          <a:p>
            <a:r>
              <a:rPr lang="en-GB" dirty="0"/>
              <a:t>Instances may exist in transient, persistent or detached state.</a:t>
            </a:r>
          </a:p>
          <a:p>
            <a:r>
              <a:rPr lang="en-GB" dirty="0"/>
              <a:t>The lifecycle of a Session is bounded by the beginning and end of a logical transaction. </a:t>
            </a:r>
          </a:p>
          <a:p>
            <a:r>
              <a:rPr lang="en-GB" dirty="0"/>
              <a:t>Each session has its own first-level cache</a:t>
            </a:r>
            <a:endParaRPr lang="en-BG" dirty="0"/>
          </a:p>
        </p:txBody>
      </p:sp>
    </p:spTree>
    <p:extLst>
      <p:ext uri="{BB962C8B-B14F-4D97-AF65-F5344CB8AC3E}">
        <p14:creationId xmlns:p14="http://schemas.microsoft.com/office/powerpoint/2010/main" val="311257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5E97-C127-494A-B551-C3DF5B23597C}"/>
              </a:ext>
            </a:extLst>
          </p:cNvPr>
          <p:cNvSpPr>
            <a:spLocks noGrp="1"/>
          </p:cNvSpPr>
          <p:nvPr>
            <p:ph type="title"/>
          </p:nvPr>
        </p:nvSpPr>
        <p:spPr/>
        <p:txBody>
          <a:bodyPr/>
          <a:lstStyle/>
          <a:p>
            <a:r>
              <a:rPr lang="en-BG" dirty="0"/>
              <a:t>How does it improve performance?</a:t>
            </a:r>
          </a:p>
        </p:txBody>
      </p:sp>
      <p:sp>
        <p:nvSpPr>
          <p:cNvPr id="3" name="Content Placeholder 2">
            <a:extLst>
              <a:ext uri="{FF2B5EF4-FFF2-40B4-BE49-F238E27FC236}">
                <a16:creationId xmlns:a16="http://schemas.microsoft.com/office/drawing/2014/main" id="{26BF0EAB-B34B-6E4C-9005-D8D38EF76841}"/>
              </a:ext>
            </a:extLst>
          </p:cNvPr>
          <p:cNvSpPr>
            <a:spLocks noGrp="1"/>
          </p:cNvSpPr>
          <p:nvPr>
            <p:ph idx="1"/>
          </p:nvPr>
        </p:nvSpPr>
        <p:spPr/>
        <p:txBody>
          <a:bodyPr/>
          <a:lstStyle/>
          <a:p>
            <a:r>
              <a:rPr lang="en-BG" dirty="0"/>
              <a:t>When we query an entity the first time, it is retrieved from the database and stored in the first-level cache associated with the current hibernate session. If we query the same object again within the same session, it will be loaded from the cache and no sql query will be executed.</a:t>
            </a:r>
          </a:p>
          <a:p>
            <a:r>
              <a:rPr lang="en-BG" dirty="0"/>
              <a:t>The entity is not immediately synchonized with the database when an object is created, updated or removed, but only when the flush() method is executed.</a:t>
            </a:r>
          </a:p>
        </p:txBody>
      </p:sp>
    </p:spTree>
    <p:extLst>
      <p:ext uri="{BB962C8B-B14F-4D97-AF65-F5344CB8AC3E}">
        <p14:creationId xmlns:p14="http://schemas.microsoft.com/office/powerpoint/2010/main" val="71964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CFB5-9AA7-D24C-AB6C-1BD5537CD8B6}"/>
              </a:ext>
            </a:extLst>
          </p:cNvPr>
          <p:cNvSpPr>
            <a:spLocks noGrp="1"/>
          </p:cNvSpPr>
          <p:nvPr>
            <p:ph type="title"/>
          </p:nvPr>
        </p:nvSpPr>
        <p:spPr/>
        <p:txBody>
          <a:bodyPr/>
          <a:lstStyle/>
          <a:p>
            <a:r>
              <a:rPr lang="en-GB" dirty="0"/>
              <a:t>State of Objects in JPA/Hibernate</a:t>
            </a:r>
            <a:endParaRPr lang="en-BG" dirty="0"/>
          </a:p>
        </p:txBody>
      </p:sp>
      <p:pic>
        <p:nvPicPr>
          <p:cNvPr id="5" name="Content Placeholder 4">
            <a:extLst>
              <a:ext uri="{FF2B5EF4-FFF2-40B4-BE49-F238E27FC236}">
                <a16:creationId xmlns:a16="http://schemas.microsoft.com/office/drawing/2014/main" id="{62E3A23B-9D42-BC49-BFEF-6ED5B768ED94}"/>
              </a:ext>
            </a:extLst>
          </p:cNvPr>
          <p:cNvPicPr>
            <a:picLocks noGrp="1" noChangeAspect="1"/>
          </p:cNvPicPr>
          <p:nvPr>
            <p:ph idx="1"/>
          </p:nvPr>
        </p:nvPicPr>
        <p:blipFill>
          <a:blip r:embed="rId2"/>
          <a:stretch>
            <a:fillRect/>
          </a:stretch>
        </p:blipFill>
        <p:spPr>
          <a:xfrm>
            <a:off x="1554480" y="1693695"/>
            <a:ext cx="7416800" cy="4718524"/>
          </a:xfrm>
        </p:spPr>
      </p:pic>
    </p:spTree>
    <p:extLst>
      <p:ext uri="{BB962C8B-B14F-4D97-AF65-F5344CB8AC3E}">
        <p14:creationId xmlns:p14="http://schemas.microsoft.com/office/powerpoint/2010/main" val="29673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08F8-61D3-7F49-B532-FC3984448A3C}"/>
              </a:ext>
            </a:extLst>
          </p:cNvPr>
          <p:cNvSpPr>
            <a:spLocks noGrp="1"/>
          </p:cNvSpPr>
          <p:nvPr>
            <p:ph type="title"/>
          </p:nvPr>
        </p:nvSpPr>
        <p:spPr/>
        <p:txBody>
          <a:bodyPr/>
          <a:lstStyle/>
          <a:p>
            <a:r>
              <a:rPr lang="en-BG" dirty="0"/>
              <a:t>Important notes</a:t>
            </a:r>
          </a:p>
        </p:txBody>
      </p:sp>
      <p:sp>
        <p:nvSpPr>
          <p:cNvPr id="3" name="Content Placeholder 2">
            <a:extLst>
              <a:ext uri="{FF2B5EF4-FFF2-40B4-BE49-F238E27FC236}">
                <a16:creationId xmlns:a16="http://schemas.microsoft.com/office/drawing/2014/main" id="{505F649E-3F4F-804F-AD7E-7B20DBE17836}"/>
              </a:ext>
            </a:extLst>
          </p:cNvPr>
          <p:cNvSpPr>
            <a:spLocks noGrp="1"/>
          </p:cNvSpPr>
          <p:nvPr>
            <p:ph idx="1"/>
          </p:nvPr>
        </p:nvSpPr>
        <p:spPr/>
        <p:txBody>
          <a:bodyPr/>
          <a:lstStyle/>
          <a:p>
            <a:r>
              <a:rPr lang="en-BG" dirty="0"/>
              <a:t>The first-level cache is enabled by default and you cannot disable it.</a:t>
            </a:r>
          </a:p>
          <a:p>
            <a:r>
              <a:rPr lang="en-GB" dirty="0"/>
              <a:t>It cannot be accessed by other sessions.</a:t>
            </a:r>
            <a:endParaRPr lang="en-BG" dirty="0"/>
          </a:p>
          <a:p>
            <a:r>
              <a:rPr lang="en-BG" dirty="0"/>
              <a:t>It is not thread-safe.</a:t>
            </a:r>
          </a:p>
          <a:p>
            <a:r>
              <a:rPr lang="en-BG" dirty="0"/>
              <a:t>Batching too many SQL statements at flush time might lead to </a:t>
            </a:r>
            <a:r>
              <a:rPr lang="en-GB" dirty="0"/>
              <a:t>memory issues.</a:t>
            </a:r>
          </a:p>
          <a:p>
            <a:r>
              <a:rPr lang="en-GB" dirty="0"/>
              <a:t>Since the first-level cache is limited to the session, it discards the object upon session completion.</a:t>
            </a:r>
            <a:endParaRPr lang="en-BG" dirty="0"/>
          </a:p>
        </p:txBody>
      </p:sp>
    </p:spTree>
    <p:extLst>
      <p:ext uri="{BB962C8B-B14F-4D97-AF65-F5344CB8AC3E}">
        <p14:creationId xmlns:p14="http://schemas.microsoft.com/office/powerpoint/2010/main" val="616014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932</TotalTime>
  <Words>243</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Hibernate L1 Cache</vt:lpstr>
      <vt:lpstr>Hibernate Cache Overview</vt:lpstr>
      <vt:lpstr>First-level Cache Scope</vt:lpstr>
      <vt:lpstr>How does it improve performance?</vt:lpstr>
      <vt:lpstr>State of Objects in JPA/Hibernate</vt:lpstr>
      <vt:lpstr>Important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L1 Cache</dc:title>
  <dc:creator>Microsoft Office User</dc:creator>
  <cp:lastModifiedBy>Microsoft Office User</cp:lastModifiedBy>
  <cp:revision>3</cp:revision>
  <dcterms:created xsi:type="dcterms:W3CDTF">2022-04-12T18:26:06Z</dcterms:created>
  <dcterms:modified xsi:type="dcterms:W3CDTF">2022-04-13T09:58:36Z</dcterms:modified>
</cp:coreProperties>
</file>