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6"/>
  </p:notesMasterIdLst>
  <p:sldIdLst>
    <p:sldId id="256" r:id="rId2"/>
    <p:sldId id="258" r:id="rId3"/>
    <p:sldId id="269" r:id="rId4"/>
    <p:sldId id="259" r:id="rId5"/>
    <p:sldId id="260" r:id="rId6"/>
    <p:sldId id="261" r:id="rId7"/>
    <p:sldId id="262" r:id="rId8"/>
    <p:sldId id="263" r:id="rId9"/>
    <p:sldId id="264" r:id="rId10"/>
    <p:sldId id="265" r:id="rId11"/>
    <p:sldId id="266" r:id="rId12"/>
    <p:sldId id="267" r:id="rId13"/>
    <p:sldId id="268" r:id="rId14"/>
    <p:sldId id="25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528" autoAdjust="0"/>
  </p:normalViewPr>
  <p:slideViewPr>
    <p:cSldViewPr snapToGrid="0">
      <p:cViewPr varScale="1">
        <p:scale>
          <a:sx n="57" d="100"/>
          <a:sy n="57" d="100"/>
        </p:scale>
        <p:origin x="18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87D03-E1B8-4C16-A550-80B9696F3123}" type="datetimeFigureOut">
              <a:rPr lang="en-GB" smtClean="0"/>
              <a:t>05/03/2021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45BEC-3058-4D30-A76B-9F982F1B35F7}" type="slidenum">
              <a:rPr lang="en-GB" smtClean="0"/>
              <a:t>‹#›</a:t>
            </a:fld>
            <a:endParaRPr lang="en-GB"/>
          </a:p>
        </p:txBody>
      </p:sp>
    </p:spTree>
    <p:extLst>
      <p:ext uri="{BB962C8B-B14F-4D97-AF65-F5344CB8AC3E}">
        <p14:creationId xmlns:p14="http://schemas.microsoft.com/office/powerpoint/2010/main" val="275058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Title of the presentation and group members are shown on the first slide. The site logo is included in every page. </a:t>
            </a:r>
          </a:p>
        </p:txBody>
      </p:sp>
      <p:sp>
        <p:nvSpPr>
          <p:cNvPr id="4" name="Slide Number Placeholder 3"/>
          <p:cNvSpPr>
            <a:spLocks noGrp="1"/>
          </p:cNvSpPr>
          <p:nvPr>
            <p:ph type="sldNum" sz="quarter" idx="5"/>
          </p:nvPr>
        </p:nvSpPr>
        <p:spPr/>
        <p:txBody>
          <a:bodyPr/>
          <a:lstStyle/>
          <a:p>
            <a:fld id="{B6345BEC-3058-4D30-A76B-9F982F1B35F7}" type="slidenum">
              <a:rPr lang="en-GB" smtClean="0"/>
              <a:t>1</a:t>
            </a:fld>
            <a:endParaRPr lang="en-GB"/>
          </a:p>
        </p:txBody>
      </p:sp>
    </p:spTree>
    <p:extLst>
      <p:ext uri="{BB962C8B-B14F-4D97-AF65-F5344CB8AC3E}">
        <p14:creationId xmlns:p14="http://schemas.microsoft.com/office/powerpoint/2010/main" val="359787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Back-End requirements are also very important to be stated in the slide above. </a:t>
            </a:r>
          </a:p>
        </p:txBody>
      </p:sp>
      <p:sp>
        <p:nvSpPr>
          <p:cNvPr id="4" name="Slide Number Placeholder 3"/>
          <p:cNvSpPr>
            <a:spLocks noGrp="1"/>
          </p:cNvSpPr>
          <p:nvPr>
            <p:ph type="sldNum" sz="quarter" idx="5"/>
          </p:nvPr>
        </p:nvSpPr>
        <p:spPr/>
        <p:txBody>
          <a:bodyPr/>
          <a:lstStyle/>
          <a:p>
            <a:fld id="{B6345BEC-3058-4D30-A76B-9F982F1B35F7}" type="slidenum">
              <a:rPr lang="en-GB" smtClean="0"/>
              <a:t>10</a:t>
            </a:fld>
            <a:endParaRPr lang="en-GB"/>
          </a:p>
        </p:txBody>
      </p:sp>
    </p:spTree>
    <p:extLst>
      <p:ext uri="{BB962C8B-B14F-4D97-AF65-F5344CB8AC3E}">
        <p14:creationId xmlns:p14="http://schemas.microsoft.com/office/powerpoint/2010/main" val="3559824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slide is included the Design of the home page with some features implemented by now. Some annotation are included for the user. </a:t>
            </a:r>
          </a:p>
        </p:txBody>
      </p:sp>
      <p:sp>
        <p:nvSpPr>
          <p:cNvPr id="4" name="Slide Number Placeholder 3"/>
          <p:cNvSpPr>
            <a:spLocks noGrp="1"/>
          </p:cNvSpPr>
          <p:nvPr>
            <p:ph type="sldNum" sz="quarter" idx="5"/>
          </p:nvPr>
        </p:nvSpPr>
        <p:spPr/>
        <p:txBody>
          <a:bodyPr/>
          <a:lstStyle/>
          <a:p>
            <a:fld id="{B6345BEC-3058-4D30-A76B-9F982F1B35F7}" type="slidenum">
              <a:rPr lang="en-GB" smtClean="0"/>
              <a:t>11</a:t>
            </a:fld>
            <a:endParaRPr lang="en-GB"/>
          </a:p>
        </p:txBody>
      </p:sp>
    </p:spTree>
    <p:extLst>
      <p:ext uri="{BB962C8B-B14F-4D97-AF65-F5344CB8AC3E}">
        <p14:creationId xmlns:p14="http://schemas.microsoft.com/office/powerpoint/2010/main" val="538745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Main technical requirements for front and back end are shown on this slide. Main features are listed accordingly. Selectors of the products, payment options and description, about us page and contact details are also included. </a:t>
            </a:r>
          </a:p>
        </p:txBody>
      </p:sp>
      <p:sp>
        <p:nvSpPr>
          <p:cNvPr id="4" name="Slide Number Placeholder 3"/>
          <p:cNvSpPr>
            <a:spLocks noGrp="1"/>
          </p:cNvSpPr>
          <p:nvPr>
            <p:ph type="sldNum" sz="quarter" idx="5"/>
          </p:nvPr>
        </p:nvSpPr>
        <p:spPr/>
        <p:txBody>
          <a:bodyPr/>
          <a:lstStyle/>
          <a:p>
            <a:fld id="{B6345BEC-3058-4D30-A76B-9F982F1B35F7}" type="slidenum">
              <a:rPr lang="en-GB" smtClean="0"/>
              <a:t>12</a:t>
            </a:fld>
            <a:endParaRPr lang="en-GB"/>
          </a:p>
        </p:txBody>
      </p:sp>
    </p:spTree>
    <p:extLst>
      <p:ext uri="{BB962C8B-B14F-4D97-AF65-F5344CB8AC3E}">
        <p14:creationId xmlns:p14="http://schemas.microsoft.com/office/powerpoint/2010/main" val="2850219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this slide is included the Design Progress at the moment of uploading the Presentation and what has been completed so far. </a:t>
            </a:r>
          </a:p>
          <a:p>
            <a:r>
              <a:rPr lang="en-GB" dirty="0"/>
              <a:t>New Tasks allocation also included in this slide.</a:t>
            </a:r>
          </a:p>
        </p:txBody>
      </p:sp>
      <p:sp>
        <p:nvSpPr>
          <p:cNvPr id="4" name="Slide Number Placeholder 3"/>
          <p:cNvSpPr>
            <a:spLocks noGrp="1"/>
          </p:cNvSpPr>
          <p:nvPr>
            <p:ph type="sldNum" sz="quarter" idx="5"/>
          </p:nvPr>
        </p:nvSpPr>
        <p:spPr/>
        <p:txBody>
          <a:bodyPr/>
          <a:lstStyle/>
          <a:p>
            <a:fld id="{B6345BEC-3058-4D30-A76B-9F982F1B35F7}" type="slidenum">
              <a:rPr lang="en-GB" smtClean="0"/>
              <a:t>13</a:t>
            </a:fld>
            <a:endParaRPr lang="en-GB"/>
          </a:p>
        </p:txBody>
      </p:sp>
    </p:spTree>
    <p:extLst>
      <p:ext uri="{BB962C8B-B14F-4D97-AF65-F5344CB8AC3E}">
        <p14:creationId xmlns:p14="http://schemas.microsoft.com/office/powerpoint/2010/main" val="1589053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Main points of the presentation slides are included in the table of content page. </a:t>
            </a:r>
          </a:p>
        </p:txBody>
      </p:sp>
      <p:sp>
        <p:nvSpPr>
          <p:cNvPr id="4" name="Slide Number Placeholder 3"/>
          <p:cNvSpPr>
            <a:spLocks noGrp="1"/>
          </p:cNvSpPr>
          <p:nvPr>
            <p:ph type="sldNum" sz="quarter" idx="5"/>
          </p:nvPr>
        </p:nvSpPr>
        <p:spPr/>
        <p:txBody>
          <a:bodyPr/>
          <a:lstStyle/>
          <a:p>
            <a:fld id="{B6345BEC-3058-4D30-A76B-9F982F1B35F7}" type="slidenum">
              <a:rPr lang="en-GB" smtClean="0"/>
              <a:t>2</a:t>
            </a:fld>
            <a:endParaRPr lang="en-GB"/>
          </a:p>
        </p:txBody>
      </p:sp>
    </p:spTree>
    <p:extLst>
      <p:ext uri="{BB962C8B-B14F-4D97-AF65-F5344CB8AC3E}">
        <p14:creationId xmlns:p14="http://schemas.microsoft.com/office/powerpoint/2010/main" val="3716308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Online computer parts shop and its core functionalities are included in the background slide. Some of the features are included in this topic. More details will be provided in the next slides. </a:t>
            </a:r>
          </a:p>
        </p:txBody>
      </p:sp>
      <p:sp>
        <p:nvSpPr>
          <p:cNvPr id="4" name="Slide Number Placeholder 3"/>
          <p:cNvSpPr>
            <a:spLocks noGrp="1"/>
          </p:cNvSpPr>
          <p:nvPr>
            <p:ph type="sldNum" sz="quarter" idx="5"/>
          </p:nvPr>
        </p:nvSpPr>
        <p:spPr/>
        <p:txBody>
          <a:bodyPr/>
          <a:lstStyle/>
          <a:p>
            <a:fld id="{B6345BEC-3058-4D30-A76B-9F982F1B35F7}" type="slidenum">
              <a:rPr lang="en-GB" smtClean="0"/>
              <a:t>3</a:t>
            </a:fld>
            <a:endParaRPr lang="en-GB"/>
          </a:p>
        </p:txBody>
      </p:sp>
    </p:spTree>
    <p:extLst>
      <p:ext uri="{BB962C8B-B14F-4D97-AF65-F5344CB8AC3E}">
        <p14:creationId xmlns:p14="http://schemas.microsoft.com/office/powerpoint/2010/main" val="1044351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Plan of the Project includes the Tasks to be Implemented. Sprint weeks are included in the plan. It includes Status, prioritisation and tasks assigned to the members. Some of the online tools and specifications are chosen and assigned to the members. </a:t>
            </a:r>
          </a:p>
        </p:txBody>
      </p:sp>
      <p:sp>
        <p:nvSpPr>
          <p:cNvPr id="4" name="Slide Number Placeholder 3"/>
          <p:cNvSpPr>
            <a:spLocks noGrp="1"/>
          </p:cNvSpPr>
          <p:nvPr>
            <p:ph type="sldNum" sz="quarter" idx="5"/>
          </p:nvPr>
        </p:nvSpPr>
        <p:spPr/>
        <p:txBody>
          <a:bodyPr/>
          <a:lstStyle/>
          <a:p>
            <a:fld id="{B6345BEC-3058-4D30-A76B-9F982F1B35F7}" type="slidenum">
              <a:rPr lang="en-GB" smtClean="0"/>
              <a:t>4</a:t>
            </a:fld>
            <a:endParaRPr lang="en-GB"/>
          </a:p>
        </p:txBody>
      </p:sp>
    </p:spTree>
    <p:extLst>
      <p:ext uri="{BB962C8B-B14F-4D97-AF65-F5344CB8AC3E}">
        <p14:creationId xmlns:p14="http://schemas.microsoft.com/office/powerpoint/2010/main" val="4217101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Whole Project is represented along with its main components. It is separated on main and subcomponents. This is the main structure for the team to follow through different tasks completion.  </a:t>
            </a:r>
          </a:p>
        </p:txBody>
      </p:sp>
      <p:sp>
        <p:nvSpPr>
          <p:cNvPr id="4" name="Slide Number Placeholder 3"/>
          <p:cNvSpPr>
            <a:spLocks noGrp="1"/>
          </p:cNvSpPr>
          <p:nvPr>
            <p:ph type="sldNum" sz="quarter" idx="5"/>
          </p:nvPr>
        </p:nvSpPr>
        <p:spPr/>
        <p:txBody>
          <a:bodyPr/>
          <a:lstStyle/>
          <a:p>
            <a:fld id="{B6345BEC-3058-4D30-A76B-9F982F1B35F7}" type="slidenum">
              <a:rPr lang="en-GB" smtClean="0"/>
              <a:t>5</a:t>
            </a:fld>
            <a:endParaRPr lang="en-GB"/>
          </a:p>
        </p:txBody>
      </p:sp>
    </p:spTree>
    <p:extLst>
      <p:ext uri="{BB962C8B-B14F-4D97-AF65-F5344CB8AC3E}">
        <p14:creationId xmlns:p14="http://schemas.microsoft.com/office/powerpoint/2010/main" val="113436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this slide all the members are represented along with their tasks with more information about the tasks. Allocation of the stages is completed. In the next slide is included more detailed explanation of the roles. Each team member had his role and task to complete. </a:t>
            </a:r>
          </a:p>
        </p:txBody>
      </p:sp>
      <p:sp>
        <p:nvSpPr>
          <p:cNvPr id="4" name="Slide Number Placeholder 3"/>
          <p:cNvSpPr>
            <a:spLocks noGrp="1"/>
          </p:cNvSpPr>
          <p:nvPr>
            <p:ph type="sldNum" sz="quarter" idx="5"/>
          </p:nvPr>
        </p:nvSpPr>
        <p:spPr/>
        <p:txBody>
          <a:bodyPr/>
          <a:lstStyle/>
          <a:p>
            <a:fld id="{B6345BEC-3058-4D30-A76B-9F982F1B35F7}" type="slidenum">
              <a:rPr lang="en-GB" smtClean="0"/>
              <a:t>6</a:t>
            </a:fld>
            <a:endParaRPr lang="en-GB"/>
          </a:p>
        </p:txBody>
      </p:sp>
    </p:spTree>
    <p:extLst>
      <p:ext uri="{BB962C8B-B14F-4D97-AF65-F5344CB8AC3E}">
        <p14:creationId xmlns:p14="http://schemas.microsoft.com/office/powerpoint/2010/main" val="2906371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MS Project, Gantt Chart for the whole project is shown in this slide. It includes all tasks and subtasks along with duration and task sequence identification. All expected dates including completion date is given. </a:t>
            </a:r>
          </a:p>
        </p:txBody>
      </p:sp>
      <p:sp>
        <p:nvSpPr>
          <p:cNvPr id="4" name="Slide Number Placeholder 3"/>
          <p:cNvSpPr>
            <a:spLocks noGrp="1"/>
          </p:cNvSpPr>
          <p:nvPr>
            <p:ph type="sldNum" sz="quarter" idx="5"/>
          </p:nvPr>
        </p:nvSpPr>
        <p:spPr/>
        <p:txBody>
          <a:bodyPr/>
          <a:lstStyle/>
          <a:p>
            <a:fld id="{B6345BEC-3058-4D30-A76B-9F982F1B35F7}" type="slidenum">
              <a:rPr lang="en-GB" smtClean="0"/>
              <a:t>7</a:t>
            </a:fld>
            <a:endParaRPr lang="en-GB"/>
          </a:p>
        </p:txBody>
      </p:sp>
    </p:spTree>
    <p:extLst>
      <p:ext uri="{BB962C8B-B14F-4D97-AF65-F5344CB8AC3E}">
        <p14:creationId xmlns:p14="http://schemas.microsoft.com/office/powerpoint/2010/main" val="264727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slide is shown the whole list of requirements that need to be included in the website to be able to meet the user requirements. </a:t>
            </a:r>
          </a:p>
        </p:txBody>
      </p:sp>
      <p:sp>
        <p:nvSpPr>
          <p:cNvPr id="4" name="Slide Number Placeholder 3"/>
          <p:cNvSpPr>
            <a:spLocks noGrp="1"/>
          </p:cNvSpPr>
          <p:nvPr>
            <p:ph type="sldNum" sz="quarter" idx="5"/>
          </p:nvPr>
        </p:nvSpPr>
        <p:spPr/>
        <p:txBody>
          <a:bodyPr/>
          <a:lstStyle/>
          <a:p>
            <a:fld id="{B6345BEC-3058-4D30-A76B-9F982F1B35F7}" type="slidenum">
              <a:rPr lang="en-GB" smtClean="0"/>
              <a:t>8</a:t>
            </a:fld>
            <a:endParaRPr lang="en-GB"/>
          </a:p>
        </p:txBody>
      </p:sp>
    </p:spTree>
    <p:extLst>
      <p:ext uri="{BB962C8B-B14F-4D97-AF65-F5344CB8AC3E}">
        <p14:creationId xmlns:p14="http://schemas.microsoft.com/office/powerpoint/2010/main" val="4150344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Front-End Requirements are listed in this page.</a:t>
            </a:r>
          </a:p>
        </p:txBody>
      </p:sp>
      <p:sp>
        <p:nvSpPr>
          <p:cNvPr id="4" name="Slide Number Placeholder 3"/>
          <p:cNvSpPr>
            <a:spLocks noGrp="1"/>
          </p:cNvSpPr>
          <p:nvPr>
            <p:ph type="sldNum" sz="quarter" idx="5"/>
          </p:nvPr>
        </p:nvSpPr>
        <p:spPr/>
        <p:txBody>
          <a:bodyPr/>
          <a:lstStyle/>
          <a:p>
            <a:fld id="{B6345BEC-3058-4D30-A76B-9F982F1B35F7}" type="slidenum">
              <a:rPr lang="en-GB" smtClean="0"/>
              <a:t>9</a:t>
            </a:fld>
            <a:endParaRPr lang="en-GB"/>
          </a:p>
        </p:txBody>
      </p:sp>
    </p:spTree>
    <p:extLst>
      <p:ext uri="{BB962C8B-B14F-4D97-AF65-F5344CB8AC3E}">
        <p14:creationId xmlns:p14="http://schemas.microsoft.com/office/powerpoint/2010/main" val="3572729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C4C67F-0927-4202-AF2A-3349E0ED6796}"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508A3C-ADBA-4108-AF93-0E5A56A5DA43}"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76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CC4C67F-0927-4202-AF2A-3349E0ED6796}" type="datetimeFigureOut">
              <a:rPr lang="en-GB" smtClean="0"/>
              <a:t>05/03/2021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22248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C67F-0927-4202-AF2A-3349E0ED6796}"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619932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C67F-0927-4202-AF2A-3349E0ED6796}"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508A3C-ADBA-4108-AF93-0E5A56A5DA43}"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48899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C67F-0927-4202-AF2A-3349E0ED6796}"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2496041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C67F-0927-4202-AF2A-3349E0ED6796}"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508A3C-ADBA-4108-AF93-0E5A56A5DA43}"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64985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C67F-0927-4202-AF2A-3349E0ED6796}"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1926912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4C67F-0927-4202-AF2A-3349E0ED6796}"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2348025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4C67F-0927-4202-AF2A-3349E0ED6796}"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87626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4C67F-0927-4202-AF2A-3349E0ED6796}"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716267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C67F-0927-4202-AF2A-3349E0ED6796}" type="datetimeFigureOut">
              <a:rPr lang="en-GB" smtClean="0"/>
              <a:t>05/03/2021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361417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C4C67F-0927-4202-AF2A-3349E0ED6796}" type="datetimeFigureOut">
              <a:rPr lang="en-GB" smtClean="0"/>
              <a:t>05/03/2021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54554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C4C67F-0927-4202-AF2A-3349E0ED6796}" type="datetimeFigureOut">
              <a:rPr lang="en-GB" smtClean="0"/>
              <a:t>05/03/2021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228055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C4C67F-0927-4202-AF2A-3349E0ED6796}" type="datetimeFigureOut">
              <a:rPr lang="en-GB" smtClean="0"/>
              <a:t>05/03/2021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348427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4C67F-0927-4202-AF2A-3349E0ED6796}" type="datetimeFigureOut">
              <a:rPr lang="en-GB" smtClean="0"/>
              <a:t>05/03/2021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42486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C4C67F-0927-4202-AF2A-3349E0ED6796}" type="datetimeFigureOut">
              <a:rPr lang="en-GB" smtClean="0"/>
              <a:t>05/03/2021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59092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C4C67F-0927-4202-AF2A-3349E0ED6796}" type="datetimeFigureOut">
              <a:rPr lang="en-GB" smtClean="0"/>
              <a:t>05/03/2021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508A3C-ADBA-4108-AF93-0E5A56A5DA43}" type="slidenum">
              <a:rPr lang="en-GB" smtClean="0"/>
              <a:t>‹#›</a:t>
            </a:fld>
            <a:endParaRPr lang="en-GB"/>
          </a:p>
        </p:txBody>
      </p:sp>
    </p:spTree>
    <p:extLst>
      <p:ext uri="{BB962C8B-B14F-4D97-AF65-F5344CB8AC3E}">
        <p14:creationId xmlns:p14="http://schemas.microsoft.com/office/powerpoint/2010/main" val="329210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C4C67F-0927-4202-AF2A-3349E0ED6796}" type="datetimeFigureOut">
              <a:rPr lang="en-GB" smtClean="0"/>
              <a:t>05/03/2021</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508A3C-ADBA-4108-AF93-0E5A56A5DA43}" type="slidenum">
              <a:rPr lang="en-GB" smtClean="0"/>
              <a:t>‹#›</a:t>
            </a:fld>
            <a:endParaRPr lang="en-GB"/>
          </a:p>
        </p:txBody>
      </p:sp>
    </p:spTree>
    <p:extLst>
      <p:ext uri="{BB962C8B-B14F-4D97-AF65-F5344CB8AC3E}">
        <p14:creationId xmlns:p14="http://schemas.microsoft.com/office/powerpoint/2010/main" val="184564547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8DAC-ACCE-4473-A2F9-BE80AE8A0E7D}"/>
              </a:ext>
            </a:extLst>
          </p:cNvPr>
          <p:cNvSpPr>
            <a:spLocks noGrp="1"/>
          </p:cNvSpPr>
          <p:nvPr>
            <p:ph type="ctrTitle"/>
          </p:nvPr>
        </p:nvSpPr>
        <p:spPr>
          <a:xfrm>
            <a:off x="684211" y="685799"/>
            <a:ext cx="8420877" cy="2971801"/>
          </a:xfrm>
        </p:spPr>
        <p:txBody>
          <a:bodyPr>
            <a:normAutofit/>
          </a:bodyPr>
          <a:lstStyle/>
          <a:p>
            <a:r>
              <a:rPr lang="en-GB" dirty="0"/>
              <a:t>Team Project- Group 16</a:t>
            </a:r>
          </a:p>
        </p:txBody>
      </p:sp>
      <p:sp>
        <p:nvSpPr>
          <p:cNvPr id="3" name="Subtitle 2">
            <a:extLst>
              <a:ext uri="{FF2B5EF4-FFF2-40B4-BE49-F238E27FC236}">
                <a16:creationId xmlns:a16="http://schemas.microsoft.com/office/drawing/2014/main" id="{7AA78D55-5D69-4A20-B0CB-40018A86C657}"/>
              </a:ext>
            </a:extLst>
          </p:cNvPr>
          <p:cNvSpPr>
            <a:spLocks noGrp="1"/>
          </p:cNvSpPr>
          <p:nvPr>
            <p:ph type="subTitle" idx="1"/>
          </p:nvPr>
        </p:nvSpPr>
        <p:spPr/>
        <p:txBody>
          <a:bodyPr>
            <a:normAutofit/>
          </a:bodyPr>
          <a:lstStyle/>
          <a:p>
            <a:r>
              <a:rPr lang="en-US" sz="3200" dirty="0">
                <a:solidFill>
                  <a:schemeClr val="tx2">
                    <a:lumMod val="75000"/>
                  </a:schemeClr>
                </a:solidFill>
              </a:rPr>
              <a:t>Online- Shop - Computer Parts</a:t>
            </a:r>
            <a:endParaRPr lang="en-GB" sz="3200" dirty="0">
              <a:solidFill>
                <a:schemeClr val="tx2">
                  <a:lumMod val="75000"/>
                </a:schemeClr>
              </a:solidFill>
            </a:endParaRPr>
          </a:p>
        </p:txBody>
      </p:sp>
      <p:sp>
        <p:nvSpPr>
          <p:cNvPr id="4" name="TextBox 3">
            <a:extLst>
              <a:ext uri="{FF2B5EF4-FFF2-40B4-BE49-F238E27FC236}">
                <a16:creationId xmlns:a16="http://schemas.microsoft.com/office/drawing/2014/main" id="{D45F2ADA-035C-4F8F-B11C-7ED475338C67}"/>
              </a:ext>
            </a:extLst>
          </p:cNvPr>
          <p:cNvSpPr txBox="1"/>
          <p:nvPr/>
        </p:nvSpPr>
        <p:spPr>
          <a:xfrm>
            <a:off x="174558" y="4887968"/>
            <a:ext cx="5264205" cy="1477328"/>
          </a:xfrm>
          <a:prstGeom prst="rect">
            <a:avLst/>
          </a:prstGeom>
          <a:noFill/>
        </p:spPr>
        <p:txBody>
          <a:bodyPr wrap="square" rtlCol="0">
            <a:spAutoFit/>
          </a:bodyPr>
          <a:lstStyle/>
          <a:p>
            <a:r>
              <a:rPr lang="en-US" dirty="0"/>
              <a:t>Student I: Md Tanvir Azad 21467945</a:t>
            </a:r>
          </a:p>
          <a:p>
            <a:r>
              <a:rPr lang="en-US" dirty="0"/>
              <a:t>Student II: Remi Tobias 21352892  </a:t>
            </a:r>
          </a:p>
          <a:p>
            <a:r>
              <a:rPr lang="en-US" dirty="0"/>
              <a:t>Student III: Mun Kit Dominic Ling  - 21382054</a:t>
            </a:r>
          </a:p>
          <a:p>
            <a:r>
              <a:rPr lang="en-US" dirty="0"/>
              <a:t>Student IV: Taha Mahmood - 21422699</a:t>
            </a:r>
          </a:p>
          <a:p>
            <a:r>
              <a:rPr lang="en-US" dirty="0"/>
              <a:t>Student V:Georgi Sharkov - 21438070</a:t>
            </a:r>
            <a:endParaRPr lang="en-GB" dirty="0"/>
          </a:p>
        </p:txBody>
      </p:sp>
      <p:pic>
        <p:nvPicPr>
          <p:cNvPr id="41" name="Picture 40" descr="A picture containing text&#10;&#10;Description automatically generated">
            <a:extLst>
              <a:ext uri="{FF2B5EF4-FFF2-40B4-BE49-F238E27FC236}">
                <a16:creationId xmlns:a16="http://schemas.microsoft.com/office/drawing/2014/main" id="{A4F3C934-576F-4773-A92F-8C82FDDEB232}"/>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810335" y="129803"/>
            <a:ext cx="5411788" cy="2587309"/>
          </a:xfrm>
          <a:prstGeom prst="rect">
            <a:avLst/>
          </a:prstGeom>
          <a:noFill/>
          <a:ln>
            <a:noFill/>
          </a:ln>
          <a:effectLst>
            <a:softEdge rad="112500"/>
          </a:effectLst>
        </p:spPr>
      </p:pic>
      <p:pic>
        <p:nvPicPr>
          <p:cNvPr id="43" name="Picture 42">
            <a:extLst>
              <a:ext uri="{FF2B5EF4-FFF2-40B4-BE49-F238E27FC236}">
                <a16:creationId xmlns:a16="http://schemas.microsoft.com/office/drawing/2014/main" id="{BA8989C0-5149-4B01-BC58-23B98DCE3043}"/>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9602523" y="-266834"/>
            <a:ext cx="1905266" cy="1905266"/>
          </a:xfrm>
          <a:prstGeom prst="rect">
            <a:avLst/>
          </a:prstGeom>
        </p:spPr>
      </p:pic>
    </p:spTree>
    <p:extLst>
      <p:ext uri="{BB962C8B-B14F-4D97-AF65-F5344CB8AC3E}">
        <p14:creationId xmlns:p14="http://schemas.microsoft.com/office/powerpoint/2010/main" val="5432484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BF65FA-CC0E-4F67-9630-250F884A778F}"/>
              </a:ext>
            </a:extLst>
          </p:cNvPr>
          <p:cNvSpPr>
            <a:spLocks noGrp="1"/>
          </p:cNvSpPr>
          <p:nvPr>
            <p:ph type="title"/>
          </p:nvPr>
        </p:nvSpPr>
        <p:spPr>
          <a:xfrm>
            <a:off x="534062" y="382259"/>
            <a:ext cx="8534400" cy="1507067"/>
          </a:xfrm>
        </p:spPr>
        <p:txBody>
          <a:bodyPr>
            <a:normAutofit/>
          </a:bodyPr>
          <a:lstStyle/>
          <a:p>
            <a:r>
              <a:rPr lang="en-US" sz="4000" dirty="0">
                <a:solidFill>
                  <a:schemeClr val="tx2"/>
                </a:solidFill>
              </a:rPr>
              <a:t>User requirements- back-end</a:t>
            </a:r>
            <a:endParaRPr lang="en-GB" sz="4000" dirty="0">
              <a:solidFill>
                <a:schemeClr val="tx2"/>
              </a:solidFill>
            </a:endParaRPr>
          </a:p>
        </p:txBody>
      </p:sp>
      <p:sp>
        <p:nvSpPr>
          <p:cNvPr id="3" name="Content Placeholder 2">
            <a:extLst>
              <a:ext uri="{FF2B5EF4-FFF2-40B4-BE49-F238E27FC236}">
                <a16:creationId xmlns:a16="http://schemas.microsoft.com/office/drawing/2014/main" id="{4031E0A1-2A51-4F59-84E6-6A3A458373CF}"/>
              </a:ext>
            </a:extLst>
          </p:cNvPr>
          <p:cNvSpPr>
            <a:spLocks noGrp="1"/>
          </p:cNvSpPr>
          <p:nvPr>
            <p:ph idx="1"/>
          </p:nvPr>
        </p:nvSpPr>
        <p:spPr>
          <a:xfrm>
            <a:off x="534062" y="1889326"/>
            <a:ext cx="8534400" cy="4586415"/>
          </a:xfrm>
        </p:spPr>
        <p:txBody>
          <a:bodyPr>
            <a:normAutofit/>
          </a:bodyPr>
          <a:lstStyle/>
          <a:p>
            <a:endParaRPr lang="en-GB" dirty="0">
              <a:solidFill>
                <a:schemeClr val="tx1"/>
              </a:solidFill>
            </a:endParaRPr>
          </a:p>
        </p:txBody>
      </p:sp>
      <p:pic>
        <p:nvPicPr>
          <p:cNvPr id="6" name="Picture 5">
            <a:extLst>
              <a:ext uri="{FF2B5EF4-FFF2-40B4-BE49-F238E27FC236}">
                <a16:creationId xmlns:a16="http://schemas.microsoft.com/office/drawing/2014/main" id="{589A47D0-281A-4EB2-A68B-58821D868BB4}"/>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9602523" y="-266834"/>
            <a:ext cx="1905266" cy="1905266"/>
          </a:xfrm>
          <a:prstGeom prst="rect">
            <a:avLst/>
          </a:prstGeom>
        </p:spPr>
      </p:pic>
    </p:spTree>
    <p:extLst>
      <p:ext uri="{BB962C8B-B14F-4D97-AF65-F5344CB8AC3E}">
        <p14:creationId xmlns:p14="http://schemas.microsoft.com/office/powerpoint/2010/main" val="36880076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esk with technical drawings, pencil and tools">
            <a:extLst>
              <a:ext uri="{FF2B5EF4-FFF2-40B4-BE49-F238E27FC236}">
                <a16:creationId xmlns:a16="http://schemas.microsoft.com/office/drawing/2014/main" id="{D4699877-8259-41A2-BDF9-1EEB0C62CA2B}"/>
              </a:ext>
            </a:extLst>
          </p:cNvPr>
          <p:cNvPicPr>
            <a:picLocks noChangeAspect="1"/>
          </p:cNvPicPr>
          <p:nvPr/>
        </p:nvPicPr>
        <p:blipFill rotWithShape="1">
          <a:blip r:embed="rId3">
            <a:alphaModFix amt="40000"/>
          </a:blip>
          <a:srcRect t="5282" b="10449"/>
          <a:stretch/>
        </p:blipFill>
        <p:spPr>
          <a:xfrm>
            <a:off x="-3175" y="10"/>
            <a:ext cx="12192000" cy="6857990"/>
          </a:xfrm>
          <a:prstGeom prst="rect">
            <a:avLst/>
          </a:prstGeom>
        </p:spPr>
      </p:pic>
      <p:sp>
        <p:nvSpPr>
          <p:cNvPr id="2" name="Title 1">
            <a:extLst>
              <a:ext uri="{FF2B5EF4-FFF2-40B4-BE49-F238E27FC236}">
                <a16:creationId xmlns:a16="http://schemas.microsoft.com/office/drawing/2014/main" id="{90D4168F-2BBD-4E11-A07F-A2C1F49B5CB8}"/>
              </a:ext>
            </a:extLst>
          </p:cNvPr>
          <p:cNvSpPr>
            <a:spLocks noGrp="1"/>
          </p:cNvSpPr>
          <p:nvPr>
            <p:ph type="title"/>
          </p:nvPr>
        </p:nvSpPr>
        <p:spPr>
          <a:xfrm>
            <a:off x="684212" y="685799"/>
            <a:ext cx="8001000" cy="2971801"/>
          </a:xfrm>
        </p:spPr>
        <p:txBody>
          <a:bodyPr vert="horz" lIns="91440" tIns="45720" rIns="91440" bIns="45720" rtlCol="0" anchor="b">
            <a:normAutofit/>
          </a:bodyPr>
          <a:lstStyle/>
          <a:p>
            <a:r>
              <a:rPr lang="en-US" sz="4800" dirty="0"/>
              <a:t>Design </a:t>
            </a:r>
          </a:p>
        </p:txBody>
      </p:sp>
      <p:pic>
        <p:nvPicPr>
          <p:cNvPr id="10" name="Picture 9">
            <a:extLst>
              <a:ext uri="{FF2B5EF4-FFF2-40B4-BE49-F238E27FC236}">
                <a16:creationId xmlns:a16="http://schemas.microsoft.com/office/drawing/2014/main" id="{38FA4089-898C-4410-8AAC-57900015E635}"/>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9602523" y="-266834"/>
            <a:ext cx="1905266" cy="1905266"/>
          </a:xfrm>
          <a:prstGeom prst="rect">
            <a:avLst/>
          </a:prstGeom>
        </p:spPr>
      </p:pic>
    </p:spTree>
    <p:extLst>
      <p:ext uri="{BB962C8B-B14F-4D97-AF65-F5344CB8AC3E}">
        <p14:creationId xmlns:p14="http://schemas.microsoft.com/office/powerpoint/2010/main" val="98486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D19DD-24C6-4A6F-96A5-BD9C2C7F37D2}"/>
              </a:ext>
            </a:extLst>
          </p:cNvPr>
          <p:cNvSpPr>
            <a:spLocks noGrp="1"/>
          </p:cNvSpPr>
          <p:nvPr>
            <p:ph type="title"/>
          </p:nvPr>
        </p:nvSpPr>
        <p:spPr>
          <a:xfrm>
            <a:off x="5116738" y="685799"/>
            <a:ext cx="6159273" cy="2971801"/>
          </a:xfrm>
        </p:spPr>
        <p:txBody>
          <a:bodyPr vert="horz" lIns="91440" tIns="45720" rIns="91440" bIns="45720" rtlCol="0" anchor="b">
            <a:normAutofit/>
          </a:bodyPr>
          <a:lstStyle/>
          <a:p>
            <a:r>
              <a:rPr lang="en-US" sz="4800" dirty="0"/>
              <a:t>Technical requirements</a:t>
            </a:r>
          </a:p>
        </p:txBody>
      </p:sp>
      <p:pic>
        <p:nvPicPr>
          <p:cNvPr id="5" name="Picture 4" descr="Sphere of mesh and nodes">
            <a:extLst>
              <a:ext uri="{FF2B5EF4-FFF2-40B4-BE49-F238E27FC236}">
                <a16:creationId xmlns:a16="http://schemas.microsoft.com/office/drawing/2014/main" id="{24E20CD3-C8A9-49E6-A416-BBAAFC1600B7}"/>
              </a:ext>
            </a:extLst>
          </p:cNvPr>
          <p:cNvPicPr>
            <a:picLocks noChangeAspect="1"/>
          </p:cNvPicPr>
          <p:nvPr/>
        </p:nvPicPr>
        <p:blipFill rotWithShape="1">
          <a:blip r:embed="rId3"/>
          <a:srcRect l="40124" r="9135"/>
          <a:stretch/>
        </p:blipFill>
        <p:spPr>
          <a:xfrm>
            <a:off x="20" y="10"/>
            <a:ext cx="4639713" cy="6857990"/>
          </a:xfrm>
          <a:prstGeom prst="rect">
            <a:avLst/>
          </a:prstGeom>
          <a:effectLst>
            <a:innerShdw blurRad="57150" dist="38100" dir="14460000">
              <a:prstClr val="black">
                <a:alpha val="70000"/>
              </a:prstClr>
            </a:innerShdw>
          </a:effectLst>
        </p:spPr>
      </p:pic>
      <p:grpSp>
        <p:nvGrpSpPr>
          <p:cNvPr id="21" name="Group 20">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1">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6" name="Picture 15">
            <a:extLst>
              <a:ext uri="{FF2B5EF4-FFF2-40B4-BE49-F238E27FC236}">
                <a16:creationId xmlns:a16="http://schemas.microsoft.com/office/drawing/2014/main" id="{5C98365E-ADFE-4649-9DF3-19BD13DDD47B}"/>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9602523" y="-266834"/>
            <a:ext cx="1905266" cy="1905266"/>
          </a:xfrm>
          <a:prstGeom prst="rect">
            <a:avLst/>
          </a:prstGeom>
        </p:spPr>
      </p:pic>
    </p:spTree>
    <p:extLst>
      <p:ext uri="{BB962C8B-B14F-4D97-AF65-F5344CB8AC3E}">
        <p14:creationId xmlns:p14="http://schemas.microsoft.com/office/powerpoint/2010/main" val="318339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AA12-BF27-4E58-8874-CFD463004519}"/>
              </a:ext>
            </a:extLst>
          </p:cNvPr>
          <p:cNvSpPr>
            <a:spLocks noGrp="1"/>
          </p:cNvSpPr>
          <p:nvPr>
            <p:ph type="title"/>
          </p:nvPr>
        </p:nvSpPr>
        <p:spPr>
          <a:xfrm>
            <a:off x="876168" y="685799"/>
            <a:ext cx="8534400" cy="1507067"/>
          </a:xfrm>
        </p:spPr>
        <p:txBody>
          <a:bodyPr/>
          <a:lstStyle/>
          <a:p>
            <a:r>
              <a:rPr lang="en-US" dirty="0"/>
              <a:t>Progress and new tasks allocation</a:t>
            </a:r>
            <a:endParaRPr lang="en-GB" dirty="0"/>
          </a:p>
        </p:txBody>
      </p:sp>
      <p:sp>
        <p:nvSpPr>
          <p:cNvPr id="3" name="Content Placeholder 2">
            <a:extLst>
              <a:ext uri="{FF2B5EF4-FFF2-40B4-BE49-F238E27FC236}">
                <a16:creationId xmlns:a16="http://schemas.microsoft.com/office/drawing/2014/main" id="{15085BC2-F5D1-4F2C-BB5D-67C1A8A2EC34}"/>
              </a:ext>
            </a:extLst>
          </p:cNvPr>
          <p:cNvSpPr>
            <a:spLocks noGrp="1"/>
          </p:cNvSpPr>
          <p:nvPr>
            <p:ph idx="1"/>
          </p:nvPr>
        </p:nvSpPr>
        <p:spPr>
          <a:xfrm>
            <a:off x="876168" y="3000983"/>
            <a:ext cx="8534400" cy="3615267"/>
          </a:xfrm>
        </p:spPr>
        <p:txBody>
          <a:bodyPr/>
          <a:lstStyle/>
          <a:p>
            <a:endParaRPr lang="en-GB" dirty="0"/>
          </a:p>
        </p:txBody>
      </p:sp>
      <p:pic>
        <p:nvPicPr>
          <p:cNvPr id="4" name="Picture 3">
            <a:extLst>
              <a:ext uri="{FF2B5EF4-FFF2-40B4-BE49-F238E27FC236}">
                <a16:creationId xmlns:a16="http://schemas.microsoft.com/office/drawing/2014/main" id="{1F31F5DE-0338-4800-90B9-327FC51B098B}"/>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9602523" y="-266834"/>
            <a:ext cx="1905266" cy="1905266"/>
          </a:xfrm>
          <a:prstGeom prst="rect">
            <a:avLst/>
          </a:prstGeom>
        </p:spPr>
      </p:pic>
    </p:spTree>
    <p:extLst>
      <p:ext uri="{BB962C8B-B14F-4D97-AF65-F5344CB8AC3E}">
        <p14:creationId xmlns:p14="http://schemas.microsoft.com/office/powerpoint/2010/main" val="1890703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15">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17">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19">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21">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23">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0" name="Rectangle 25">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11" descr="Magnifying glass on clear background">
            <a:extLst>
              <a:ext uri="{FF2B5EF4-FFF2-40B4-BE49-F238E27FC236}">
                <a16:creationId xmlns:a16="http://schemas.microsoft.com/office/drawing/2014/main" id="{4ED5D1E5-334E-41D9-943F-A38DB4B0A46F}"/>
              </a:ext>
            </a:extLst>
          </p:cNvPr>
          <p:cNvPicPr>
            <a:picLocks noChangeAspect="1"/>
          </p:cNvPicPr>
          <p:nvPr/>
        </p:nvPicPr>
        <p:blipFill rotWithShape="1">
          <a:blip r:embed="rId2">
            <a:alphaModFix amt="40000"/>
          </a:blip>
          <a:srcRect b="15730"/>
          <a:stretch/>
        </p:blipFill>
        <p:spPr>
          <a:xfrm>
            <a:off x="-3175" y="10"/>
            <a:ext cx="12192000" cy="6857990"/>
          </a:xfrm>
          <a:prstGeom prst="rect">
            <a:avLst/>
          </a:prstGeom>
        </p:spPr>
      </p:pic>
      <p:sp>
        <p:nvSpPr>
          <p:cNvPr id="10" name="Title 9">
            <a:extLst>
              <a:ext uri="{FF2B5EF4-FFF2-40B4-BE49-F238E27FC236}">
                <a16:creationId xmlns:a16="http://schemas.microsoft.com/office/drawing/2014/main" id="{8F5E7FEA-0655-4AE0-AEDC-3007C1244B39}"/>
              </a:ext>
            </a:extLst>
          </p:cNvPr>
          <p:cNvSpPr>
            <a:spLocks noGrp="1"/>
          </p:cNvSpPr>
          <p:nvPr>
            <p:ph type="title"/>
          </p:nvPr>
        </p:nvSpPr>
        <p:spPr>
          <a:xfrm>
            <a:off x="684212" y="685799"/>
            <a:ext cx="8001000" cy="2971801"/>
          </a:xfrm>
        </p:spPr>
        <p:txBody>
          <a:bodyPr vert="horz" lIns="91440" tIns="45720" rIns="91440" bIns="45720" rtlCol="0" anchor="b">
            <a:normAutofit/>
          </a:bodyPr>
          <a:lstStyle/>
          <a:p>
            <a:r>
              <a:rPr lang="en-US" sz="4800"/>
              <a:t>Thank you </a:t>
            </a:r>
            <a:br>
              <a:rPr lang="en-US" sz="4800"/>
            </a:br>
            <a:r>
              <a:rPr lang="en-US" sz="4800"/>
              <a:t>Any questions?</a:t>
            </a:r>
          </a:p>
        </p:txBody>
      </p:sp>
      <p:pic>
        <p:nvPicPr>
          <p:cNvPr id="11" name="Picture 10">
            <a:extLst>
              <a:ext uri="{FF2B5EF4-FFF2-40B4-BE49-F238E27FC236}">
                <a16:creationId xmlns:a16="http://schemas.microsoft.com/office/drawing/2014/main" id="{A9AB32A4-2AD2-46ED-B449-C2B6F70B73D1}"/>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9602523" y="-266834"/>
            <a:ext cx="1905266" cy="1905266"/>
          </a:xfrm>
          <a:prstGeom prst="rect">
            <a:avLst/>
          </a:prstGeom>
        </p:spPr>
      </p:pic>
    </p:spTree>
    <p:extLst>
      <p:ext uri="{BB962C8B-B14F-4D97-AF65-F5344CB8AC3E}">
        <p14:creationId xmlns:p14="http://schemas.microsoft.com/office/powerpoint/2010/main" val="21130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B6722A-C28F-4F78-B4F2-DE8BAFB9949A}"/>
              </a:ext>
            </a:extLst>
          </p:cNvPr>
          <p:cNvSpPr>
            <a:spLocks noGrp="1"/>
          </p:cNvSpPr>
          <p:nvPr>
            <p:ph type="title"/>
          </p:nvPr>
        </p:nvSpPr>
        <p:spPr>
          <a:xfrm>
            <a:off x="640290" y="685800"/>
            <a:ext cx="4818656" cy="4603749"/>
          </a:xfrm>
        </p:spPr>
        <p:txBody>
          <a:bodyPr>
            <a:normAutofit/>
          </a:bodyPr>
          <a:lstStyle/>
          <a:p>
            <a:pPr algn="r"/>
            <a:r>
              <a:rPr lang="en-US" sz="5200" dirty="0"/>
              <a:t>Table of Content</a:t>
            </a:r>
            <a:endParaRPr lang="en-GB" sz="5200" dirty="0"/>
          </a:p>
        </p:txBody>
      </p:sp>
      <p:sp>
        <p:nvSpPr>
          <p:cNvPr id="25" name="Rectangle 24">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C4B336-9CB5-4A4A-BEB5-3B4D0B71F2FF}"/>
              </a:ext>
            </a:extLst>
          </p:cNvPr>
          <p:cNvSpPr>
            <a:spLocks noGrp="1"/>
          </p:cNvSpPr>
          <p:nvPr>
            <p:ph idx="1"/>
          </p:nvPr>
        </p:nvSpPr>
        <p:spPr>
          <a:xfrm>
            <a:off x="6625651" y="685800"/>
            <a:ext cx="4878959" cy="4603750"/>
          </a:xfrm>
        </p:spPr>
        <p:txBody>
          <a:bodyPr>
            <a:normAutofit lnSpcReduction="10000"/>
          </a:bodyPr>
          <a:lstStyle/>
          <a:p>
            <a:pPr>
              <a:buFont typeface="Arial" panose="020B0604020202020204" pitchFamily="34" charset="0"/>
              <a:buChar char="•"/>
            </a:pPr>
            <a:r>
              <a:rPr lang="en-US" dirty="0">
                <a:solidFill>
                  <a:schemeClr val="tx1"/>
                </a:solidFill>
              </a:rPr>
              <a:t>Background</a:t>
            </a:r>
          </a:p>
          <a:p>
            <a:pPr>
              <a:buFont typeface="Arial" panose="020B0604020202020204" pitchFamily="34" charset="0"/>
              <a:buChar char="•"/>
            </a:pPr>
            <a:r>
              <a:rPr lang="en-US" dirty="0">
                <a:solidFill>
                  <a:schemeClr val="tx1"/>
                </a:solidFill>
              </a:rPr>
              <a:t>Project Plan </a:t>
            </a:r>
          </a:p>
          <a:p>
            <a:pPr>
              <a:buFont typeface="Arial" panose="020B0604020202020204" pitchFamily="34" charset="0"/>
              <a:buChar char="•"/>
            </a:pPr>
            <a:r>
              <a:rPr lang="en-US" dirty="0">
                <a:solidFill>
                  <a:schemeClr val="tx1"/>
                </a:solidFill>
              </a:rPr>
              <a:t>Tasks Allocation		</a:t>
            </a:r>
          </a:p>
          <a:p>
            <a:pPr>
              <a:buFont typeface="Arial" panose="020B0604020202020204" pitchFamily="34" charset="0"/>
              <a:buChar char="•"/>
            </a:pPr>
            <a:r>
              <a:rPr lang="en-US" dirty="0">
                <a:solidFill>
                  <a:schemeClr val="tx1"/>
                </a:solidFill>
              </a:rPr>
              <a:t>Project Scope</a:t>
            </a:r>
          </a:p>
          <a:p>
            <a:pPr>
              <a:buFont typeface="Arial" panose="020B0604020202020204" pitchFamily="34" charset="0"/>
              <a:buChar char="•"/>
            </a:pPr>
            <a:r>
              <a:rPr lang="en-US" dirty="0">
                <a:solidFill>
                  <a:schemeClr val="tx1"/>
                </a:solidFill>
              </a:rPr>
              <a:t>Gantt Chart And WBS</a:t>
            </a:r>
          </a:p>
          <a:p>
            <a:pPr>
              <a:buFont typeface="Arial" panose="020B0604020202020204" pitchFamily="34" charset="0"/>
              <a:buChar char="•"/>
            </a:pPr>
            <a:r>
              <a:rPr lang="en-US" dirty="0">
                <a:solidFill>
                  <a:schemeClr val="tx1"/>
                </a:solidFill>
              </a:rPr>
              <a:t>Design</a:t>
            </a:r>
          </a:p>
          <a:p>
            <a:pPr>
              <a:buFont typeface="Arial" panose="020B0604020202020204" pitchFamily="34" charset="0"/>
              <a:buChar char="•"/>
            </a:pPr>
            <a:r>
              <a:rPr lang="en-US" dirty="0">
                <a:solidFill>
                  <a:schemeClr val="tx1"/>
                </a:solidFill>
              </a:rPr>
              <a:t>User Requirements	Technical Requirements</a:t>
            </a:r>
          </a:p>
          <a:p>
            <a:pPr>
              <a:buFont typeface="Arial" panose="020B0604020202020204" pitchFamily="34" charset="0"/>
              <a:buChar char="•"/>
            </a:pPr>
            <a:r>
              <a:rPr lang="en-US" dirty="0">
                <a:solidFill>
                  <a:schemeClr val="tx1"/>
                </a:solidFill>
              </a:rPr>
              <a:t>Back-end</a:t>
            </a:r>
          </a:p>
          <a:p>
            <a:pPr>
              <a:buFont typeface="Arial" panose="020B0604020202020204" pitchFamily="34" charset="0"/>
              <a:buChar char="•"/>
            </a:pPr>
            <a:r>
              <a:rPr lang="en-US" dirty="0">
                <a:solidFill>
                  <a:schemeClr val="tx1"/>
                </a:solidFill>
              </a:rPr>
              <a:t>Front-End</a:t>
            </a:r>
          </a:p>
          <a:p>
            <a:pPr>
              <a:buFont typeface="Arial" panose="020B0604020202020204" pitchFamily="34" charset="0"/>
              <a:buChar char="•"/>
            </a:pPr>
            <a:r>
              <a:rPr lang="en-US" dirty="0">
                <a:solidFill>
                  <a:schemeClr val="tx1"/>
                </a:solidFill>
              </a:rPr>
              <a:t>Progress</a:t>
            </a:r>
            <a:endParaRPr lang="en-GB" dirty="0">
              <a:solidFill>
                <a:schemeClr val="tx1"/>
              </a:solidFill>
            </a:endParaRPr>
          </a:p>
        </p:txBody>
      </p:sp>
      <p:pic>
        <p:nvPicPr>
          <p:cNvPr id="6" name="Picture 5">
            <a:extLst>
              <a:ext uri="{FF2B5EF4-FFF2-40B4-BE49-F238E27FC236}">
                <a16:creationId xmlns:a16="http://schemas.microsoft.com/office/drawing/2014/main" id="{0DECFAAF-CAD2-4DD1-8334-C4CD2E0A688C}"/>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9602523" y="-266834"/>
            <a:ext cx="1905266" cy="1905266"/>
          </a:xfrm>
          <a:prstGeom prst="rect">
            <a:avLst/>
          </a:prstGeom>
        </p:spPr>
      </p:pic>
    </p:spTree>
    <p:extLst>
      <p:ext uri="{BB962C8B-B14F-4D97-AF65-F5344CB8AC3E}">
        <p14:creationId xmlns:p14="http://schemas.microsoft.com/office/powerpoint/2010/main" val="2136928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0" name="Group 8">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 name="Content Placeholder 5">
            <a:extLst>
              <a:ext uri="{FF2B5EF4-FFF2-40B4-BE49-F238E27FC236}">
                <a16:creationId xmlns:a16="http://schemas.microsoft.com/office/drawing/2014/main" id="{E254C02D-F63B-417A-BDE5-A03B9D8F71D6}"/>
              </a:ext>
            </a:extLst>
          </p:cNvPr>
          <p:cNvSpPr>
            <a:spLocks noGrp="1"/>
          </p:cNvSpPr>
          <p:nvPr>
            <p:ph idx="1"/>
          </p:nvPr>
        </p:nvSpPr>
        <p:spPr>
          <a:xfrm>
            <a:off x="684212" y="685801"/>
            <a:ext cx="7525933" cy="952632"/>
          </a:xfrm>
        </p:spPr>
        <p:txBody>
          <a:bodyPr/>
          <a:lstStyle/>
          <a:p>
            <a:pPr marL="0" indent="0">
              <a:buNone/>
            </a:pPr>
            <a:r>
              <a:rPr lang="en-GB" sz="4000" u="sng" dirty="0">
                <a:solidFill>
                  <a:schemeClr val="tx1"/>
                </a:solidFill>
              </a:rPr>
              <a:t>Background </a:t>
            </a:r>
          </a:p>
          <a:p>
            <a:pPr marL="0" indent="0">
              <a:buNone/>
            </a:pPr>
            <a:endParaRPr lang="en-GB" dirty="0"/>
          </a:p>
        </p:txBody>
      </p:sp>
      <p:pic>
        <p:nvPicPr>
          <p:cNvPr id="17" name="Picture 16">
            <a:extLst>
              <a:ext uri="{FF2B5EF4-FFF2-40B4-BE49-F238E27FC236}">
                <a16:creationId xmlns:a16="http://schemas.microsoft.com/office/drawing/2014/main" id="{316A414E-F919-4D81-8CF3-4883AFED1042}"/>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9602523" y="-266834"/>
            <a:ext cx="1905266" cy="1905266"/>
          </a:xfrm>
          <a:prstGeom prst="rect">
            <a:avLst/>
          </a:prstGeom>
        </p:spPr>
      </p:pic>
      <p:pic>
        <p:nvPicPr>
          <p:cNvPr id="7" name="Picture 6">
            <a:extLst>
              <a:ext uri="{FF2B5EF4-FFF2-40B4-BE49-F238E27FC236}">
                <a16:creationId xmlns:a16="http://schemas.microsoft.com/office/drawing/2014/main" id="{5B2B62BF-88CB-4149-8518-9EB64EBEE277}"/>
              </a:ext>
            </a:extLst>
          </p:cNvPr>
          <p:cNvPicPr>
            <a:picLocks noChangeAspect="1"/>
          </p:cNvPicPr>
          <p:nvPr/>
        </p:nvPicPr>
        <p:blipFill>
          <a:blip r:embed="rId4"/>
          <a:stretch>
            <a:fillRect/>
          </a:stretch>
        </p:blipFill>
        <p:spPr>
          <a:xfrm>
            <a:off x="286744" y="3023109"/>
            <a:ext cx="4032337" cy="1929891"/>
          </a:xfrm>
          <a:prstGeom prst="ellipse">
            <a:avLst/>
          </a:prstGeom>
          <a:ln>
            <a:noFill/>
          </a:ln>
          <a:effectLst>
            <a:softEdge rad="112500"/>
          </a:effectLst>
        </p:spPr>
      </p:pic>
      <p:sp>
        <p:nvSpPr>
          <p:cNvPr id="8" name="TextBox 7">
            <a:extLst>
              <a:ext uri="{FF2B5EF4-FFF2-40B4-BE49-F238E27FC236}">
                <a16:creationId xmlns:a16="http://schemas.microsoft.com/office/drawing/2014/main" id="{E138CD9B-8794-4BFC-8AED-33EBE4A3D9EE}"/>
              </a:ext>
            </a:extLst>
          </p:cNvPr>
          <p:cNvSpPr txBox="1"/>
          <p:nvPr/>
        </p:nvSpPr>
        <p:spPr>
          <a:xfrm>
            <a:off x="4365118" y="1865443"/>
            <a:ext cx="7188708" cy="3600986"/>
          </a:xfrm>
          <a:prstGeom prst="rect">
            <a:avLst/>
          </a:prstGeom>
          <a:noFill/>
        </p:spPr>
        <p:txBody>
          <a:bodyPr wrap="square" rtlCol="0">
            <a:spAutoFit/>
          </a:bodyPr>
          <a:lstStyle/>
          <a:p>
            <a:pPr algn="ctr"/>
            <a:r>
              <a:rPr lang="en-GB" sz="2400" i="1" dirty="0"/>
              <a:t>Retail  Online Shop application</a:t>
            </a:r>
          </a:p>
          <a:p>
            <a:pPr algn="ctr"/>
            <a:endParaRPr lang="en-GB" sz="2400" i="1" dirty="0"/>
          </a:p>
          <a:p>
            <a:pPr marL="285750" indent="-285750">
              <a:buFont typeface="Wingdings" panose="05000000000000000000" pitchFamily="2" charset="2"/>
              <a:buChar char="q"/>
            </a:pPr>
            <a:r>
              <a:rPr lang="en-GB" i="1" dirty="0"/>
              <a:t> </a:t>
            </a:r>
            <a:r>
              <a:rPr lang="en-GB" sz="2000" i="1" dirty="0"/>
              <a:t>We have a goal to create an online computer parts selling shop with advanced features for different products and brands, with a brief description and searching, sorting, adding to the basket and online payment options. </a:t>
            </a:r>
          </a:p>
          <a:p>
            <a:pPr marL="285750" indent="-285750">
              <a:buFont typeface="Wingdings" panose="05000000000000000000" pitchFamily="2" charset="2"/>
              <a:buChar char="q"/>
            </a:pPr>
            <a:endParaRPr lang="en-GB" sz="2000" i="1" dirty="0"/>
          </a:p>
          <a:p>
            <a:endParaRPr lang="en-GB" sz="2000" i="1" dirty="0"/>
          </a:p>
          <a:p>
            <a:pPr marL="285750" indent="-285750">
              <a:buFont typeface="Wingdings" panose="05000000000000000000" pitchFamily="2" charset="2"/>
              <a:buChar char="q"/>
            </a:pPr>
            <a:r>
              <a:rPr lang="en-GB" sz="2000" i="1" dirty="0"/>
              <a:t>System needs to be fully functional to offer stocks and different payment methods with stock control.   </a:t>
            </a:r>
          </a:p>
        </p:txBody>
      </p:sp>
    </p:spTree>
    <p:extLst>
      <p:ext uri="{BB962C8B-B14F-4D97-AF65-F5344CB8AC3E}">
        <p14:creationId xmlns:p14="http://schemas.microsoft.com/office/powerpoint/2010/main" val="212631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45" name="Straight Connector 23">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25">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27">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29">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31">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50" name="Rectangle 33">
            <a:extLst>
              <a:ext uri="{FF2B5EF4-FFF2-40B4-BE49-F238E27FC236}">
                <a16:creationId xmlns:a16="http://schemas.microsoft.com/office/drawing/2014/main" id="{E72AA1E7-7434-43A0-9D05-3C7D3ACC0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007AD-5445-46DE-841A-BC2FC3EBCA72}"/>
              </a:ext>
            </a:extLst>
          </p:cNvPr>
          <p:cNvSpPr>
            <a:spLocks noGrp="1"/>
          </p:cNvSpPr>
          <p:nvPr>
            <p:ph type="title"/>
          </p:nvPr>
        </p:nvSpPr>
        <p:spPr>
          <a:xfrm>
            <a:off x="153988" y="685799"/>
            <a:ext cx="7078663" cy="2971801"/>
          </a:xfrm>
        </p:spPr>
        <p:txBody>
          <a:bodyPr vert="horz" lIns="91440" tIns="45720" rIns="91440" bIns="45720" rtlCol="0" anchor="b">
            <a:normAutofit/>
          </a:bodyPr>
          <a:lstStyle/>
          <a:p>
            <a:r>
              <a:rPr lang="en-US" sz="4000" dirty="0"/>
              <a:t>Project plan- </a:t>
            </a:r>
            <a:br>
              <a:rPr lang="en-US" sz="4000" dirty="0"/>
            </a:br>
            <a:br>
              <a:rPr lang="en-US" sz="4000" dirty="0"/>
            </a:br>
            <a:r>
              <a:rPr lang="en-US" sz="4000" dirty="0"/>
              <a:t>project management</a:t>
            </a:r>
          </a:p>
        </p:txBody>
      </p:sp>
      <p:pic>
        <p:nvPicPr>
          <p:cNvPr id="5" name="Picture 4" descr="Rolls of blueprints">
            <a:extLst>
              <a:ext uri="{FF2B5EF4-FFF2-40B4-BE49-F238E27FC236}">
                <a16:creationId xmlns:a16="http://schemas.microsoft.com/office/drawing/2014/main" id="{CAEBB8E6-3C74-4A35-99E4-DC8F30F53C12}"/>
              </a:ext>
            </a:extLst>
          </p:cNvPr>
          <p:cNvPicPr>
            <a:picLocks noChangeAspect="1"/>
          </p:cNvPicPr>
          <p:nvPr/>
        </p:nvPicPr>
        <p:blipFill rotWithShape="1">
          <a:blip r:embed="rId3"/>
          <a:srcRect l="54841" r="-1" b="-1"/>
          <a:stretch/>
        </p:blipFill>
        <p:spPr>
          <a:xfrm>
            <a:off x="7552266" y="10"/>
            <a:ext cx="4639733" cy="6857990"/>
          </a:xfrm>
          <a:prstGeom prst="rect">
            <a:avLst/>
          </a:prstGeom>
          <a:effectLst>
            <a:innerShdw blurRad="57150" dist="38100" dir="14460000">
              <a:prstClr val="black">
                <a:alpha val="70000"/>
              </a:prstClr>
            </a:innerShdw>
          </a:effectLst>
        </p:spPr>
      </p:pic>
      <p:grpSp>
        <p:nvGrpSpPr>
          <p:cNvPr id="51" name="Group 35">
            <a:extLst>
              <a:ext uri="{FF2B5EF4-FFF2-40B4-BE49-F238E27FC236}">
                <a16:creationId xmlns:a16="http://schemas.microsoft.com/office/drawing/2014/main" id="{466FBB0E-B024-4E3B-9BBD-FF15FC76B6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8467"/>
            <a:ext cx="6080656" cy="6163733"/>
            <a:chOff x="6108170" y="8467"/>
            <a:chExt cx="6080656" cy="6163733"/>
          </a:xfrm>
        </p:grpSpPr>
        <p:cxnSp>
          <p:nvCxnSpPr>
            <p:cNvPr id="37" name="Straight Connector 36">
              <a:extLst>
                <a:ext uri="{FF2B5EF4-FFF2-40B4-BE49-F238E27FC236}">
                  <a16:creationId xmlns:a16="http://schemas.microsoft.com/office/drawing/2014/main" id="{55FA0039-AB97-4DC9-AF4A-AB64CB39F0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52" name="Straight Connector 37">
              <a:extLst>
                <a:ext uri="{FF2B5EF4-FFF2-40B4-BE49-F238E27FC236}">
                  <a16:creationId xmlns:a16="http://schemas.microsoft.com/office/drawing/2014/main" id="{A1E5249B-CC4D-4AE0-A6CD-03FE6A9E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7CD40048-2612-4C61-8A89-7A71FE462B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BD33E3D-C961-4FE1-8880-F55180E2A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2266163-3A62-4B10-A0CF-FA0701FC8A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pic>
        <p:nvPicPr>
          <p:cNvPr id="16" name="Picture 15">
            <a:extLst>
              <a:ext uri="{FF2B5EF4-FFF2-40B4-BE49-F238E27FC236}">
                <a16:creationId xmlns:a16="http://schemas.microsoft.com/office/drawing/2014/main" id="{525BF7ED-1000-46D1-BAFF-105FFADB374F}"/>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7807059" y="-266834"/>
            <a:ext cx="1905266" cy="1905266"/>
          </a:xfrm>
          <a:prstGeom prst="rect">
            <a:avLst/>
          </a:prstGeom>
        </p:spPr>
      </p:pic>
    </p:spTree>
    <p:extLst>
      <p:ext uri="{BB962C8B-B14F-4D97-AF65-F5344CB8AC3E}">
        <p14:creationId xmlns:p14="http://schemas.microsoft.com/office/powerpoint/2010/main" val="2084160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757AD-1849-4A91-8210-31F4E949B4BA}"/>
              </a:ext>
            </a:extLst>
          </p:cNvPr>
          <p:cNvSpPr>
            <a:spLocks noGrp="1"/>
          </p:cNvSpPr>
          <p:nvPr>
            <p:ph type="title"/>
          </p:nvPr>
        </p:nvSpPr>
        <p:spPr>
          <a:xfrm>
            <a:off x="5116738" y="685799"/>
            <a:ext cx="6159273" cy="2971801"/>
          </a:xfrm>
        </p:spPr>
        <p:txBody>
          <a:bodyPr vert="horz" lIns="91440" tIns="45720" rIns="91440" bIns="45720" rtlCol="0" anchor="b">
            <a:normAutofit/>
          </a:bodyPr>
          <a:lstStyle/>
          <a:p>
            <a:r>
              <a:rPr lang="en-US" sz="4800"/>
              <a:t>Work Breakdown Structure</a:t>
            </a:r>
          </a:p>
        </p:txBody>
      </p:sp>
      <p:pic>
        <p:nvPicPr>
          <p:cNvPr id="5" name="Picture 4" descr="White puzzle with one red piece">
            <a:extLst>
              <a:ext uri="{FF2B5EF4-FFF2-40B4-BE49-F238E27FC236}">
                <a16:creationId xmlns:a16="http://schemas.microsoft.com/office/drawing/2014/main" id="{F31ABD59-F83D-46E0-9AD0-CEF2593A665D}"/>
              </a:ext>
            </a:extLst>
          </p:cNvPr>
          <p:cNvPicPr>
            <a:picLocks noChangeAspect="1"/>
          </p:cNvPicPr>
          <p:nvPr/>
        </p:nvPicPr>
        <p:blipFill rotWithShape="1">
          <a:blip r:embed="rId3"/>
          <a:srcRect l="31774" r="30170"/>
          <a:stretch/>
        </p:blipFill>
        <p:spPr>
          <a:xfrm>
            <a:off x="20" y="10"/>
            <a:ext cx="4639713" cy="6857990"/>
          </a:xfrm>
          <a:prstGeom prst="rect">
            <a:avLst/>
          </a:prstGeom>
          <a:effectLst>
            <a:innerShdw blurRad="57150" dist="38100" dir="14460000">
              <a:prstClr val="black">
                <a:alpha val="70000"/>
              </a:prstClr>
            </a:innerShdw>
          </a:effectLst>
        </p:spPr>
      </p:pic>
      <p:grpSp>
        <p:nvGrpSpPr>
          <p:cNvPr id="21" name="Group 20">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 name="Straight Connector 21">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6" name="Picture 15">
            <a:extLst>
              <a:ext uri="{FF2B5EF4-FFF2-40B4-BE49-F238E27FC236}">
                <a16:creationId xmlns:a16="http://schemas.microsoft.com/office/drawing/2014/main" id="{F8D6DCBC-B62E-47C1-A022-5646C74D4630}"/>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9602523" y="-266834"/>
            <a:ext cx="1905266" cy="1905266"/>
          </a:xfrm>
          <a:prstGeom prst="rect">
            <a:avLst/>
          </a:prstGeom>
        </p:spPr>
      </p:pic>
    </p:spTree>
    <p:extLst>
      <p:ext uri="{BB962C8B-B14F-4D97-AF65-F5344CB8AC3E}">
        <p14:creationId xmlns:p14="http://schemas.microsoft.com/office/powerpoint/2010/main" val="304687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1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1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1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1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3" name="Rectangle 1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4" descr="Working space background">
            <a:extLst>
              <a:ext uri="{FF2B5EF4-FFF2-40B4-BE49-F238E27FC236}">
                <a16:creationId xmlns:a16="http://schemas.microsoft.com/office/drawing/2014/main" id="{031ABE57-4E2E-47D6-A9AD-F88C2077956C}"/>
              </a:ext>
            </a:extLst>
          </p:cNvPr>
          <p:cNvPicPr>
            <a:picLocks noChangeAspect="1"/>
          </p:cNvPicPr>
          <p:nvPr/>
        </p:nvPicPr>
        <p:blipFill rotWithShape="1">
          <a:blip r:embed="rId3">
            <a:alphaModFix amt="40000"/>
          </a:blip>
          <a:srcRect t="5743" b="9987"/>
          <a:stretch/>
        </p:blipFill>
        <p:spPr>
          <a:xfrm>
            <a:off x="-3175" y="10"/>
            <a:ext cx="12192000" cy="6857990"/>
          </a:xfrm>
          <a:prstGeom prst="rect">
            <a:avLst/>
          </a:prstGeom>
        </p:spPr>
      </p:pic>
      <p:sp>
        <p:nvSpPr>
          <p:cNvPr id="2" name="Title 1">
            <a:extLst>
              <a:ext uri="{FF2B5EF4-FFF2-40B4-BE49-F238E27FC236}">
                <a16:creationId xmlns:a16="http://schemas.microsoft.com/office/drawing/2014/main" id="{BE87D012-D8D1-45E4-87D2-CD025CFD4402}"/>
              </a:ext>
            </a:extLst>
          </p:cNvPr>
          <p:cNvSpPr>
            <a:spLocks noGrp="1"/>
          </p:cNvSpPr>
          <p:nvPr>
            <p:ph type="title"/>
          </p:nvPr>
        </p:nvSpPr>
        <p:spPr>
          <a:xfrm>
            <a:off x="684212" y="685799"/>
            <a:ext cx="8001000" cy="2971801"/>
          </a:xfrm>
        </p:spPr>
        <p:txBody>
          <a:bodyPr vert="horz" lIns="91440" tIns="45720" rIns="91440" bIns="45720" rtlCol="0" anchor="b">
            <a:normAutofit/>
          </a:bodyPr>
          <a:lstStyle/>
          <a:p>
            <a:r>
              <a:rPr lang="en-US" sz="4800" dirty="0"/>
              <a:t>Project Management- Task allocation</a:t>
            </a:r>
          </a:p>
        </p:txBody>
      </p:sp>
      <p:pic>
        <p:nvPicPr>
          <p:cNvPr id="10" name="Picture 9">
            <a:extLst>
              <a:ext uri="{FF2B5EF4-FFF2-40B4-BE49-F238E27FC236}">
                <a16:creationId xmlns:a16="http://schemas.microsoft.com/office/drawing/2014/main" id="{7A9EFA56-98B6-400C-B3B1-9A95B6ADE664}"/>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0283559" y="-445607"/>
            <a:ext cx="1905266" cy="1905266"/>
          </a:xfrm>
          <a:prstGeom prst="rect">
            <a:avLst/>
          </a:prstGeom>
        </p:spPr>
      </p:pic>
    </p:spTree>
    <p:extLst>
      <p:ext uri="{BB962C8B-B14F-4D97-AF65-F5344CB8AC3E}">
        <p14:creationId xmlns:p14="http://schemas.microsoft.com/office/powerpoint/2010/main" val="16673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B1630FB0-CC51-4A0B-88D9-6BD216B0DE9D}"/>
              </a:ext>
            </a:extLst>
          </p:cNvPr>
          <p:cNvPicPr>
            <a:picLocks noChangeAspect="1"/>
          </p:cNvPicPr>
          <p:nvPr/>
        </p:nvPicPr>
        <p:blipFill rotWithShape="1">
          <a:blip r:embed="rId3">
            <a:alphaModFix amt="40000"/>
          </a:blip>
          <a:srcRect/>
          <a:stretch/>
        </p:blipFill>
        <p:spPr>
          <a:xfrm>
            <a:off x="-3175" y="10"/>
            <a:ext cx="12192000" cy="6857990"/>
          </a:xfrm>
          <a:prstGeom prst="rect">
            <a:avLst/>
          </a:prstGeom>
        </p:spPr>
      </p:pic>
      <p:sp>
        <p:nvSpPr>
          <p:cNvPr id="2" name="Title 1">
            <a:extLst>
              <a:ext uri="{FF2B5EF4-FFF2-40B4-BE49-F238E27FC236}">
                <a16:creationId xmlns:a16="http://schemas.microsoft.com/office/drawing/2014/main" id="{2EB613C3-6736-4E9F-877D-919CF2D9E284}"/>
              </a:ext>
            </a:extLst>
          </p:cNvPr>
          <p:cNvSpPr>
            <a:spLocks noGrp="1"/>
          </p:cNvSpPr>
          <p:nvPr>
            <p:ph type="title"/>
          </p:nvPr>
        </p:nvSpPr>
        <p:spPr>
          <a:xfrm>
            <a:off x="603138" y="685800"/>
            <a:ext cx="8001000" cy="1110343"/>
          </a:xfrm>
        </p:spPr>
        <p:txBody>
          <a:bodyPr vert="horz" lIns="91440" tIns="45720" rIns="91440" bIns="45720" rtlCol="0" anchor="b">
            <a:normAutofit/>
          </a:bodyPr>
          <a:lstStyle/>
          <a:p>
            <a:r>
              <a:rPr lang="en-US" sz="4800" dirty="0"/>
              <a:t>Gannt- chart</a:t>
            </a:r>
          </a:p>
        </p:txBody>
      </p:sp>
      <p:pic>
        <p:nvPicPr>
          <p:cNvPr id="10" name="Picture 9">
            <a:extLst>
              <a:ext uri="{FF2B5EF4-FFF2-40B4-BE49-F238E27FC236}">
                <a16:creationId xmlns:a16="http://schemas.microsoft.com/office/drawing/2014/main" id="{B03E7797-958F-497A-AD21-9038DD1C4A21}"/>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9602523" y="-266834"/>
            <a:ext cx="1905266" cy="1905266"/>
          </a:xfrm>
          <a:prstGeom prst="rect">
            <a:avLst/>
          </a:prstGeom>
        </p:spPr>
      </p:pic>
    </p:spTree>
    <p:extLst>
      <p:ext uri="{BB962C8B-B14F-4D97-AF65-F5344CB8AC3E}">
        <p14:creationId xmlns:p14="http://schemas.microsoft.com/office/powerpoint/2010/main" val="310666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10E67-54E5-44E4-8270-9106B2271C10}"/>
              </a:ext>
            </a:extLst>
          </p:cNvPr>
          <p:cNvSpPr>
            <a:spLocks noGrp="1"/>
          </p:cNvSpPr>
          <p:nvPr>
            <p:ph type="title"/>
          </p:nvPr>
        </p:nvSpPr>
        <p:spPr>
          <a:xfrm>
            <a:off x="684212" y="485244"/>
            <a:ext cx="8534400" cy="1507067"/>
          </a:xfrm>
        </p:spPr>
        <p:txBody>
          <a:bodyPr>
            <a:normAutofit/>
          </a:bodyPr>
          <a:lstStyle/>
          <a:p>
            <a:r>
              <a:rPr lang="en-US" dirty="0"/>
              <a:t>Project management scope</a:t>
            </a:r>
            <a:endParaRPr lang="en-GB"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0A6C4930-09CB-4FED-8A04-8DF0353F21D4}"/>
              </a:ext>
            </a:extLst>
          </p:cNvPr>
          <p:cNvSpPr>
            <a:spLocks noGrp="1"/>
          </p:cNvSpPr>
          <p:nvPr>
            <p:ph idx="1"/>
          </p:nvPr>
        </p:nvSpPr>
        <p:spPr>
          <a:xfrm>
            <a:off x="684212" y="2068511"/>
            <a:ext cx="8534400" cy="3615267"/>
          </a:xfrm>
        </p:spPr>
        <p:txBody>
          <a:bodyPr>
            <a:normAutofit/>
          </a:bodyPr>
          <a:lstStyle/>
          <a:p>
            <a:endParaRPr lang="en-GB">
              <a:solidFill>
                <a:schemeClr val="tx1"/>
              </a:solidFill>
            </a:endParaRPr>
          </a:p>
        </p:txBody>
      </p:sp>
      <p:pic>
        <p:nvPicPr>
          <p:cNvPr id="16" name="Picture 15">
            <a:extLst>
              <a:ext uri="{FF2B5EF4-FFF2-40B4-BE49-F238E27FC236}">
                <a16:creationId xmlns:a16="http://schemas.microsoft.com/office/drawing/2014/main" id="{1F31517A-6D8D-4707-907F-C12B50732EC9}"/>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9602523" y="-266834"/>
            <a:ext cx="1905266" cy="1905266"/>
          </a:xfrm>
          <a:prstGeom prst="rect">
            <a:avLst/>
          </a:prstGeom>
        </p:spPr>
      </p:pic>
    </p:spTree>
    <p:extLst>
      <p:ext uri="{BB962C8B-B14F-4D97-AF65-F5344CB8AC3E}">
        <p14:creationId xmlns:p14="http://schemas.microsoft.com/office/powerpoint/2010/main" val="291988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8E2D722B-8806-422F-B920-90E0039C0371}"/>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dirty="0"/>
              <a:t>User Requirements- Front-End</a:t>
            </a:r>
          </a:p>
        </p:txBody>
      </p:sp>
      <p:pic>
        <p:nvPicPr>
          <p:cNvPr id="15" name="Picture 14">
            <a:extLst>
              <a:ext uri="{FF2B5EF4-FFF2-40B4-BE49-F238E27FC236}">
                <a16:creationId xmlns:a16="http://schemas.microsoft.com/office/drawing/2014/main" id="{D4068B9D-36F5-4B7D-8C1F-D73E330A9CB4}"/>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9602523" y="-266834"/>
            <a:ext cx="1905266" cy="1905266"/>
          </a:xfrm>
          <a:prstGeom prst="rect">
            <a:avLst/>
          </a:prstGeom>
        </p:spPr>
      </p:pic>
    </p:spTree>
    <p:extLst>
      <p:ext uri="{BB962C8B-B14F-4D97-AF65-F5344CB8AC3E}">
        <p14:creationId xmlns:p14="http://schemas.microsoft.com/office/powerpoint/2010/main" val="33518096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13614</TotalTime>
  <Words>571</Words>
  <Application>Microsoft Office PowerPoint</Application>
  <PresentationFormat>Widescreen</PresentationFormat>
  <Paragraphs>63</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Slice</vt:lpstr>
      <vt:lpstr>Team Project- Group 16</vt:lpstr>
      <vt:lpstr>Table of Content</vt:lpstr>
      <vt:lpstr>PowerPoint Presentation</vt:lpstr>
      <vt:lpstr>Project plan-   project management</vt:lpstr>
      <vt:lpstr>Work Breakdown Structure</vt:lpstr>
      <vt:lpstr>Project Management- Task allocation</vt:lpstr>
      <vt:lpstr>Gannt- chart</vt:lpstr>
      <vt:lpstr>Project management scope</vt:lpstr>
      <vt:lpstr>User Requirements- Front-End</vt:lpstr>
      <vt:lpstr>User requirements- back-end</vt:lpstr>
      <vt:lpstr>Design </vt:lpstr>
      <vt:lpstr>Technical requirements</vt:lpstr>
      <vt:lpstr>Progress and new tasks allocation</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Presentation</dc:title>
  <dc:creator>Georgi Sharkov</dc:creator>
  <cp:lastModifiedBy>Georgi Sharkov</cp:lastModifiedBy>
  <cp:revision>19</cp:revision>
  <dcterms:created xsi:type="dcterms:W3CDTF">2021-02-16T11:20:53Z</dcterms:created>
  <dcterms:modified xsi:type="dcterms:W3CDTF">2021-03-05T19:45:28Z</dcterms:modified>
</cp:coreProperties>
</file>