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49"/>
  </p:notesMasterIdLst>
  <p:handoutMasterIdLst>
    <p:handoutMasterId r:id="rId50"/>
  </p:handoutMasterIdLst>
  <p:sldIdLst>
    <p:sldId id="330" r:id="rId4"/>
    <p:sldId id="531" r:id="rId5"/>
    <p:sldId id="548" r:id="rId6"/>
    <p:sldId id="549" r:id="rId7"/>
    <p:sldId id="546" r:id="rId8"/>
    <p:sldId id="552" r:id="rId9"/>
    <p:sldId id="551" r:id="rId10"/>
    <p:sldId id="553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74" r:id="rId32"/>
    <p:sldId id="575" r:id="rId33"/>
    <p:sldId id="576" r:id="rId34"/>
    <p:sldId id="547" r:id="rId35"/>
    <p:sldId id="578" r:id="rId36"/>
    <p:sldId id="579" r:id="rId37"/>
    <p:sldId id="580" r:id="rId38"/>
    <p:sldId id="581" r:id="rId39"/>
    <p:sldId id="582" r:id="rId40"/>
    <p:sldId id="584" r:id="rId41"/>
    <p:sldId id="586" r:id="rId42"/>
    <p:sldId id="587" r:id="rId43"/>
    <p:sldId id="588" r:id="rId44"/>
    <p:sldId id="589" r:id="rId45"/>
    <p:sldId id="590" r:id="rId46"/>
    <p:sldId id="591" r:id="rId47"/>
    <p:sldId id="550" r:id="rId48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CC3300"/>
    <a:srgbClr val="009900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Введение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 базы данных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45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niv.ru/doc/communications/pocheptsov/126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1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Введение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в базы данных</a:t>
            </a: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Аномалии. Наводящий пример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Дана таблица с именем </a:t>
            </a:r>
            <a:r>
              <a:rPr lang="en-US" altLang="ru-RU" sz="1400" dirty="0">
                <a:solidFill>
                  <a:srgbClr val="CC3300"/>
                </a:solidFill>
              </a:rPr>
              <a:t>“</a:t>
            </a:r>
            <a:r>
              <a:rPr lang="ru-RU" altLang="ru-RU" sz="1400" b="1" dirty="0">
                <a:solidFill>
                  <a:srgbClr val="CC3300"/>
                </a:solidFill>
              </a:rPr>
              <a:t>Сотрудники</a:t>
            </a:r>
            <a:r>
              <a:rPr lang="en-US" altLang="ru-RU" sz="1400" dirty="0">
                <a:solidFill>
                  <a:srgbClr val="CC3300"/>
                </a:solidFill>
              </a:rPr>
              <a:t>”</a:t>
            </a:r>
            <a:r>
              <a:rPr lang="ru-RU" altLang="ru-RU" sz="1400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шапкой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Что хранится в таблице? Каков смысл данных?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Оказывается, в нынешнем вид таблица бессмысленна. Как в этом убедиться?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Отобразим таблицу (это наш знак) на модель бизнес-процессов (это у нас обозначаемое – денотат). Замечаем, что в бизнесе нет ничего вечного. Сотрудника сначала не было, затем его приняли, а далее может быть перевели, и не один раз, потом уволили, снова приняли и т.д. Наша таблица этого никак не отображает и потому </a:t>
            </a:r>
            <a:r>
              <a:rPr lang="ru-RU" altLang="ru-RU" sz="1400" dirty="0" err="1">
                <a:solidFill>
                  <a:srgbClr val="000099"/>
                </a:solidFill>
              </a:rPr>
              <a:t>бессмыслена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Замечаем, что стоит попробовать как-то привязаться к дате или отрезку времени. Например, если изменить название, скажем, на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i="1" dirty="0">
                <a:solidFill>
                  <a:srgbClr val="000099"/>
                </a:solidFill>
              </a:rPr>
              <a:t>Сотрудники на 03.02.2022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некоторый смысл появится.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D11F5E5-96C2-4152-9D59-9150C9269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987665"/>
              </p:ext>
            </p:extLst>
          </p:nvPr>
        </p:nvGraphicFramePr>
        <p:xfrm>
          <a:off x="827584" y="915566"/>
          <a:ext cx="6769100" cy="3714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5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3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ru-RU" sz="1800" dirty="0" err="1">
                          <a:solidFill>
                            <a:srgbClr val="009900"/>
                          </a:solidFill>
                        </a:rPr>
                        <a:t>Табельный_номер</a:t>
                      </a:r>
                      <a:endParaRPr lang="ru-RU" sz="1800" dirty="0">
                        <a:solidFill>
                          <a:srgbClr val="009900"/>
                        </a:solidFill>
                      </a:endParaRPr>
                    </a:p>
                  </a:txBody>
                  <a:tcPr marL="91445" marR="91445" marT="45798" marB="4579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9900"/>
                          </a:solidFill>
                        </a:rPr>
                        <a:t>ФИО</a:t>
                      </a:r>
                    </a:p>
                  </a:txBody>
                  <a:tcPr marL="91445" marR="91445" marT="45798" marB="4579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9900"/>
                          </a:solidFill>
                        </a:rPr>
                        <a:t>Должность</a:t>
                      </a:r>
                    </a:p>
                  </a:txBody>
                  <a:tcPr marL="91445" marR="91445" marT="45798" marB="4579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009900"/>
                          </a:solidFill>
                        </a:rPr>
                        <a:t>Заработная плата</a:t>
                      </a:r>
                    </a:p>
                  </a:txBody>
                  <a:tcPr marL="91445" marR="91445"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2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Описание базы данных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b="1" dirty="0">
                <a:solidFill>
                  <a:srgbClr val="000099"/>
                </a:solidFill>
              </a:rPr>
              <a:t>База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какие данные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ru-RU" altLang="ru-RU" sz="1400" dirty="0">
                <a:solidFill>
                  <a:srgbClr val="000099"/>
                </a:solidFill>
              </a:rPr>
              <a:t>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</a:t>
            </a:r>
            <a:r>
              <a:rPr lang="ru-RU" altLang="ru-RU" sz="1400" dirty="0">
                <a:solidFill>
                  <a:srgbClr val="000099"/>
                </a:solidFill>
              </a:rPr>
              <a:t>я</a:t>
            </a:r>
            <a:r>
              <a:rPr lang="en-GB" altLang="ru-RU" sz="1400" dirty="0" err="1">
                <a:solidFill>
                  <a:srgbClr val="000099"/>
                </a:solidFill>
              </a:rPr>
              <a:t>тся</a:t>
            </a:r>
            <a:r>
              <a:rPr lang="ru-RU" altLang="ru-RU" sz="1400" dirty="0">
                <a:solidFill>
                  <a:srgbClr val="000099"/>
                </a:solidFill>
              </a:rPr>
              <a:t>, и какие ограничения на них поддерживаются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какой синтаксис, какие семантики и прагматики используются; 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</a:t>
            </a:r>
            <a:r>
              <a:rPr lang="ru-RU" altLang="ru-RU" sz="1400" dirty="0">
                <a:solidFill>
                  <a:srgbClr val="000099"/>
                </a:solidFill>
              </a:rPr>
              <a:t>я</a:t>
            </a:r>
            <a:r>
              <a:rPr lang="en-GB" altLang="ru-RU" sz="1400" dirty="0" err="1">
                <a:solidFill>
                  <a:srgbClr val="000099"/>
                </a:solidFill>
              </a:rPr>
              <a:t>тся</a:t>
            </a:r>
            <a:r>
              <a:rPr lang="ru-RU" altLang="ru-RU" sz="1400" dirty="0">
                <a:solidFill>
                  <a:srgbClr val="000099"/>
                </a:solidFill>
              </a:rPr>
              <a:t> данные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что и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спрашивают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спросить</a:t>
            </a:r>
            <a:r>
              <a:rPr lang="en-GB" altLang="ru-RU" sz="1400" dirty="0">
                <a:solidFill>
                  <a:srgbClr val="000099"/>
                </a:solidFill>
              </a:rPr>
              <a:t>);</a:t>
            </a: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как интерпретируются результаты выборки;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кто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условиях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когда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</a:t>
            </a:r>
            <a:r>
              <a:rPr lang="ru-RU" altLang="ru-RU" sz="1400" dirty="0" err="1">
                <a:solidFill>
                  <a:srgbClr val="000099"/>
                </a:solidFill>
              </a:rPr>
              <a:t>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спрашивать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altLang="ru-RU" sz="1400" u="sng" dirty="0">
                <a:solidFill>
                  <a:srgbClr val="000099"/>
                </a:solidFill>
              </a:rPr>
              <a:t>: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Собрание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книг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следующими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особенностями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отдано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ответственное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без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права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чтения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книги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расположены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бессистемно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книги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расположены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возрастанию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инвентарных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номеров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снабжены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каталогом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карточки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расположенные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темам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имеется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поисковая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позволяющая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вести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поиск</a:t>
            </a:r>
            <a:r>
              <a:rPr lang="en-GB" altLang="ru-RU" sz="1400" dirty="0">
                <a:solidFill>
                  <a:srgbClr val="000099"/>
                </a:solidFill>
              </a:rPr>
              <a:t> данных в </a:t>
            </a:r>
            <a:r>
              <a:rPr lang="en-GB" altLang="ru-RU" sz="1400" dirty="0" err="1">
                <a:solidFill>
                  <a:srgbClr val="000099"/>
                </a:solidFill>
              </a:rPr>
              <a:t>заглавиях</a:t>
            </a:r>
            <a:r>
              <a:rPr lang="en-GB" altLang="ru-RU" sz="1400" dirty="0">
                <a:solidFill>
                  <a:srgbClr val="000099"/>
                </a:solidFill>
              </a:rPr>
              <a:t> и/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текстах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книг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600"/>
              </a:spcBef>
              <a:buFont typeface="+mj-lt"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имеется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организации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учета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выдачи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книг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608013" indent="-608013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варианты отличаются и прагматикой, и семантикой данных.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63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Поля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наборы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Данные </a:t>
            </a:r>
            <a:r>
              <a:rPr lang="ru-RU" altLang="ru-RU" sz="1400" dirty="0">
                <a:solidFill>
                  <a:srgbClr val="000099"/>
                </a:solidFill>
              </a:rPr>
              <a:t>часто </a:t>
            </a:r>
            <a:r>
              <a:rPr lang="en-GB" altLang="ru-RU" sz="1400" dirty="0" err="1">
                <a:solidFill>
                  <a:srgbClr val="000099"/>
                </a:solidFill>
              </a:rPr>
              <a:t>хранятся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виде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Записью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минимальную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идентифицируемую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единицу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независимого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образованную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иерархией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Поле </a:t>
            </a:r>
            <a:r>
              <a:rPr lang="en-GB" altLang="ru-RU" sz="14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1400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именованный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являющийся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базы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файла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всегда, </a:t>
            </a:r>
            <a:r>
              <a:rPr lang="en-GB" altLang="ru-RU" sz="1400" dirty="0" err="1">
                <a:solidFill>
                  <a:srgbClr val="000099"/>
                </a:solidFill>
              </a:rPr>
              <a:t>поля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типизированы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элементами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идентификации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можно </a:t>
            </a:r>
            <a:r>
              <a:rPr lang="en-GB" altLang="ru-RU" sz="1400" dirty="0" err="1">
                <a:solidFill>
                  <a:srgbClr val="000099"/>
                </a:solidFill>
              </a:rPr>
              <a:t>выдел</a:t>
            </a:r>
            <a:r>
              <a:rPr lang="ru-RU" altLang="ru-RU" sz="1400" dirty="0">
                <a:solidFill>
                  <a:srgbClr val="000099"/>
                </a:solidFill>
              </a:rPr>
              <a:t>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нескольк</a:t>
            </a:r>
            <a:r>
              <a:rPr lang="ru-RU" altLang="ru-RU" sz="1400" dirty="0">
                <a:solidFill>
                  <a:srgbClr val="000099"/>
                </a:solidFill>
              </a:rPr>
              <a:t>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качестве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ключей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Могут создаваться специальные идентификаторы не имеющие смысла в предметной области.</a:t>
            </a:r>
          </a:p>
          <a:p>
            <a:pPr marL="285750" indent="-285750"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Схема </a:t>
            </a:r>
            <a:r>
              <a:rPr lang="en-GB" altLang="ru-RU" sz="14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1400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- это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внутренней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Схема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последовательность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образующую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дерево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1</a:t>
            </a:r>
            <a:r>
              <a:rPr lang="en-GB" altLang="ru-RU" sz="1400" dirty="0">
                <a:solidFill>
                  <a:srgbClr val="000099"/>
                </a:solidFill>
              </a:rPr>
              <a:t>: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храниться</a:t>
            </a:r>
            <a:r>
              <a:rPr lang="en-GB" altLang="ru-RU" sz="1400" dirty="0">
                <a:solidFill>
                  <a:srgbClr val="000099"/>
                </a:solidFill>
              </a:rPr>
              <a:t> данные, которые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удобно</a:t>
            </a:r>
            <a:r>
              <a:rPr lang="ru-RU" altLang="ru-RU" sz="1400" dirty="0">
                <a:solidFill>
                  <a:srgbClr val="000099"/>
                </a:solidFill>
              </a:rPr>
              <a:t> п</a:t>
            </a:r>
            <a:r>
              <a:rPr lang="en-GB" altLang="ru-RU" sz="1400" dirty="0" err="1">
                <a:solidFill>
                  <a:srgbClr val="000099"/>
                </a:solidFill>
              </a:rPr>
              <a:t>редставлять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типизированными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записями</a:t>
            </a:r>
            <a:r>
              <a:rPr lang="en-GB" altLang="ru-RU" sz="1400" dirty="0">
                <a:solidFill>
                  <a:srgbClr val="000099"/>
                </a:solidFill>
              </a:rPr>
              <a:t>. Это </a:t>
            </a:r>
            <a:r>
              <a:rPr lang="en-GB" altLang="ru-RU" sz="1400" dirty="0" err="1">
                <a:solidFill>
                  <a:srgbClr val="000099"/>
                </a:solidFill>
              </a:rPr>
              <a:t>картографические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мультимедийные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и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слабо</a:t>
            </a:r>
            <a:r>
              <a:rPr lang="en-GB" altLang="ru-RU" sz="1400" dirty="0">
                <a:solidFill>
                  <a:srgbClr val="000099"/>
                </a:solidFill>
              </a:rPr>
              <a:t> структурированные </a:t>
            </a:r>
            <a:r>
              <a:rPr lang="ru-RU" altLang="ru-RU" sz="1400" dirty="0">
                <a:solidFill>
                  <a:srgbClr val="000099"/>
                </a:solidFill>
              </a:rPr>
              <a:t>или неструктурированные </a:t>
            </a:r>
            <a:r>
              <a:rPr lang="en-GB" altLang="ru-RU" sz="1400" dirty="0">
                <a:solidFill>
                  <a:srgbClr val="000099"/>
                </a:solidFill>
              </a:rPr>
              <a:t>данные.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 2</a:t>
            </a:r>
            <a:r>
              <a:rPr lang="ru-RU" altLang="ru-RU" sz="1400" dirty="0">
                <a:solidFill>
                  <a:srgbClr val="000099"/>
                </a:solidFill>
              </a:rPr>
              <a:t>: Мы будем рассматривать только данные представляемые записями.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7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Поля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записи</a:t>
            </a:r>
            <a:r>
              <a:rPr lang="en-GB" altLang="ru-RU" sz="2000" b="1" dirty="0">
                <a:solidFill>
                  <a:srgbClr val="CC3300"/>
                </a:solidFill>
              </a:rPr>
              <a:t>,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наборы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ED3248D1-4FF4-4FF5-8D43-4C2E1B1A34D2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2211710"/>
            <a:ext cx="7747000" cy="2301875"/>
            <a:chOff x="340" y="2205"/>
            <a:chExt cx="4880" cy="1450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F70C8FDF-0A0C-40CE-A0A7-FD33A7B84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2976"/>
              <a:ext cx="182" cy="45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DE1F18A-1CD5-4DF4-B86A-5852BD992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2205"/>
              <a:ext cx="4880" cy="1450"/>
              <a:chOff x="340" y="2205"/>
              <a:chExt cx="4880" cy="1450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24FB59D3-3A27-42CE-90C5-42C6B2305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275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адрес</a:t>
                </a: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275A394A-5215-4B4F-9644-C5414089C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2205"/>
                <a:ext cx="796" cy="227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 err="1"/>
                  <a:t>сотрудник</a:t>
                </a:r>
                <a:endParaRPr lang="en-GB" altLang="ru-RU" sz="1800" dirty="0"/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D112B780-370B-4673-A840-3BA1E2F84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275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 err="1"/>
                  <a:t>таб_номер</a:t>
                </a:r>
                <a:endParaRPr lang="en-GB" altLang="ru-RU" sz="1800" dirty="0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0A640C4E-8C1C-409C-A126-21755A357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 dirty="0"/>
                  <a:t>ФИО</a:t>
                </a: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31666E1-75F1-421C-9A5F-F1CBAF955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должность</a:t>
                </a: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440FB90C-04C0-4AF8-A090-4F882A52C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275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зарплата</a:t>
                </a: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BC592503-BF98-498E-A3C3-AF8A7374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индекс</a:t>
                </a: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91AF6007-F851-415F-8EB2-7B1626CF8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43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страна</a:t>
                </a: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FAE59F4-0B2D-4DF3-89A4-43E7A582D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430"/>
                <a:ext cx="752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город</a:t>
                </a:r>
              </a:p>
            </p:txBody>
          </p:sp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656DA8D9-C2F2-4804-85F1-1977A76FD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улица</a:t>
                </a:r>
              </a:p>
            </p:txBody>
          </p:sp>
          <p:sp>
            <p:nvSpPr>
              <p:cNvPr id="19" name="Rectangle 17">
                <a:extLst>
                  <a:ext uri="{FF2B5EF4-FFF2-40B4-BE49-F238E27FC236}">
                    <a16:creationId xmlns:a16="http://schemas.microsoft.com/office/drawing/2014/main" id="{C651ED80-C428-40FE-8727-4A58CA1A5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дом</a:t>
                </a:r>
              </a:p>
            </p:txBody>
          </p:sp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8A0643AE-0431-496F-B825-4C023B55F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430"/>
                <a:ext cx="753" cy="226"/>
              </a:xfrm>
              <a:prstGeom prst="rect">
                <a:avLst/>
              </a:prstGeom>
              <a:solidFill>
                <a:srgbClr val="FFCC66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800"/>
                  <a:t>квартира</a:t>
                </a: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797BDC3B-6636-4C2A-ADDE-BC2294B27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" y="2432"/>
                <a:ext cx="1815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875EED43-F49A-4B16-A02D-68F534B7B1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1" y="2432"/>
                <a:ext cx="797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D10CAAC7-E806-4479-A9ED-BA61075BD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133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C036F33A-46E3-4420-9478-2CCC67DA3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1149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45941A8C-F44E-4805-8481-3A5CD68E3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7" y="2432"/>
                <a:ext cx="2122" cy="31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C8FBCD99-60F2-4F6A-809C-DF23FF754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92" y="2976"/>
                <a:ext cx="3838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9277AF77-77BD-4CB8-A8F3-11CDA21D8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98" y="2976"/>
                <a:ext cx="3052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EB6F40ED-0384-4017-AC11-A51B2DFE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0" y="2976"/>
                <a:ext cx="2250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EF425140-C633-4159-885A-23E6475C3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6" y="2976"/>
                <a:ext cx="1434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14F8B50B-3DA7-4200-97CD-0B384913C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8" y="2976"/>
                <a:ext cx="585" cy="45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2F7C88D1-A5E7-4BCC-98F7-BB3060ABE16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83518"/>
            <a:ext cx="9144000" cy="201627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u="sng" kern="0" dirty="0">
                <a:solidFill>
                  <a:srgbClr val="000099"/>
                </a:solidFill>
              </a:rPr>
              <a:t>Пример</a:t>
            </a:r>
            <a:r>
              <a:rPr lang="en-GB" altLang="ru-RU" sz="1600" kern="0" dirty="0">
                <a:solidFill>
                  <a:srgbClr val="000099"/>
                </a:solidFill>
              </a:rPr>
              <a:t>: 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Запись</a:t>
            </a:r>
            <a:r>
              <a:rPr lang="en-GB" altLang="ru-RU" sz="1600" kern="0" dirty="0">
                <a:solidFill>
                  <a:srgbClr val="000099"/>
                </a:solidFill>
              </a:rPr>
              <a:t> “</a:t>
            </a:r>
            <a:r>
              <a:rPr lang="en-GB" altLang="ru-RU" sz="1600" kern="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kern="0" dirty="0">
                <a:solidFill>
                  <a:srgbClr val="000099"/>
                </a:solidFill>
              </a:rPr>
              <a:t>”, с 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полем</a:t>
            </a:r>
            <a:r>
              <a:rPr lang="en-GB" altLang="ru-RU" sz="1600" kern="0" dirty="0">
                <a:solidFill>
                  <a:srgbClr val="000099"/>
                </a:solidFill>
              </a:rPr>
              <a:t> “</a:t>
            </a:r>
            <a:r>
              <a:rPr lang="en-GB" altLang="ru-RU" sz="1600" kern="0" dirty="0" err="1">
                <a:solidFill>
                  <a:srgbClr val="000099"/>
                </a:solidFill>
              </a:rPr>
              <a:t>адрес</a:t>
            </a:r>
            <a:r>
              <a:rPr lang="en-GB" altLang="ru-RU" sz="1600" kern="0" dirty="0">
                <a:solidFill>
                  <a:srgbClr val="000099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600" kern="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kern="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kern="0" dirty="0"/>
              <a:t>(1101, </a:t>
            </a:r>
            <a:r>
              <a:rPr lang="en-GB" altLang="ru-RU" sz="1600" kern="0" dirty="0" err="1"/>
              <a:t>Пирогов</a:t>
            </a:r>
            <a:r>
              <a:rPr lang="en-GB" altLang="ru-RU" sz="1600" kern="0" dirty="0"/>
              <a:t> </a:t>
            </a:r>
            <a:r>
              <a:rPr lang="en-GB" altLang="ru-RU" sz="1600" kern="0" dirty="0" err="1"/>
              <a:t>Олег</a:t>
            </a:r>
            <a:r>
              <a:rPr lang="en-GB" altLang="ru-RU" sz="1600" kern="0" dirty="0"/>
              <a:t> </a:t>
            </a:r>
            <a:r>
              <a:rPr lang="en-GB" altLang="ru-RU" sz="1600" kern="0" dirty="0" err="1"/>
              <a:t>Николаевич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лаборант</a:t>
            </a:r>
            <a:r>
              <a:rPr lang="en-GB" altLang="ru-RU" sz="1600" kern="0" dirty="0"/>
              <a:t>, 2000,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kern="0" dirty="0" err="1">
                <a:solidFill>
                  <a:srgbClr val="000099"/>
                </a:solidFill>
              </a:rPr>
              <a:t>адрес</a:t>
            </a:r>
            <a:r>
              <a:rPr lang="en-GB" altLang="ru-RU" sz="1600" kern="0" dirty="0"/>
              <a:t>(350033, </a:t>
            </a:r>
            <a:r>
              <a:rPr lang="en-GB" altLang="ru-RU" sz="1600" kern="0" dirty="0" err="1"/>
              <a:t>Россия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Краснодар</a:t>
            </a:r>
            <a:r>
              <a:rPr lang="en-GB" altLang="ru-RU" sz="1600" kern="0" dirty="0"/>
              <a:t>, </a:t>
            </a:r>
            <a:r>
              <a:rPr lang="en-GB" altLang="ru-RU" sz="1600" kern="0" dirty="0" err="1"/>
              <a:t>Ставропольская</a:t>
            </a:r>
            <a:r>
              <a:rPr lang="en-GB" altLang="ru-RU" sz="1600" kern="0" dirty="0"/>
              <a:t>, 140, 5))</a:t>
            </a:r>
            <a:r>
              <a:rPr lang="ar-SA" altLang="ru-RU" sz="2000" kern="0" dirty="0">
                <a:solidFill>
                  <a:srgbClr val="C7850D"/>
                </a:solidFill>
                <a:cs typeface="Arial" panose="020B0604020202020204" pitchFamily="34" charset="0"/>
              </a:rPr>
              <a:t>‏</a:t>
            </a:r>
            <a:endParaRPr lang="ru-RU" altLang="ru-RU" sz="2000" kern="0" dirty="0">
              <a:solidFill>
                <a:srgbClr val="C7850D"/>
              </a:solidFill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2000" u="sng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u="sng" dirty="0">
                <a:solidFill>
                  <a:srgbClr val="000099"/>
                </a:solidFill>
              </a:rPr>
              <a:t>Схема </a:t>
            </a:r>
            <a:r>
              <a:rPr lang="en-GB" altLang="ru-RU" sz="1600" u="sng" dirty="0" err="1">
                <a:solidFill>
                  <a:srgbClr val="000099"/>
                </a:solidFill>
              </a:rPr>
              <a:t>записи</a:t>
            </a:r>
            <a:r>
              <a:rPr lang="en-GB" altLang="ru-RU" sz="1600" u="sng" dirty="0">
                <a:solidFill>
                  <a:srgbClr val="000099"/>
                </a:solidFill>
              </a:rPr>
              <a:t> “</a:t>
            </a:r>
            <a:r>
              <a:rPr lang="en-GB" altLang="ru-RU" sz="1600" u="sng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600" u="sng" dirty="0">
                <a:solidFill>
                  <a:srgbClr val="000099"/>
                </a:solidFill>
              </a:rPr>
              <a:t>”: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2000" kern="0" dirty="0">
              <a:solidFill>
                <a:srgbClr val="C785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2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Разделим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группы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Простые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Структурированные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Ссылочные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Простые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иначе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атомарные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скалярные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внутренней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структурой</a:t>
            </a:r>
            <a:r>
              <a:rPr lang="en-GB" altLang="ru-RU" sz="1400" dirty="0">
                <a:solidFill>
                  <a:srgbClr val="000099"/>
                </a:solidFill>
              </a:rPr>
              <a:t>. К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относятся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минимум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строковые</a:t>
            </a:r>
            <a:r>
              <a:rPr lang="en-GB" altLang="ru-RU" sz="1400" dirty="0">
                <a:solidFill>
                  <a:srgbClr val="000099"/>
                </a:solidFill>
              </a:rPr>
              <a:t> (с </a:t>
            </a:r>
            <a:r>
              <a:rPr lang="en-GB" altLang="ru-RU" sz="1400" dirty="0" err="1">
                <a:solidFill>
                  <a:srgbClr val="000099"/>
                </a:solidFill>
              </a:rPr>
              <a:t>переменной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фиксированной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длиной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численные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целый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вещественный</a:t>
            </a:r>
            <a:r>
              <a:rPr lang="en-GB" altLang="ru-RU" sz="1400" dirty="0">
                <a:solidFill>
                  <a:srgbClr val="000099"/>
                </a:solidFill>
              </a:rPr>
              <a:t>),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денежный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вещественный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двумя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знаками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десятичной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точки</a:t>
            </a:r>
            <a:r>
              <a:rPr lang="en-GB" altLang="ru-RU" sz="1400" dirty="0">
                <a:solidFill>
                  <a:srgbClr val="000099"/>
                </a:solidFill>
              </a:rPr>
              <a:t>),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интервальные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дата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время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временные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метки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CC3300"/>
                </a:solidFill>
              </a:rPr>
              <a:t>перечислимые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indent="432000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повезло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логическому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типу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Очень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отсутствует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приходится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символьным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значениями</a:t>
            </a:r>
            <a:r>
              <a:rPr lang="en-GB" altLang="ru-RU" sz="1400" dirty="0">
                <a:solidFill>
                  <a:srgbClr val="000099"/>
                </a:solidFill>
              </a:rPr>
              <a:t> 1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true и 0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false.</a:t>
            </a:r>
          </a:p>
        </p:txBody>
      </p:sp>
    </p:spTree>
    <p:extLst>
      <p:ext uri="{BB962C8B-B14F-4D97-AF65-F5344CB8AC3E}">
        <p14:creationId xmlns:p14="http://schemas.microsoft.com/office/powerpoint/2010/main" val="381688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Структурированные </a:t>
            </a:r>
            <a:r>
              <a:rPr lang="en-GB" altLang="ru-RU" sz="20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Структурированные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составляющих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компонентов</a:t>
            </a:r>
            <a:r>
              <a:rPr lang="en-GB" altLang="ru-RU" sz="1400" dirty="0">
                <a:solidFill>
                  <a:srgbClr val="000099"/>
                </a:solidFill>
              </a:rPr>
              <a:t>, которые, в </a:t>
            </a:r>
            <a:r>
              <a:rPr lang="en-GB" altLang="ru-RU" sz="1400" dirty="0" err="1">
                <a:solidFill>
                  <a:srgbClr val="000099"/>
                </a:solidFill>
              </a:rPr>
              <a:t>свою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очередь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структурированы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Наиболее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</a:t>
            </a:r>
            <a:r>
              <a:rPr lang="en-GB" altLang="ru-RU" sz="1400" dirty="0" err="1">
                <a:solidFill>
                  <a:srgbClr val="000099"/>
                </a:solidFill>
              </a:rPr>
              <a:t>аспространены</a:t>
            </a:r>
            <a:r>
              <a:rPr lang="en-GB" altLang="ru-RU" sz="1400" dirty="0">
                <a:solidFill>
                  <a:srgbClr val="000099"/>
                </a:solidFill>
              </a:rPr>
              <a:t> структурированные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массивы</a:t>
            </a:r>
            <a:r>
              <a:rPr lang="en-GB" altLang="ru-RU" sz="1400" dirty="0">
                <a:solidFill>
                  <a:srgbClr val="000099"/>
                </a:solidFill>
              </a:rPr>
              <a:t> и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Структурированный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запись</a:t>
            </a:r>
            <a:r>
              <a:rPr lang="en-GB" altLang="ru-RU" sz="1400" dirty="0">
                <a:solidFill>
                  <a:srgbClr val="000099"/>
                </a:solidFill>
              </a:rPr>
              <a:t> «</a:t>
            </a:r>
            <a:r>
              <a:rPr lang="en-GB" altLang="ru-RU" sz="1400" dirty="0" err="1">
                <a:solidFill>
                  <a:srgbClr val="000099"/>
                </a:solidFill>
              </a:rPr>
              <a:t>адрес</a:t>
            </a:r>
            <a:r>
              <a:rPr lang="en-GB" altLang="ru-RU" sz="1400" dirty="0">
                <a:solidFill>
                  <a:srgbClr val="000099"/>
                </a:solidFill>
              </a:rPr>
              <a:t>»,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рассмотренный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ранее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1400" i="1" dirty="0">
              <a:solidFill>
                <a:srgbClr val="C7850D"/>
              </a:solidFill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сотрудник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таб_номер</a:t>
            </a:r>
            <a:r>
              <a:rPr lang="en-GB" altLang="ru-RU" sz="1400" i="1" dirty="0"/>
              <a:t>, ФИО, </a:t>
            </a:r>
            <a:r>
              <a:rPr lang="en-GB" altLang="ru-RU" sz="1400" i="1" dirty="0" err="1"/>
              <a:t>должность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зарплата</a:t>
            </a:r>
            <a:r>
              <a:rPr lang="en-GB" altLang="ru-RU" sz="1400" i="1" dirty="0"/>
              <a:t>, </a:t>
            </a:r>
            <a:r>
              <a:rPr lang="en-GB" altLang="ru-RU" sz="1400" b="1" i="1" dirty="0" err="1">
                <a:solidFill>
                  <a:srgbClr val="CC3300"/>
                </a:solidFill>
              </a:rPr>
              <a:t>адрес</a:t>
            </a:r>
            <a:r>
              <a:rPr lang="en-GB" altLang="ru-RU" sz="1400" i="1" dirty="0">
                <a:solidFill>
                  <a:srgbClr val="CC3300"/>
                </a:solidFill>
              </a:rPr>
              <a:t>(</a:t>
            </a:r>
            <a:r>
              <a:rPr lang="en-GB" altLang="ru-RU" sz="1400" i="1" dirty="0" err="1">
                <a:solidFill>
                  <a:srgbClr val="CC3300"/>
                </a:solidFill>
              </a:rPr>
              <a:t>индекс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страна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город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улица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дом</a:t>
            </a:r>
            <a:r>
              <a:rPr lang="en-GB" altLang="ru-RU" sz="1400" i="1" dirty="0">
                <a:solidFill>
                  <a:srgbClr val="CC3300"/>
                </a:solidFill>
              </a:rPr>
              <a:t>, </a:t>
            </a:r>
            <a:r>
              <a:rPr lang="en-GB" altLang="ru-RU" sz="1400" i="1" dirty="0" err="1">
                <a:solidFill>
                  <a:srgbClr val="CC3300"/>
                </a:solidFill>
              </a:rPr>
              <a:t>квартира</a:t>
            </a:r>
            <a:r>
              <a:rPr lang="en-GB" altLang="ru-RU" sz="1400" dirty="0">
                <a:solidFill>
                  <a:srgbClr val="CC3300"/>
                </a:solidFill>
              </a:rPr>
              <a:t>)</a:t>
            </a:r>
            <a:r>
              <a:rPr lang="en-GB" altLang="ru-RU" sz="1400" dirty="0"/>
              <a:t>)</a:t>
            </a:r>
            <a:r>
              <a:rPr lang="ar-SA" altLang="ru-RU" sz="1400" dirty="0">
                <a:cs typeface="Arial" panose="020B0604020202020204" pitchFamily="34" charset="0"/>
              </a:rPr>
              <a:t>‏</a:t>
            </a:r>
            <a:endParaRPr lang="en-GB" altLang="ru-RU" sz="1400" dirty="0">
              <a:cs typeface="Arial" panose="020B0604020202020204" pitchFamily="34" charset="0"/>
            </a:endParaRPr>
          </a:p>
          <a:p>
            <a:pPr indent="432000" eaLnBrk="1" hangingPunct="1">
              <a:lnSpc>
                <a:spcPct val="80000"/>
              </a:lnSpc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ru-RU" sz="1400" b="1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Ссылочные </a:t>
            </a:r>
            <a:r>
              <a:rPr lang="en-GB" altLang="ru-RU" sz="1400" b="1" dirty="0" err="1">
                <a:solidFill>
                  <a:srgbClr val="CC3300"/>
                </a:solidFill>
              </a:rPr>
              <a:t>типы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используются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ссылочных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ссылками</a:t>
            </a:r>
            <a:r>
              <a:rPr lang="en-GB" altLang="ru-RU" sz="1400" dirty="0">
                <a:solidFill>
                  <a:srgbClr val="000099"/>
                </a:solidFill>
              </a:rPr>
              <a:t> (OID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>
                <a:solidFill>
                  <a:srgbClr val="000099"/>
                </a:solidFill>
              </a:rPr>
              <a:t>OREF). </a:t>
            </a:r>
            <a:r>
              <a:rPr lang="en-GB" altLang="ru-RU" sz="1400" dirty="0" err="1">
                <a:solidFill>
                  <a:srgbClr val="000099"/>
                </a:solidFill>
              </a:rPr>
              <a:t>Пока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подобными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конструкциями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занимаемся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Обратите внимание на то, что данные любых типов, за исключением структурированных, воспринимается как единое и неделимое целое.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 данных структурированных типов такими неделимыми элементами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являются листовые элементы дерева типа.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С точки зрения пользователя или других программ эти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неделимые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элементы могут иметь свою структуру, но система управления базами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данных не может воспринимать её детали.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7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Домены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Домен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считать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уточнением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данных. 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подмножество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имеющих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смысл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уникальное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пределах</a:t>
            </a:r>
            <a:r>
              <a:rPr lang="en-GB" altLang="ru-RU" sz="1400" dirty="0">
                <a:solidFill>
                  <a:srgbClr val="000099"/>
                </a:solidFill>
              </a:rPr>
              <a:t> базы данных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типе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домене</a:t>
            </a:r>
            <a:r>
              <a:rPr lang="en-GB" altLang="ru-RU" sz="1400" dirty="0">
                <a:solidFill>
                  <a:srgbClr val="000099"/>
                </a:solidFill>
              </a:rPr>
              <a:t>. Домен </a:t>
            </a:r>
            <a:r>
              <a:rPr lang="en-GB" altLang="ru-RU" sz="1400" dirty="0" err="1">
                <a:solidFill>
                  <a:srgbClr val="000099"/>
                </a:solidFill>
              </a:rPr>
              <a:t>характеризуется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условием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выделяющем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описываемого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домена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Домен “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человека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характеризуется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&gt;0 и 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&lt;120).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этом домене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помощью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&gt;21 и 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&lt; 45)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возраст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охранного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предприятия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dirty="0">
                <a:solidFill>
                  <a:srgbClr val="000099"/>
                </a:solidFill>
              </a:rPr>
              <a:t>: К </a:t>
            </a:r>
            <a:r>
              <a:rPr lang="en-GB" altLang="ru-RU" sz="1400" dirty="0" err="1">
                <a:solidFill>
                  <a:srgbClr val="000099"/>
                </a:solidFill>
              </a:rPr>
              <a:t>сожалению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управления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базами</a:t>
            </a:r>
            <a:r>
              <a:rPr lang="en-GB" altLang="ru-RU" sz="1400" dirty="0">
                <a:solidFill>
                  <a:srgbClr val="000099"/>
                </a:solidFill>
              </a:rPr>
              <a:t> данных </a:t>
            </a:r>
            <a:r>
              <a:rPr lang="en-GB" altLang="ru-RU" sz="1400" dirty="0" err="1">
                <a:solidFill>
                  <a:srgbClr val="000099"/>
                </a:solidFill>
              </a:rPr>
              <a:t>домены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поддерживаются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19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Структура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набора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записей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1C4F030D-5940-45D4-A15F-0F81BA83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468" y="532606"/>
            <a:ext cx="7993063" cy="4074319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CCFF33"/>
              </a:gs>
            </a:gsLst>
            <a:lin ang="5400000" scaled="1"/>
          </a:gradFill>
          <a:ln w="442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0001ECF0-AE44-43C3-868B-B68184E5C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75" y="1003225"/>
            <a:ext cx="5179814" cy="1054175"/>
          </a:xfrm>
          <a:prstGeom prst="roundRect">
            <a:avLst>
              <a:gd name="adj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C7429416-0C4D-426B-884C-451BDBDA8D59}"/>
              </a:ext>
            </a:extLst>
          </p:cNvPr>
          <p:cNvGrpSpPr>
            <a:grpSpLocks/>
          </p:cNvGrpSpPr>
          <p:nvPr/>
        </p:nvGrpSpPr>
        <p:grpSpPr bwMode="auto">
          <a:xfrm>
            <a:off x="2807494" y="1367632"/>
            <a:ext cx="3403600" cy="622300"/>
            <a:chOff x="1372" y="861"/>
            <a:chExt cx="2144" cy="392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5832A4A-9288-4805-9F0D-BB09F3953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" y="1054"/>
              <a:ext cx="717" cy="191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(12)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5B76926-D940-4AD5-A431-7FDF75709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050"/>
              <a:ext cx="713" cy="195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(35)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A460DC4A-49BC-41A3-AE03-3E43A089D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1054"/>
              <a:ext cx="713" cy="188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Текст</a:t>
              </a:r>
              <a:r>
                <a:rPr lang="en-GB" altLang="ru-RU" sz="1600" dirty="0"/>
                <a:t>(20)</a:t>
              </a:r>
              <a:r>
                <a:rPr lang="ar-SA" altLang="ru-RU" sz="1600" dirty="0">
                  <a:cs typeface="Arial" panose="020B0604020202020204" pitchFamily="34" charset="0"/>
                </a:rPr>
                <a:t>‏</a:t>
              </a:r>
              <a:endParaRPr lang="en-GB" altLang="ru-RU" sz="1600" dirty="0">
                <a:cs typeface="Arial" panose="020B0604020202020204" pitchFamily="34" charset="0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25DBEE22-1020-4436-9A43-C7818413B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870"/>
              <a:ext cx="713" cy="184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Телефон</a:t>
              </a:r>
              <a:endParaRPr lang="en-GB" altLang="ru-RU" sz="1600" dirty="0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516227F-5A26-4CEE-AA28-94F47C253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869"/>
              <a:ext cx="713" cy="182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 err="1"/>
                <a:t>Адрес</a:t>
              </a:r>
              <a:endParaRPr lang="en-GB" altLang="ru-RU" sz="1600" dirty="0"/>
            </a:p>
          </p:txBody>
        </p:sp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14EC43A7-1C68-4075-A463-3146D33C1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870"/>
              <a:ext cx="713" cy="188"/>
            </a:xfrm>
            <a:prstGeom prst="rect">
              <a:avLst/>
            </a:prstGeom>
            <a:solidFill>
              <a:srgbClr val="B2C1E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600" dirty="0"/>
                <a:t>ФИО</a:t>
              </a:r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A9DA841-877A-4F1C-82C5-1F45E6643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869"/>
              <a:ext cx="2139" cy="7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E384A1DC-7F4A-4494-91B4-26C215F46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2" y="1250"/>
              <a:ext cx="213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4EFD38F8-E02B-414D-AB99-C6D23535C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" y="861"/>
              <a:ext cx="5" cy="38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F3678125-2D76-42C6-9EAA-7D21D5807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7" y="872"/>
              <a:ext cx="0" cy="37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31CBC7D9-093B-4A7C-A3F2-6F5F66C2B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883"/>
              <a:ext cx="5" cy="36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500F4284-EFEB-40A4-ACF1-6388BC9B6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1" y="871"/>
              <a:ext cx="5" cy="38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2600EBE6-1698-4AE8-9EE9-DBC65B99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8" y="1049"/>
              <a:ext cx="2128" cy="1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4" name="Text Box 17">
            <a:extLst>
              <a:ext uri="{FF2B5EF4-FFF2-40B4-BE49-F238E27FC236}">
                <a16:creationId xmlns:a16="http://schemas.microsoft.com/office/drawing/2014/main" id="{083EE19B-011B-4672-A99A-51E0E5078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831" y="1017154"/>
            <a:ext cx="2016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/>
              <a:t>схема </a:t>
            </a:r>
            <a:r>
              <a:rPr lang="en-GB" altLang="ru-RU" sz="1600" b="1" dirty="0" err="1"/>
              <a:t>записи</a:t>
            </a:r>
            <a:endParaRPr lang="en-GB" altLang="ru-RU" sz="1600" b="1" dirty="0"/>
          </a:p>
        </p:txBody>
      </p:sp>
      <p:sp>
        <p:nvSpPr>
          <p:cNvPr id="25" name="AutoShape 18">
            <a:extLst>
              <a:ext uri="{FF2B5EF4-FFF2-40B4-BE49-F238E27FC236}">
                <a16:creationId xmlns:a16="http://schemas.microsoft.com/office/drawing/2014/main" id="{6B42073B-A4A1-491B-88D0-334BF02F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2247107"/>
            <a:ext cx="5254997" cy="1891580"/>
          </a:xfrm>
          <a:prstGeom prst="roundRect">
            <a:avLst>
              <a:gd name="adj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800">
              <a:solidFill>
                <a:schemeClr val="bg1"/>
              </a:solidFill>
            </a:endParaRP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41523B11-4F8E-4FFD-AA4B-E7B90BF64113}"/>
              </a:ext>
            </a:extLst>
          </p:cNvPr>
          <p:cNvGrpSpPr>
            <a:grpSpLocks/>
          </p:cNvGrpSpPr>
          <p:nvPr/>
        </p:nvGrpSpPr>
        <p:grpSpPr bwMode="auto">
          <a:xfrm>
            <a:off x="7010314" y="2644415"/>
            <a:ext cx="1257300" cy="306388"/>
            <a:chOff x="4194" y="2523"/>
            <a:chExt cx="792" cy="193"/>
          </a:xfrm>
        </p:grpSpPr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F74B2BB6-56D7-441B-915C-905D0D19F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617"/>
              <a:ext cx="178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Text Box 21">
              <a:extLst>
                <a:ext uri="{FF2B5EF4-FFF2-40B4-BE49-F238E27FC236}">
                  <a16:creationId xmlns:a16="http://schemas.microsoft.com/office/drawing/2014/main" id="{25C00CA2-0A2D-48BF-8AFD-BB0477306E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523"/>
              <a:ext cx="61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875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Запись</a:t>
              </a:r>
              <a:r>
                <a:rPr lang="en-GB" altLang="ru-RU" sz="1400" b="1" dirty="0"/>
                <a:t> 1</a:t>
              </a:r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A914EE48-3CE2-4CA4-95F4-44BE9491B665}"/>
              </a:ext>
            </a:extLst>
          </p:cNvPr>
          <p:cNvGrpSpPr>
            <a:grpSpLocks/>
          </p:cNvGrpSpPr>
          <p:nvPr/>
        </p:nvGrpSpPr>
        <p:grpSpPr bwMode="auto">
          <a:xfrm>
            <a:off x="2215784" y="2660132"/>
            <a:ext cx="4726781" cy="301625"/>
            <a:chOff x="793" y="2529"/>
            <a:chExt cx="3388" cy="190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65EF59B-DE5D-4D3D-8DC5-D29D7F7D2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2529"/>
              <a:ext cx="891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/>
                <a:t>1-111-111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E7A0EB0D-6807-4AA9-B888-9D1651200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2529"/>
              <a:ext cx="147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Ставропольская</a:t>
              </a:r>
              <a:r>
                <a:rPr lang="en-GB" altLang="ru-RU" sz="1400" b="1" dirty="0"/>
                <a:t> 149</a:t>
              </a: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3A54FC84-0A7D-4337-A40A-9C828DC8D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29"/>
              <a:ext cx="1026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Иванов И.И.</a:t>
              </a: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EE7C6C64-D314-429E-A212-96E30156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529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1BC49714-6167-4C15-8B4D-B245E3C44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720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FD4902A1-E64F-4654-B62A-D3CB9E894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52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D47968C0-6F75-439F-AA9D-2F940171C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52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54B37A08-E68C-4732-B7ED-3B7659F04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52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94DD65D8-F1B9-44B6-901A-52E8B266A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252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9" name="AutoShape 33">
            <a:extLst>
              <a:ext uri="{FF2B5EF4-FFF2-40B4-BE49-F238E27FC236}">
                <a16:creationId xmlns:a16="http://schemas.microsoft.com/office/drawing/2014/main" id="{158EA882-521F-4160-8021-D20D797FB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6" y="1199994"/>
            <a:ext cx="865188" cy="430213"/>
          </a:xfrm>
          <a:prstGeom prst="wedgeRoundRectCallout">
            <a:avLst>
              <a:gd name="adj1" fmla="val -97791"/>
              <a:gd name="adj2" fmla="val 31146"/>
              <a:gd name="adj3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dirty="0" err="1"/>
              <a:t>Имена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полей</a:t>
            </a:r>
            <a:endParaRPr lang="en-GB" altLang="ru-RU" sz="1400" b="1" dirty="0"/>
          </a:p>
        </p:txBody>
      </p:sp>
      <p:sp>
        <p:nvSpPr>
          <p:cNvPr id="40" name="AutoShape 34">
            <a:extLst>
              <a:ext uri="{FF2B5EF4-FFF2-40B4-BE49-F238E27FC236}">
                <a16:creationId xmlns:a16="http://schemas.microsoft.com/office/drawing/2014/main" id="{6CE902C1-A378-48AE-83BE-D766F7986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907" y="1732977"/>
            <a:ext cx="865188" cy="420688"/>
          </a:xfrm>
          <a:prstGeom prst="wedgeRoundRectCallout">
            <a:avLst>
              <a:gd name="adj1" fmla="val -99155"/>
              <a:gd name="adj2" fmla="val -22144"/>
              <a:gd name="adj3" fmla="val 16667"/>
            </a:avLst>
          </a:prstGeom>
          <a:solidFill>
            <a:srgbClr val="FFFFFF">
              <a:alpha val="47058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dirty="0" err="1"/>
              <a:t>Типы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полей</a:t>
            </a:r>
            <a:endParaRPr lang="en-GB" altLang="ru-RU" sz="1400" b="1" dirty="0"/>
          </a:p>
        </p:txBody>
      </p:sp>
      <p:grpSp>
        <p:nvGrpSpPr>
          <p:cNvPr id="41" name="Group 35">
            <a:extLst>
              <a:ext uri="{FF2B5EF4-FFF2-40B4-BE49-F238E27FC236}">
                <a16:creationId xmlns:a16="http://schemas.microsoft.com/office/drawing/2014/main" id="{2572B71F-ADDD-4D27-B528-8BCD1F00764F}"/>
              </a:ext>
            </a:extLst>
          </p:cNvPr>
          <p:cNvGrpSpPr>
            <a:grpSpLocks/>
          </p:cNvGrpSpPr>
          <p:nvPr/>
        </p:nvGrpSpPr>
        <p:grpSpPr bwMode="auto">
          <a:xfrm>
            <a:off x="7013399" y="3142546"/>
            <a:ext cx="1273175" cy="304800"/>
            <a:chOff x="4195" y="2886"/>
            <a:chExt cx="802" cy="192"/>
          </a:xfrm>
        </p:grpSpPr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6083FA2A-2BE8-4F86-96EB-1825C8971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984"/>
              <a:ext cx="181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E4FF8E8A-902E-4922-ADAF-22EBAB274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2886"/>
              <a:ext cx="624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Запись</a:t>
              </a:r>
              <a:r>
                <a:rPr lang="en-GB" altLang="ru-RU" sz="1400" b="1" dirty="0"/>
                <a:t> 2</a:t>
              </a:r>
            </a:p>
          </p:txBody>
        </p:sp>
      </p:grpSp>
      <p:sp>
        <p:nvSpPr>
          <p:cNvPr id="44" name="Text Box 38">
            <a:extLst>
              <a:ext uri="{FF2B5EF4-FFF2-40B4-BE49-F238E27FC236}">
                <a16:creationId xmlns:a16="http://schemas.microsoft.com/office/drawing/2014/main" id="{854D0795-E283-4E73-B8F6-A20D3D007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656" y="3567202"/>
            <a:ext cx="7080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1125"/>
              </a:spcBef>
              <a:buFont typeface="Arial" panose="020B0604020202020204" pitchFamily="34" charset="0"/>
              <a:buNone/>
            </a:pPr>
            <a:r>
              <a:rPr lang="en-GB" altLang="ru-RU" sz="1800" b="1" dirty="0"/>
              <a:t>…</a:t>
            </a:r>
          </a:p>
        </p:txBody>
      </p:sp>
      <p:sp>
        <p:nvSpPr>
          <p:cNvPr id="45" name="Text Box 39">
            <a:extLst>
              <a:ext uri="{FF2B5EF4-FFF2-40B4-BE49-F238E27FC236}">
                <a16:creationId xmlns:a16="http://schemas.microsoft.com/office/drawing/2014/main" id="{0229D9FE-EB7C-4E69-93AA-27479F6BB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610" y="2224523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600" b="1" dirty="0"/>
              <a:t>данные</a:t>
            </a:r>
          </a:p>
        </p:txBody>
      </p:sp>
      <p:grpSp>
        <p:nvGrpSpPr>
          <p:cNvPr id="46" name="Group 40">
            <a:extLst>
              <a:ext uri="{FF2B5EF4-FFF2-40B4-BE49-F238E27FC236}">
                <a16:creationId xmlns:a16="http://schemas.microsoft.com/office/drawing/2014/main" id="{C0BC7049-A628-488A-9559-212EEDB2B6DF}"/>
              </a:ext>
            </a:extLst>
          </p:cNvPr>
          <p:cNvGrpSpPr>
            <a:grpSpLocks/>
          </p:cNvGrpSpPr>
          <p:nvPr/>
        </p:nvGrpSpPr>
        <p:grpSpPr bwMode="auto">
          <a:xfrm>
            <a:off x="2207213" y="3146439"/>
            <a:ext cx="4729571" cy="304800"/>
            <a:chOff x="793" y="2889"/>
            <a:chExt cx="3390" cy="192"/>
          </a:xfrm>
        </p:grpSpPr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CBCE54FA-2FFD-4A39-B8B3-598A4EC95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2889"/>
              <a:ext cx="89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2-222-222</a:t>
              </a:r>
            </a:p>
          </p:txBody>
        </p:sp>
        <p:sp>
          <p:nvSpPr>
            <p:cNvPr id="48" name="Rectangle 42">
              <a:extLst>
                <a:ext uri="{FF2B5EF4-FFF2-40B4-BE49-F238E27FC236}">
                  <a16:creationId xmlns:a16="http://schemas.microsoft.com/office/drawing/2014/main" id="{188E6A0C-767F-4B97-980D-928CADDAA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2889"/>
              <a:ext cx="1472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/>
                <a:t>Ставропольская 153</a:t>
              </a:r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17627978-7B7C-4364-AC35-1101E103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889"/>
              <a:ext cx="1025" cy="19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b="1" dirty="0" err="1"/>
                <a:t>Петров</a:t>
              </a:r>
              <a:r>
                <a:rPr lang="en-GB" altLang="ru-RU" sz="1400" b="1" dirty="0"/>
                <a:t> П.П.</a:t>
              </a: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8888F5D3-AF34-4320-B1B0-54BDBD0A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89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AAC75B31-B104-4BDD-8C6C-3DA3AAB6D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080"/>
              <a:ext cx="338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9579C240-B04D-427D-AC8E-1171FB12F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88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0A6DC523-E739-45A5-BC0D-DD85CF456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288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C89F419E-ED5A-4D96-88CE-6D5B65545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88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5" name="Line 49">
              <a:extLst>
                <a:ext uri="{FF2B5EF4-FFF2-40B4-BE49-F238E27FC236}">
                  <a16:creationId xmlns:a16="http://schemas.microsoft.com/office/drawing/2014/main" id="{A8C4B4EB-3DED-4A67-BE24-82FFCC7BC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88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6" name="Group 50">
            <a:extLst>
              <a:ext uri="{FF2B5EF4-FFF2-40B4-BE49-F238E27FC236}">
                <a16:creationId xmlns:a16="http://schemas.microsoft.com/office/drawing/2014/main" id="{D843F33E-3FFD-4265-A28E-F9A2FFA2C66A}"/>
              </a:ext>
            </a:extLst>
          </p:cNvPr>
          <p:cNvGrpSpPr>
            <a:grpSpLocks/>
          </p:cNvGrpSpPr>
          <p:nvPr/>
        </p:nvGrpSpPr>
        <p:grpSpPr bwMode="auto">
          <a:xfrm>
            <a:off x="2211639" y="3651870"/>
            <a:ext cx="4733676" cy="301625"/>
            <a:chOff x="793" y="3209"/>
            <a:chExt cx="3389" cy="190"/>
          </a:xfrm>
        </p:grpSpPr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1AF7BF61-CBB4-4FAD-B4E7-A67A9755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" y="3209"/>
              <a:ext cx="892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D9BC03E3-BA2B-499D-B76C-645A8D47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209"/>
              <a:ext cx="1472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59" name="Rectangle 53">
              <a:extLst>
                <a:ext uri="{FF2B5EF4-FFF2-40B4-BE49-F238E27FC236}">
                  <a16:creationId xmlns:a16="http://schemas.microsoft.com/office/drawing/2014/main" id="{6F9D5F48-6AA4-404B-B53D-CD7DEB2F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3209"/>
              <a:ext cx="1026" cy="191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800">
                <a:solidFill>
                  <a:schemeClr val="bg1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2D0578B-AACE-4173-8973-A9621DF6D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09"/>
              <a:ext cx="339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EB2B7FCF-96C0-4CF7-B9DB-84FB7418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400"/>
              <a:ext cx="339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6721525D-B245-4A8A-80E5-9D73CC8E3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320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" name="Line 57">
              <a:extLst>
                <a:ext uri="{FF2B5EF4-FFF2-40B4-BE49-F238E27FC236}">
                  <a16:creationId xmlns:a16="http://schemas.microsoft.com/office/drawing/2014/main" id="{ED0F8167-3E91-453C-9442-565FD1DFF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D64AFA41-7563-432F-A501-1C4603455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3209"/>
              <a:ext cx="1" cy="19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1FD8DE10-E2A6-45F1-BAC9-F8B786D28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3209"/>
              <a:ext cx="1" cy="19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6" name="Oval 60">
            <a:extLst>
              <a:ext uri="{FF2B5EF4-FFF2-40B4-BE49-F238E27FC236}">
                <a16:creationId xmlns:a16="http://schemas.microsoft.com/office/drawing/2014/main" id="{998460EA-46DC-44F5-8380-9BB6803A4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44" y="484236"/>
            <a:ext cx="2832100" cy="371116"/>
          </a:xfrm>
          <a:prstGeom prst="ellipse">
            <a:avLst/>
          </a:prstGeom>
          <a:solidFill>
            <a:srgbClr val="FFCC66"/>
          </a:soli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GB" altLang="ru-RU" sz="2000" b="1" dirty="0" err="1">
                <a:latin typeface="Times New Roman" panose="02020603050405020304" pitchFamily="18" charset="0"/>
              </a:rPr>
              <a:t>Набор</a:t>
            </a:r>
            <a:r>
              <a:rPr lang="en-GB" altLang="ru-RU" sz="2000" b="1" dirty="0">
                <a:latin typeface="Times New Roman" panose="02020603050405020304" pitchFamily="18" charset="0"/>
              </a:rPr>
              <a:t> </a:t>
            </a:r>
            <a:r>
              <a:rPr lang="en-GB" altLang="ru-RU" sz="2000" b="1" dirty="0" err="1">
                <a:latin typeface="Times New Roman" panose="02020603050405020304" pitchFamily="18" charset="0"/>
              </a:rPr>
              <a:t>записей</a:t>
            </a:r>
            <a:endParaRPr lang="en-GB" altLang="ru-RU" sz="2000" b="1" dirty="0">
              <a:latin typeface="Times New Roman" panose="02020603050405020304" pitchFamily="18" charset="0"/>
            </a:endParaRP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1291FBD4-AA2D-4278-9429-CD8CA24EE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9371" y="1992948"/>
            <a:ext cx="6543" cy="664872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8" name="Line 62">
            <a:extLst>
              <a:ext uri="{FF2B5EF4-FFF2-40B4-BE49-F238E27FC236}">
                <a16:creationId xmlns:a16="http://schemas.microsoft.com/office/drawing/2014/main" id="{503F60B1-D661-4A03-A0F4-A8B821789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203" y="1994695"/>
            <a:ext cx="0" cy="663125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63">
            <a:extLst>
              <a:ext uri="{FF2B5EF4-FFF2-40B4-BE49-F238E27FC236}">
                <a16:creationId xmlns:a16="http://schemas.microsoft.com/office/drawing/2014/main" id="{45E88606-13AA-4A2E-90A7-EE9111164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9840" y="1992949"/>
            <a:ext cx="1395" cy="663124"/>
          </a:xfrm>
          <a:prstGeom prst="line">
            <a:avLst/>
          </a:prstGeom>
          <a:noFill/>
          <a:ln w="25560">
            <a:solidFill>
              <a:srgbClr val="000000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Скругленная прямоугольная выноска 1">
            <a:extLst>
              <a:ext uri="{FF2B5EF4-FFF2-40B4-BE49-F238E27FC236}">
                <a16:creationId xmlns:a16="http://schemas.microsoft.com/office/drawing/2014/main" id="{F3D283A4-BCAC-496B-9FB0-7A466D77B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6" y="703538"/>
            <a:ext cx="1682398" cy="724694"/>
          </a:xfrm>
          <a:prstGeom prst="wedgeRoundRectCallout">
            <a:avLst>
              <a:gd name="adj1" fmla="val 26443"/>
              <a:gd name="adj2" fmla="val 157832"/>
              <a:gd name="adj3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ru-RU" altLang="ru-RU" sz="1400" dirty="0">
                <a:solidFill>
                  <a:schemeClr val="tx1"/>
                </a:solidFill>
              </a:rPr>
              <a:t>Домены задают ограничениями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ru-RU" altLang="ru-RU" sz="1400" dirty="0">
                <a:solidFill>
                  <a:schemeClr val="tx1"/>
                </a:solidFill>
              </a:rPr>
              <a:t>целостности</a:t>
            </a:r>
          </a:p>
        </p:txBody>
      </p:sp>
    </p:spTree>
    <p:extLst>
      <p:ext uri="{BB962C8B-B14F-4D97-AF65-F5344CB8AC3E}">
        <p14:creationId xmlns:p14="http://schemas.microsoft.com/office/powerpoint/2010/main" val="255867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Схема базы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805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Вспомним,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что схема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это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фрагмента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принято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схемой</a:t>
            </a:r>
            <a:r>
              <a:rPr lang="en-GB" altLang="ru-RU" sz="1400" b="1" dirty="0">
                <a:solidFill>
                  <a:srgbClr val="CC3300"/>
                </a:solidFill>
              </a:rPr>
              <a:t> базы/</a:t>
            </a:r>
            <a:r>
              <a:rPr lang="en-GB" altLang="ru-RU" sz="1400" b="1" dirty="0" err="1">
                <a:solidFill>
                  <a:srgbClr val="CC3300"/>
                </a:solidFill>
              </a:rPr>
              <a:t>фрагмента</a:t>
            </a:r>
            <a:r>
              <a:rPr lang="en-GB" altLang="ru-RU" sz="1400" b="1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схеме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схему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включаются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как</a:t>
            </a:r>
            <a:r>
              <a:rPr lang="en-GB" altLang="ru-RU" sz="1400" i="1" dirty="0">
                <a:solidFill>
                  <a:srgbClr val="000099"/>
                </a:solidFill>
              </a:rPr>
              <a:t> часть </a:t>
            </a:r>
            <a:r>
              <a:rPr lang="en-GB" altLang="ru-RU" sz="1400" i="1" dirty="0" err="1">
                <a:solidFill>
                  <a:srgbClr val="000099"/>
                </a:solidFill>
              </a:rPr>
              <a:t>схем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связываемых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i="1" dirty="0">
                <a:solidFill>
                  <a:srgbClr val="000099"/>
                </a:solidFill>
              </a:rPr>
              <a:t>, </a:t>
            </a:r>
            <a:r>
              <a:rPr lang="en-GB" altLang="ru-RU" sz="1400" i="1" dirty="0" err="1">
                <a:solidFill>
                  <a:srgbClr val="000099"/>
                </a:solidFill>
              </a:rPr>
              <a:t>либо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отдельным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описанием</a:t>
            </a:r>
            <a:r>
              <a:rPr lang="en-GB" altLang="ru-RU" sz="1400" i="1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Пример</a:t>
            </a:r>
            <a:r>
              <a:rPr lang="en-GB" altLang="ru-RU" sz="1400" dirty="0">
                <a:solidFill>
                  <a:srgbClr val="000099"/>
                </a:solidFill>
              </a:rPr>
              <a:t>: в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400" dirty="0">
                <a:solidFill>
                  <a:srgbClr val="000099"/>
                </a:solidFill>
              </a:rPr>
              <a:t>” и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схемой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сотрудник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табельный_номер</a:t>
            </a:r>
            <a:r>
              <a:rPr lang="en-GB" altLang="ru-RU" sz="1400" i="1" dirty="0"/>
              <a:t>, ФИО, </a:t>
            </a:r>
            <a:r>
              <a:rPr lang="en-GB" altLang="ru-RU" sz="1400" i="1" dirty="0" err="1"/>
              <a:t>должность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таб_ном_начальника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зарплата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комисионные</a:t>
            </a:r>
            <a:r>
              <a:rPr lang="en-GB" altLang="ru-RU" sz="1400" i="1" dirty="0"/>
              <a:t>, </a:t>
            </a:r>
            <a:r>
              <a:rPr lang="en-GB" altLang="ru-RU" sz="1400" b="1" i="1" dirty="0" err="1"/>
              <a:t>номер_отдела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i="1" dirty="0" err="1"/>
              <a:t>отдел</a:t>
            </a:r>
            <a:r>
              <a:rPr lang="en-GB" altLang="ru-RU" sz="1400" i="1" dirty="0"/>
              <a:t> ( </a:t>
            </a:r>
            <a:r>
              <a:rPr lang="en-GB" altLang="ru-RU" sz="1400" b="1" i="1" dirty="0" err="1"/>
              <a:t>номер_отдела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название_отдела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город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свяжем </a:t>
            </a:r>
            <a:r>
              <a:rPr lang="en-GB" altLang="ru-RU" sz="1400" dirty="0" err="1">
                <a:solidFill>
                  <a:srgbClr val="000099"/>
                </a:solidFill>
              </a:rPr>
              <a:t>эти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>
                <a:solidFill>
                  <a:srgbClr val="000099"/>
                </a:solidFill>
              </a:rPr>
              <a:t>“</a:t>
            </a:r>
            <a:r>
              <a:rPr lang="en-GB" altLang="ru-RU" sz="1400" b="1" dirty="0" err="1">
                <a:solidFill>
                  <a:srgbClr val="000099"/>
                </a:solidFill>
              </a:rPr>
              <a:t>номер_отдела</a:t>
            </a:r>
            <a:r>
              <a:rPr lang="en-GB" altLang="ru-RU" sz="1400" b="1" dirty="0">
                <a:solidFill>
                  <a:srgbClr val="000099"/>
                </a:solidFill>
              </a:rPr>
              <a:t>”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имея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виду</a:t>
            </a:r>
            <a:r>
              <a:rPr lang="en-GB" altLang="ru-RU" sz="1400" dirty="0">
                <a:solidFill>
                  <a:srgbClr val="000099"/>
                </a:solidFill>
              </a:rPr>
              <a:t>, что у </a:t>
            </a:r>
            <a:r>
              <a:rPr lang="en-GB" altLang="ru-RU" sz="1400" dirty="0" err="1">
                <a:solidFill>
                  <a:srgbClr val="000099"/>
                </a:solidFill>
              </a:rPr>
              <a:t>каждого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сотрудника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поле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номер_отдела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стоять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имеется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 и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номера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указанного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Остается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добавить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i="1" dirty="0" err="1"/>
              <a:t>связь_сотр_отд</a:t>
            </a:r>
            <a:r>
              <a:rPr lang="en-GB" altLang="ru-RU" sz="1400" i="1" dirty="0"/>
              <a:t>(</a:t>
            </a:r>
            <a:r>
              <a:rPr lang="en-GB" altLang="ru-RU" sz="1400" b="1" i="1" dirty="0" err="1"/>
              <a:t>сотрудник.номер_отдела</a:t>
            </a:r>
            <a:r>
              <a:rPr lang="en-GB" altLang="ru-RU" sz="1400" i="1" dirty="0"/>
              <a:t>, </a:t>
            </a:r>
            <a:r>
              <a:rPr lang="en-GB" altLang="ru-RU" sz="1400" b="1" i="1" dirty="0" err="1"/>
              <a:t>отдел.номер_отдела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algn="just" eaLnBrk="1" hangingPunct="1">
              <a:spcBef>
                <a:spcPts val="600"/>
              </a:spcBef>
              <a:buClr>
                <a:srgbClr val="C7850D"/>
              </a:buClr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При моделировании реальных объектов бизнеса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уточнить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подробности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как-то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указать</a:t>
            </a:r>
            <a:r>
              <a:rPr lang="en-GB" altLang="ru-RU" sz="1400" dirty="0">
                <a:solidFill>
                  <a:srgbClr val="000099"/>
                </a:solidFill>
              </a:rPr>
              <a:t>, что в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сотрудников</a:t>
            </a:r>
            <a:r>
              <a:rPr lang="en-GB" altLang="ru-RU" sz="1400" dirty="0">
                <a:solidFill>
                  <a:srgbClr val="000099"/>
                </a:solidFill>
              </a:rPr>
              <a:t>, что </a:t>
            </a:r>
            <a:r>
              <a:rPr lang="en-GB" altLang="ru-RU" sz="1400" dirty="0" err="1">
                <a:solidFill>
                  <a:srgbClr val="000099"/>
                </a:solidFill>
              </a:rPr>
              <a:t>один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сотрудник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работать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отделах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Этим</a:t>
            </a:r>
            <a:r>
              <a:rPr lang="ru-RU" altLang="ru-RU" sz="1400" dirty="0">
                <a:solidFill>
                  <a:srgbClr val="000099"/>
                </a:solidFill>
              </a:rPr>
              <a:t>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ограничениями целостности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займёмся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позже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711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Данные и метаданные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Метаданные</a:t>
            </a:r>
            <a:r>
              <a:rPr lang="en-GB" altLang="ru-RU" sz="1400" dirty="0">
                <a:solidFill>
                  <a:srgbClr val="000099"/>
                </a:solidFill>
              </a:rPr>
              <a:t> это данные специального вида, которые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описывают структурные свойства </a:t>
            </a:r>
            <a:r>
              <a:rPr lang="ru-RU" altLang="ru-RU" sz="1400" dirty="0">
                <a:solidFill>
                  <a:srgbClr val="000099"/>
                </a:solidFill>
              </a:rPr>
              <a:t>всех или части хранимых </a:t>
            </a:r>
            <a:r>
              <a:rPr lang="en-GB" altLang="ru-RU" sz="1400" dirty="0">
                <a:solidFill>
                  <a:srgbClr val="000099"/>
                </a:solidFill>
              </a:rPr>
              <a:t>данных.</a:t>
            </a:r>
            <a:r>
              <a:rPr lang="ru-RU" altLang="ru-RU" sz="1400" dirty="0">
                <a:solidFill>
                  <a:srgbClr val="000099"/>
                </a:solidFill>
              </a:rPr>
              <a:t> Часть метаданных – комментарии – интерпретируется человеком. </a:t>
            </a:r>
            <a:r>
              <a:rPr lang="en-GB" altLang="ru-RU" sz="1400" dirty="0">
                <a:solidFill>
                  <a:srgbClr val="000099"/>
                </a:solidFill>
              </a:rPr>
              <a:t>Поскольку какие-то метаданные имеются всегда, </a:t>
            </a:r>
            <a:r>
              <a:rPr lang="en-GB" altLang="ru-RU" sz="1400" dirty="0" err="1">
                <a:solidFill>
                  <a:srgbClr val="000099"/>
                </a:solidFill>
              </a:rPr>
              <a:t>база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самодокументир</a:t>
            </a:r>
            <a:r>
              <a:rPr lang="ru-RU" altLang="ru-RU" sz="1400" b="1" i="1" dirty="0" err="1">
                <a:solidFill>
                  <a:srgbClr val="000099"/>
                </a:solidFill>
              </a:rPr>
              <a:t>уема</a:t>
            </a:r>
            <a:r>
              <a:rPr lang="en-GB" altLang="ru-RU" sz="1400" dirty="0">
                <a:solidFill>
                  <a:srgbClr val="000099"/>
                </a:solidFill>
              </a:rPr>
              <a:t>. Понятно, что схема базы это существенная часть </a:t>
            </a:r>
            <a:r>
              <a:rPr lang="ru-RU" altLang="ru-RU" sz="1400" dirty="0">
                <a:solidFill>
                  <a:srgbClr val="000099"/>
                </a:solidFill>
              </a:rPr>
              <a:t>её </a:t>
            </a:r>
            <a:r>
              <a:rPr lang="en-GB" altLang="ru-RU" sz="1400" dirty="0">
                <a:solidFill>
                  <a:srgbClr val="000099"/>
                </a:solidFill>
              </a:rPr>
              <a:t>метаданных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432000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Метаданные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представляют часть </a:t>
            </a:r>
            <a:r>
              <a:rPr lang="ru-RU" altLang="ru-RU" sz="1400" b="1" i="1" dirty="0">
                <a:solidFill>
                  <a:srgbClr val="000099"/>
                </a:solidFill>
              </a:rPr>
              <a:t>семантики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основных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данных, зависящую от реализации базы.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ctr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dirty="0">
                <a:solidFill>
                  <a:srgbClr val="CC3300"/>
                </a:solidFill>
              </a:rPr>
              <a:t>Степени структурированности</a:t>
            </a:r>
            <a:endParaRPr lang="en-US" altLang="ru-RU" sz="1400" b="1" dirty="0">
              <a:solidFill>
                <a:srgbClr val="CC3300"/>
              </a:solidFill>
            </a:endParaRPr>
          </a:p>
          <a:p>
            <a:pPr indent="432000"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Будем считать, что записи сгруппированы в некоторые агрегаты,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которые здесь будем называть наборами.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</a:p>
          <a:p>
            <a:pPr indent="432000"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Если метаданные применимы ко всем данным их набора, то соответствующая модель данных называется </a:t>
            </a:r>
            <a:r>
              <a:rPr lang="ru-RU" altLang="ru-RU" sz="1400" b="1" dirty="0">
                <a:solidFill>
                  <a:srgbClr val="CC3300"/>
                </a:solidFill>
              </a:rPr>
              <a:t>структурированной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Если отдельные записи набора могут содержать поля, которых нет у других записей набора, модель называется </a:t>
            </a:r>
            <a:r>
              <a:rPr lang="ru-RU" altLang="ru-RU" sz="1400" b="1" dirty="0">
                <a:solidFill>
                  <a:srgbClr val="CC3300"/>
                </a:solidFill>
              </a:rPr>
              <a:t>полуструктурированной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Модель, в которой элементы метаданных могут описывать только одну или немногие записи, называется </a:t>
            </a:r>
            <a:r>
              <a:rPr lang="ru-RU" altLang="ru-RU" sz="1400" b="1" dirty="0">
                <a:solidFill>
                  <a:srgbClr val="CC3300"/>
                </a:solidFill>
              </a:rPr>
              <a:t>неструктурированной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097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Разделы курса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555526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Общие понятия.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Модели данных. Семантика и прагматика данных. Понятие СУБД.</a:t>
            </a:r>
            <a:endParaRPr lang="en-US" altLang="ru-RU" dirty="0">
              <a:solidFill>
                <a:srgbClr val="00009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Инфологические модели. Модель </a:t>
            </a:r>
            <a:r>
              <a:rPr lang="en-US" altLang="ru-RU" dirty="0">
                <a:solidFill>
                  <a:srgbClr val="000099"/>
                </a:solidFill>
              </a:rPr>
              <a:t>“C</a:t>
            </a:r>
            <a:r>
              <a:rPr lang="ru-RU" altLang="ru-RU" dirty="0" err="1">
                <a:solidFill>
                  <a:srgbClr val="000099"/>
                </a:solidFill>
              </a:rPr>
              <a:t>ущность</a:t>
            </a:r>
            <a:r>
              <a:rPr lang="ru-RU" altLang="ru-RU" dirty="0">
                <a:solidFill>
                  <a:srgbClr val="000099"/>
                </a:solidFill>
              </a:rPr>
              <a:t> – связь</a:t>
            </a:r>
            <a:r>
              <a:rPr lang="en-US" altLang="ru-RU" dirty="0">
                <a:solidFill>
                  <a:srgbClr val="000099"/>
                </a:solidFill>
              </a:rPr>
              <a:t>”</a:t>
            </a:r>
            <a:r>
              <a:rPr lang="ru-RU" altLang="ru-RU" dirty="0">
                <a:solidFill>
                  <a:srgbClr val="000099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Иерархическая модель. Язык </a:t>
            </a:r>
            <a:r>
              <a:rPr lang="en-US" altLang="ru-RU" dirty="0" err="1">
                <a:solidFill>
                  <a:srgbClr val="000099"/>
                </a:solidFill>
              </a:rPr>
              <a:t>Caché</a:t>
            </a:r>
            <a:r>
              <a:rPr lang="en-US" altLang="ru-RU" dirty="0">
                <a:solidFill>
                  <a:srgbClr val="000099"/>
                </a:solidFill>
              </a:rPr>
              <a:t> </a:t>
            </a:r>
            <a:r>
              <a:rPr lang="en-US" altLang="ru-RU" dirty="0" err="1">
                <a:solidFill>
                  <a:srgbClr val="000099"/>
                </a:solidFill>
              </a:rPr>
              <a:t>ObjectScript</a:t>
            </a:r>
            <a:r>
              <a:rPr lang="ru-RU" altLang="ru-RU" dirty="0">
                <a:solidFill>
                  <a:srgbClr val="000099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Реляционная модель.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Нормализация.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Языки </a:t>
            </a:r>
            <a:r>
              <a:rPr lang="en-US" altLang="ru-RU" dirty="0">
                <a:solidFill>
                  <a:srgbClr val="000099"/>
                </a:solidFill>
              </a:rPr>
              <a:t>SQL</a:t>
            </a:r>
            <a:r>
              <a:rPr lang="ru-RU" altLang="ru-RU" dirty="0">
                <a:solidFill>
                  <a:srgbClr val="000099"/>
                </a:solidFill>
              </a:rPr>
              <a:t> и </a:t>
            </a:r>
            <a:r>
              <a:rPr lang="en-US" altLang="ru-RU" dirty="0">
                <a:solidFill>
                  <a:srgbClr val="000099"/>
                </a:solidFill>
              </a:rPr>
              <a:t>QBE</a:t>
            </a:r>
            <a:r>
              <a:rPr lang="ru-RU" altLang="ru-RU" dirty="0">
                <a:solidFill>
                  <a:srgbClr val="000099"/>
                </a:solidFill>
              </a:rPr>
              <a:t>.</a:t>
            </a:r>
            <a:endParaRPr lang="en-US" altLang="ru-RU" dirty="0">
              <a:solidFill>
                <a:srgbClr val="000099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Транзакции.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Объектная и объектно-реляционная модели данных.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Морфизмы объектных, реляционных и иерархических моделей.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0099"/>
                </a:solidFill>
              </a:rPr>
              <a:t>Хранение данных и доступ к ним. Планы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640619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Данные и метаданные</a:t>
            </a:r>
            <a:endParaRPr lang="ru-RU" sz="2000" b="1" dirty="0">
              <a:solidFill>
                <a:srgbClr val="CC3300"/>
              </a:solidFill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361AD78A-D3C0-45C5-89CF-C6EB782202BE}"/>
              </a:ext>
            </a:extLst>
          </p:cNvPr>
          <p:cNvGrpSpPr>
            <a:grpSpLocks/>
          </p:cNvGrpSpPr>
          <p:nvPr/>
        </p:nvGrpSpPr>
        <p:grpSpPr bwMode="auto">
          <a:xfrm>
            <a:off x="959318" y="934520"/>
            <a:ext cx="4319588" cy="1012825"/>
            <a:chOff x="975" y="1117"/>
            <a:chExt cx="3582" cy="72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9D3F95D-0266-4103-931B-089ED90E7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608"/>
              <a:ext cx="952" cy="230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2-222-222</a:t>
              </a: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3938354-CC25-427F-8E9C-83E683198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1608"/>
              <a:ext cx="1556" cy="230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Ставропольская 153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F83928F-9C9C-40F7-B876-FD5CFDE40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608"/>
              <a:ext cx="1075" cy="230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Петров П.П.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6CBBC6F9-18E7-49EE-8091-B2392A1C1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366"/>
              <a:ext cx="952" cy="242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 dirty="0"/>
                <a:t>2-111-111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871F87D-3687-4291-B87C-EF9015E0D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1366"/>
              <a:ext cx="1556" cy="242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Ставропольская 149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12A5F953-641E-4123-9ED4-94591BFE1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366"/>
              <a:ext cx="1075" cy="242"/>
            </a:xfrm>
            <a:prstGeom prst="rect">
              <a:avLst/>
            </a:prstGeom>
            <a:solidFill>
              <a:srgbClr val="FAEC8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ts val="45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Иванов И.И.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2328D8C5-0B77-40C8-9848-C34E4573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117"/>
              <a:ext cx="952" cy="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Телефон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B7E3D269-5C0C-49AD-8C68-7A97870B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1117"/>
              <a:ext cx="1556" cy="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Адрес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BA9495F-FA6F-426D-ACE6-C4017ACA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117"/>
              <a:ext cx="1075" cy="249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ФИО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4190715F-BA9E-4B4E-9DD2-F09022DA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117"/>
              <a:ext cx="35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4D9A90EE-E8E8-4731-9517-4EC51488C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366"/>
              <a:ext cx="35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7AD6A095-136A-4F5C-B329-9F17CDF8F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608"/>
              <a:ext cx="358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AF6A542D-981C-42FC-B3E7-1ECE18DE9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838"/>
              <a:ext cx="3583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6F5A89E4-1648-4FDD-BE18-429B7BA0D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117"/>
              <a:ext cx="1" cy="72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12B24AD4-8929-4EEC-8450-4F713F1D5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117"/>
              <a:ext cx="1" cy="7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2FA2889-D2D6-460C-BD00-2A5C73EAA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117"/>
              <a:ext cx="1" cy="72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5420FF30-118F-4278-9928-B8299F200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1117"/>
              <a:ext cx="1" cy="72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</p:grpSp>
      <p:grpSp>
        <p:nvGrpSpPr>
          <p:cNvPr id="24" name="Group 21">
            <a:extLst>
              <a:ext uri="{FF2B5EF4-FFF2-40B4-BE49-F238E27FC236}">
                <a16:creationId xmlns:a16="http://schemas.microsoft.com/office/drawing/2014/main" id="{B734A1B4-7BA6-4190-8630-229D4C738DD6}"/>
              </a:ext>
            </a:extLst>
          </p:cNvPr>
          <p:cNvGrpSpPr>
            <a:grpSpLocks/>
          </p:cNvGrpSpPr>
          <p:nvPr/>
        </p:nvGrpSpPr>
        <p:grpSpPr bwMode="auto">
          <a:xfrm>
            <a:off x="959318" y="2705758"/>
            <a:ext cx="2069654" cy="838337"/>
            <a:chOff x="624" y="2640"/>
            <a:chExt cx="1775" cy="785"/>
          </a:xfrm>
        </p:grpSpPr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5F35E36D-3BB4-466C-A623-012DF6CD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3177"/>
              <a:ext cx="1022" cy="249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CB7DE1CB-983F-45C3-AEFC-77681007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77"/>
              <a:ext cx="754" cy="249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8D76E5D1-971F-47E7-B09B-B0868AEB5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928"/>
              <a:ext cx="1022" cy="249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A19B6AC-9342-41A7-A529-6350B0B41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28"/>
              <a:ext cx="754" cy="249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476FFD6E-19EE-44B0-A7F3-B75EC761B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640"/>
              <a:ext cx="1022" cy="288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Имя_таб</a:t>
              </a:r>
              <a:endParaRPr lang="en-GB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26BD1F2-CAB2-4246-B505-69FBD9DD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0"/>
              <a:ext cx="754" cy="288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Times New Roman" panose="02020603050405020304" pitchFamily="18" charset="0"/>
                <a:buNone/>
              </a:pPr>
              <a:r>
                <a:rPr lang="en-GB" altLang="ru-RU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Ном_таб</a:t>
              </a: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2726A41E-BC8A-4A6A-927F-CE7DAE3F3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40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62622013-7E61-4664-AB02-416CC5D1C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28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D6FA8BCD-D9E1-401A-9D2D-30D79929E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77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59F73F63-5380-44A7-8848-AF59AFAA7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26"/>
              <a:ext cx="1776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919E6014-0185-4EF1-9679-6391973B6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640"/>
              <a:ext cx="1" cy="78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6" name="Line 33">
              <a:extLst>
                <a:ext uri="{FF2B5EF4-FFF2-40B4-BE49-F238E27FC236}">
                  <a16:creationId xmlns:a16="http://schemas.microsoft.com/office/drawing/2014/main" id="{E5B941A5-89C8-47ED-8D2A-1DF56F4B1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640"/>
              <a:ext cx="1" cy="78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B93F84D1-6211-44FC-BC0F-AB6825850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1" cy="78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</p:grpSp>
      <p:grpSp>
        <p:nvGrpSpPr>
          <p:cNvPr id="38" name="Group 35">
            <a:extLst>
              <a:ext uri="{FF2B5EF4-FFF2-40B4-BE49-F238E27FC236}">
                <a16:creationId xmlns:a16="http://schemas.microsoft.com/office/drawing/2014/main" id="{4A0C32FE-8B9C-47CE-85BA-506DD75B0C55}"/>
              </a:ext>
            </a:extLst>
          </p:cNvPr>
          <p:cNvGrpSpPr>
            <a:grpSpLocks/>
          </p:cNvGrpSpPr>
          <p:nvPr/>
        </p:nvGrpSpPr>
        <p:grpSpPr bwMode="auto">
          <a:xfrm>
            <a:off x="3908138" y="2702460"/>
            <a:ext cx="3349641" cy="1258292"/>
            <a:chOff x="2880" y="2640"/>
            <a:chExt cx="2721" cy="1360"/>
          </a:xfrm>
        </p:grpSpPr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EA8870E8-BDC6-492A-BB6C-791EF9CC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640"/>
              <a:ext cx="2722" cy="272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Ном_таб   Ном_столб    Имя_столб</a:t>
              </a:r>
            </a:p>
          </p:txBody>
        </p:sp>
        <p:sp>
          <p:nvSpPr>
            <p:cNvPr id="40" name="Rectangle 37">
              <a:extLst>
                <a:ext uri="{FF2B5EF4-FFF2-40B4-BE49-F238E27FC236}">
                  <a16:creationId xmlns:a16="http://schemas.microsoft.com/office/drawing/2014/main" id="{B2F2A9F4-30A4-4571-B93D-52DB39AEE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12"/>
              <a:ext cx="2722" cy="272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      1                  1                 ФИО</a:t>
              </a: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96CE744E-CCE9-426A-83C6-F17212966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84"/>
              <a:ext cx="2722" cy="272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dirty="0"/>
                <a:t>      1                  2                </a:t>
              </a:r>
              <a:r>
                <a:rPr lang="en-GB" altLang="ru-RU" sz="1400" dirty="0" err="1"/>
                <a:t>Адрес</a:t>
              </a:r>
              <a:endParaRPr lang="en-GB" altLang="ru-RU" sz="1400" dirty="0"/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7BBAE10D-C472-4123-8556-3FF32C0A9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456"/>
              <a:ext cx="2722" cy="272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/>
                <a:t>      1                  3                Телефон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0DE16B4F-BED7-4E44-98E1-2235CB9DD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29"/>
              <a:ext cx="2722" cy="272"/>
            </a:xfrm>
            <a:prstGeom prst="rect">
              <a:avLst/>
            </a:prstGeom>
            <a:solidFill>
              <a:srgbClr val="BBE0E3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GB" altLang="ru-RU" sz="1400" dirty="0"/>
                <a:t>      2                  1              </a:t>
              </a:r>
              <a:r>
                <a:rPr lang="en-GB" altLang="ru-RU" sz="1400" dirty="0" err="1"/>
                <a:t>Назв_отдела</a:t>
              </a:r>
              <a:endParaRPr lang="en-GB" altLang="ru-RU" sz="1400" dirty="0"/>
            </a:p>
          </p:txBody>
        </p:sp>
        <p:sp>
          <p:nvSpPr>
            <p:cNvPr id="44" name="Line 41">
              <a:extLst>
                <a:ext uri="{FF2B5EF4-FFF2-40B4-BE49-F238E27FC236}">
                  <a16:creationId xmlns:a16="http://schemas.microsoft.com/office/drawing/2014/main" id="{FC6886FC-FD6F-4753-A481-2AE89D4FA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640"/>
              <a:ext cx="1" cy="1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36B08FDA-2CBC-4516-B1E9-CC81B7901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640"/>
              <a:ext cx="1" cy="136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sz="1400"/>
            </a:p>
          </p:txBody>
        </p:sp>
      </p:grpSp>
      <p:sp>
        <p:nvSpPr>
          <p:cNvPr id="46" name="Прямоугольник 46">
            <a:extLst>
              <a:ext uri="{FF2B5EF4-FFF2-40B4-BE49-F238E27FC236}">
                <a16:creationId xmlns:a16="http://schemas.microsoft.com/office/drawing/2014/main" id="{2BF29F4D-212F-4E66-846B-5562E740C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68" y="4078498"/>
            <a:ext cx="8921866" cy="5143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К метаданным относятся типы, комментарии, ограничения целостности и много других данных.  </a:t>
            </a:r>
          </a:p>
        </p:txBody>
      </p:sp>
      <p:sp>
        <p:nvSpPr>
          <p:cNvPr id="47" name="Скругленная прямоугольная выноска 1">
            <a:extLst>
              <a:ext uri="{FF2B5EF4-FFF2-40B4-BE49-F238E27FC236}">
                <a16:creationId xmlns:a16="http://schemas.microsoft.com/office/drawing/2014/main" id="{50A011D2-86F1-4F32-AA2F-6C4CC22E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067" y="2893625"/>
            <a:ext cx="1331777" cy="750975"/>
          </a:xfrm>
          <a:prstGeom prst="wedgeRoundRectCallout">
            <a:avLst>
              <a:gd name="adj1" fmla="val -71495"/>
              <a:gd name="adj2" fmla="val -34690"/>
              <a:gd name="adj3" fmla="val 16667"/>
            </a:avLst>
          </a:prstGeom>
          <a:solidFill>
            <a:srgbClr val="B5FD9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400" dirty="0">
                <a:solidFill>
                  <a:schemeClr val="tx1"/>
                </a:solidFill>
              </a:rPr>
              <a:t>В М1 и М2 не все метаданные</a:t>
            </a: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50D312D8-F62A-43E8-8351-20B1527A73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33924"/>
            <a:ext cx="9180512" cy="30321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>
                <a:solidFill>
                  <a:srgbClr val="000099"/>
                </a:solidFill>
              </a:rPr>
              <a:t>Данные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содержатся</a:t>
            </a:r>
            <a:r>
              <a:rPr lang="en-GB" altLang="ru-RU" sz="1400" kern="0" dirty="0">
                <a:solidFill>
                  <a:srgbClr val="000099"/>
                </a:solidFill>
              </a:rPr>
              <a:t> в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таблицах</a:t>
            </a:r>
            <a:r>
              <a:rPr lang="en-GB" altLang="ru-RU" sz="1400" kern="0" dirty="0">
                <a:solidFill>
                  <a:srgbClr val="000099"/>
                </a:solidFill>
              </a:rPr>
              <a:t>.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Таблица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>
                <a:solidFill>
                  <a:srgbClr val="000099"/>
                </a:solidFill>
              </a:rPr>
              <a:t>T1</a:t>
            </a:r>
            <a:r>
              <a:rPr lang="ru-RU" altLang="ru-RU" sz="1400" kern="0" dirty="0">
                <a:solidFill>
                  <a:srgbClr val="000099"/>
                </a:solidFill>
              </a:rPr>
              <a:t> приведена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ниже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таблица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>
                <a:solidFill>
                  <a:srgbClr val="000099"/>
                </a:solidFill>
              </a:rPr>
              <a:t>Т2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на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этом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слайде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не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показана</a:t>
            </a:r>
            <a:r>
              <a:rPr lang="en-GB" altLang="ru-RU" sz="1400" kern="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C1911D-74C2-454E-AC80-31BEA2D5FAA4}"/>
              </a:ext>
            </a:extLst>
          </p:cNvPr>
          <p:cNvSpPr txBox="1"/>
          <p:nvPr/>
        </p:nvSpPr>
        <p:spPr>
          <a:xfrm>
            <a:off x="231977" y="1300910"/>
            <a:ext cx="504056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b="1" kern="0" dirty="0">
                <a:solidFill>
                  <a:srgbClr val="CC3300"/>
                </a:solidFill>
              </a:rPr>
              <a:t>T1: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25C12F-61A1-4641-B32C-C999B22DACCC}"/>
              </a:ext>
            </a:extLst>
          </p:cNvPr>
          <p:cNvSpPr txBox="1"/>
          <p:nvPr/>
        </p:nvSpPr>
        <p:spPr>
          <a:xfrm>
            <a:off x="0" y="2096041"/>
            <a:ext cx="9144000" cy="75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>
                <a:solidFill>
                  <a:srgbClr val="000099"/>
                </a:solidFill>
              </a:rPr>
              <a:t>Часть метаданных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записаны</a:t>
            </a:r>
            <a:r>
              <a:rPr lang="en-GB" altLang="ru-RU" sz="1400" kern="0" dirty="0">
                <a:solidFill>
                  <a:srgbClr val="000099"/>
                </a:solidFill>
              </a:rPr>
              <a:t> в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таблицах</a:t>
            </a:r>
            <a:r>
              <a:rPr lang="en-GB" altLang="ru-RU" sz="1400" kern="0" dirty="0">
                <a:solidFill>
                  <a:srgbClr val="000099"/>
                </a:solidFill>
              </a:rPr>
              <a:t>.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>
                <a:solidFill>
                  <a:srgbClr val="000099"/>
                </a:solidFill>
              </a:rPr>
              <a:t>M1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>
                <a:solidFill>
                  <a:srgbClr val="000099"/>
                </a:solidFill>
              </a:rPr>
              <a:t>–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содержит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перечень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таблиц</a:t>
            </a:r>
            <a:r>
              <a:rPr lang="en-GB" altLang="ru-RU" sz="1400" kern="0" dirty="0">
                <a:solidFill>
                  <a:srgbClr val="000099"/>
                </a:solidFill>
              </a:rPr>
              <a:t>, </a:t>
            </a:r>
            <a:r>
              <a:rPr lang="en-GB" altLang="ru-RU" sz="1400" b="1" kern="0" dirty="0">
                <a:solidFill>
                  <a:srgbClr val="000099"/>
                </a:solidFill>
              </a:rPr>
              <a:t>M2</a:t>
            </a:r>
            <a:r>
              <a:rPr lang="en-GB" altLang="ru-RU" sz="1400" kern="0" dirty="0">
                <a:solidFill>
                  <a:srgbClr val="000099"/>
                </a:solidFill>
              </a:rPr>
              <a:t> –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перечень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столбцов</a:t>
            </a:r>
            <a:endParaRPr lang="en-GB" altLang="ru-RU" sz="1400" kern="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1AE245-B0E2-41E7-A8F8-F65E6E95F3AC}"/>
              </a:ext>
            </a:extLst>
          </p:cNvPr>
          <p:cNvSpPr txBox="1"/>
          <p:nvPr/>
        </p:nvSpPr>
        <p:spPr>
          <a:xfrm>
            <a:off x="228156" y="2650830"/>
            <a:ext cx="6065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600" b="1" kern="0" dirty="0">
                <a:solidFill>
                  <a:srgbClr val="CC3300"/>
                </a:solidFill>
              </a:rPr>
              <a:t>М</a:t>
            </a:r>
            <a:r>
              <a:rPr lang="en-GB" altLang="ru-RU" sz="1600" b="1" kern="0" dirty="0">
                <a:solidFill>
                  <a:srgbClr val="CC3300"/>
                </a:solidFill>
              </a:rPr>
              <a:t>1: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A6206-BA0D-4F41-B988-14CF2AE8974A}"/>
              </a:ext>
            </a:extLst>
          </p:cNvPr>
          <p:cNvSpPr txBox="1"/>
          <p:nvPr/>
        </p:nvSpPr>
        <p:spPr>
          <a:xfrm>
            <a:off x="3305147" y="2678257"/>
            <a:ext cx="606500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600" b="1" kern="0" dirty="0">
                <a:solidFill>
                  <a:srgbClr val="CC3300"/>
                </a:solidFill>
              </a:rPr>
              <a:t>М2</a:t>
            </a:r>
            <a:r>
              <a:rPr lang="en-GB" altLang="ru-RU" sz="1600" b="1" kern="0" dirty="0">
                <a:solidFill>
                  <a:srgbClr val="CC33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59142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Что </a:t>
            </a:r>
            <a:r>
              <a:rPr lang="en-GB" altLang="ru-RU" sz="2000" b="1" dirty="0" err="1">
                <a:solidFill>
                  <a:srgbClr val="CC3300"/>
                </a:solidFill>
              </a:rPr>
              <a:t>такое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база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Будем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базой</a:t>
            </a:r>
            <a:r>
              <a:rPr lang="en-GB" altLang="ru-RU" sz="14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400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(БД) </a:t>
            </a:r>
            <a:r>
              <a:rPr lang="en-GB" altLang="ru-RU" sz="1400" dirty="0" err="1">
                <a:solidFill>
                  <a:srgbClr val="000099"/>
                </a:solidFill>
              </a:rPr>
              <a:t>собрание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обладающее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следующими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свойствами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интегрированы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наборы,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связями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деревья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сети</a:t>
            </a:r>
            <a:r>
              <a:rPr lang="ru-RU" altLang="ru-RU" sz="1400" dirty="0">
                <a:solidFill>
                  <a:srgbClr val="000099"/>
                </a:solidFill>
              </a:rPr>
              <a:t>, агрегированные 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.),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схемами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База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>
                <a:solidFill>
                  <a:srgbClr val="000099"/>
                </a:solidFill>
              </a:rPr>
              <a:t>персистентностью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ru-RU" altLang="ru-RU" sz="1400" dirty="0">
                <a:solidFill>
                  <a:srgbClr val="000099"/>
                </a:solidFill>
              </a:rPr>
              <a:t>она со</a:t>
            </a:r>
            <a:r>
              <a:rPr lang="en-GB" altLang="ru-RU" sz="1400" dirty="0" err="1">
                <a:solidFill>
                  <a:srgbClr val="000099"/>
                </a:solidFill>
              </a:rPr>
              <a:t>хран</a:t>
            </a:r>
            <a:r>
              <a:rPr lang="ru-RU" altLang="ru-RU" sz="1400" dirty="0" err="1">
                <a:solidFill>
                  <a:srgbClr val="000099"/>
                </a:solidFill>
              </a:rPr>
              <a:t>яет</a:t>
            </a:r>
            <a:r>
              <a:rPr lang="en-GB" altLang="ru-RU" sz="1400" dirty="0">
                <a:solidFill>
                  <a:srgbClr val="000099"/>
                </a:solidFill>
              </a:rPr>
              <a:t> данные</a:t>
            </a:r>
            <a:r>
              <a:rPr lang="ru-RU" altLang="ru-RU" sz="1400" dirty="0">
                <a:solidFill>
                  <a:srgbClr val="000099"/>
                </a:solidFill>
              </a:rPr>
              <a:t> при выключении питания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База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содержит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i="1" dirty="0">
                <a:solidFill>
                  <a:srgbClr val="000099"/>
                </a:solidFill>
              </a:rPr>
              <a:t>типы данных, </a:t>
            </a:r>
            <a:r>
              <a:rPr lang="en-GB" altLang="ru-RU" sz="1400" b="1" i="1" dirty="0">
                <a:solidFill>
                  <a:srgbClr val="000099"/>
                </a:solidFill>
              </a:rPr>
              <a:t>метаданные</a:t>
            </a:r>
            <a:r>
              <a:rPr lang="ru-RU" altLang="ru-RU" sz="1400" b="1" i="1" dirty="0">
                <a:solidFill>
                  <a:srgbClr val="000099"/>
                </a:solidFill>
              </a:rPr>
              <a:t>, ограничения целостности и комментарии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(интерпретируемые человеком).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Данные </a:t>
            </a:r>
            <a:r>
              <a:rPr lang="en-GB" altLang="ru-RU" sz="1400" i="1" dirty="0" err="1">
                <a:solidFill>
                  <a:srgbClr val="000099"/>
                </a:solidFill>
              </a:rPr>
              <a:t>независимы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обрабатывающих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Под </a:t>
            </a:r>
            <a:r>
              <a:rPr lang="en-GB" altLang="ru-RU" sz="1400" dirty="0" err="1">
                <a:solidFill>
                  <a:srgbClr val="000099"/>
                </a:solidFill>
              </a:rPr>
              <a:t>независимостью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данных от программ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возможность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создать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обращая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внимание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обработку</a:t>
            </a:r>
            <a:r>
              <a:rPr lang="en-GB" altLang="ru-RU" sz="1400" dirty="0">
                <a:solidFill>
                  <a:srgbClr val="000099"/>
                </a:solidFill>
              </a:rPr>
              <a:t>, а </a:t>
            </a:r>
            <a:r>
              <a:rPr lang="en-GB" altLang="ru-RU" sz="1400" dirty="0" err="1">
                <a:solidFill>
                  <a:srgbClr val="000099"/>
                </a:solidFill>
              </a:rPr>
              <a:t>затем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написать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модули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обрабатывающие</a:t>
            </a:r>
            <a:r>
              <a:rPr lang="en-GB" altLang="ru-RU" sz="1400" dirty="0">
                <a:solidFill>
                  <a:srgbClr val="000099"/>
                </a:solidFill>
              </a:rPr>
              <a:t> данные.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Ограничения целостности будут рассмотрены позже. 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ru-RU" altLang="ru-RU" sz="1400" dirty="0">
                <a:solidFill>
                  <a:srgbClr val="000099"/>
                </a:solidFill>
              </a:rPr>
              <a:t>В структурированной модели данных начать работать с данными можно только после определения схемы данных. В </a:t>
            </a:r>
            <a:r>
              <a:rPr lang="ru-RU" altLang="ru-RU" sz="1400" dirty="0" err="1">
                <a:solidFill>
                  <a:srgbClr val="000099"/>
                </a:solidFill>
              </a:rPr>
              <a:t>полуструктурированных</a:t>
            </a:r>
            <a:r>
              <a:rPr lang="ru-RU" altLang="ru-RU" sz="1400" dirty="0">
                <a:solidFill>
                  <a:srgbClr val="000099"/>
                </a:solidFill>
              </a:rPr>
              <a:t> и неструктурированных моделях схема изначально может отсутствовать, а затем достраиваться по мере заполнения данными и постоянно меняться.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572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1563638"/>
            <a:ext cx="9144000" cy="158417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3200" dirty="0">
                <a:solidFill>
                  <a:srgbClr val="CE2816"/>
                </a:solidFill>
              </a:rPr>
              <a:t>Часть 2. </a:t>
            </a:r>
            <a:endParaRPr lang="ru-RU" altLang="ru-RU" sz="3200" dirty="0">
              <a:solidFill>
                <a:srgbClr val="CE2816"/>
              </a:solidFill>
            </a:endParaRPr>
          </a:p>
          <a:p>
            <a:r>
              <a:rPr lang="en-GB" altLang="ru-RU" sz="3200" dirty="0" err="1">
                <a:solidFill>
                  <a:srgbClr val="CE2816"/>
                </a:solidFill>
              </a:rPr>
              <a:t>Модели</a:t>
            </a:r>
            <a:r>
              <a:rPr lang="en-GB" altLang="ru-RU" sz="3200" dirty="0">
                <a:solidFill>
                  <a:srgbClr val="CE2816"/>
                </a:solidFill>
              </a:rPr>
              <a:t> данных.</a:t>
            </a:r>
            <a:br>
              <a:rPr lang="en-GB" altLang="ru-RU" sz="3200" dirty="0">
                <a:solidFill>
                  <a:srgbClr val="CE2816"/>
                </a:solidFill>
              </a:rPr>
            </a:br>
            <a:r>
              <a:rPr lang="en-GB" altLang="ru-RU" sz="3200" dirty="0">
                <a:solidFill>
                  <a:srgbClr val="CE2816"/>
                </a:solidFill>
              </a:rPr>
              <a:t>Базы данных и </a:t>
            </a:r>
            <a:r>
              <a:rPr lang="en-GB" altLang="ru-RU" sz="3200" dirty="0" err="1">
                <a:solidFill>
                  <a:srgbClr val="CE2816"/>
                </a:solidFill>
              </a:rPr>
              <a:t>файловые</a:t>
            </a:r>
            <a:r>
              <a:rPr lang="en-GB" altLang="ru-RU" sz="3200" dirty="0">
                <a:solidFill>
                  <a:srgbClr val="CE2816"/>
                </a:solidFill>
              </a:rPr>
              <a:t> </a:t>
            </a:r>
            <a:r>
              <a:rPr lang="en-GB" altLang="ru-RU" sz="3200" dirty="0" err="1">
                <a:solidFill>
                  <a:srgbClr val="CE2816"/>
                </a:solidFill>
              </a:rPr>
              <a:t>системы</a:t>
            </a:r>
            <a:r>
              <a:rPr lang="en-GB" altLang="ru-RU" sz="3200" dirty="0">
                <a:solidFill>
                  <a:srgbClr val="CE2816"/>
                </a:solidFill>
              </a:rPr>
              <a:t>.</a:t>
            </a:r>
            <a:endParaRPr lang="ru-RU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121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>
                <a:solidFill>
                  <a:srgbClr val="CC3300"/>
                </a:solidFill>
              </a:rPr>
              <a:t>Ограничения </a:t>
            </a:r>
            <a:r>
              <a:rPr lang="en-GB" altLang="ru-RU" sz="2000" b="1" dirty="0" err="1">
                <a:solidFill>
                  <a:srgbClr val="CC3300"/>
                </a:solidFill>
              </a:rPr>
              <a:t>целостности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Ограничения </a:t>
            </a:r>
            <a:r>
              <a:rPr lang="en-GB" altLang="ru-RU" sz="1400" b="1" dirty="0" err="1">
                <a:solidFill>
                  <a:srgbClr val="CC3300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 это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условия</a:t>
            </a:r>
            <a:r>
              <a:rPr lang="en-GB" altLang="ru-RU" sz="1400" b="1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специального вида, которые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выполняться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некоторого набора записей (хотя бы одной), для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подсхемы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</a:t>
            </a:r>
            <a:r>
              <a:rPr lang="ru-RU" altLang="ru-RU" sz="1400" b="1" dirty="0">
                <a:solidFill>
                  <a:srgbClr val="000099"/>
                </a:solidFill>
              </a:rPr>
              <a:t>схемы</a:t>
            </a:r>
            <a:r>
              <a:rPr lang="ru-RU" altLang="ru-RU" sz="1400" dirty="0">
                <a:solidFill>
                  <a:srgbClr val="000099"/>
                </a:solidFill>
              </a:rPr>
              <a:t> всей </a:t>
            </a:r>
            <a:r>
              <a:rPr lang="en-GB" altLang="ru-RU" sz="1400" dirty="0">
                <a:solidFill>
                  <a:srgbClr val="000099"/>
                </a:solidFill>
              </a:rPr>
              <a:t>базы данных. </a:t>
            </a:r>
            <a:r>
              <a:rPr lang="en-GB" altLang="ru-RU" sz="1400" dirty="0" err="1">
                <a:solidFill>
                  <a:srgbClr val="000099"/>
                </a:solidFill>
              </a:rPr>
              <a:t>Выделяют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декларативные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b="1" dirty="0" err="1">
                <a:solidFill>
                  <a:srgbClr val="CC3300"/>
                </a:solidFill>
              </a:rPr>
              <a:t>процедурные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Декларативные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создании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</a:t>
            </a:r>
            <a:r>
              <a:rPr lang="en-GB" altLang="ru-RU" sz="1400" dirty="0" err="1">
                <a:solidFill>
                  <a:srgbClr val="000099"/>
                </a:solidFill>
              </a:rPr>
              <a:t>азы</a:t>
            </a:r>
            <a:r>
              <a:rPr lang="ru-RU" altLang="ru-RU" sz="1400" dirty="0">
                <a:solidFill>
                  <a:srgbClr val="000099"/>
                </a:solidFill>
              </a:rPr>
              <a:t> на декларативном языке её описания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ключ</a:t>
            </a:r>
            <a:r>
              <a:rPr lang="en-GB" altLang="ru-RU" sz="1400" dirty="0">
                <a:solidFill>
                  <a:srgbClr val="000099"/>
                </a:solidFill>
              </a:rPr>
              <a:t>” (“primary key”) </a:t>
            </a:r>
            <a:r>
              <a:rPr lang="en-GB" altLang="ru-RU" sz="1400" dirty="0" err="1">
                <a:solidFill>
                  <a:srgbClr val="000099"/>
                </a:solidFill>
              </a:rPr>
              <a:t>означает</a:t>
            </a:r>
            <a:r>
              <a:rPr lang="en-GB" altLang="ru-RU" sz="1400" dirty="0">
                <a:solidFill>
                  <a:srgbClr val="000099"/>
                </a:solidFill>
              </a:rPr>
              <a:t>, что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задав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ключ</a:t>
            </a:r>
            <a:r>
              <a:rPr lang="ru-RU" altLang="ru-RU" sz="1400" dirty="0" err="1">
                <a:solidFill>
                  <a:srgbClr val="000099"/>
                </a:solidFill>
              </a:rPr>
              <a:t>евых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можно выбрать запись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Процедурные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</a:t>
            </a:r>
            <a:r>
              <a:rPr lang="ru-RU" altLang="ru-RU" sz="1400" dirty="0" err="1">
                <a:solidFill>
                  <a:srgbClr val="000099"/>
                </a:solidFill>
              </a:rPr>
              <a:t>яются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процедур</a:t>
            </a:r>
            <a:r>
              <a:rPr lang="ru-RU" altLang="ru-RU" sz="1400" dirty="0" err="1">
                <a:solidFill>
                  <a:srgbClr val="000099"/>
                </a:solidFill>
              </a:rPr>
              <a:t>ами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специального вида,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называемы</a:t>
            </a:r>
            <a:r>
              <a:rPr lang="ru-RU" altLang="ru-RU" sz="1400" dirty="0">
                <a:solidFill>
                  <a:srgbClr val="000099"/>
                </a:solidFill>
              </a:rPr>
              <a:t>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обычно т</a:t>
            </a:r>
            <a:r>
              <a:rPr lang="en-GB" altLang="ru-RU" sz="1400" dirty="0" err="1">
                <a:solidFill>
                  <a:srgbClr val="000099"/>
                </a:solidFill>
              </a:rPr>
              <a:t>риггерами</a:t>
            </a:r>
            <a:r>
              <a:rPr lang="ru-RU" altLang="ru-RU" sz="1400" dirty="0">
                <a:solidFill>
                  <a:srgbClr val="000099"/>
                </a:solidFill>
              </a:rPr>
              <a:t> и реагирующие на события из некоторого набора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Процедурные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ru-RU" altLang="ru-RU" sz="1400" dirty="0">
                <a:solidFill>
                  <a:srgbClr val="000099"/>
                </a:solidFill>
              </a:rPr>
              <a:t> записываются в специальном процедурном языке. </a:t>
            </a:r>
          </a:p>
          <a:p>
            <a:pPr indent="432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Ограничения целостности – это ещё один элемент семантики данных, задающий условия, которым должны удовлетворять.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5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Примеры ограничений целостности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>
                <a:solidFill>
                  <a:srgbClr val="CC3300"/>
                </a:solidFill>
              </a:rPr>
              <a:t>Пример</a:t>
            </a:r>
            <a:r>
              <a:rPr lang="ru-RU" altLang="ru-RU" sz="1200" b="1" u="sng" dirty="0">
                <a:solidFill>
                  <a:srgbClr val="CC3300"/>
                </a:solidFill>
              </a:rPr>
              <a:t>ы</a:t>
            </a:r>
            <a:r>
              <a:rPr lang="en-GB" altLang="ru-RU" sz="1200" b="1" u="sng" dirty="0">
                <a:solidFill>
                  <a:srgbClr val="CC3300"/>
                </a:solidFill>
              </a:rPr>
              <a:t> </a:t>
            </a:r>
            <a:r>
              <a:rPr lang="ru-RU" altLang="ru-RU" sz="1200" b="1" u="sng" dirty="0" err="1">
                <a:solidFill>
                  <a:srgbClr val="CC3300"/>
                </a:solidFill>
              </a:rPr>
              <a:t>деклеративных</a:t>
            </a:r>
            <a:r>
              <a:rPr lang="en-GB" altLang="ru-RU" sz="1200" b="1" u="sng" dirty="0">
                <a:solidFill>
                  <a:srgbClr val="CC3300"/>
                </a:solidFill>
              </a:rPr>
              <a:t> </a:t>
            </a:r>
            <a:r>
              <a:rPr lang="en-GB" altLang="ru-RU" sz="1200" b="1" u="sng" dirty="0" err="1">
                <a:solidFill>
                  <a:srgbClr val="CC3300"/>
                </a:solidFill>
              </a:rPr>
              <a:t>ограничени</a:t>
            </a:r>
            <a:r>
              <a:rPr lang="ru-RU" altLang="ru-RU" sz="1200" b="1" u="sng" dirty="0">
                <a:solidFill>
                  <a:srgbClr val="CC3300"/>
                </a:solidFill>
              </a:rPr>
              <a:t>й</a:t>
            </a:r>
            <a:r>
              <a:rPr lang="en-GB" altLang="ru-RU" sz="1200" b="1" dirty="0">
                <a:solidFill>
                  <a:srgbClr val="CC3300"/>
                </a:solidFill>
              </a:rPr>
              <a:t>:  </a:t>
            </a:r>
            <a:endParaRPr lang="ru-RU" altLang="ru-RU" sz="8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>
                <a:solidFill>
                  <a:srgbClr val="CC3300"/>
                </a:solidFill>
              </a:rPr>
              <a:t>1. </a:t>
            </a:r>
            <a:r>
              <a:rPr lang="en-GB" altLang="ru-RU" sz="1200" dirty="0" err="1">
                <a:solidFill>
                  <a:srgbClr val="000099"/>
                </a:solidFill>
              </a:rPr>
              <a:t>Ограничение</a:t>
            </a:r>
            <a:r>
              <a:rPr lang="en-GB" altLang="ru-RU" sz="1200" dirty="0">
                <a:solidFill>
                  <a:srgbClr val="000099"/>
                </a:solidFill>
              </a:rPr>
              <a:t> “</a:t>
            </a:r>
            <a:r>
              <a:rPr lang="en-GB" altLang="ru-RU" sz="1200" b="1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ключ</a:t>
            </a:r>
            <a:r>
              <a:rPr lang="en-GB" altLang="ru-RU" sz="1200" dirty="0">
                <a:solidFill>
                  <a:srgbClr val="000099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Если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имеем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дело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только</a:t>
            </a:r>
            <a:r>
              <a:rPr lang="en-GB" altLang="ru-RU" sz="1200" dirty="0">
                <a:solidFill>
                  <a:srgbClr val="000099"/>
                </a:solidFill>
              </a:rPr>
              <a:t> с </a:t>
            </a:r>
            <a:r>
              <a:rPr lang="en-GB" altLang="ru-RU" sz="1200" dirty="0" err="1">
                <a:solidFill>
                  <a:srgbClr val="000099"/>
                </a:solidFill>
              </a:rPr>
              <a:t>людьми</a:t>
            </a:r>
            <a:r>
              <a:rPr lang="en-GB" altLang="ru-RU" sz="1200" dirty="0">
                <a:solidFill>
                  <a:srgbClr val="000099"/>
                </a:solidFill>
              </a:rPr>
              <a:t>, у </a:t>
            </a:r>
            <a:r>
              <a:rPr lang="en-GB" altLang="ru-RU" sz="12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есть</a:t>
            </a:r>
            <a:r>
              <a:rPr lang="en-GB" altLang="ru-RU" sz="1200" dirty="0">
                <a:solidFill>
                  <a:srgbClr val="000099"/>
                </a:solidFill>
              </a:rPr>
              <a:t> ИНН, </a:t>
            </a:r>
            <a:r>
              <a:rPr lang="en-GB" altLang="ru-RU" sz="1200" dirty="0" err="1">
                <a:solidFill>
                  <a:srgbClr val="000099"/>
                </a:solidFill>
              </a:rPr>
              <a:t>то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наборе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i="1" dirty="0" err="1"/>
              <a:t>Сотрудник</a:t>
            </a:r>
            <a:r>
              <a:rPr lang="en-GB" altLang="ru-RU" sz="1200" i="1" dirty="0"/>
              <a:t> (ИНН, ФИО, </a:t>
            </a:r>
            <a:r>
              <a:rPr lang="en-GB" altLang="ru-RU" sz="1200" i="1" dirty="0" err="1"/>
              <a:t>Должность</a:t>
            </a:r>
            <a:r>
              <a:rPr lang="en-GB" altLang="ru-RU" sz="1200" i="1" dirty="0"/>
              <a:t>, </a:t>
            </a:r>
            <a:r>
              <a:rPr lang="en-GB" altLang="ru-RU" sz="1200" i="1" dirty="0" err="1"/>
              <a:t>Зарплата</a:t>
            </a:r>
            <a:r>
              <a:rPr lang="en-GB" altLang="ru-RU" sz="1200" i="1" dirty="0"/>
              <a:t>)</a:t>
            </a:r>
            <a:r>
              <a:rPr lang="en-GB" altLang="ru-RU" sz="1200" dirty="0"/>
              <a:t> </a:t>
            </a: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поле</a:t>
            </a:r>
            <a:r>
              <a:rPr lang="en-GB" altLang="ru-RU" sz="1200" dirty="0">
                <a:solidFill>
                  <a:srgbClr val="000099"/>
                </a:solidFill>
              </a:rPr>
              <a:t> “ИНН” </a:t>
            </a:r>
            <a:r>
              <a:rPr lang="en-GB" altLang="ru-RU" sz="1200" dirty="0" err="1">
                <a:solidFill>
                  <a:srgbClr val="000099"/>
                </a:solidFill>
              </a:rPr>
              <a:t>может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использоваться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как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к</a:t>
            </a:r>
            <a:r>
              <a:rPr lang="en-GB" altLang="ru-RU" sz="1200" dirty="0" err="1">
                <a:solidFill>
                  <a:srgbClr val="000099"/>
                </a:solidFill>
              </a:rPr>
              <a:t>люч</a:t>
            </a:r>
            <a:r>
              <a:rPr lang="ru-RU" altLang="ru-RU" sz="1200" dirty="0">
                <a:solidFill>
                  <a:srgbClr val="000099"/>
                </a:solidFill>
              </a:rPr>
              <a:t> так как значение ИНН уникально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200" b="1" dirty="0">
              <a:solidFill>
                <a:srgbClr val="CC3300"/>
              </a:solidFill>
            </a:endParaRP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>
                <a:solidFill>
                  <a:srgbClr val="CC3300"/>
                </a:solidFill>
              </a:rPr>
              <a:t>2. </a:t>
            </a:r>
            <a:r>
              <a:rPr lang="en-GB" altLang="ru-RU" sz="1200" dirty="0" err="1">
                <a:solidFill>
                  <a:srgbClr val="000099"/>
                </a:solidFill>
              </a:rPr>
              <a:t>Ограничение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типа</a:t>
            </a:r>
            <a:r>
              <a:rPr lang="en-GB" altLang="ru-RU" sz="1200" dirty="0">
                <a:solidFill>
                  <a:srgbClr val="000099"/>
                </a:solidFill>
              </a:rPr>
              <a:t> “</a:t>
            </a:r>
            <a:r>
              <a:rPr lang="en-GB" altLang="ru-RU" sz="1200" b="1" dirty="0">
                <a:solidFill>
                  <a:srgbClr val="000099"/>
                </a:solidFill>
              </a:rPr>
              <a:t>Check</a:t>
            </a:r>
            <a:r>
              <a:rPr lang="en-GB" altLang="ru-RU" sz="1200" dirty="0">
                <a:solidFill>
                  <a:srgbClr val="000099"/>
                </a:solidFill>
              </a:rPr>
              <a:t>” (</a:t>
            </a:r>
            <a:r>
              <a:rPr lang="en-GB" altLang="ru-RU" sz="1200" dirty="0" err="1">
                <a:solidFill>
                  <a:srgbClr val="000099"/>
                </a:solidFill>
              </a:rPr>
              <a:t>Проверка</a:t>
            </a:r>
            <a:r>
              <a:rPr lang="en-GB" altLang="ru-RU" sz="1200" dirty="0">
                <a:solidFill>
                  <a:srgbClr val="000099"/>
                </a:solidFill>
              </a:rPr>
              <a:t>)</a:t>
            </a:r>
            <a:r>
              <a:rPr lang="ar-SA" altLang="ru-RU" sz="1200" dirty="0">
                <a:solidFill>
                  <a:srgbClr val="000099"/>
                </a:solidFill>
                <a:cs typeface="Arial" panose="020B0604020202020204" pitchFamily="34" charset="0"/>
              </a:rPr>
              <a:t>‏</a:t>
            </a:r>
            <a:endParaRPr lang="en-GB" altLang="ru-RU" sz="1200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>
                <a:solidFill>
                  <a:srgbClr val="000099"/>
                </a:solidFill>
              </a:rPr>
              <a:t>В </a:t>
            </a:r>
            <a:r>
              <a:rPr lang="en-GB" altLang="ru-RU" sz="1200" dirty="0" err="1">
                <a:solidFill>
                  <a:srgbClr val="000099"/>
                </a:solidFill>
              </a:rPr>
              <a:t>наборе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i="1" dirty="0" err="1"/>
              <a:t>Сотрудник</a:t>
            </a:r>
            <a:r>
              <a:rPr lang="en-GB" altLang="ru-RU" sz="1200" i="1" dirty="0"/>
              <a:t> (ИНН, ФИО, </a:t>
            </a:r>
            <a:r>
              <a:rPr lang="en-GB" altLang="ru-RU" sz="1200" i="1" dirty="0" err="1"/>
              <a:t>Должность</a:t>
            </a:r>
            <a:r>
              <a:rPr lang="en-GB" altLang="ru-RU" sz="1200" i="1" dirty="0"/>
              <a:t>, </a:t>
            </a:r>
            <a:r>
              <a:rPr lang="en-GB" altLang="ru-RU" sz="1200" i="1" dirty="0" err="1"/>
              <a:t>Зарплата</a:t>
            </a:r>
            <a:r>
              <a:rPr lang="en-GB" altLang="ru-RU" sz="1200" i="1" dirty="0"/>
              <a:t>, </a:t>
            </a:r>
            <a:r>
              <a:rPr lang="en-GB" altLang="ru-RU" sz="1200" i="1" dirty="0" err="1"/>
              <a:t>Бонус</a:t>
            </a:r>
            <a:r>
              <a:rPr lang="en-GB" altLang="ru-RU" sz="1200" i="1" dirty="0"/>
              <a:t>)</a:t>
            </a:r>
            <a:r>
              <a:rPr lang="en-GB" altLang="ru-RU" sz="1200" dirty="0"/>
              <a:t> </a:t>
            </a: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для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каждой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должно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выполняться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условие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Бонус</a:t>
            </a:r>
            <a:r>
              <a:rPr lang="en-GB" altLang="ru-RU" sz="1200" b="1" dirty="0">
                <a:solidFill>
                  <a:srgbClr val="000099"/>
                </a:solidFill>
              </a:rPr>
              <a:t>&lt;0.2*</a:t>
            </a:r>
            <a:r>
              <a:rPr lang="en-GB" altLang="ru-RU" sz="1200" b="1" dirty="0" err="1">
                <a:solidFill>
                  <a:srgbClr val="000099"/>
                </a:solidFill>
              </a:rPr>
              <a:t>Зарплата</a:t>
            </a:r>
            <a:endParaRPr lang="en-GB" altLang="ru-RU" sz="1200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200" b="1" u="sng" dirty="0">
                <a:solidFill>
                  <a:srgbClr val="CC3300"/>
                </a:solidFill>
              </a:rPr>
              <a:t> </a:t>
            </a:r>
            <a:r>
              <a:rPr lang="en-GB" altLang="ru-RU" sz="1200" b="1" dirty="0">
                <a:solidFill>
                  <a:srgbClr val="CC3300"/>
                </a:solidFill>
              </a:rPr>
              <a:t>: </a:t>
            </a:r>
            <a:r>
              <a:rPr lang="en-GB" altLang="ru-RU" sz="1200" dirty="0">
                <a:solidFill>
                  <a:srgbClr val="000099"/>
                </a:solidFill>
              </a:rPr>
              <a:t>Ограничения Check </a:t>
            </a:r>
            <a:r>
              <a:rPr lang="en-GB" altLang="ru-RU" sz="1200" dirty="0" err="1">
                <a:solidFill>
                  <a:srgbClr val="000099"/>
                </a:solidFill>
              </a:rPr>
              <a:t>строятся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на</a:t>
            </a:r>
            <a:r>
              <a:rPr lang="en-GB" altLang="ru-RU" sz="1200" dirty="0">
                <a:solidFill>
                  <a:srgbClr val="000099"/>
                </a:solidFill>
              </a:rPr>
              <a:t> данных </a:t>
            </a:r>
            <a:r>
              <a:rPr lang="en-GB" altLang="ru-RU" sz="1200" dirty="0" err="1">
                <a:solidFill>
                  <a:srgbClr val="000099"/>
                </a:solidFill>
              </a:rPr>
              <a:t>одной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текущей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  <a:endParaRPr lang="ru-RU" altLang="ru-RU" sz="1200" dirty="0"/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>
                <a:solidFill>
                  <a:srgbClr val="CC3300"/>
                </a:solidFill>
              </a:rPr>
              <a:t>Пример процедурного </a:t>
            </a:r>
            <a:r>
              <a:rPr lang="en-GB" altLang="ru-RU" sz="1200" b="1" u="sng" dirty="0" err="1">
                <a:solidFill>
                  <a:srgbClr val="CC3300"/>
                </a:solidFill>
              </a:rPr>
              <a:t>ограничения</a:t>
            </a:r>
            <a:r>
              <a:rPr lang="en-GB" altLang="ru-RU" sz="1200" b="1" dirty="0">
                <a:solidFill>
                  <a:srgbClr val="CC3300"/>
                </a:solidFill>
              </a:rPr>
              <a:t>:  </a:t>
            </a:r>
            <a:endParaRPr lang="ru-RU" altLang="ru-RU" sz="1200" b="1" dirty="0">
              <a:solidFill>
                <a:srgbClr val="CC3300"/>
              </a:solidFill>
            </a:endParaRPr>
          </a:p>
          <a:p>
            <a:pPr algn="just"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>
                <a:solidFill>
                  <a:srgbClr val="000099"/>
                </a:solidFill>
              </a:rPr>
              <a:t>В </a:t>
            </a:r>
            <a:r>
              <a:rPr lang="en-GB" altLang="ru-RU" sz="1200" dirty="0" err="1">
                <a:solidFill>
                  <a:srgbClr val="000099"/>
                </a:solidFill>
              </a:rPr>
              <a:t>наборе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</a:p>
          <a:p>
            <a:pPr algn="just">
              <a:spcBef>
                <a:spcPts val="0"/>
              </a:spcBef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i="1" dirty="0" err="1"/>
              <a:t>сотрудник</a:t>
            </a:r>
            <a:r>
              <a:rPr lang="en-GB" altLang="ru-RU" sz="1200" i="1" dirty="0"/>
              <a:t>(ИНН, ФИО, </a:t>
            </a:r>
            <a:r>
              <a:rPr lang="en-GB" altLang="ru-RU" sz="1200" i="1" dirty="0" err="1"/>
              <a:t>Должность</a:t>
            </a:r>
            <a:r>
              <a:rPr lang="en-GB" altLang="ru-RU" sz="1200" i="1" dirty="0"/>
              <a:t>, </a:t>
            </a:r>
            <a:r>
              <a:rPr lang="en-GB" altLang="ru-RU" sz="1200" i="1" dirty="0" err="1"/>
              <a:t>Зарплата</a:t>
            </a:r>
            <a:r>
              <a:rPr lang="en-GB" altLang="ru-RU" sz="1200" i="1" dirty="0"/>
              <a:t>, </a:t>
            </a:r>
            <a:r>
              <a:rPr lang="en-GB" altLang="ru-RU" sz="1200" i="1" dirty="0" err="1"/>
              <a:t>Бонус</a:t>
            </a:r>
            <a:r>
              <a:rPr lang="en-GB" altLang="ru-RU" sz="1200" i="1" dirty="0"/>
              <a:t>) </a:t>
            </a:r>
          </a:p>
          <a:p>
            <a:pPr algn="just"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предусмотреть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изменение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поля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>
                <a:solidFill>
                  <a:srgbClr val="000099"/>
                </a:solidFill>
              </a:rPr>
              <a:t>“</a:t>
            </a:r>
            <a:r>
              <a:rPr lang="en-GB" altLang="ru-RU" sz="1200" b="1" dirty="0" err="1">
                <a:solidFill>
                  <a:srgbClr val="000099"/>
                </a:solidFill>
              </a:rPr>
              <a:t>Зарплата</a:t>
            </a:r>
            <a:r>
              <a:rPr lang="en-GB" altLang="ru-RU" sz="1200" b="1" dirty="0">
                <a:solidFill>
                  <a:srgbClr val="000099"/>
                </a:solidFill>
              </a:rPr>
              <a:t>” </a:t>
            </a:r>
            <a:r>
              <a:rPr lang="en-GB" altLang="ru-RU" sz="1200" dirty="0" err="1">
                <a:solidFill>
                  <a:srgbClr val="000099"/>
                </a:solidFill>
              </a:rPr>
              <a:t>только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сторону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уменьшения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</a:p>
          <a:p>
            <a:pPr algn="just"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Почему</a:t>
            </a:r>
            <a:r>
              <a:rPr lang="en-GB" altLang="ru-RU" sz="1200" dirty="0">
                <a:solidFill>
                  <a:srgbClr val="000099"/>
                </a:solidFill>
              </a:rPr>
              <a:t> это </a:t>
            </a:r>
            <a:r>
              <a:rPr lang="en-GB" altLang="ru-RU" sz="1200" dirty="0" err="1">
                <a:solidFill>
                  <a:srgbClr val="000099"/>
                </a:solidFill>
              </a:rPr>
              <a:t>ограничение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декларативно</a:t>
            </a:r>
            <a:r>
              <a:rPr lang="en-GB" altLang="ru-RU" sz="1200" dirty="0">
                <a:solidFill>
                  <a:srgbClr val="000099"/>
                </a:solidFill>
              </a:rPr>
              <a:t>? </a:t>
            </a:r>
            <a:r>
              <a:rPr lang="en-GB" altLang="ru-RU" sz="1200" dirty="0" err="1">
                <a:solidFill>
                  <a:srgbClr val="000099"/>
                </a:solidFill>
              </a:rPr>
              <a:t>Потому</a:t>
            </a:r>
            <a:r>
              <a:rPr lang="en-GB" altLang="ru-RU" sz="1200" dirty="0">
                <a:solidFill>
                  <a:srgbClr val="000099"/>
                </a:solidFill>
              </a:rPr>
              <a:t>, что </a:t>
            </a:r>
            <a:r>
              <a:rPr lang="en-GB" altLang="ru-RU" sz="1200" dirty="0" err="1">
                <a:solidFill>
                  <a:srgbClr val="000099"/>
                </a:solidFill>
              </a:rPr>
              <a:t>назначаемая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зарплата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базе</a:t>
            </a:r>
            <a:r>
              <a:rPr lang="en-GB" altLang="ru-RU" sz="1200" dirty="0">
                <a:solidFill>
                  <a:srgbClr val="000099"/>
                </a:solidFill>
              </a:rPr>
              <a:t> данных </a:t>
            </a:r>
            <a:r>
              <a:rPr lang="en-GB" altLang="ru-RU" sz="1200" dirty="0" err="1">
                <a:solidFill>
                  <a:srgbClr val="000099"/>
                </a:solidFill>
              </a:rPr>
              <a:t>пока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еще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записана</a:t>
            </a:r>
            <a:r>
              <a:rPr lang="en-GB" altLang="ru-RU" sz="1200" dirty="0">
                <a:solidFill>
                  <a:srgbClr val="000099"/>
                </a:solidFill>
              </a:rPr>
              <a:t> и </a:t>
            </a:r>
            <a:r>
              <a:rPr lang="en-GB" altLang="ru-RU" sz="1200" dirty="0" err="1">
                <a:solidFill>
                  <a:srgbClr val="000099"/>
                </a:solidFill>
              </a:rPr>
              <a:t>отношение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>
                <a:solidFill>
                  <a:srgbClr val="000099"/>
                </a:solidFill>
              </a:rPr>
              <a:t>“</a:t>
            </a:r>
            <a:r>
              <a:rPr lang="en-GB" altLang="ru-RU" sz="1200" b="1" dirty="0" err="1">
                <a:solidFill>
                  <a:srgbClr val="000099"/>
                </a:solidFill>
              </a:rPr>
              <a:t>Новая_зарплата</a:t>
            </a:r>
            <a:r>
              <a:rPr lang="en-GB" altLang="ru-RU" sz="1200" b="1" dirty="0">
                <a:solidFill>
                  <a:srgbClr val="000099"/>
                </a:solidFill>
              </a:rPr>
              <a:t>” &lt; “</a:t>
            </a:r>
            <a:r>
              <a:rPr lang="en-GB" altLang="ru-RU" sz="1200" b="1" dirty="0" err="1">
                <a:solidFill>
                  <a:srgbClr val="000099"/>
                </a:solidFill>
              </a:rPr>
              <a:t>Старая_зарплата</a:t>
            </a:r>
            <a:r>
              <a:rPr lang="en-GB" altLang="ru-RU" sz="1200" b="1" dirty="0">
                <a:solidFill>
                  <a:srgbClr val="000099"/>
                </a:solidFill>
              </a:rPr>
              <a:t>”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нельзя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выразить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через</a:t>
            </a:r>
            <a:r>
              <a:rPr lang="en-GB" altLang="ru-RU" sz="1200" dirty="0">
                <a:solidFill>
                  <a:srgbClr val="000099"/>
                </a:solidFill>
              </a:rPr>
              <a:t> данные базы.</a:t>
            </a:r>
            <a:endParaRPr lang="en-GB" altLang="ru-RU" sz="1200" u="sng" dirty="0"/>
          </a:p>
          <a:p>
            <a:pPr algn="just">
              <a:spcBef>
                <a:spcPts val="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200" dirty="0">
                <a:solidFill>
                  <a:srgbClr val="000099"/>
                </a:solidFill>
              </a:rPr>
              <a:t>: </a:t>
            </a:r>
            <a:r>
              <a:rPr lang="en-GB" altLang="ru-RU" sz="1200" dirty="0" err="1">
                <a:solidFill>
                  <a:srgbClr val="000099"/>
                </a:solidFill>
              </a:rPr>
              <a:t>Поддержание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ограничений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требует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активности</a:t>
            </a:r>
            <a:r>
              <a:rPr lang="en-GB" altLang="ru-RU" sz="1200" dirty="0">
                <a:solidFill>
                  <a:srgbClr val="000099"/>
                </a:solidFill>
              </a:rPr>
              <a:t> базы и </a:t>
            </a:r>
            <a:r>
              <a:rPr lang="en-GB" altLang="ru-RU" sz="1200" dirty="0" err="1">
                <a:solidFill>
                  <a:srgbClr val="000099"/>
                </a:solidFill>
              </a:rPr>
              <a:t>реализуется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процедурами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работающими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подобно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резидентным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программам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  <a:r>
              <a:rPr lang="en-GB" altLang="ru-RU" sz="1200" dirty="0" err="1">
                <a:solidFill>
                  <a:srgbClr val="000099"/>
                </a:solidFill>
              </a:rPr>
              <a:t>Вообще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b="1" dirty="0" err="1">
                <a:solidFill>
                  <a:srgbClr val="000099"/>
                </a:solidFill>
              </a:rPr>
              <a:t>активность</a:t>
            </a:r>
            <a:r>
              <a:rPr lang="en-GB" altLang="ru-RU" sz="1200" b="1" dirty="0">
                <a:solidFill>
                  <a:srgbClr val="000099"/>
                </a:solidFill>
              </a:rPr>
              <a:t> базы</a:t>
            </a:r>
            <a:r>
              <a:rPr lang="en-GB" altLang="ru-RU" sz="1200" dirty="0">
                <a:solidFill>
                  <a:srgbClr val="000099"/>
                </a:solidFill>
              </a:rPr>
              <a:t> это </a:t>
            </a:r>
            <a:r>
              <a:rPr lang="en-GB" altLang="ru-RU" sz="1200" dirty="0" err="1">
                <a:solidFill>
                  <a:srgbClr val="000099"/>
                </a:solidFill>
              </a:rPr>
              <a:t>её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способность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совершать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действия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сверх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непосредственно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указанных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ей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27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Модели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555526"/>
            <a:ext cx="91440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Определение</a:t>
            </a:r>
            <a:r>
              <a:rPr lang="en-GB" altLang="ru-RU" sz="1400" b="1" u="sng" dirty="0">
                <a:solidFill>
                  <a:srgbClr val="CC3300"/>
                </a:solidFill>
              </a:rPr>
              <a:t> 1</a:t>
            </a:r>
            <a:r>
              <a:rPr lang="en-GB" altLang="ru-RU" sz="1400" dirty="0">
                <a:solidFill>
                  <a:srgbClr val="000099"/>
                </a:solidFill>
              </a:rPr>
              <a:t> (М.Р. </a:t>
            </a:r>
            <a:r>
              <a:rPr lang="en-GB" altLang="ru-RU" sz="1400" dirty="0" err="1">
                <a:solidFill>
                  <a:srgbClr val="000099"/>
                </a:solidFill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</a:rPr>
              <a:t>):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это “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</a:rPr>
              <a:t> данных,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допустимых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видов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, которые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определены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Определение</a:t>
            </a:r>
            <a:r>
              <a:rPr lang="en-GB" altLang="ru-RU" sz="1400" b="1" u="sng" dirty="0">
                <a:solidFill>
                  <a:srgbClr val="CC3300"/>
                </a:solidFill>
              </a:rPr>
              <a:t> 2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(М.Р. </a:t>
            </a:r>
            <a:r>
              <a:rPr lang="en-GB" altLang="ru-RU" sz="1400" dirty="0" err="1">
                <a:solidFill>
                  <a:srgbClr val="000099"/>
                </a:solidFill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</a:rPr>
              <a:t>):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 это “</a:t>
            </a:r>
            <a:r>
              <a:rPr lang="en-GB" altLang="ru-RU" sz="1400" dirty="0" err="1">
                <a:solidFill>
                  <a:srgbClr val="000099"/>
                </a:solidFill>
              </a:rPr>
              <a:t>метамодель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среде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выбранной</a:t>
            </a:r>
            <a:r>
              <a:rPr lang="en-GB" altLang="ru-RU" sz="1400" dirty="0">
                <a:solidFill>
                  <a:srgbClr val="000099"/>
                </a:solidFill>
              </a:rPr>
              <a:t> СУБД”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Таким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отношению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данным</a:t>
            </a:r>
            <a:r>
              <a:rPr lang="en-GB" altLang="ru-RU" sz="1400" dirty="0">
                <a:solidFill>
                  <a:srgbClr val="000099"/>
                </a:solidFill>
              </a:rPr>
              <a:t> базы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модель</a:t>
            </a:r>
            <a:r>
              <a:rPr lang="en-GB" altLang="ru-RU" sz="1400" dirty="0">
                <a:solidFill>
                  <a:srgbClr val="000099"/>
                </a:solidFill>
              </a:rPr>
              <a:t> данных это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метаметамодель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в обоих определениях не полностью учтена семантика и никак не учитывается прагматика. Но временно, как рабочие определения, их можно принять.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Теперь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понятно</a:t>
            </a:r>
            <a:r>
              <a:rPr lang="en-GB" altLang="ru-RU" sz="1400" dirty="0">
                <a:solidFill>
                  <a:srgbClr val="000099"/>
                </a:solidFill>
              </a:rPr>
              <a:t>, что к</a:t>
            </a:r>
            <a:r>
              <a:rPr lang="ru-RU" altLang="ru-RU" sz="1400" dirty="0">
                <a:solidFill>
                  <a:srgbClr val="000099"/>
                </a:solidFill>
              </a:rPr>
              <a:t> приведенному ранее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определению</a:t>
            </a:r>
            <a:r>
              <a:rPr lang="en-GB" altLang="ru-RU" sz="1400" dirty="0">
                <a:solidFill>
                  <a:srgbClr val="000099"/>
                </a:solidFill>
              </a:rPr>
              <a:t> базы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добавить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еще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свойство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algn="just">
              <a:spcBef>
                <a:spcPts val="45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База данных </a:t>
            </a:r>
            <a:r>
              <a:rPr lang="en-GB" altLang="ru-RU" sz="1400" b="1" dirty="0" err="1">
                <a:solidFill>
                  <a:srgbClr val="000099"/>
                </a:solidFill>
              </a:rPr>
              <a:t>создается</a:t>
            </a:r>
            <a:r>
              <a:rPr lang="en-GB" altLang="ru-RU" sz="1400" b="1" dirty="0">
                <a:solidFill>
                  <a:srgbClr val="000099"/>
                </a:solidFill>
              </a:rPr>
              <a:t> в </a:t>
            </a:r>
            <a:r>
              <a:rPr lang="en-GB" altLang="ru-RU" sz="1400" b="1" dirty="0" err="1">
                <a:solidFill>
                  <a:srgbClr val="000099"/>
                </a:solidFill>
              </a:rPr>
              <a:t>рамках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или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нескольких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моделей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</a:t>
            </a:r>
            <a:r>
              <a:rPr lang="ru-RU" altLang="ru-RU" sz="1400" b="1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В современных СУБД число моделей может быть до трех - пяти.</a:t>
            </a:r>
          </a:p>
        </p:txBody>
      </p:sp>
    </p:spTree>
    <p:extLst>
      <p:ext uri="{BB962C8B-B14F-4D97-AF65-F5344CB8AC3E}">
        <p14:creationId xmlns:p14="http://schemas.microsoft.com/office/powerpoint/2010/main" val="2022232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Модели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6427595" cy="2375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По </a:t>
            </a:r>
            <a:r>
              <a:rPr lang="en-GB" altLang="ru-RU" sz="1400" dirty="0" err="1">
                <a:solidFill>
                  <a:srgbClr val="000099"/>
                </a:solidFill>
              </a:rPr>
              <a:t>Дейту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модель</a:t>
            </a:r>
            <a:r>
              <a:rPr lang="ru-RU" altLang="ru-RU" sz="1400" dirty="0">
                <a:solidFill>
                  <a:srgbClr val="000099"/>
                </a:solidFill>
              </a:rPr>
              <a:t>, которая нами будет рассмотрена в следующих лекциях,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состоит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трех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частей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</a:rPr>
              <a:t>С</a:t>
            </a:r>
            <a:r>
              <a:rPr lang="en-GB" altLang="ru-RU" sz="1400" b="1" dirty="0" err="1">
                <a:solidFill>
                  <a:srgbClr val="000099"/>
                </a:solidFill>
              </a:rPr>
              <a:t>труктурной</a:t>
            </a:r>
            <a:r>
              <a:rPr lang="en-GB" altLang="ru-RU" sz="1400" b="1" dirty="0">
                <a:solidFill>
                  <a:srgbClr val="000099"/>
                </a:solidFill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ними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endParaRPr lang="en-GB" altLang="ru-RU" sz="1400" b="1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</a:rPr>
              <a:t>Ц</a:t>
            </a:r>
            <a:r>
              <a:rPr lang="en-GB" altLang="ru-RU" sz="1400" b="1" dirty="0" err="1">
                <a:solidFill>
                  <a:srgbClr val="000099"/>
                </a:solidFill>
              </a:rPr>
              <a:t>елостной</a:t>
            </a:r>
            <a:r>
              <a:rPr lang="ru-RU" altLang="ru-RU" sz="1400" b="1" dirty="0">
                <a:solidFill>
                  <a:srgbClr val="000099"/>
                </a:solidFill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US" altLang="ru-RU" sz="1400" dirty="0">
                <a:solidFill>
                  <a:srgbClr val="000099"/>
                </a:solidFill>
              </a:rPr>
              <a:t>;</a:t>
            </a:r>
            <a:endParaRPr lang="en-GB" altLang="ru-RU" sz="1400" b="1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20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</a:rPr>
              <a:t>М</a:t>
            </a:r>
            <a:r>
              <a:rPr lang="en-GB" altLang="ru-RU" sz="1400" b="1" dirty="0" err="1">
                <a:solidFill>
                  <a:srgbClr val="000099"/>
                </a:solidFill>
              </a:rPr>
              <a:t>анипуляционной</a:t>
            </a:r>
            <a:r>
              <a:rPr lang="en-GB" altLang="ru-RU" sz="1400" b="1" dirty="0">
                <a:solidFill>
                  <a:srgbClr val="000099"/>
                </a:solidFill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манипулирования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базе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Заметьте, что семантика и прагматика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этом раскладе в явном виде отсутствуют.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Перечисленные аспекты могут выделяться в любой модели данных, но не всегда реализуются явно.  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34A8197C-4780-4067-87DC-73FB38EFB77F}"/>
              </a:ext>
            </a:extLst>
          </p:cNvPr>
          <p:cNvGrpSpPr>
            <a:grpSpLocks/>
          </p:cNvGrpSpPr>
          <p:nvPr/>
        </p:nvGrpSpPr>
        <p:grpSpPr bwMode="auto">
          <a:xfrm>
            <a:off x="6516216" y="555526"/>
            <a:ext cx="2562225" cy="1858566"/>
            <a:chOff x="2290" y="482"/>
            <a:chExt cx="2631" cy="2041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B516F609-A6CE-41AC-9D22-37A228630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482"/>
              <a:ext cx="2631" cy="2041"/>
            </a:xfrm>
            <a:prstGeom prst="ellipse">
              <a:avLst/>
            </a:prstGeom>
            <a:solidFill>
              <a:srgbClr val="FFCC66">
                <a:alpha val="59999"/>
              </a:srgbClr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1675038B-C9CF-4E11-9DA9-200A5900B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528"/>
              <a:ext cx="1543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44"/>
                </a:spcBef>
                <a:buClr>
                  <a:srgbClr val="CC3300"/>
                </a:buClr>
                <a:buNone/>
              </a:pPr>
              <a:r>
                <a:rPr lang="en-GB" altLang="ru-RU" sz="1350" b="1" dirty="0" err="1">
                  <a:solidFill>
                    <a:srgbClr val="CC3300"/>
                  </a:solidFill>
                  <a:latin typeface="Georgia" panose="02040502050405020303" pitchFamily="18" charset="0"/>
                </a:rPr>
                <a:t>Реляционная</a:t>
              </a:r>
              <a:r>
                <a:rPr lang="en-GB" altLang="ru-RU" sz="1350" b="1" dirty="0">
                  <a:solidFill>
                    <a:srgbClr val="CC3300"/>
                  </a:solidFill>
                  <a:latin typeface="Georgia" panose="02040502050405020303" pitchFamily="18" charset="0"/>
                </a:rPr>
                <a:t> </a:t>
              </a:r>
              <a:r>
                <a:rPr lang="en-GB" altLang="ru-RU" sz="1350" b="1" dirty="0" err="1">
                  <a:solidFill>
                    <a:srgbClr val="CC3300"/>
                  </a:solidFill>
                  <a:latin typeface="Georgia" panose="02040502050405020303" pitchFamily="18" charset="0"/>
                </a:rPr>
                <a:t>модель</a:t>
              </a:r>
              <a:endParaRPr lang="en-GB" altLang="ru-RU" sz="1350" b="1" dirty="0">
                <a:solidFill>
                  <a:srgbClr val="CC33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4ABE14D3-5E23-41F1-8C1E-761B8917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992"/>
              <a:ext cx="1134" cy="742"/>
            </a:xfrm>
            <a:prstGeom prst="ellipse">
              <a:avLst/>
            </a:prstGeom>
            <a:solidFill>
              <a:srgbClr val="FFFF99"/>
            </a:solidFill>
            <a:ln w="93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200" b="1">
                  <a:latin typeface="Georgia" panose="02040502050405020303" pitchFamily="18" charset="0"/>
                </a:rPr>
                <a:t>Целостная часть</a:t>
              </a:r>
            </a:p>
          </p:txBody>
        </p:sp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B191EC2F-2349-4208-952E-FB5846B5C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688"/>
              <a:ext cx="1270" cy="696"/>
            </a:xfrm>
            <a:prstGeom prst="ellipse">
              <a:avLst/>
            </a:prstGeom>
            <a:solidFill>
              <a:srgbClr val="99CC00"/>
            </a:solidFill>
            <a:ln w="93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200" b="1" dirty="0" err="1">
                  <a:latin typeface="Georgia" panose="02040502050405020303" pitchFamily="18" charset="0"/>
                </a:rPr>
                <a:t>Структурная</a:t>
              </a:r>
              <a:endParaRPr lang="en-GB" altLang="ru-RU" sz="1200" b="1" dirty="0">
                <a:latin typeface="Georgia" panose="02040502050405020303" pitchFamily="18" charset="0"/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200" b="1" dirty="0">
                  <a:latin typeface="Georgia" panose="02040502050405020303" pitchFamily="18" charset="0"/>
                </a:rPr>
                <a:t> часть</a:t>
              </a:r>
            </a:p>
          </p:txBody>
        </p:sp>
        <p:sp>
          <p:nvSpPr>
            <p:cNvPr id="17" name="Oval 9">
              <a:extLst>
                <a:ext uri="{FF2B5EF4-FFF2-40B4-BE49-F238E27FC236}">
                  <a16:creationId xmlns:a16="http://schemas.microsoft.com/office/drawing/2014/main" id="{B089D59F-EFAE-4DDD-BB2E-34F7DD5F0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8" y="992"/>
              <a:ext cx="1134" cy="742"/>
            </a:xfrm>
            <a:prstGeom prst="ellipse">
              <a:avLst/>
            </a:prstGeom>
            <a:solidFill>
              <a:srgbClr val="FFCC00">
                <a:alpha val="69019"/>
              </a:srgbClr>
            </a:solidFill>
            <a:ln w="93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200" b="1">
                  <a:latin typeface="Georgia" panose="02040502050405020303" pitchFamily="18" charset="0"/>
                </a:rPr>
                <a:t>Манипуляционная часть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DC8665-1BF7-4970-9566-DF344CE07B31}"/>
              </a:ext>
            </a:extLst>
          </p:cNvPr>
          <p:cNvSpPr txBox="1"/>
          <p:nvPr/>
        </p:nvSpPr>
        <p:spPr>
          <a:xfrm>
            <a:off x="0" y="2750191"/>
            <a:ext cx="9143999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В наше определение базы (но не модели) данных следует добавить: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200"/>
              </a:spcBef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</a:rPr>
              <a:t>способность создавать и поддерживать схемы, работу с ограничениями целостности, манипулирование данными.</a:t>
            </a:r>
          </a:p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Забегая вперёд, отметим, что с</a:t>
            </a:r>
            <a:r>
              <a:rPr lang="en-GB" altLang="ru-RU" sz="1400" dirty="0" err="1">
                <a:solidFill>
                  <a:srgbClr val="000099"/>
                </a:solidFill>
              </a:rPr>
              <a:t>труктурная</a:t>
            </a:r>
            <a:r>
              <a:rPr lang="en-GB" altLang="ru-RU" sz="1400" dirty="0">
                <a:solidFill>
                  <a:srgbClr val="000099"/>
                </a:solidFill>
              </a:rPr>
              <a:t> часть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связями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ними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Е</a:t>
            </a:r>
            <a:r>
              <a:rPr lang="en-GB" altLang="ru-RU" sz="1400" dirty="0" err="1">
                <a:solidFill>
                  <a:srgbClr val="000099"/>
                </a:solidFill>
              </a:rPr>
              <a:t>динственная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структура</a:t>
            </a:r>
            <a:r>
              <a:rPr lang="en-GB" altLang="ru-RU" sz="1400" dirty="0">
                <a:solidFill>
                  <a:srgbClr val="000099"/>
                </a:solidFill>
              </a:rPr>
              <a:t> данных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n-</a:t>
            </a:r>
            <a:r>
              <a:rPr lang="en-GB" altLang="ru-RU" sz="1400" dirty="0" err="1">
                <a:solidFill>
                  <a:srgbClr val="000099"/>
                </a:solidFill>
              </a:rPr>
              <a:t>арные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бедным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</a:rPr>
              <a:t> 1:1 и 1:n.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algn="just">
              <a:spcBef>
                <a:spcPts val="2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Семантика в базах данных реализуется как минимум типами данных, метаданными и ограничениями целостности.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1800" b="1" dirty="0" err="1">
                <a:solidFill>
                  <a:srgbClr val="CC3300"/>
                </a:solidFill>
              </a:rPr>
              <a:t>Файловые</a:t>
            </a:r>
            <a:r>
              <a:rPr lang="en-GB" altLang="ru-RU" sz="1800" b="1" dirty="0">
                <a:solidFill>
                  <a:srgbClr val="CC3300"/>
                </a:solidFill>
              </a:rPr>
              <a:t> </a:t>
            </a:r>
            <a:r>
              <a:rPr lang="en-GB" altLang="ru-RU" sz="1800" b="1" dirty="0" err="1">
                <a:solidFill>
                  <a:srgbClr val="CC3300"/>
                </a:solidFill>
              </a:rPr>
              <a:t>системы</a:t>
            </a:r>
            <a:r>
              <a:rPr lang="en-GB" altLang="ru-RU" sz="1800" b="1" dirty="0">
                <a:solidFill>
                  <a:srgbClr val="CC3300"/>
                </a:solidFill>
              </a:rPr>
              <a:t> и базы данных.</a:t>
            </a:r>
            <a:r>
              <a:rPr lang="en-GB" altLang="ru-RU" sz="1800" dirty="0">
                <a:solidFill>
                  <a:srgbClr val="CC3300"/>
                </a:solidFill>
              </a:rPr>
              <a:t> </a:t>
            </a:r>
            <a:r>
              <a:rPr lang="en-GB" altLang="ru-RU" sz="1800" b="1" dirty="0" err="1">
                <a:solidFill>
                  <a:srgbClr val="CC3300"/>
                </a:solidFill>
              </a:rPr>
              <a:t>Системы</a:t>
            </a:r>
            <a:r>
              <a:rPr lang="en-GB" altLang="ru-RU" sz="1800" b="1" dirty="0">
                <a:solidFill>
                  <a:srgbClr val="CC3300"/>
                </a:solidFill>
              </a:rPr>
              <a:t> </a:t>
            </a:r>
            <a:r>
              <a:rPr lang="en-GB" altLang="ru-RU" sz="1800" b="1" dirty="0" err="1">
                <a:solidFill>
                  <a:srgbClr val="CC3300"/>
                </a:solidFill>
              </a:rPr>
              <a:t>управления</a:t>
            </a:r>
            <a:r>
              <a:rPr lang="en-GB" altLang="ru-RU" sz="1800" b="1" dirty="0">
                <a:solidFill>
                  <a:srgbClr val="CC3300"/>
                </a:solidFill>
              </a:rPr>
              <a:t> </a:t>
            </a:r>
            <a:r>
              <a:rPr lang="en-GB" altLang="ru-RU" sz="1800" b="1" dirty="0" err="1">
                <a:solidFill>
                  <a:srgbClr val="CC3300"/>
                </a:solidFill>
              </a:rPr>
              <a:t>базами</a:t>
            </a:r>
            <a:r>
              <a:rPr lang="en-GB" altLang="ru-RU" sz="1800" b="1" dirty="0">
                <a:solidFill>
                  <a:srgbClr val="CC3300"/>
                </a:solidFill>
              </a:rPr>
              <a:t> данных </a:t>
            </a:r>
            <a:endParaRPr lang="ru-RU" sz="18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00" dirty="0">
                <a:solidFill>
                  <a:srgbClr val="000099"/>
                </a:solidFill>
              </a:rPr>
              <a:t>Для </a:t>
            </a:r>
            <a:r>
              <a:rPr lang="en-GB" altLang="ru-RU" sz="1300" dirty="0" err="1">
                <a:solidFill>
                  <a:srgbClr val="000099"/>
                </a:solidFill>
              </a:rPr>
              <a:t>долговременного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больших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объемов</a:t>
            </a:r>
            <a:r>
              <a:rPr lang="en-GB" altLang="ru-RU" sz="1300" dirty="0">
                <a:solidFill>
                  <a:srgbClr val="000099"/>
                </a:solidFill>
              </a:rPr>
              <a:t> данных в </a:t>
            </a:r>
            <a:r>
              <a:rPr lang="en-GB" altLang="ru-RU" sz="1300" dirty="0" err="1">
                <a:solidFill>
                  <a:srgbClr val="000099"/>
                </a:solidFill>
              </a:rPr>
              <a:t>настоящее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время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используют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файловые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300" dirty="0">
                <a:solidFill>
                  <a:srgbClr val="000099"/>
                </a:solidFill>
              </a:rPr>
              <a:t> и базы данных. И </a:t>
            </a:r>
            <a:r>
              <a:rPr lang="en-GB" altLang="ru-RU" sz="1300" dirty="0" err="1">
                <a:solidFill>
                  <a:srgbClr val="000099"/>
                </a:solidFill>
              </a:rPr>
              <a:t>хотя</a:t>
            </a:r>
            <a:r>
              <a:rPr lang="en-GB" altLang="ru-RU" sz="1300" dirty="0">
                <a:solidFill>
                  <a:srgbClr val="000099"/>
                </a:solidFill>
              </a:rPr>
              <a:t> данные в </a:t>
            </a:r>
            <a:r>
              <a:rPr lang="en-GB" altLang="ru-RU" sz="1300" dirty="0" err="1">
                <a:solidFill>
                  <a:srgbClr val="000099"/>
                </a:solidFill>
              </a:rPr>
              <a:t>базе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хранятся</a:t>
            </a:r>
            <a:r>
              <a:rPr lang="en-GB" altLang="ru-RU" sz="1300" dirty="0">
                <a:solidFill>
                  <a:srgbClr val="000099"/>
                </a:solidFill>
              </a:rPr>
              <a:t> в </a:t>
            </a:r>
            <a:r>
              <a:rPr lang="en-GB" altLang="ru-RU" sz="1300" dirty="0" err="1">
                <a:solidFill>
                  <a:srgbClr val="000099"/>
                </a:solidFill>
              </a:rPr>
              <a:t>файлах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механизмы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300" dirty="0">
                <a:solidFill>
                  <a:srgbClr val="000099"/>
                </a:solidFill>
              </a:rPr>
              <a:t> данных в </a:t>
            </a:r>
            <a:r>
              <a:rPr lang="en-GB" altLang="ru-RU" sz="1300" dirty="0" err="1">
                <a:solidFill>
                  <a:srgbClr val="000099"/>
                </a:solidFill>
              </a:rPr>
              <a:t>базе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существенно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отличны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  <a:r>
              <a:rPr lang="en-GB" altLang="ru-RU" sz="1300" dirty="0" err="1">
                <a:solidFill>
                  <a:srgbClr val="000099"/>
                </a:solidFill>
              </a:rPr>
              <a:t>Поэтому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файловые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300" dirty="0">
                <a:solidFill>
                  <a:srgbClr val="000099"/>
                </a:solidFill>
              </a:rPr>
              <a:t> и базы данных </a:t>
            </a:r>
            <a:r>
              <a:rPr lang="en-GB" altLang="ru-RU" sz="1300" dirty="0" err="1">
                <a:solidFill>
                  <a:srgbClr val="000099"/>
                </a:solidFill>
              </a:rPr>
              <a:t>имеют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свои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применения</a:t>
            </a:r>
            <a:r>
              <a:rPr lang="en-GB" altLang="ru-RU" sz="1300" dirty="0">
                <a:solidFill>
                  <a:srgbClr val="000099"/>
                </a:solidFill>
              </a:rPr>
              <a:t>.</a:t>
            </a: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00" dirty="0">
                <a:solidFill>
                  <a:srgbClr val="000099"/>
                </a:solidFill>
              </a:rPr>
              <a:t>В </a:t>
            </a:r>
            <a:r>
              <a:rPr lang="en-GB" altLang="ru-RU" sz="1300" dirty="0" err="1">
                <a:solidFill>
                  <a:srgbClr val="000099"/>
                </a:solidFill>
              </a:rPr>
              <a:t>первом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приближении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можно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считать</a:t>
            </a:r>
            <a:r>
              <a:rPr lang="en-GB" altLang="ru-RU" sz="1300" dirty="0">
                <a:solidFill>
                  <a:srgbClr val="000099"/>
                </a:solidFill>
              </a:rPr>
              <a:t>, что </a:t>
            </a:r>
            <a:r>
              <a:rPr lang="en-GB" altLang="ru-RU" sz="1300" b="1" dirty="0">
                <a:solidFill>
                  <a:srgbClr val="000099"/>
                </a:solidFill>
              </a:rPr>
              <a:t>базы данных </a:t>
            </a:r>
            <a:r>
              <a:rPr lang="en-GB" altLang="ru-RU" sz="1300" dirty="0">
                <a:solidFill>
                  <a:srgbClr val="000099"/>
                </a:solidFill>
              </a:rPr>
              <a:t>это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надстройк</a:t>
            </a:r>
            <a:r>
              <a:rPr lang="ru-RU" altLang="ru-RU" sz="1300" b="1" dirty="0">
                <a:solidFill>
                  <a:srgbClr val="000099"/>
                </a:solidFill>
              </a:rPr>
              <a:t>и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над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файловой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системой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обеспечивающ</a:t>
            </a:r>
            <a:r>
              <a:rPr lang="ru-RU" altLang="ru-RU" sz="1300" dirty="0" err="1">
                <a:solidFill>
                  <a:srgbClr val="000099"/>
                </a:solidFill>
              </a:rPr>
              <a:t>ие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работу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сложными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структурами</a:t>
            </a:r>
            <a:r>
              <a:rPr lang="en-GB" altLang="ru-RU" sz="1300" dirty="0">
                <a:solidFill>
                  <a:srgbClr val="000099"/>
                </a:solidFill>
              </a:rPr>
              <a:t> данных </a:t>
            </a:r>
            <a:r>
              <a:rPr lang="en-GB" altLang="ru-RU" sz="1300" dirty="0" err="1">
                <a:solidFill>
                  <a:srgbClr val="000099"/>
                </a:solidFill>
              </a:rPr>
              <a:t>без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явного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использования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операций</a:t>
            </a:r>
            <a:r>
              <a:rPr lang="en-GB" altLang="ru-RU" sz="1300" dirty="0">
                <a:solidFill>
                  <a:srgbClr val="000099"/>
                </a:solidFill>
              </a:rPr>
              <a:t> с </a:t>
            </a:r>
            <a:r>
              <a:rPr lang="en-GB" altLang="ru-RU" sz="1300" dirty="0" err="1">
                <a:solidFill>
                  <a:srgbClr val="000099"/>
                </a:solidFill>
              </a:rPr>
              <a:t>файлами</a:t>
            </a:r>
            <a:r>
              <a:rPr lang="en-GB" altLang="ru-RU" sz="1300" dirty="0">
                <a:solidFill>
                  <a:srgbClr val="000099"/>
                </a:solidFill>
              </a:rPr>
              <a:t>. </a:t>
            </a: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300" dirty="0">
              <a:solidFill>
                <a:srgbClr val="000099"/>
              </a:solidFill>
            </a:endParaRP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00" b="1" u="sng" dirty="0" err="1">
                <a:solidFill>
                  <a:srgbClr val="000099"/>
                </a:solidFill>
              </a:rPr>
              <a:t>Термин</a:t>
            </a:r>
            <a:r>
              <a:rPr lang="en-GB" altLang="ru-RU" sz="1300" dirty="0">
                <a:solidFill>
                  <a:srgbClr val="000099"/>
                </a:solidFill>
              </a:rPr>
              <a:t>: </a:t>
            </a:r>
            <a:r>
              <a:rPr lang="en-GB" altLang="ru-RU" sz="1300" b="1" dirty="0" err="1">
                <a:solidFill>
                  <a:srgbClr val="CC3300"/>
                </a:solidFill>
              </a:rPr>
              <a:t>Система</a:t>
            </a:r>
            <a:r>
              <a:rPr lang="en-GB" altLang="ru-RU" sz="1300" b="1" dirty="0">
                <a:solidFill>
                  <a:srgbClr val="CC3300"/>
                </a:solidFill>
              </a:rPr>
              <a:t> </a:t>
            </a:r>
            <a:r>
              <a:rPr lang="en-GB" altLang="ru-RU" sz="1300" b="1" dirty="0" err="1">
                <a:solidFill>
                  <a:srgbClr val="CC3300"/>
                </a:solidFill>
              </a:rPr>
              <a:t>управления</a:t>
            </a:r>
            <a:r>
              <a:rPr lang="en-GB" altLang="ru-RU" sz="1300" b="1" dirty="0">
                <a:solidFill>
                  <a:srgbClr val="CC3300"/>
                </a:solidFill>
              </a:rPr>
              <a:t> </a:t>
            </a:r>
            <a:r>
              <a:rPr lang="en-GB" altLang="ru-RU" sz="1300" b="1" dirty="0" err="1">
                <a:solidFill>
                  <a:srgbClr val="CC3300"/>
                </a:solidFill>
              </a:rPr>
              <a:t>базами</a:t>
            </a:r>
            <a:r>
              <a:rPr lang="en-GB" altLang="ru-RU" sz="1300" b="1" dirty="0">
                <a:solidFill>
                  <a:srgbClr val="CC3300"/>
                </a:solidFill>
              </a:rPr>
              <a:t> данных</a:t>
            </a:r>
            <a:r>
              <a:rPr lang="en-GB" altLang="ru-RU" sz="1300" dirty="0">
                <a:solidFill>
                  <a:srgbClr val="CC3300"/>
                </a:solidFill>
              </a:rPr>
              <a:t> (</a:t>
            </a:r>
            <a:r>
              <a:rPr lang="en-GB" altLang="ru-RU" sz="1300" b="1" dirty="0">
                <a:solidFill>
                  <a:srgbClr val="CC3300"/>
                </a:solidFill>
              </a:rPr>
              <a:t>СУБД</a:t>
            </a:r>
            <a:r>
              <a:rPr lang="en-GB" altLang="ru-RU" sz="1300" dirty="0">
                <a:solidFill>
                  <a:srgbClr val="CC3300"/>
                </a:solidFill>
              </a:rPr>
              <a:t>)</a:t>
            </a:r>
            <a:r>
              <a:rPr lang="en-GB" altLang="ru-RU" sz="1300" dirty="0">
                <a:solidFill>
                  <a:srgbClr val="000099"/>
                </a:solidFill>
              </a:rPr>
              <a:t>, в </a:t>
            </a:r>
            <a:r>
              <a:rPr lang="en-GB" altLang="ru-RU" sz="1300" dirty="0" err="1">
                <a:solidFill>
                  <a:srgbClr val="000099"/>
                </a:solidFill>
              </a:rPr>
              <a:t>английском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>
                <a:solidFill>
                  <a:srgbClr val="000099"/>
                </a:solidFill>
              </a:rPr>
              <a:t>Database Management System </a:t>
            </a:r>
            <a:r>
              <a:rPr lang="en-GB" altLang="ru-RU" sz="1300" dirty="0">
                <a:solidFill>
                  <a:srgbClr val="000099"/>
                </a:solidFill>
              </a:rPr>
              <a:t>(</a:t>
            </a:r>
            <a:r>
              <a:rPr lang="en-GB" altLang="ru-RU" sz="1300" b="1" dirty="0">
                <a:solidFill>
                  <a:srgbClr val="000099"/>
                </a:solidFill>
              </a:rPr>
              <a:t>DBMS</a:t>
            </a:r>
            <a:r>
              <a:rPr lang="en-GB" altLang="ru-RU" sz="1300" dirty="0">
                <a:solidFill>
                  <a:srgbClr val="000099"/>
                </a:solidFill>
              </a:rPr>
              <a:t>)</a:t>
            </a:r>
            <a:r>
              <a:rPr lang="ar-SA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‏</a:t>
            </a:r>
            <a:r>
              <a:rPr lang="ru-RU" altLang="ru-RU" sz="1300" dirty="0">
                <a:solidFill>
                  <a:srgbClr val="000099"/>
                </a:solidFill>
              </a:rPr>
              <a:t>. </a:t>
            </a:r>
            <a:endParaRPr lang="en-GB" altLang="ru-RU" sz="1300" dirty="0">
              <a:solidFill>
                <a:srgbClr val="000099"/>
              </a:solidFill>
            </a:endParaRP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300" b="1" u="sng" dirty="0">
                <a:solidFill>
                  <a:srgbClr val="000099"/>
                </a:solidFill>
              </a:rPr>
              <a:t>Определение</a:t>
            </a:r>
            <a:r>
              <a:rPr lang="ru-RU" altLang="ru-RU" sz="1300" dirty="0">
                <a:solidFill>
                  <a:srgbClr val="000099"/>
                </a:solidFill>
              </a:rPr>
              <a:t>: </a:t>
            </a:r>
            <a:r>
              <a:rPr lang="en-GB" altLang="ru-RU" sz="1300" b="1" dirty="0">
                <a:solidFill>
                  <a:srgbClr val="CC3300"/>
                </a:solidFill>
              </a:rPr>
              <a:t>СУБД</a:t>
            </a:r>
            <a:r>
              <a:rPr lang="en-GB" altLang="ru-RU" sz="1300" dirty="0">
                <a:solidFill>
                  <a:srgbClr val="000099"/>
                </a:solidFill>
              </a:rPr>
              <a:t> это “</a:t>
            </a:r>
            <a:r>
              <a:rPr lang="en-GB" altLang="ru-RU" sz="1300" dirty="0" err="1">
                <a:solidFill>
                  <a:srgbClr val="000099"/>
                </a:solidFill>
              </a:rPr>
              <a:t>программная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dirty="0">
                <a:solidFill>
                  <a:srgbClr val="000099"/>
                </a:solidFill>
              </a:rPr>
              <a:t>п</a:t>
            </a:r>
            <a:r>
              <a:rPr lang="en-GB" altLang="ru-RU" sz="1300" dirty="0" err="1">
                <a:solidFill>
                  <a:srgbClr val="000099"/>
                </a:solidFill>
              </a:rPr>
              <a:t>редназначенная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создания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300" dirty="0">
                <a:solidFill>
                  <a:srgbClr val="000099"/>
                </a:solidFill>
              </a:rPr>
              <a:t> базы данных </a:t>
            </a:r>
            <a:r>
              <a:rPr lang="en-GB" altLang="ru-RU" sz="1300" dirty="0" err="1">
                <a:solidFill>
                  <a:srgbClr val="000099"/>
                </a:solidFill>
              </a:rPr>
              <a:t>на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основе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некоторой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300" dirty="0">
                <a:solidFill>
                  <a:srgbClr val="000099"/>
                </a:solidFill>
              </a:rPr>
              <a:t> данных, </a:t>
            </a:r>
            <a:r>
              <a:rPr lang="en-GB" altLang="ru-RU" sz="1300" dirty="0" err="1">
                <a:solidFill>
                  <a:srgbClr val="000099"/>
                </a:solidFill>
              </a:rPr>
              <a:t>обеспечения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логической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физической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содержащихся</a:t>
            </a:r>
            <a:r>
              <a:rPr lang="en-GB" altLang="ru-RU" sz="1300" dirty="0">
                <a:solidFill>
                  <a:srgbClr val="000099"/>
                </a:solidFill>
              </a:rPr>
              <a:t> в </a:t>
            </a:r>
            <a:r>
              <a:rPr lang="en-GB" altLang="ru-RU" sz="1300" dirty="0" err="1">
                <a:solidFill>
                  <a:srgbClr val="000099"/>
                </a:solidFill>
              </a:rPr>
              <a:t>ней</a:t>
            </a:r>
            <a:r>
              <a:rPr lang="en-GB" altLang="ru-RU" sz="1300" dirty="0">
                <a:solidFill>
                  <a:srgbClr val="000099"/>
                </a:solidFill>
              </a:rPr>
              <a:t> данных, </a:t>
            </a:r>
            <a:r>
              <a:rPr lang="en-GB" altLang="ru-RU" sz="1300" dirty="0" err="1">
                <a:solidFill>
                  <a:srgbClr val="000099"/>
                </a:solidFill>
              </a:rPr>
              <a:t>надежного</a:t>
            </a:r>
            <a:r>
              <a:rPr lang="en-GB" altLang="ru-RU" sz="1300" dirty="0">
                <a:solidFill>
                  <a:srgbClr val="000099"/>
                </a:solidFill>
              </a:rPr>
              <a:t> и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эффективного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использования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ресурсов</a:t>
            </a:r>
            <a:r>
              <a:rPr lang="en-GB" altLang="ru-RU" sz="1300" dirty="0">
                <a:solidFill>
                  <a:srgbClr val="000099"/>
                </a:solidFill>
              </a:rPr>
              <a:t> (данных,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пространства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памяти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вычислительных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ресурсов</a:t>
            </a:r>
            <a:r>
              <a:rPr lang="en-GB" altLang="ru-RU" sz="1300" dirty="0">
                <a:solidFill>
                  <a:srgbClr val="000099"/>
                </a:solidFill>
              </a:rPr>
              <a:t>),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предоставления</a:t>
            </a:r>
            <a:r>
              <a:rPr lang="en-GB" altLang="ru-RU" sz="1300" dirty="0">
                <a:solidFill>
                  <a:srgbClr val="000099"/>
                </a:solidFill>
              </a:rPr>
              <a:t> к </a:t>
            </a:r>
            <a:r>
              <a:rPr lang="en-GB" altLang="ru-RU" sz="1300" dirty="0" err="1">
                <a:solidFill>
                  <a:srgbClr val="000099"/>
                </a:solidFill>
              </a:rPr>
              <a:t>ней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санкционированного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доступа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приложений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конечных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пользователей</a:t>
            </a:r>
            <a:r>
              <a:rPr lang="en-GB" altLang="ru-RU" sz="1300" dirty="0">
                <a:solidFill>
                  <a:srgbClr val="000099"/>
                </a:solidFill>
              </a:rPr>
              <a:t>, а </a:t>
            </a:r>
            <a:r>
              <a:rPr lang="en-GB" altLang="ru-RU" sz="1300" dirty="0" err="1">
                <a:solidFill>
                  <a:srgbClr val="000099"/>
                </a:solidFill>
              </a:rPr>
              <a:t>также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поддержки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функций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администратора</a:t>
            </a:r>
            <a:r>
              <a:rPr lang="en-GB" altLang="ru-RU" sz="1300" dirty="0">
                <a:solidFill>
                  <a:srgbClr val="000099"/>
                </a:solidFill>
              </a:rPr>
              <a:t> базы данных”. 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00" dirty="0">
                <a:solidFill>
                  <a:srgbClr val="000099"/>
                </a:solidFill>
              </a:rPr>
              <a:t>(М.Р. </a:t>
            </a:r>
            <a:r>
              <a:rPr lang="en-GB" altLang="ru-RU" sz="1300" dirty="0" err="1">
                <a:solidFill>
                  <a:srgbClr val="000099"/>
                </a:solidFill>
              </a:rPr>
              <a:t>Когаловский</a:t>
            </a:r>
            <a:r>
              <a:rPr lang="en-GB" altLang="ru-RU" sz="1300" dirty="0">
                <a:solidFill>
                  <a:srgbClr val="000099"/>
                </a:solidFill>
              </a:rPr>
              <a:t>).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300" dirty="0">
              <a:solidFill>
                <a:srgbClr val="000099"/>
              </a:solidFill>
            </a:endParaRPr>
          </a:p>
          <a:p>
            <a:pPr indent="432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300" dirty="0">
                <a:solidFill>
                  <a:srgbClr val="000099"/>
                </a:solidFill>
              </a:rPr>
              <a:t>: В</a:t>
            </a:r>
            <a:r>
              <a:rPr lang="ru-RU" altLang="ru-RU" sz="1300" dirty="0">
                <a:solidFill>
                  <a:srgbClr val="000099"/>
                </a:solidFill>
              </a:rPr>
              <a:t>о многих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современных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больших</a:t>
            </a:r>
            <a:r>
              <a:rPr lang="en-GB" altLang="ru-RU" sz="1300" dirty="0">
                <a:solidFill>
                  <a:srgbClr val="000099"/>
                </a:solidFill>
              </a:rPr>
              <a:t> СУБД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GB" altLang="ru-RU" sz="1300" dirty="0" err="1">
                <a:solidFill>
                  <a:srgbClr val="000099"/>
                </a:solidFill>
              </a:rPr>
              <a:t>спользуют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как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правило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три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300" dirty="0">
                <a:solidFill>
                  <a:srgbClr val="000099"/>
                </a:solidFill>
              </a:rPr>
              <a:t> данных – </a:t>
            </a:r>
            <a:r>
              <a:rPr lang="ru-RU" altLang="ru-RU" sz="1300" dirty="0" err="1">
                <a:solidFill>
                  <a:srgbClr val="000099"/>
                </a:solidFill>
              </a:rPr>
              <a:t>таблич</a:t>
            </a:r>
            <a:r>
              <a:rPr lang="en-GB" altLang="ru-RU" sz="1300" dirty="0" err="1">
                <a:solidFill>
                  <a:srgbClr val="000099"/>
                </a:solidFill>
              </a:rPr>
              <a:t>ную</a:t>
            </a:r>
            <a:r>
              <a:rPr lang="en-GB" altLang="ru-RU" sz="1300" dirty="0">
                <a:solidFill>
                  <a:srgbClr val="000099"/>
                </a:solidFill>
              </a:rPr>
              <a:t>,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одну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объектных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иерархическую</a:t>
            </a:r>
            <a:r>
              <a:rPr lang="en-GB" altLang="ru-RU" sz="1300" dirty="0">
                <a:solidFill>
                  <a:srgbClr val="000099"/>
                </a:solidFill>
              </a:rPr>
              <a:t> (</a:t>
            </a:r>
            <a:r>
              <a:rPr lang="en-GB" altLang="ru-RU" sz="130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для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работы</a:t>
            </a:r>
            <a:r>
              <a:rPr lang="ru-RU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>
                <a:solidFill>
                  <a:srgbClr val="000099"/>
                </a:solidFill>
              </a:rPr>
              <a:t>с XML).</a:t>
            </a:r>
          </a:p>
        </p:txBody>
      </p:sp>
    </p:spTree>
    <p:extLst>
      <p:ext uri="{BB962C8B-B14F-4D97-AF65-F5344CB8AC3E}">
        <p14:creationId xmlns:p14="http://schemas.microsoft.com/office/powerpoint/2010/main" val="2256509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Упрощённое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представление</a:t>
            </a:r>
            <a:r>
              <a:rPr lang="en-GB" altLang="ru-RU" sz="2000" b="1" dirty="0">
                <a:solidFill>
                  <a:srgbClr val="CC3300"/>
                </a:solidFill>
              </a:rPr>
              <a:t> базы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13EE73CA-91A9-4632-8937-03C4EF43238E}"/>
              </a:ext>
            </a:extLst>
          </p:cNvPr>
          <p:cNvSpPr>
            <a:spLocks noChangeArrowheads="1"/>
          </p:cNvSpPr>
          <p:nvPr/>
        </p:nvSpPr>
        <p:spPr bwMode="auto">
          <a:xfrm rot="9720000">
            <a:off x="2681957" y="2906911"/>
            <a:ext cx="809625" cy="55840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78" y="6069"/>
                </a:moveTo>
                <a:cubicBezTo>
                  <a:pt x="15419" y="4193"/>
                  <a:pt x="13176" y="3097"/>
                  <a:pt x="10800" y="3097"/>
                </a:cubicBezTo>
                <a:cubicBezTo>
                  <a:pt x="8470" y="3096"/>
                  <a:pt x="6265" y="4151"/>
                  <a:pt x="4803" y="5965"/>
                </a:cubicBezTo>
                <a:lnTo>
                  <a:pt x="2392" y="4021"/>
                </a:lnTo>
                <a:cubicBezTo>
                  <a:pt x="4442" y="1478"/>
                  <a:pt x="7533" y="-1"/>
                  <a:pt x="10800" y="0"/>
                </a:cubicBezTo>
                <a:cubicBezTo>
                  <a:pt x="14131" y="0"/>
                  <a:pt x="17276" y="1537"/>
                  <a:pt x="19323" y="4166"/>
                </a:cubicBezTo>
                <a:lnTo>
                  <a:pt x="21453" y="2508"/>
                </a:lnTo>
                <a:lnTo>
                  <a:pt x="20711" y="8470"/>
                </a:lnTo>
                <a:lnTo>
                  <a:pt x="14748" y="7727"/>
                </a:lnTo>
                <a:lnTo>
                  <a:pt x="16878" y="6069"/>
                </a:lnTo>
                <a:close/>
              </a:path>
            </a:pathLst>
          </a:custGeom>
          <a:solidFill>
            <a:srgbClr val="B7D03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33C5258-016D-4460-AD38-EDE72A84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847" y="1086445"/>
            <a:ext cx="4481513" cy="2970610"/>
          </a:xfrm>
          <a:prstGeom prst="roundRect">
            <a:avLst>
              <a:gd name="adj" fmla="val 16667"/>
            </a:avLst>
          </a:prstGeom>
          <a:solidFill>
            <a:srgbClr val="F6C848"/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15914C6B-FC1C-422A-9B56-02BE1DC0E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866" y="924519"/>
            <a:ext cx="1241822" cy="325041"/>
          </a:xfrm>
          <a:prstGeom prst="ellipse">
            <a:avLst/>
          </a:prstGeom>
          <a:solidFill>
            <a:srgbClr val="F6C848"/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Palatino Linotype" panose="02040502050505030304" pitchFamily="18" charset="0"/>
              <a:buNone/>
            </a:pPr>
            <a:r>
              <a:rPr lang="en-GB" altLang="ru-RU" sz="1500" b="1" dirty="0">
                <a:latin typeface="Palatino Linotype" panose="02040502050505030304" pitchFamily="18" charset="0"/>
              </a:rPr>
              <a:t>БАЗА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8B46E985-C61F-4EC1-B1D5-4DD1A12D1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140" y="1579363"/>
            <a:ext cx="3006329" cy="183594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7D03C"/>
              </a:gs>
              <a:gs pos="100000">
                <a:srgbClr val="F7AB3B"/>
              </a:gs>
            </a:gsLst>
            <a:lin ang="5400000" scaled="1"/>
          </a:gra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BF291518-5812-47D4-BAFF-B3CA3F75AE20}"/>
              </a:ext>
            </a:extLst>
          </p:cNvPr>
          <p:cNvGrpSpPr>
            <a:grpSpLocks/>
          </p:cNvGrpSpPr>
          <p:nvPr/>
        </p:nvGrpSpPr>
        <p:grpSpPr bwMode="auto">
          <a:xfrm>
            <a:off x="5353719" y="2112763"/>
            <a:ext cx="1701403" cy="681038"/>
            <a:chOff x="3537" y="1888"/>
            <a:chExt cx="1429" cy="572"/>
          </a:xfrm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E1D7A068-8D97-4990-B007-3785A879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1976"/>
              <a:ext cx="1430" cy="484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1C2FB462-FB78-4323-B441-20644D6C9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" y="1888"/>
              <a:ext cx="894" cy="220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13" name="Group 8">
            <a:extLst>
              <a:ext uri="{FF2B5EF4-FFF2-40B4-BE49-F238E27FC236}">
                <a16:creationId xmlns:a16="http://schemas.microsoft.com/office/drawing/2014/main" id="{83CE7A9B-9F09-460F-A2C8-B7A7197918AC}"/>
              </a:ext>
            </a:extLst>
          </p:cNvPr>
          <p:cNvGrpSpPr>
            <a:grpSpLocks/>
          </p:cNvGrpSpPr>
          <p:nvPr/>
        </p:nvGrpSpPr>
        <p:grpSpPr bwMode="auto">
          <a:xfrm>
            <a:off x="4872707" y="2112763"/>
            <a:ext cx="2130028" cy="787004"/>
            <a:chOff x="3133" y="1888"/>
            <a:chExt cx="1789" cy="661"/>
          </a:xfrm>
        </p:grpSpPr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2CBEBEEF-1864-4797-85AB-D8BB4C0F5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1976"/>
              <a:ext cx="1790" cy="574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B05D957B-70A3-4CC0-8C46-A3B43DBE9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888"/>
              <a:ext cx="894" cy="221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7F1581D9-D504-4EF5-928F-96AF6D744524}"/>
              </a:ext>
            </a:extLst>
          </p:cNvPr>
          <p:cNvGrpSpPr>
            <a:grpSpLocks/>
          </p:cNvGrpSpPr>
          <p:nvPr/>
        </p:nvGrpSpPr>
        <p:grpSpPr bwMode="auto">
          <a:xfrm>
            <a:off x="4714353" y="2112763"/>
            <a:ext cx="2182416" cy="890588"/>
            <a:chOff x="3000" y="1888"/>
            <a:chExt cx="1833" cy="748"/>
          </a:xfrm>
        </p:grpSpPr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CF9497CC-44E8-46A8-8BD1-A45FAC42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1976"/>
              <a:ext cx="1834" cy="660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91ABADC2-C8FA-4CFF-AAE7-6E31B087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888"/>
              <a:ext cx="939" cy="264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3942D040-631D-4F31-A21B-7837AD25C254}"/>
              </a:ext>
            </a:extLst>
          </p:cNvPr>
          <p:cNvGrpSpPr>
            <a:grpSpLocks/>
          </p:cNvGrpSpPr>
          <p:nvPr/>
        </p:nvGrpSpPr>
        <p:grpSpPr bwMode="auto">
          <a:xfrm>
            <a:off x="4394075" y="2166342"/>
            <a:ext cx="2394347" cy="941784"/>
            <a:chOff x="2731" y="1933"/>
            <a:chExt cx="2011" cy="791"/>
          </a:xfrm>
        </p:grpSpPr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76A920EA-9865-4FC6-A7F0-3E179F212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1982"/>
              <a:ext cx="2011" cy="742"/>
              <a:chOff x="2731" y="1982"/>
              <a:chExt cx="2011" cy="742"/>
            </a:xfrm>
          </p:grpSpPr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8C5C9062-D504-4809-85FF-A4F0CEAA4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1" y="1983"/>
                <a:ext cx="2011" cy="741"/>
                <a:chOff x="2731" y="1983"/>
                <a:chExt cx="2011" cy="741"/>
              </a:xfrm>
            </p:grpSpPr>
            <p:sp>
              <p:nvSpPr>
                <p:cNvPr id="24" name="Oval 17">
                  <a:extLst>
                    <a:ext uri="{FF2B5EF4-FFF2-40B4-BE49-F238E27FC236}">
                      <a16:creationId xmlns:a16="http://schemas.microsoft.com/office/drawing/2014/main" id="{D29AC1C5-2B9E-46B6-8FA4-87ECCD3F9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1" y="1983"/>
                  <a:ext cx="2012" cy="74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CCFF33"/>
                    </a:gs>
                  </a:gsLst>
                  <a:lin ang="5400000" scaled="1"/>
                </a:gra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" name="AutoShape 18">
                  <a:extLst>
                    <a:ext uri="{FF2B5EF4-FFF2-40B4-BE49-F238E27FC236}">
                      <a16:creationId xmlns:a16="http://schemas.microsoft.com/office/drawing/2014/main" id="{04653B77-C61F-47F8-A69D-D9CDE9EF2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88" y="1622"/>
                  <a:ext cx="99" cy="922"/>
                </a:xfrm>
                <a:prstGeom prst="rightBracket">
                  <a:avLst>
                    <a:gd name="adj" fmla="val 230543"/>
                  </a:avLst>
                </a:prstGeom>
                <a:noFill/>
                <a:ln w="2556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963779CD-DD34-42BE-93FA-E403D9278F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7" y="1982"/>
                <a:ext cx="839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704"/>
                  </a:spcBef>
                  <a:buNone/>
                </a:pPr>
                <a:r>
                  <a:rPr lang="en-GB" altLang="ru-RU" sz="1125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E255275-3F64-49EE-9E0C-B8AFFD463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933"/>
              <a:ext cx="938" cy="220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sp>
        <p:nvSpPr>
          <p:cNvPr id="26" name="Oval 21">
            <a:extLst>
              <a:ext uri="{FF2B5EF4-FFF2-40B4-BE49-F238E27FC236}">
                <a16:creationId xmlns:a16="http://schemas.microsoft.com/office/drawing/2014/main" id="{E093DB7A-D46B-4897-A373-B3C8AF38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0953" y="2274688"/>
            <a:ext cx="2502694" cy="887016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CCFF33"/>
              </a:gs>
            </a:gsLst>
            <a:lin ang="5400000" scaled="1"/>
          </a:gra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grpSp>
        <p:nvGrpSpPr>
          <p:cNvPr id="27" name="Group 22">
            <a:extLst>
              <a:ext uri="{FF2B5EF4-FFF2-40B4-BE49-F238E27FC236}">
                <a16:creationId xmlns:a16="http://schemas.microsoft.com/office/drawing/2014/main" id="{BCAD5B61-E6B1-4330-B502-3416DB75E8D6}"/>
              </a:ext>
            </a:extLst>
          </p:cNvPr>
          <p:cNvGrpSpPr>
            <a:grpSpLocks/>
          </p:cNvGrpSpPr>
          <p:nvPr/>
        </p:nvGrpSpPr>
        <p:grpSpPr bwMode="auto">
          <a:xfrm>
            <a:off x="4396457" y="2531863"/>
            <a:ext cx="1914525" cy="314325"/>
            <a:chOff x="2733" y="2240"/>
            <a:chExt cx="1608" cy="264"/>
          </a:xfrm>
        </p:grpSpPr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4B00E938-E96E-4F8A-82D1-D01F9D7F0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2240"/>
              <a:ext cx="1608" cy="264"/>
              <a:chOff x="2733" y="2240"/>
              <a:chExt cx="1608" cy="264"/>
            </a:xfrm>
          </p:grpSpPr>
          <p:grpSp>
            <p:nvGrpSpPr>
              <p:cNvPr id="30" name="Group 24">
                <a:extLst>
                  <a:ext uri="{FF2B5EF4-FFF2-40B4-BE49-F238E27FC236}">
                    <a16:creationId xmlns:a16="http://schemas.microsoft.com/office/drawing/2014/main" id="{CB714F86-E925-4266-8F81-9D995B7F6E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3" y="2240"/>
                <a:ext cx="1608" cy="264"/>
                <a:chOff x="2733" y="2240"/>
                <a:chExt cx="1608" cy="264"/>
              </a:xfrm>
            </p:grpSpPr>
            <p:sp>
              <p:nvSpPr>
                <p:cNvPr id="34" name="Rectangle 25">
                  <a:extLst>
                    <a:ext uri="{FF2B5EF4-FFF2-40B4-BE49-F238E27FC236}">
                      <a16:creationId xmlns:a16="http://schemas.microsoft.com/office/drawing/2014/main" id="{1B69985B-3E5E-46F9-B328-857954A99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2" y="2240"/>
                  <a:ext cx="1520" cy="17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" name="Rectangle 26">
                  <a:extLst>
                    <a:ext uri="{FF2B5EF4-FFF2-40B4-BE49-F238E27FC236}">
                      <a16:creationId xmlns:a16="http://schemas.microsoft.com/office/drawing/2014/main" id="{5A5C43E8-90B8-4F6F-BA84-9B8CFE918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7" y="2285"/>
                  <a:ext cx="1520" cy="17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Rectangle 27">
                  <a:extLst>
                    <a:ext uri="{FF2B5EF4-FFF2-40B4-BE49-F238E27FC236}">
                      <a16:creationId xmlns:a16="http://schemas.microsoft.com/office/drawing/2014/main" id="{AEEE8370-2A8F-40B8-863B-9411C8490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3" y="2328"/>
                  <a:ext cx="1520" cy="176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8CB9E2E7-D05F-4652-8AFF-509B204FE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1" y="2328"/>
                <a:ext cx="1" cy="176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Line 29">
                <a:extLst>
                  <a:ext uri="{FF2B5EF4-FFF2-40B4-BE49-F238E27FC236}">
                    <a16:creationId xmlns:a16="http://schemas.microsoft.com/office/drawing/2014/main" id="{320FB955-60D8-4B73-B903-389108168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9" y="2328"/>
                <a:ext cx="1" cy="176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Line 30">
                <a:extLst>
                  <a:ext uri="{FF2B5EF4-FFF2-40B4-BE49-F238E27FC236}">
                    <a16:creationId xmlns:a16="http://schemas.microsoft.com/office/drawing/2014/main" id="{E6416D05-8C6D-4AC1-AFEA-333C39AEE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3" y="2328"/>
                <a:ext cx="1" cy="176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E9F2926E-351C-4047-A088-F32672E0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" y="2328"/>
              <a:ext cx="1" cy="17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7" name="Line 32">
            <a:extLst>
              <a:ext uri="{FF2B5EF4-FFF2-40B4-BE49-F238E27FC236}">
                <a16:creationId xmlns:a16="http://schemas.microsoft.com/office/drawing/2014/main" id="{1201C9CA-59D5-407C-B2CB-F5C4D29ED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984" y="3058119"/>
            <a:ext cx="904875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8" name="Line 33">
            <a:extLst>
              <a:ext uri="{FF2B5EF4-FFF2-40B4-BE49-F238E27FC236}">
                <a16:creationId xmlns:a16="http://schemas.microsoft.com/office/drawing/2014/main" id="{C14CCB53-2B7E-4B28-847A-9DAA694B9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54810" y="2846189"/>
            <a:ext cx="640556" cy="21312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34">
            <a:extLst>
              <a:ext uri="{FF2B5EF4-FFF2-40B4-BE49-F238E27FC236}">
                <a16:creationId xmlns:a16="http://schemas.microsoft.com/office/drawing/2014/main" id="{7F138769-FA5A-465F-9F1D-2E3B6C9483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20319" y="2846189"/>
            <a:ext cx="375047" cy="21312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0" name="Line 35">
            <a:extLst>
              <a:ext uri="{FF2B5EF4-FFF2-40B4-BE49-F238E27FC236}">
                <a16:creationId xmlns:a16="http://schemas.microsoft.com/office/drawing/2014/main" id="{DF57BB7A-F1D2-41F8-9CAF-4FB8C7DB42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87019" y="2846189"/>
            <a:ext cx="108347" cy="21312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8A776E97-BD4E-46D3-B05F-B7C98BBD69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4175" y="2846189"/>
            <a:ext cx="319088" cy="21312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83346799-BA7B-4EE1-8893-EA81C0093E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4176" y="2846189"/>
            <a:ext cx="797719" cy="21312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3" name="Text Box 38">
            <a:extLst>
              <a:ext uri="{FF2B5EF4-FFF2-40B4-BE49-F238E27FC236}">
                <a16:creationId xmlns:a16="http://schemas.microsoft.com/office/drawing/2014/main" id="{F31DE1F2-6832-4B7D-B6CE-5A76DD33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419" y="2875954"/>
            <a:ext cx="584597" cy="24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04"/>
              </a:spcBef>
              <a:buNone/>
            </a:pPr>
            <a:r>
              <a:rPr lang="en-GB" altLang="ru-RU" sz="1125" b="1">
                <a:latin typeface="Palatino Linotype" panose="02040502050505030304" pitchFamily="18" charset="0"/>
              </a:rPr>
              <a:t>поля</a:t>
            </a:r>
          </a:p>
        </p:txBody>
      </p:sp>
      <p:sp>
        <p:nvSpPr>
          <p:cNvPr id="44" name="Oval 39">
            <a:extLst>
              <a:ext uri="{FF2B5EF4-FFF2-40B4-BE49-F238E27FC236}">
                <a16:creationId xmlns:a16="http://schemas.microsoft.com/office/drawing/2014/main" id="{79C481FD-DDF4-42D2-B733-994B8E324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707" y="2217538"/>
            <a:ext cx="1116806" cy="263129"/>
          </a:xfrm>
          <a:prstGeom prst="ellipse">
            <a:avLst/>
          </a:prstGeom>
          <a:solidFill>
            <a:srgbClr val="FFCC66"/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656"/>
              </a:spcBef>
              <a:buNone/>
            </a:pPr>
            <a:r>
              <a:rPr lang="en-GB" altLang="ru-RU" sz="1050" b="1">
                <a:latin typeface="Palatino Linotype" panose="02040502050505030304" pitchFamily="18" charset="0"/>
              </a:rPr>
              <a:t>набор записей</a:t>
            </a:r>
          </a:p>
        </p:txBody>
      </p:sp>
      <p:sp>
        <p:nvSpPr>
          <p:cNvPr id="45" name="AutoShape 40">
            <a:extLst>
              <a:ext uri="{FF2B5EF4-FFF2-40B4-BE49-F238E27FC236}">
                <a16:creationId xmlns:a16="http://schemas.microsoft.com/office/drawing/2014/main" id="{525DB205-64F5-4282-A154-8464E5504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059" y="1796057"/>
            <a:ext cx="3006329" cy="183594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7D03C"/>
              </a:gs>
              <a:gs pos="100000">
                <a:srgbClr val="F2B240"/>
              </a:gs>
            </a:gsLst>
            <a:lin ang="5400000" scaled="1"/>
          </a:gra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grpSp>
        <p:nvGrpSpPr>
          <p:cNvPr id="46" name="Group 41">
            <a:extLst>
              <a:ext uri="{FF2B5EF4-FFF2-40B4-BE49-F238E27FC236}">
                <a16:creationId xmlns:a16="http://schemas.microsoft.com/office/drawing/2014/main" id="{F86329A4-08F5-4B2A-AC63-90C68EF26473}"/>
              </a:ext>
            </a:extLst>
          </p:cNvPr>
          <p:cNvGrpSpPr>
            <a:grpSpLocks/>
          </p:cNvGrpSpPr>
          <p:nvPr/>
        </p:nvGrpSpPr>
        <p:grpSpPr bwMode="auto">
          <a:xfrm>
            <a:off x="5112022" y="2221111"/>
            <a:ext cx="1726406" cy="701278"/>
            <a:chOff x="3334" y="1979"/>
            <a:chExt cx="1450" cy="589"/>
          </a:xfrm>
        </p:grpSpPr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DD2AE69F-53D6-4D63-B870-B4CB7D546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070"/>
              <a:ext cx="1451" cy="499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48" name="Oval 43">
              <a:extLst>
                <a:ext uri="{FF2B5EF4-FFF2-40B4-BE49-F238E27FC236}">
                  <a16:creationId xmlns:a16="http://schemas.microsoft.com/office/drawing/2014/main" id="{333138C4-D62E-424B-BEC0-D682C8F33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79"/>
              <a:ext cx="907" cy="227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49" name="Group 44">
            <a:extLst>
              <a:ext uri="{FF2B5EF4-FFF2-40B4-BE49-F238E27FC236}">
                <a16:creationId xmlns:a16="http://schemas.microsoft.com/office/drawing/2014/main" id="{38F9F63A-F358-4436-860E-5F49468D757A}"/>
              </a:ext>
            </a:extLst>
          </p:cNvPr>
          <p:cNvGrpSpPr>
            <a:grpSpLocks/>
          </p:cNvGrpSpPr>
          <p:nvPr/>
        </p:nvGrpSpPr>
        <p:grpSpPr bwMode="auto">
          <a:xfrm>
            <a:off x="4625057" y="2221110"/>
            <a:ext cx="2159794" cy="809625"/>
            <a:chOff x="2925" y="1979"/>
            <a:chExt cx="1814" cy="680"/>
          </a:xfrm>
        </p:grpSpPr>
        <p:sp>
          <p:nvSpPr>
            <p:cNvPr id="50" name="Oval 45">
              <a:extLst>
                <a:ext uri="{FF2B5EF4-FFF2-40B4-BE49-F238E27FC236}">
                  <a16:creationId xmlns:a16="http://schemas.microsoft.com/office/drawing/2014/main" id="{61112411-DEA7-4755-88C1-A66A73EBB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070"/>
              <a:ext cx="1815" cy="590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51" name="Oval 46">
              <a:extLst>
                <a:ext uri="{FF2B5EF4-FFF2-40B4-BE49-F238E27FC236}">
                  <a16:creationId xmlns:a16="http://schemas.microsoft.com/office/drawing/2014/main" id="{A1164D20-DF62-47DF-A807-9275BB87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979"/>
              <a:ext cx="907" cy="227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52" name="Group 47">
            <a:extLst>
              <a:ext uri="{FF2B5EF4-FFF2-40B4-BE49-F238E27FC236}">
                <a16:creationId xmlns:a16="http://schemas.microsoft.com/office/drawing/2014/main" id="{C9319758-6FA5-41C1-95BE-C3A748612B0A}"/>
              </a:ext>
            </a:extLst>
          </p:cNvPr>
          <p:cNvGrpSpPr>
            <a:grpSpLocks/>
          </p:cNvGrpSpPr>
          <p:nvPr/>
        </p:nvGrpSpPr>
        <p:grpSpPr bwMode="auto">
          <a:xfrm>
            <a:off x="4464322" y="2221111"/>
            <a:ext cx="2213372" cy="916781"/>
            <a:chOff x="2790" y="1979"/>
            <a:chExt cx="1859" cy="770"/>
          </a:xfrm>
        </p:grpSpPr>
        <p:sp>
          <p:nvSpPr>
            <p:cNvPr id="53" name="Oval 48">
              <a:extLst>
                <a:ext uri="{FF2B5EF4-FFF2-40B4-BE49-F238E27FC236}">
                  <a16:creationId xmlns:a16="http://schemas.microsoft.com/office/drawing/2014/main" id="{FD924AA0-D625-4612-954C-FD4E46021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2070"/>
              <a:ext cx="1860" cy="680"/>
            </a:xfrm>
            <a:prstGeom prst="ellipse">
              <a:avLst/>
            </a:prstGeom>
            <a:gradFill rotWithShape="0">
              <a:gsLst>
                <a:gs pos="0">
                  <a:srgbClr val="FFCC66"/>
                </a:gs>
                <a:gs pos="100000">
                  <a:srgbClr val="CCFF33"/>
                </a:gs>
              </a:gsLst>
              <a:lin ang="5400000" scaled="1"/>
            </a:gra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54" name="Oval 49">
              <a:extLst>
                <a:ext uri="{FF2B5EF4-FFF2-40B4-BE49-F238E27FC236}">
                  <a16:creationId xmlns:a16="http://schemas.microsoft.com/office/drawing/2014/main" id="{8E040CEB-C299-4327-B8D9-85224B76C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1979"/>
              <a:ext cx="952" cy="272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grpSp>
        <p:nvGrpSpPr>
          <p:cNvPr id="55" name="Group 50">
            <a:extLst>
              <a:ext uri="{FF2B5EF4-FFF2-40B4-BE49-F238E27FC236}">
                <a16:creationId xmlns:a16="http://schemas.microsoft.com/office/drawing/2014/main" id="{A553548C-AFC3-4A56-A877-E825EF5D144E}"/>
              </a:ext>
            </a:extLst>
          </p:cNvPr>
          <p:cNvGrpSpPr>
            <a:grpSpLocks/>
          </p:cNvGrpSpPr>
          <p:nvPr/>
        </p:nvGrpSpPr>
        <p:grpSpPr bwMode="auto">
          <a:xfrm>
            <a:off x="4139282" y="2275879"/>
            <a:ext cx="2428875" cy="970359"/>
            <a:chOff x="2517" y="2025"/>
            <a:chExt cx="2040" cy="815"/>
          </a:xfrm>
        </p:grpSpPr>
        <p:grpSp>
          <p:nvGrpSpPr>
            <p:cNvPr id="56" name="Group 51">
              <a:extLst>
                <a:ext uri="{FF2B5EF4-FFF2-40B4-BE49-F238E27FC236}">
                  <a16:creationId xmlns:a16="http://schemas.microsoft.com/office/drawing/2014/main" id="{04BADC63-E77F-4078-824E-B681F8A41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2077"/>
              <a:ext cx="2040" cy="763"/>
              <a:chOff x="2517" y="2077"/>
              <a:chExt cx="2040" cy="763"/>
            </a:xfrm>
          </p:grpSpPr>
          <p:grpSp>
            <p:nvGrpSpPr>
              <p:cNvPr id="58" name="Group 52">
                <a:extLst>
                  <a:ext uri="{FF2B5EF4-FFF2-40B4-BE49-F238E27FC236}">
                    <a16:creationId xmlns:a16="http://schemas.microsoft.com/office/drawing/2014/main" id="{C1263F36-CDCD-43F5-BEF6-08DC95EF12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7" y="2077"/>
                <a:ext cx="2040" cy="763"/>
                <a:chOff x="2517" y="2077"/>
                <a:chExt cx="2040" cy="763"/>
              </a:xfrm>
            </p:grpSpPr>
            <p:sp>
              <p:nvSpPr>
                <p:cNvPr id="60" name="Oval 53">
                  <a:extLst>
                    <a:ext uri="{FF2B5EF4-FFF2-40B4-BE49-F238E27FC236}">
                      <a16:creationId xmlns:a16="http://schemas.microsoft.com/office/drawing/2014/main" id="{263428CB-DD15-4FEE-89FD-9B1EB57C6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2077"/>
                  <a:ext cx="2041" cy="7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CCFF33"/>
                    </a:gs>
                  </a:gsLst>
                  <a:lin ang="5400000" scaled="1"/>
                </a:gra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1" name="AutoShape 54">
                  <a:extLst>
                    <a:ext uri="{FF2B5EF4-FFF2-40B4-BE49-F238E27FC236}">
                      <a16:creationId xmlns:a16="http://schemas.microsoft.com/office/drawing/2014/main" id="{2FCE124A-ECF8-4AC3-A703-CC5C27C3F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489" y="1711"/>
                  <a:ext cx="102" cy="935"/>
                </a:xfrm>
                <a:prstGeom prst="rightBracket">
                  <a:avLst>
                    <a:gd name="adj" fmla="val 226917"/>
                  </a:avLst>
                </a:prstGeom>
                <a:noFill/>
                <a:ln w="2556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9" name="Text Box 55">
                <a:extLst>
                  <a:ext uri="{FF2B5EF4-FFF2-40B4-BE49-F238E27FC236}">
                    <a16:creationId xmlns:a16="http://schemas.microsoft.com/office/drawing/2014/main" id="{FA05EAD0-9D63-4661-B1D7-ACF132C9F1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2" y="2078"/>
                <a:ext cx="851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704"/>
                  </a:spcBef>
                  <a:buNone/>
                </a:pPr>
                <a:r>
                  <a:rPr lang="en-GB" altLang="ru-RU" sz="1125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96AE21F-4CA3-4C58-A4FC-F00109683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025"/>
              <a:ext cx="952" cy="227"/>
            </a:xfrm>
            <a:prstGeom prst="ellipse">
              <a:avLst/>
            </a:prstGeom>
            <a:solidFill>
              <a:srgbClr val="FFCC66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656"/>
                </a:spcBef>
                <a:buNone/>
              </a:pPr>
              <a:r>
                <a:rPr lang="en-GB" altLang="ru-RU" sz="1050" b="1">
                  <a:latin typeface="Palatino Linotype" panose="02040502050505030304" pitchFamily="18" charset="0"/>
                </a:rPr>
                <a:t>набор записей</a:t>
              </a:r>
            </a:p>
          </p:txBody>
        </p:sp>
      </p:grpSp>
      <p:sp>
        <p:nvSpPr>
          <p:cNvPr id="62" name="Oval 57">
            <a:extLst>
              <a:ext uri="{FF2B5EF4-FFF2-40B4-BE49-F238E27FC236}">
                <a16:creationId xmlns:a16="http://schemas.microsoft.com/office/drawing/2014/main" id="{95A9691F-72F9-499E-9920-50D46716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588" y="2387798"/>
            <a:ext cx="2539603" cy="913209"/>
          </a:xfrm>
          <a:prstGeom prst="ellipse">
            <a:avLst/>
          </a:prstGeom>
          <a:gradFill rotWithShape="0">
            <a:gsLst>
              <a:gs pos="0">
                <a:srgbClr val="FFCC66"/>
              </a:gs>
              <a:gs pos="100000">
                <a:srgbClr val="CCFF33"/>
              </a:gs>
            </a:gsLst>
            <a:lin ang="5400000" scaled="1"/>
          </a:gra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grpSp>
        <p:nvGrpSpPr>
          <p:cNvPr id="63" name="Group 58">
            <a:extLst>
              <a:ext uri="{FF2B5EF4-FFF2-40B4-BE49-F238E27FC236}">
                <a16:creationId xmlns:a16="http://schemas.microsoft.com/office/drawing/2014/main" id="{6896FEFF-C877-407E-8FA5-40223FD3E736}"/>
              </a:ext>
            </a:extLst>
          </p:cNvPr>
          <p:cNvGrpSpPr>
            <a:grpSpLocks/>
          </p:cNvGrpSpPr>
          <p:nvPr/>
        </p:nvGrpSpPr>
        <p:grpSpPr bwMode="auto">
          <a:xfrm>
            <a:off x="4141663" y="2653307"/>
            <a:ext cx="1941909" cy="322660"/>
            <a:chOff x="2519" y="2342"/>
            <a:chExt cx="1631" cy="271"/>
          </a:xfrm>
        </p:grpSpPr>
        <p:grpSp>
          <p:nvGrpSpPr>
            <p:cNvPr id="64" name="Group 59">
              <a:extLst>
                <a:ext uri="{FF2B5EF4-FFF2-40B4-BE49-F238E27FC236}">
                  <a16:creationId xmlns:a16="http://schemas.microsoft.com/office/drawing/2014/main" id="{F30800D7-973C-4CA0-8964-EB68F61F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9" y="2342"/>
              <a:ext cx="1631" cy="271"/>
              <a:chOff x="2519" y="2342"/>
              <a:chExt cx="1631" cy="271"/>
            </a:xfrm>
          </p:grpSpPr>
          <p:grpSp>
            <p:nvGrpSpPr>
              <p:cNvPr id="66" name="Group 60">
                <a:extLst>
                  <a:ext uri="{FF2B5EF4-FFF2-40B4-BE49-F238E27FC236}">
                    <a16:creationId xmlns:a16="http://schemas.microsoft.com/office/drawing/2014/main" id="{76C6D2BE-F275-4FB6-B835-D9CB51C3D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9" y="2342"/>
                <a:ext cx="1631" cy="271"/>
                <a:chOff x="2519" y="2342"/>
                <a:chExt cx="1631" cy="271"/>
              </a:xfrm>
            </p:grpSpPr>
            <p:sp>
              <p:nvSpPr>
                <p:cNvPr id="70" name="Rectangle 61">
                  <a:extLst>
                    <a:ext uri="{FF2B5EF4-FFF2-40B4-BE49-F238E27FC236}">
                      <a16:creationId xmlns:a16="http://schemas.microsoft.com/office/drawing/2014/main" id="{3605A5AB-640B-4654-8B5C-5AF2DB56EF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9" y="2342"/>
                  <a:ext cx="1542" cy="18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 62">
                  <a:extLst>
                    <a:ext uri="{FF2B5EF4-FFF2-40B4-BE49-F238E27FC236}">
                      <a16:creationId xmlns:a16="http://schemas.microsoft.com/office/drawing/2014/main" id="{B8F86FB4-6F5A-4300-B400-9F0F1E2EA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4" y="2388"/>
                  <a:ext cx="1542" cy="18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60B79D28-AC38-42A5-B729-197FC1AE6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9" y="2433"/>
                  <a:ext cx="1542" cy="18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CC66"/>
                    </a:gs>
                    <a:gs pos="100000">
                      <a:srgbClr val="FFFFCC"/>
                    </a:gs>
                  </a:gsLst>
                  <a:lin ang="5400000" scaled="1"/>
                </a:gradFill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7" name="Line 64">
                <a:extLst>
                  <a:ext uri="{FF2B5EF4-FFF2-40B4-BE49-F238E27FC236}">
                    <a16:creationId xmlns:a16="http://schemas.microsoft.com/office/drawing/2014/main" id="{2B525D5E-87DF-4C7F-9D08-14EFEF7F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" y="2433"/>
                <a:ext cx="1" cy="18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8" name="Line 65">
                <a:extLst>
                  <a:ext uri="{FF2B5EF4-FFF2-40B4-BE49-F238E27FC236}">
                    <a16:creationId xmlns:a16="http://schemas.microsoft.com/office/drawing/2014/main" id="{DEA50F67-CF1B-433B-A76E-383F9154B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2" y="2433"/>
                <a:ext cx="1" cy="18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Line 66">
                <a:extLst>
                  <a:ext uri="{FF2B5EF4-FFF2-40B4-BE49-F238E27FC236}">
                    <a16:creationId xmlns:a16="http://schemas.microsoft.com/office/drawing/2014/main" id="{517D2D83-2F8E-4C6F-96C8-C913EA265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433"/>
                <a:ext cx="1" cy="181"/>
              </a:xfrm>
              <a:prstGeom prst="line">
                <a:avLst/>
              </a:prstGeom>
              <a:noFill/>
              <a:ln w="1908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5" name="Line 67">
              <a:extLst>
                <a:ext uri="{FF2B5EF4-FFF2-40B4-BE49-F238E27FC236}">
                  <a16:creationId xmlns:a16="http://schemas.microsoft.com/office/drawing/2014/main" id="{BA4D8751-2659-48DB-86D9-4081672A1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8" y="2433"/>
              <a:ext cx="1" cy="18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3" name="Line 68">
            <a:extLst>
              <a:ext uri="{FF2B5EF4-FFF2-40B4-BE49-F238E27FC236}">
                <a16:creationId xmlns:a16="http://schemas.microsoft.com/office/drawing/2014/main" id="{A26BF2FD-305B-4A74-BBFD-93EFDB199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0097" y="3193851"/>
            <a:ext cx="917972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4" name="Line 69">
            <a:extLst>
              <a:ext uri="{FF2B5EF4-FFF2-40B4-BE49-F238E27FC236}">
                <a16:creationId xmlns:a16="http://schemas.microsoft.com/office/drawing/2014/main" id="{5F451C1F-F594-432E-A8A5-E8A84EABF0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2397" y="2975967"/>
            <a:ext cx="650081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70">
            <a:extLst>
              <a:ext uri="{FF2B5EF4-FFF2-40B4-BE49-F238E27FC236}">
                <a16:creationId xmlns:a16="http://schemas.microsoft.com/office/drawing/2014/main" id="{D0633662-E15C-4F95-A40F-6020DDC65E4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1478" y="2975967"/>
            <a:ext cx="381000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6" name="Line 71">
            <a:extLst>
              <a:ext uri="{FF2B5EF4-FFF2-40B4-BE49-F238E27FC236}">
                <a16:creationId xmlns:a16="http://schemas.microsoft.com/office/drawing/2014/main" id="{9961C233-7EBB-4401-A7D6-D7A329D311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41751" y="2975967"/>
            <a:ext cx="110728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72">
            <a:extLst>
              <a:ext uri="{FF2B5EF4-FFF2-40B4-BE49-F238E27FC236}">
                <a16:creationId xmlns:a16="http://schemas.microsoft.com/office/drawing/2014/main" id="{11315771-0EBF-4BDA-B755-421887D227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288" y="2975967"/>
            <a:ext cx="323850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8" name="Line 73">
            <a:extLst>
              <a:ext uri="{FF2B5EF4-FFF2-40B4-BE49-F238E27FC236}">
                <a16:creationId xmlns:a16="http://schemas.microsoft.com/office/drawing/2014/main" id="{ADD29491-6FD4-4CD9-809B-414A03A0F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1288" y="2975967"/>
            <a:ext cx="809625" cy="219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Text Box 74">
            <a:extLst>
              <a:ext uri="{FF2B5EF4-FFF2-40B4-BE49-F238E27FC236}">
                <a16:creationId xmlns:a16="http://schemas.microsoft.com/office/drawing/2014/main" id="{C6B26EAA-F4F1-4147-9384-D1F2D781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485" y="3006923"/>
            <a:ext cx="592931" cy="24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704"/>
              </a:spcBef>
              <a:buNone/>
            </a:pPr>
            <a:r>
              <a:rPr lang="en-GB" altLang="ru-RU" sz="1125" b="1">
                <a:latin typeface="Palatino Linotype" panose="02040502050505030304" pitchFamily="18" charset="0"/>
              </a:rPr>
              <a:t>поля</a:t>
            </a:r>
          </a:p>
        </p:txBody>
      </p:sp>
      <p:sp>
        <p:nvSpPr>
          <p:cNvPr id="80" name="Oval 75">
            <a:extLst>
              <a:ext uri="{FF2B5EF4-FFF2-40B4-BE49-F238E27FC236}">
                <a16:creationId xmlns:a16="http://schemas.microsoft.com/office/drawing/2014/main" id="{F82A4574-B8D7-4BB4-A05E-EE160976D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057" y="2329457"/>
            <a:ext cx="1133475" cy="270272"/>
          </a:xfrm>
          <a:prstGeom prst="ellipse">
            <a:avLst/>
          </a:prstGeom>
          <a:solidFill>
            <a:srgbClr val="FFCC66"/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656"/>
              </a:spcBef>
              <a:buNone/>
            </a:pPr>
            <a:r>
              <a:rPr lang="en-GB" altLang="ru-RU" sz="1050" b="1">
                <a:latin typeface="Palatino Linotype" panose="02040502050505030304" pitchFamily="18" charset="0"/>
              </a:rPr>
              <a:t>набор записей</a:t>
            </a:r>
          </a:p>
        </p:txBody>
      </p:sp>
      <p:sp>
        <p:nvSpPr>
          <p:cNvPr id="81" name="AutoShape 76">
            <a:extLst>
              <a:ext uri="{FF2B5EF4-FFF2-40B4-BE49-F238E27FC236}">
                <a16:creationId xmlns:a16="http://schemas.microsoft.com/office/drawing/2014/main" id="{460696AC-3537-4797-94FE-A08EB0B81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978" y="2011561"/>
            <a:ext cx="3006329" cy="1835944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7D03C"/>
              </a:gs>
              <a:gs pos="100000">
                <a:srgbClr val="F7AB3B"/>
              </a:gs>
            </a:gsLst>
            <a:lin ang="5400000" scaled="1"/>
          </a:gra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82" name="Text Box 77">
            <a:extLst>
              <a:ext uri="{FF2B5EF4-FFF2-40B4-BE49-F238E27FC236}">
                <a16:creationId xmlns:a16="http://schemas.microsoft.com/office/drawing/2014/main" id="{D04117C5-BE24-4FAF-8A3A-F9F6304C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659" y="1431726"/>
            <a:ext cx="595313" cy="247191"/>
          </a:xfrm>
          <a:prstGeom prst="rect">
            <a:avLst/>
          </a:prstGeom>
          <a:gradFill rotWithShape="0">
            <a:gsLst>
              <a:gs pos="0">
                <a:srgbClr val="F6C848"/>
              </a:gs>
              <a:gs pos="100000">
                <a:srgbClr val="B7D03C">
                  <a:alpha val="57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938"/>
              </a:spcBef>
              <a:buNone/>
            </a:pPr>
            <a:r>
              <a:rPr lang="en-GB" altLang="ru-RU" sz="1500">
                <a:latin typeface="Palatino Linotype" panose="02040502050505030304" pitchFamily="18" charset="0"/>
              </a:rPr>
              <a:t>схема</a:t>
            </a:r>
          </a:p>
        </p:txBody>
      </p:sp>
      <p:sp>
        <p:nvSpPr>
          <p:cNvPr id="83" name="Text Box 78">
            <a:extLst>
              <a:ext uri="{FF2B5EF4-FFF2-40B4-BE49-F238E27FC236}">
                <a16:creationId xmlns:a16="http://schemas.microsoft.com/office/drawing/2014/main" id="{BBBC81D1-31EC-4909-AB2D-31B59872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106" y="1657945"/>
            <a:ext cx="595313" cy="247191"/>
          </a:xfrm>
          <a:prstGeom prst="rect">
            <a:avLst/>
          </a:prstGeom>
          <a:solidFill>
            <a:srgbClr val="B7D03C">
              <a:alpha val="949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938"/>
              </a:spcBef>
              <a:buNone/>
            </a:pPr>
            <a:r>
              <a:rPr lang="en-GB" altLang="ru-RU" sz="1500">
                <a:latin typeface="Palatino Linotype" panose="02040502050505030304" pitchFamily="18" charset="0"/>
              </a:rPr>
              <a:t>схема</a:t>
            </a:r>
          </a:p>
        </p:txBody>
      </p:sp>
      <p:sp>
        <p:nvSpPr>
          <p:cNvPr id="84" name="Text Box 79">
            <a:extLst>
              <a:ext uri="{FF2B5EF4-FFF2-40B4-BE49-F238E27FC236}">
                <a16:creationId xmlns:a16="http://schemas.microsoft.com/office/drawing/2014/main" id="{28EE8080-B8EA-4083-A70E-2F28C6EF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022" y="1882973"/>
            <a:ext cx="658416" cy="247191"/>
          </a:xfrm>
          <a:prstGeom prst="rect">
            <a:avLst/>
          </a:prstGeom>
          <a:solidFill>
            <a:srgbClr val="B7D03C">
              <a:alpha val="9607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500" tIns="8100" rIns="13500" bIns="8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938"/>
              </a:spcBef>
              <a:buNone/>
            </a:pPr>
            <a:r>
              <a:rPr lang="ru-RU" altLang="ru-RU" sz="1500">
                <a:latin typeface="Palatino Linotype" panose="02040502050505030304" pitchFamily="18" charset="0"/>
              </a:rPr>
              <a:t>с</a:t>
            </a:r>
            <a:r>
              <a:rPr lang="en-GB" altLang="ru-RU" sz="1500">
                <a:latin typeface="Palatino Linotype" panose="02040502050505030304" pitchFamily="18" charset="0"/>
              </a:rPr>
              <a:t>хема</a:t>
            </a:r>
          </a:p>
        </p:txBody>
      </p:sp>
      <p:sp>
        <p:nvSpPr>
          <p:cNvPr id="85" name="Line 80">
            <a:extLst>
              <a:ext uri="{FF2B5EF4-FFF2-40B4-BE49-F238E27FC236}">
                <a16:creationId xmlns:a16="http://schemas.microsoft.com/office/drawing/2014/main" id="{F5F0D4F6-1F2C-4EC7-9061-A933EDC55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81" y="4218980"/>
            <a:ext cx="594122" cy="1190"/>
          </a:xfrm>
          <a:prstGeom prst="line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6" name="AutoShape 81">
            <a:extLst>
              <a:ext uri="{FF2B5EF4-FFF2-40B4-BE49-F238E27FC236}">
                <a16:creationId xmlns:a16="http://schemas.microsoft.com/office/drawing/2014/main" id="{1F2C224E-6476-45B9-88FE-67F661F6D525}"/>
              </a:ext>
            </a:extLst>
          </p:cNvPr>
          <p:cNvSpPr>
            <a:spLocks noChangeArrowheads="1"/>
          </p:cNvSpPr>
          <p:nvPr/>
        </p:nvSpPr>
        <p:spPr bwMode="auto">
          <a:xfrm rot="19980000">
            <a:off x="2610519" y="1601986"/>
            <a:ext cx="809625" cy="55840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878" y="6069"/>
                </a:moveTo>
                <a:cubicBezTo>
                  <a:pt x="15419" y="4193"/>
                  <a:pt x="13176" y="3097"/>
                  <a:pt x="10800" y="3097"/>
                </a:cubicBezTo>
                <a:cubicBezTo>
                  <a:pt x="8470" y="3096"/>
                  <a:pt x="6265" y="4151"/>
                  <a:pt x="4803" y="5965"/>
                </a:cubicBezTo>
                <a:lnTo>
                  <a:pt x="2392" y="4021"/>
                </a:lnTo>
                <a:cubicBezTo>
                  <a:pt x="4442" y="1478"/>
                  <a:pt x="7533" y="-1"/>
                  <a:pt x="10800" y="0"/>
                </a:cubicBezTo>
                <a:cubicBezTo>
                  <a:pt x="14131" y="0"/>
                  <a:pt x="17276" y="1537"/>
                  <a:pt x="19323" y="4166"/>
                </a:cubicBezTo>
                <a:lnTo>
                  <a:pt x="21453" y="2508"/>
                </a:lnTo>
                <a:lnTo>
                  <a:pt x="20711" y="8470"/>
                </a:lnTo>
                <a:lnTo>
                  <a:pt x="14748" y="7727"/>
                </a:lnTo>
                <a:lnTo>
                  <a:pt x="16878" y="6069"/>
                </a:lnTo>
                <a:close/>
              </a:path>
            </a:pathLst>
          </a:custGeom>
          <a:solidFill>
            <a:srgbClr val="B7D03C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7" name="AutoShape 82">
            <a:extLst>
              <a:ext uri="{FF2B5EF4-FFF2-40B4-BE49-F238E27FC236}">
                <a16:creationId xmlns:a16="http://schemas.microsoft.com/office/drawing/2014/main" id="{FCE17944-DCB0-4FF1-9A10-392D843FA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366" y="1086444"/>
            <a:ext cx="1350169" cy="2915841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442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88" name="Text Box 83">
            <a:extLst>
              <a:ext uri="{FF2B5EF4-FFF2-40B4-BE49-F238E27FC236}">
                <a16:creationId xmlns:a16="http://schemas.microsoft.com/office/drawing/2014/main" id="{2F447FC7-831E-4C69-A90F-9A0313C9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869" y="1432144"/>
            <a:ext cx="1026319" cy="186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 anchorCtr="1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313"/>
              </a:spcBef>
              <a:buNone/>
            </a:pPr>
            <a:r>
              <a:rPr lang="en-GB" altLang="ru-RU" sz="2100" b="1">
                <a:latin typeface="Palatino Linotype" panose="02040502050505030304" pitchFamily="18" charset="0"/>
              </a:rPr>
              <a:t>С</a:t>
            </a:r>
          </a:p>
          <a:p>
            <a:pPr algn="ctr">
              <a:lnSpc>
                <a:spcPct val="100000"/>
              </a:lnSpc>
              <a:spcBef>
                <a:spcPts val="1313"/>
              </a:spcBef>
              <a:buNone/>
            </a:pPr>
            <a:r>
              <a:rPr lang="en-GB" altLang="ru-RU" sz="2100" b="1">
                <a:latin typeface="Palatino Linotype" panose="02040502050505030304" pitchFamily="18" charset="0"/>
              </a:rPr>
              <a:t>У</a:t>
            </a:r>
          </a:p>
          <a:p>
            <a:pPr algn="ctr">
              <a:lnSpc>
                <a:spcPct val="100000"/>
              </a:lnSpc>
              <a:spcBef>
                <a:spcPts val="1313"/>
              </a:spcBef>
              <a:buNone/>
            </a:pPr>
            <a:r>
              <a:rPr lang="en-GB" altLang="ru-RU" sz="2100" b="1">
                <a:latin typeface="Palatino Linotype" panose="02040502050505030304" pitchFamily="18" charset="0"/>
              </a:rPr>
              <a:t>Б</a:t>
            </a:r>
          </a:p>
          <a:p>
            <a:pPr algn="ctr">
              <a:lnSpc>
                <a:spcPct val="100000"/>
              </a:lnSpc>
              <a:spcBef>
                <a:spcPts val="1313"/>
              </a:spcBef>
              <a:buNone/>
            </a:pPr>
            <a:r>
              <a:rPr lang="en-GB" altLang="ru-RU" sz="2100" b="1">
                <a:latin typeface="Palatino Linotype" panose="02040502050505030304" pitchFamily="18" charset="0"/>
              </a:rPr>
              <a:t>Д</a:t>
            </a:r>
          </a:p>
        </p:txBody>
      </p:sp>
      <p:grpSp>
        <p:nvGrpSpPr>
          <p:cNvPr id="89" name="Group 84">
            <a:extLst>
              <a:ext uri="{FF2B5EF4-FFF2-40B4-BE49-F238E27FC236}">
                <a16:creationId xmlns:a16="http://schemas.microsoft.com/office/drawing/2014/main" id="{C3FA6A83-14EB-473A-84A5-0680DAE5A25E}"/>
              </a:ext>
            </a:extLst>
          </p:cNvPr>
          <p:cNvGrpSpPr>
            <a:grpSpLocks/>
          </p:cNvGrpSpPr>
          <p:nvPr/>
        </p:nvGrpSpPr>
        <p:grpSpPr bwMode="auto">
          <a:xfrm>
            <a:off x="2789113" y="2328266"/>
            <a:ext cx="3779044" cy="1930004"/>
            <a:chOff x="1383" y="2069"/>
            <a:chExt cx="3174" cy="1621"/>
          </a:xfrm>
        </p:grpSpPr>
        <p:grpSp>
          <p:nvGrpSpPr>
            <p:cNvPr id="90" name="Group 85">
              <a:extLst>
                <a:ext uri="{FF2B5EF4-FFF2-40B4-BE49-F238E27FC236}">
                  <a16:creationId xmlns:a16="http://schemas.microsoft.com/office/drawing/2014/main" id="{BDDB3CB6-55FF-409A-8EFC-DFA0B7AC5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2069"/>
              <a:ext cx="1450" cy="589"/>
              <a:chOff x="3107" y="2069"/>
              <a:chExt cx="1450" cy="589"/>
            </a:xfrm>
          </p:grpSpPr>
          <p:sp>
            <p:nvSpPr>
              <p:cNvPr id="126" name="Oval 86">
                <a:extLst>
                  <a:ext uri="{FF2B5EF4-FFF2-40B4-BE49-F238E27FC236}">
                    <a16:creationId xmlns:a16="http://schemas.microsoft.com/office/drawing/2014/main" id="{32D8A0E9-60E8-42BF-A2A1-898EA229F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2160"/>
                <a:ext cx="1451" cy="499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CCFF33"/>
                  </a:gs>
                </a:gsLst>
                <a:lin ang="5400000" scaled="1"/>
              </a:gra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Oval 87">
                <a:extLst>
                  <a:ext uri="{FF2B5EF4-FFF2-40B4-BE49-F238E27FC236}">
                    <a16:creationId xmlns:a16="http://schemas.microsoft.com/office/drawing/2014/main" id="{29838143-80B0-4517-B209-3B0A86D6D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2069"/>
                <a:ext cx="907" cy="227"/>
              </a:xfrm>
              <a:prstGeom prst="ellipse">
                <a:avLst/>
              </a:prstGeom>
              <a:solidFill>
                <a:srgbClr val="FFCC66"/>
              </a:soli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56"/>
                  </a:spcBef>
                  <a:buNone/>
                </a:pPr>
                <a:r>
                  <a:rPr lang="en-GB" altLang="ru-RU" sz="1050" b="1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grpSp>
          <p:nvGrpSpPr>
            <p:cNvPr id="91" name="Group 88">
              <a:extLst>
                <a:ext uri="{FF2B5EF4-FFF2-40B4-BE49-F238E27FC236}">
                  <a16:creationId xmlns:a16="http://schemas.microsoft.com/office/drawing/2014/main" id="{B991B0D0-C400-44EB-A53D-202A6B510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2069"/>
              <a:ext cx="1814" cy="680"/>
              <a:chOff x="2698" y="2069"/>
              <a:chExt cx="1814" cy="680"/>
            </a:xfrm>
          </p:grpSpPr>
          <p:sp>
            <p:nvSpPr>
              <p:cNvPr id="124" name="Oval 89">
                <a:extLst>
                  <a:ext uri="{FF2B5EF4-FFF2-40B4-BE49-F238E27FC236}">
                    <a16:creationId xmlns:a16="http://schemas.microsoft.com/office/drawing/2014/main" id="{92704171-A481-4DBA-A118-90D44ADE8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160"/>
                <a:ext cx="1815" cy="590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CCFF33"/>
                  </a:gs>
                </a:gsLst>
                <a:lin ang="5400000" scaled="1"/>
              </a:gra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Oval 90">
                <a:extLst>
                  <a:ext uri="{FF2B5EF4-FFF2-40B4-BE49-F238E27FC236}">
                    <a16:creationId xmlns:a16="http://schemas.microsoft.com/office/drawing/2014/main" id="{0AF2F50B-CCE0-4EDA-8094-0711B99FB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2069"/>
                <a:ext cx="907" cy="227"/>
              </a:xfrm>
              <a:prstGeom prst="ellipse">
                <a:avLst/>
              </a:prstGeom>
              <a:solidFill>
                <a:srgbClr val="FFCC66"/>
              </a:soli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56"/>
                  </a:spcBef>
                  <a:buNone/>
                </a:pPr>
                <a:r>
                  <a:rPr lang="en-GB" altLang="ru-RU" sz="1050" b="1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E8CD85C-7FCC-474F-946C-9A98A077C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3" y="2069"/>
              <a:ext cx="1859" cy="770"/>
              <a:chOff x="2563" y="2069"/>
              <a:chExt cx="1859" cy="770"/>
            </a:xfrm>
          </p:grpSpPr>
          <p:sp>
            <p:nvSpPr>
              <p:cNvPr id="122" name="Oval 92">
                <a:extLst>
                  <a:ext uri="{FF2B5EF4-FFF2-40B4-BE49-F238E27FC236}">
                    <a16:creationId xmlns:a16="http://schemas.microsoft.com/office/drawing/2014/main" id="{10ECFD66-6F5E-4D65-B9F4-A2D30332D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2160"/>
                <a:ext cx="1860" cy="680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CCFF33"/>
                  </a:gs>
                </a:gsLst>
                <a:lin ang="5400000" scaled="1"/>
              </a:gra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Oval 93">
                <a:extLst>
                  <a:ext uri="{FF2B5EF4-FFF2-40B4-BE49-F238E27FC236}">
                    <a16:creationId xmlns:a16="http://schemas.microsoft.com/office/drawing/2014/main" id="{5382B81B-B995-4658-B9D7-01D51D27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6" y="2069"/>
                <a:ext cx="952" cy="272"/>
              </a:xfrm>
              <a:prstGeom prst="ellipse">
                <a:avLst/>
              </a:prstGeom>
              <a:solidFill>
                <a:srgbClr val="FFCC66"/>
              </a:soli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56"/>
                  </a:spcBef>
                  <a:buNone/>
                </a:pPr>
                <a:r>
                  <a:rPr lang="en-GB" altLang="ru-RU" sz="1050" b="1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grpSp>
          <p:nvGrpSpPr>
            <p:cNvPr id="93" name="Group 94">
              <a:extLst>
                <a:ext uri="{FF2B5EF4-FFF2-40B4-BE49-F238E27FC236}">
                  <a16:creationId xmlns:a16="http://schemas.microsoft.com/office/drawing/2014/main" id="{A7A3CF1A-5234-44B0-9294-B5CB14689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2115"/>
              <a:ext cx="2040" cy="815"/>
              <a:chOff x="2290" y="2115"/>
              <a:chExt cx="2040" cy="815"/>
            </a:xfrm>
          </p:grpSpPr>
          <p:grpSp>
            <p:nvGrpSpPr>
              <p:cNvPr id="116" name="Group 95">
                <a:extLst>
                  <a:ext uri="{FF2B5EF4-FFF2-40B4-BE49-F238E27FC236}">
                    <a16:creationId xmlns:a16="http://schemas.microsoft.com/office/drawing/2014/main" id="{B3984269-80D4-4CB0-8471-EECBCBC41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0" y="2167"/>
                <a:ext cx="2040" cy="763"/>
                <a:chOff x="2290" y="2167"/>
                <a:chExt cx="2040" cy="763"/>
              </a:xfrm>
            </p:grpSpPr>
            <p:grpSp>
              <p:nvGrpSpPr>
                <p:cNvPr id="118" name="Group 96">
                  <a:extLst>
                    <a:ext uri="{FF2B5EF4-FFF2-40B4-BE49-F238E27FC236}">
                      <a16:creationId xmlns:a16="http://schemas.microsoft.com/office/drawing/2014/main" id="{6952FA74-9A64-4C3C-8A28-C346200524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0" y="2167"/>
                  <a:ext cx="2040" cy="763"/>
                  <a:chOff x="2290" y="2167"/>
                  <a:chExt cx="2040" cy="763"/>
                </a:xfrm>
              </p:grpSpPr>
              <p:sp>
                <p:nvSpPr>
                  <p:cNvPr id="120" name="Oval 97">
                    <a:extLst>
                      <a:ext uri="{FF2B5EF4-FFF2-40B4-BE49-F238E27FC236}">
                        <a16:creationId xmlns:a16="http://schemas.microsoft.com/office/drawing/2014/main" id="{3EE375CA-FA5B-4590-B073-350C62C56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2167"/>
                    <a:ext cx="2041" cy="7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FFCC66"/>
                      </a:gs>
                      <a:gs pos="100000">
                        <a:srgbClr val="CCFF33"/>
                      </a:gs>
                    </a:gsLst>
                    <a:lin ang="5400000" scaled="1"/>
                  </a:gradFill>
                  <a:ln w="28440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93000"/>
                      </a:lnSpc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1pPr>
                    <a:lvl2pPr marL="742950" indent="-285750">
                      <a:lnSpc>
                        <a:spcPct val="93000"/>
                      </a:lnSpc>
                      <a:spcBef>
                        <a:spcPts val="7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ts val="6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ru-RU" altLang="ru-RU" sz="135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1" name="AutoShape 98">
                    <a:extLst>
                      <a:ext uri="{FF2B5EF4-FFF2-40B4-BE49-F238E27FC236}">
                        <a16:creationId xmlns:a16="http://schemas.microsoft.com/office/drawing/2014/main" id="{35D96420-8BEF-4137-9C2A-E2773368E6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>
                    <a:off x="3262" y="1801"/>
                    <a:ext cx="102" cy="935"/>
                  </a:xfrm>
                  <a:prstGeom prst="rightBracket">
                    <a:avLst>
                      <a:gd name="adj" fmla="val 226917"/>
                    </a:avLst>
                  </a:prstGeom>
                  <a:noFill/>
                  <a:ln w="25560">
                    <a:solidFill>
                      <a:srgbClr val="9933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93000"/>
                      </a:lnSpc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•"/>
                      <a:defRPr sz="32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1pPr>
                    <a:lvl2pPr marL="742950" indent="-285750">
                      <a:lnSpc>
                        <a:spcPct val="93000"/>
                      </a:lnSpc>
                      <a:spcBef>
                        <a:spcPts val="7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–"/>
                      <a:defRPr sz="28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2pPr>
                    <a:lvl3pPr marL="1143000" indent="-228600">
                      <a:lnSpc>
                        <a:spcPct val="93000"/>
                      </a:lnSpc>
                      <a:spcBef>
                        <a:spcPts val="6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•"/>
                      <a:defRPr sz="24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3pPr>
                    <a:lvl4pPr marL="1600200" indent="-228600">
                      <a:lnSpc>
                        <a:spcPct val="93000"/>
                      </a:lnSpc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–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4pPr>
                    <a:lvl5pPr marL="2057400" indent="-228600">
                      <a:lnSpc>
                        <a:spcPct val="93000"/>
                      </a:lnSpc>
                      <a:spcBef>
                        <a:spcPts val="500"/>
                      </a:spcBef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5pPr>
                    <a:lvl6pPr marL="25146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6pPr>
                    <a:lvl7pPr marL="29718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7pPr>
                    <a:lvl8pPr marL="34290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8pPr>
                    <a:lvl9pPr marL="3886200" indent="-228600" defTabSz="449263" eaLnBrk="0" fontAlgn="base" hangingPunct="0">
                      <a:lnSpc>
                        <a:spcPct val="93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Arial" panose="020B0604020202020204" pitchFamily="34" charset="0"/>
                      <a:buChar char="»"/>
                      <a:defRPr sz="200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Lucida Sans Unicode" panose="020B0602030504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 typeface="Arial" panose="020B0604020202020204" pitchFamily="34" charset="0"/>
                      <a:buNone/>
                    </a:pPr>
                    <a:endParaRPr lang="ru-RU" altLang="ru-RU" sz="135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19" name="Text Box 99">
                  <a:extLst>
                    <a:ext uri="{FF2B5EF4-FFF2-40B4-BE49-F238E27FC236}">
                      <a16:creationId xmlns:a16="http://schemas.microsoft.com/office/drawing/2014/main" id="{8F56134D-BA13-46E6-AD40-4717D62F2C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5" y="2168"/>
                  <a:ext cx="851" cy="1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704"/>
                    </a:spcBef>
                    <a:buNone/>
                  </a:pPr>
                  <a:r>
                    <a:rPr lang="en-GB" altLang="ru-RU" sz="1125">
                      <a:latin typeface="Palatino Linotype" panose="02040502050505030304" pitchFamily="18" charset="0"/>
                    </a:rPr>
                    <a:t>набор записей</a:t>
                  </a:r>
                </a:p>
              </p:txBody>
            </p:sp>
          </p:grpSp>
          <p:sp>
            <p:nvSpPr>
              <p:cNvPr id="117" name="Oval 100">
                <a:extLst>
                  <a:ext uri="{FF2B5EF4-FFF2-40B4-BE49-F238E27FC236}">
                    <a16:creationId xmlns:a16="http://schemas.microsoft.com/office/drawing/2014/main" id="{ED5C52E9-ABC7-4816-B9FB-005B3D2C1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4" y="2115"/>
                <a:ext cx="952" cy="227"/>
              </a:xfrm>
              <a:prstGeom prst="ellipse">
                <a:avLst/>
              </a:prstGeom>
              <a:solidFill>
                <a:srgbClr val="FFCC66"/>
              </a:soli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56"/>
                  </a:spcBef>
                  <a:buNone/>
                </a:pPr>
                <a:r>
                  <a:rPr lang="en-GB" altLang="ru-RU" sz="1050" b="1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</p:grpSp>
        <p:grpSp>
          <p:nvGrpSpPr>
            <p:cNvPr id="94" name="Group 101">
              <a:extLst>
                <a:ext uri="{FF2B5EF4-FFF2-40B4-BE49-F238E27FC236}">
                  <a16:creationId xmlns:a16="http://schemas.microsoft.com/office/drawing/2014/main" id="{56505275-2320-4F85-B36A-1CE7DF1FE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3" y="2160"/>
              <a:ext cx="2858" cy="1530"/>
              <a:chOff x="1383" y="2160"/>
              <a:chExt cx="2858" cy="1530"/>
            </a:xfrm>
          </p:grpSpPr>
          <p:sp>
            <p:nvSpPr>
              <p:cNvPr id="95" name="Text Box 102">
                <a:extLst>
                  <a:ext uri="{FF2B5EF4-FFF2-40B4-BE49-F238E27FC236}">
                    <a16:creationId xmlns:a16="http://schemas.microsoft.com/office/drawing/2014/main" id="{0305FC98-A392-4EEB-A731-0A859E53DE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3475"/>
                <a:ext cx="635" cy="2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750"/>
                  </a:spcBef>
                  <a:buNone/>
                </a:pPr>
                <a:r>
                  <a:rPr lang="en-GB" altLang="ru-RU" sz="1200" b="1">
                    <a:latin typeface="Palatino Linotype" panose="02040502050505030304" pitchFamily="18" charset="0"/>
                  </a:rPr>
                  <a:t>Запись</a:t>
                </a:r>
              </a:p>
            </p:txBody>
          </p:sp>
          <p:sp>
            <p:nvSpPr>
              <p:cNvPr id="96" name="Oval 103">
                <a:extLst>
                  <a:ext uri="{FF2B5EF4-FFF2-40B4-BE49-F238E27FC236}">
                    <a16:creationId xmlns:a16="http://schemas.microsoft.com/office/drawing/2014/main" id="{2BFDC58E-7C64-4BCD-939D-2DAE5D247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209"/>
                <a:ext cx="2133" cy="767"/>
              </a:xfrm>
              <a:prstGeom prst="ellipse">
                <a:avLst/>
              </a:prstGeom>
              <a:gradFill rotWithShape="0">
                <a:gsLst>
                  <a:gs pos="0">
                    <a:srgbClr val="FFCC66"/>
                  </a:gs>
                  <a:gs pos="100000">
                    <a:srgbClr val="CCFF33"/>
                  </a:gs>
                </a:gsLst>
                <a:lin ang="5400000" scaled="1"/>
              </a:gra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7" name="Group 104">
                <a:extLst>
                  <a:ext uri="{FF2B5EF4-FFF2-40B4-BE49-F238E27FC236}">
                    <a16:creationId xmlns:a16="http://schemas.microsoft.com/office/drawing/2014/main" id="{374983B7-0A09-4BCB-89D2-C12C7F248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2" y="2432"/>
                <a:ext cx="1631" cy="271"/>
                <a:chOff x="2292" y="2432"/>
                <a:chExt cx="1631" cy="271"/>
              </a:xfrm>
            </p:grpSpPr>
            <p:grpSp>
              <p:nvGrpSpPr>
                <p:cNvPr id="107" name="Group 105">
                  <a:extLst>
                    <a:ext uri="{FF2B5EF4-FFF2-40B4-BE49-F238E27FC236}">
                      <a16:creationId xmlns:a16="http://schemas.microsoft.com/office/drawing/2014/main" id="{483D9117-2514-45B4-A1E6-D1FC642697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2" y="2432"/>
                  <a:ext cx="1631" cy="271"/>
                  <a:chOff x="2292" y="2432"/>
                  <a:chExt cx="1631" cy="271"/>
                </a:xfrm>
              </p:grpSpPr>
              <p:grpSp>
                <p:nvGrpSpPr>
                  <p:cNvPr id="109" name="Group 106">
                    <a:extLst>
                      <a:ext uri="{FF2B5EF4-FFF2-40B4-BE49-F238E27FC236}">
                        <a16:creationId xmlns:a16="http://schemas.microsoft.com/office/drawing/2014/main" id="{D01C1944-A819-4C1C-BBDF-1F8EF66250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92" y="2432"/>
                    <a:ext cx="1631" cy="271"/>
                    <a:chOff x="2292" y="2432"/>
                    <a:chExt cx="1631" cy="271"/>
                  </a:xfrm>
                </p:grpSpPr>
                <p:sp>
                  <p:nvSpPr>
                    <p:cNvPr id="113" name="Rectangle 107">
                      <a:extLst>
                        <a:ext uri="{FF2B5EF4-FFF2-40B4-BE49-F238E27FC236}">
                          <a16:creationId xmlns:a16="http://schemas.microsoft.com/office/drawing/2014/main" id="{622E0ABF-89CE-4068-A7E7-FEBADAE6DD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2" y="2432"/>
                      <a:ext cx="1542" cy="1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  <a:ln w="1908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ru-RU" altLang="ru-RU" sz="135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4" name="Rectangle 108">
                      <a:extLst>
                        <a:ext uri="{FF2B5EF4-FFF2-40B4-BE49-F238E27FC236}">
                          <a16:creationId xmlns:a16="http://schemas.microsoft.com/office/drawing/2014/main" id="{F6F11D94-3B8B-47C3-87FA-6EAC1388B4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37" y="2478"/>
                      <a:ext cx="1542" cy="1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  <a:ln w="1908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ru-RU" altLang="ru-RU" sz="135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15" name="Rectangle 109">
                      <a:extLst>
                        <a:ext uri="{FF2B5EF4-FFF2-40B4-BE49-F238E27FC236}">
                          <a16:creationId xmlns:a16="http://schemas.microsoft.com/office/drawing/2014/main" id="{74526060-46A6-4331-9D0E-AF460E60F0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2" y="2523"/>
                      <a:ext cx="1542" cy="181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FFCC66"/>
                        </a:gs>
                        <a:gs pos="100000">
                          <a:srgbClr val="FFFFCC"/>
                        </a:gs>
                      </a:gsLst>
                      <a:lin ang="5400000" scaled="1"/>
                    </a:gradFill>
                    <a:ln w="1908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3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•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–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defTabSz="449263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buChar char="»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 typeface="Arial" panose="020B0604020202020204" pitchFamily="34" charset="0"/>
                        <a:buNone/>
                      </a:pPr>
                      <a:endParaRPr lang="ru-RU" altLang="ru-RU" sz="135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110" name="Line 110">
                    <a:extLst>
                      <a:ext uri="{FF2B5EF4-FFF2-40B4-BE49-F238E27FC236}">
                        <a16:creationId xmlns:a16="http://schemas.microsoft.com/office/drawing/2014/main" id="{C1401D7D-22F8-4EF9-A686-70B9144AE92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64" y="2523"/>
                    <a:ext cx="1" cy="181"/>
                  </a:xfrm>
                  <a:prstGeom prst="line">
                    <a:avLst/>
                  </a:prstGeom>
                  <a:noFill/>
                  <a:ln w="1908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11" name="Line 111">
                    <a:extLst>
                      <a:ext uri="{FF2B5EF4-FFF2-40B4-BE49-F238E27FC236}">
                        <a16:creationId xmlns:a16="http://schemas.microsoft.com/office/drawing/2014/main" id="{F59DA42F-167A-4775-95E5-7C8AEFF20A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45" y="2523"/>
                    <a:ext cx="1" cy="181"/>
                  </a:xfrm>
                  <a:prstGeom prst="line">
                    <a:avLst/>
                  </a:prstGeom>
                  <a:noFill/>
                  <a:ln w="1908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112" name="Line 112">
                    <a:extLst>
                      <a:ext uri="{FF2B5EF4-FFF2-40B4-BE49-F238E27FC236}">
                        <a16:creationId xmlns:a16="http://schemas.microsoft.com/office/drawing/2014/main" id="{6C23B71D-6FC1-4C47-BB0E-19531A528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63" y="2523"/>
                    <a:ext cx="1" cy="181"/>
                  </a:xfrm>
                  <a:prstGeom prst="line">
                    <a:avLst/>
                  </a:prstGeom>
                  <a:noFill/>
                  <a:ln w="1908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08" name="Line 113">
                  <a:extLst>
                    <a:ext uri="{FF2B5EF4-FFF2-40B4-BE49-F238E27FC236}">
                      <a16:creationId xmlns:a16="http://schemas.microsoft.com/office/drawing/2014/main" id="{4CF6FFA8-2D55-4426-AA73-7449627BB9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71" y="2523"/>
                  <a:ext cx="1" cy="181"/>
                </a:xfrm>
                <a:prstGeom prst="line">
                  <a:avLst/>
                </a:prstGeom>
                <a:noFill/>
                <a:ln w="1908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8" name="Line 114">
                <a:extLst>
                  <a:ext uri="{FF2B5EF4-FFF2-40B4-BE49-F238E27FC236}">
                    <a16:creationId xmlns:a16="http://schemas.microsoft.com/office/drawing/2014/main" id="{6F976E29-118E-4BE3-A673-D85FE1C07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2886"/>
                <a:ext cx="77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9" name="Line 115">
                <a:extLst>
                  <a:ext uri="{FF2B5EF4-FFF2-40B4-BE49-F238E27FC236}">
                    <a16:creationId xmlns:a16="http://schemas.microsoft.com/office/drawing/2014/main" id="{D9613C6A-07C3-42E2-8217-A9231D065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27" y="2703"/>
                <a:ext cx="546" cy="18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Line 116">
                <a:extLst>
                  <a:ext uri="{FF2B5EF4-FFF2-40B4-BE49-F238E27FC236}">
                    <a16:creationId xmlns:a16="http://schemas.microsoft.com/office/drawing/2014/main" id="{EFB77C70-C1CC-47D0-94FA-0278A77BA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53" y="2703"/>
                <a:ext cx="320" cy="18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Line 117">
                <a:extLst>
                  <a:ext uri="{FF2B5EF4-FFF2-40B4-BE49-F238E27FC236}">
                    <a16:creationId xmlns:a16="http://schemas.microsoft.com/office/drawing/2014/main" id="{C38120F3-6565-42B8-B9F2-548AF0325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880" y="2703"/>
                <a:ext cx="93" cy="18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2" name="Line 118">
                <a:extLst>
                  <a:ext uri="{FF2B5EF4-FFF2-40B4-BE49-F238E27FC236}">
                    <a16:creationId xmlns:a16="http://schemas.microsoft.com/office/drawing/2014/main" id="{D5641687-D261-4445-870A-C3C44EE96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2703"/>
                <a:ext cx="272" cy="18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" name="Line 119">
                <a:extLst>
                  <a:ext uri="{FF2B5EF4-FFF2-40B4-BE49-F238E27FC236}">
                    <a16:creationId xmlns:a16="http://schemas.microsoft.com/office/drawing/2014/main" id="{72B8F089-718D-4B1C-9464-8F5E02E9D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2" y="2703"/>
                <a:ext cx="680" cy="184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" name="Text Box 120">
                <a:extLst>
                  <a:ext uri="{FF2B5EF4-FFF2-40B4-BE49-F238E27FC236}">
                    <a16:creationId xmlns:a16="http://schemas.microsoft.com/office/drawing/2014/main" id="{9EB1E9BA-15FA-4A1E-AB20-19C1D0F1B0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729"/>
                <a:ext cx="498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704"/>
                  </a:spcBef>
                  <a:buNone/>
                </a:pPr>
                <a:r>
                  <a:rPr lang="en-GB" altLang="ru-RU" sz="1125" b="1">
                    <a:latin typeface="Palatino Linotype" panose="02040502050505030304" pitchFamily="18" charset="0"/>
                  </a:rPr>
                  <a:t>поля</a:t>
                </a:r>
              </a:p>
            </p:txBody>
          </p:sp>
          <p:sp>
            <p:nvSpPr>
              <p:cNvPr id="105" name="Oval 121">
                <a:extLst>
                  <a:ext uri="{FF2B5EF4-FFF2-40B4-BE49-F238E27FC236}">
                    <a16:creationId xmlns:a16="http://schemas.microsoft.com/office/drawing/2014/main" id="{60123223-C62D-436B-9B58-9C30ADB51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160"/>
                <a:ext cx="952" cy="227"/>
              </a:xfrm>
              <a:prstGeom prst="ellipse">
                <a:avLst/>
              </a:prstGeom>
              <a:solidFill>
                <a:srgbClr val="FFCC66"/>
              </a:solidFill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656"/>
                  </a:spcBef>
                  <a:buNone/>
                </a:pPr>
                <a:r>
                  <a:rPr lang="en-GB" altLang="ru-RU" sz="1050" b="1">
                    <a:latin typeface="Palatino Linotype" panose="02040502050505030304" pitchFamily="18" charset="0"/>
                  </a:rPr>
                  <a:t>набор записей</a:t>
                </a:r>
              </a:p>
            </p:txBody>
          </p:sp>
          <p:sp>
            <p:nvSpPr>
              <p:cNvPr id="106" name="Line 122">
                <a:extLst>
                  <a:ext uri="{FF2B5EF4-FFF2-40B4-BE49-F238E27FC236}">
                    <a16:creationId xmlns:a16="http://schemas.microsoft.com/office/drawing/2014/main" id="{6606D1B6-6348-46DB-9AB0-953B64380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" y="2614"/>
                <a:ext cx="364" cy="1043"/>
              </a:xfrm>
              <a:prstGeom prst="line">
                <a:avLst/>
              </a:prstGeom>
              <a:noFill/>
              <a:ln w="15840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28" name="Скругленная прямоугольная выноска 2">
            <a:extLst>
              <a:ext uri="{FF2B5EF4-FFF2-40B4-BE49-F238E27FC236}">
                <a16:creationId xmlns:a16="http://schemas.microsoft.com/office/drawing/2014/main" id="{7C003AAC-D5E4-45B5-912B-FF53E8245FEE}"/>
              </a:ext>
            </a:extLst>
          </p:cNvPr>
          <p:cNvSpPr/>
          <p:nvPr/>
        </p:nvSpPr>
        <p:spPr bwMode="auto">
          <a:xfrm>
            <a:off x="2753198" y="541526"/>
            <a:ext cx="2012156" cy="700088"/>
          </a:xfrm>
          <a:prstGeom prst="wedgeRoundRectCallout">
            <a:avLst>
              <a:gd name="adj1" fmla="val 57336"/>
              <a:gd name="adj2" fmla="val 129024"/>
              <a:gd name="adj3" fmla="val 1666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spcBef>
                <a:spcPts val="938"/>
              </a:spcBef>
              <a:defRPr/>
            </a:pPr>
            <a:r>
              <a:rPr lang="ru-RU" altLang="ru-RU" sz="1275" dirty="0">
                <a:latin typeface="Palatino Linotype" panose="02040502050505030304" pitchFamily="18" charset="0"/>
              </a:rPr>
              <a:t>Схема это структуры данных и связей, </a:t>
            </a:r>
            <a:r>
              <a:rPr lang="ru-RU" altLang="ru-RU" sz="1275" dirty="0" err="1">
                <a:latin typeface="Palatino Linotype" panose="02040502050505030304" pitchFamily="18" charset="0"/>
              </a:rPr>
              <a:t>огра-ничения</a:t>
            </a:r>
            <a:r>
              <a:rPr lang="ru-RU" altLang="ru-RU" sz="1275" dirty="0">
                <a:latin typeface="Palatino Linotype" panose="02040502050505030304" pitchFamily="18" charset="0"/>
              </a:rPr>
              <a:t> целостности</a:t>
            </a:r>
            <a:endParaRPr lang="en-GB" altLang="ru-RU" sz="1275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8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1563638"/>
            <a:ext cx="9144000" cy="158417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3200" dirty="0">
                <a:solidFill>
                  <a:srgbClr val="CE2816"/>
                </a:solidFill>
              </a:rPr>
              <a:t>Часть 3. База данных </a:t>
            </a:r>
            <a:r>
              <a:rPr lang="en-GB" altLang="ru-RU" sz="3200" dirty="0" err="1">
                <a:solidFill>
                  <a:srgbClr val="CE2816"/>
                </a:solidFill>
              </a:rPr>
              <a:t>как</a:t>
            </a:r>
            <a:r>
              <a:rPr lang="en-GB" altLang="ru-RU" sz="3200" dirty="0">
                <a:solidFill>
                  <a:srgbClr val="CE2816"/>
                </a:solidFill>
              </a:rPr>
              <a:t> </a:t>
            </a:r>
            <a:br>
              <a:rPr lang="en-GB" altLang="ru-RU" sz="3200" dirty="0">
                <a:solidFill>
                  <a:srgbClr val="CE2816"/>
                </a:solidFill>
              </a:rPr>
            </a:br>
            <a:r>
              <a:rPr lang="en-GB" altLang="ru-RU" sz="3200" dirty="0" err="1">
                <a:solidFill>
                  <a:srgbClr val="CE2816"/>
                </a:solidFill>
              </a:rPr>
              <a:t>модель</a:t>
            </a:r>
            <a:r>
              <a:rPr lang="en-GB" altLang="ru-RU" sz="3200" dirty="0">
                <a:solidFill>
                  <a:srgbClr val="CE2816"/>
                </a:solidFill>
              </a:rPr>
              <a:t> </a:t>
            </a:r>
            <a:r>
              <a:rPr lang="en-GB" altLang="ru-RU" sz="3200" dirty="0" err="1">
                <a:solidFill>
                  <a:srgbClr val="CE2816"/>
                </a:solidFill>
              </a:rPr>
              <a:t>бизнеса</a:t>
            </a:r>
            <a:endParaRPr lang="ru-RU" sz="3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2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Литература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251520" y="916707"/>
            <a:ext cx="42839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1800" dirty="0">
                <a:solidFill>
                  <a:srgbClr val="000099"/>
                </a:solidFill>
              </a:rPr>
              <a:t>Обеспеченность литературой  (100 экз.) </a:t>
            </a:r>
            <a:br>
              <a:rPr lang="ru-RU" altLang="ru-RU" sz="1800" dirty="0">
                <a:solidFill>
                  <a:srgbClr val="000099"/>
                </a:solidFill>
              </a:rPr>
            </a:br>
            <a:r>
              <a:rPr lang="ru-RU" altLang="ru-RU" sz="1800" dirty="0">
                <a:solidFill>
                  <a:srgbClr val="000099"/>
                </a:solidFill>
              </a:rPr>
              <a:t>+ сайт ИНТУИТ </a:t>
            </a:r>
            <a:br>
              <a:rPr lang="ru-RU" altLang="ru-RU" sz="1800" dirty="0">
                <a:solidFill>
                  <a:srgbClr val="000099"/>
                </a:solidFill>
              </a:rPr>
            </a:br>
            <a:br>
              <a:rPr lang="ru-RU" altLang="ru-RU" sz="1800" dirty="0">
                <a:solidFill>
                  <a:srgbClr val="000099"/>
                </a:solidFill>
              </a:rPr>
            </a:br>
            <a:r>
              <a:rPr lang="ru-RU" altLang="ru-RU" sz="1800" dirty="0">
                <a:solidFill>
                  <a:srgbClr val="000099"/>
                </a:solidFill>
              </a:rPr>
              <a:t>Учебное пособие</a:t>
            </a:r>
            <a:r>
              <a:rPr lang="en-US" altLang="ru-RU" sz="1800" dirty="0">
                <a:solidFill>
                  <a:srgbClr val="000099"/>
                </a:solidFill>
              </a:rPr>
              <a:t>:</a:t>
            </a:r>
            <a:br>
              <a:rPr lang="ru-RU" altLang="ru-RU" sz="1800" dirty="0">
                <a:solidFill>
                  <a:srgbClr val="000099"/>
                </a:solidFill>
              </a:rPr>
            </a:br>
            <a:r>
              <a:rPr lang="en-US" altLang="ru-RU" sz="1800" dirty="0">
                <a:solidFill>
                  <a:srgbClr val="000099"/>
                </a:solidFill>
              </a:rPr>
              <a:t>www.intuit.ru</a:t>
            </a:r>
            <a:r>
              <a:rPr lang="ru-RU" altLang="ru-RU" sz="1800" dirty="0">
                <a:solidFill>
                  <a:srgbClr val="000099"/>
                </a:solidFill>
              </a:rPr>
              <a:t> (</a:t>
            </a:r>
            <a:r>
              <a:rPr lang="en-US" altLang="ru-RU" sz="1800" dirty="0">
                <a:solidFill>
                  <a:srgbClr val="000099"/>
                </a:solidFill>
              </a:rPr>
              <a:t>HTML, .fb2</a:t>
            </a:r>
            <a:r>
              <a:rPr lang="ru-RU" altLang="ru-RU" sz="1800" dirty="0">
                <a:solidFill>
                  <a:srgbClr val="000099"/>
                </a:solidFill>
              </a:rPr>
              <a:t>).</a:t>
            </a:r>
            <a:br>
              <a:rPr lang="ru-RU" altLang="ru-RU" sz="1800" dirty="0">
                <a:solidFill>
                  <a:srgbClr val="000099"/>
                </a:solidFill>
              </a:rPr>
            </a:br>
            <a:br>
              <a:rPr lang="ru-RU" altLang="ru-RU" sz="1800" dirty="0">
                <a:solidFill>
                  <a:srgbClr val="000099"/>
                </a:solidFill>
              </a:rPr>
            </a:br>
            <a:r>
              <a:rPr lang="ru-RU" altLang="ru-RU" sz="1800" dirty="0">
                <a:solidFill>
                  <a:srgbClr val="000099"/>
                </a:solidFill>
              </a:rPr>
              <a:t>Слайды лекций рассчитаны не только на представление материала во время лекций, но представляют почти полный конспект. </a:t>
            </a:r>
            <a:endParaRPr lang="ru-RU" altLang="ru-RU" dirty="0">
              <a:solidFill>
                <a:srgbClr val="00009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3D942-0AF0-43D7-91D4-0D5E7B06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55526"/>
            <a:ext cx="3283915" cy="3861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9451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2000" b="1" dirty="0" err="1">
                <a:solidFill>
                  <a:srgbClr val="CC3300"/>
                </a:solidFill>
              </a:rPr>
              <a:t>Модельный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подход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Под </a:t>
            </a:r>
            <a:r>
              <a:rPr lang="en-GB" altLang="ru-RU" sz="1400" b="1" dirty="0" err="1">
                <a:solidFill>
                  <a:srgbClr val="CC3300"/>
                </a:solidFill>
              </a:rPr>
              <a:t>бизнесом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дальнейшем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изложении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будем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любую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деятельность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обязательно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связанную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с </a:t>
            </a:r>
            <a:r>
              <a:rPr lang="en-GB" altLang="ru-RU" sz="1400" dirty="0" err="1">
                <a:solidFill>
                  <a:srgbClr val="000099"/>
                </a:solidFill>
              </a:rPr>
              <a:t>извлечением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прибыли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CC3300"/>
                </a:solidFill>
              </a:rPr>
              <a:t>Бизнес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это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бизнес-процессов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как-то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собой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Из-за сложности предметной области модели бизнеса многослойны. При создании информационных систем необходимо построить модель </a:t>
            </a:r>
            <a:r>
              <a:rPr lang="ru-RU" altLang="ru-RU" sz="1400" b="1" dirty="0">
                <a:solidFill>
                  <a:srgbClr val="000099"/>
                </a:solidFill>
              </a:rPr>
              <a:t>бизнес-процессов</a:t>
            </a:r>
            <a:r>
              <a:rPr lang="ru-RU" altLang="ru-RU" sz="1400" dirty="0">
                <a:solidFill>
                  <a:srgbClr val="000099"/>
                </a:solidFill>
              </a:rPr>
              <a:t> (в </a:t>
            </a:r>
            <a:r>
              <a:rPr lang="en-US" altLang="ru-RU" sz="1400" dirty="0">
                <a:solidFill>
                  <a:srgbClr val="000099"/>
                </a:solidFill>
              </a:rPr>
              <a:t>UML </a:t>
            </a:r>
            <a:r>
              <a:rPr lang="ru-RU" altLang="ru-RU" sz="1400" dirty="0">
                <a:solidFill>
                  <a:srgbClr val="000099"/>
                </a:solidFill>
              </a:rPr>
              <a:t>это как минимум, диаграммы прецедентов, деятельностей и последовательностей), а затем переходить к концептуальной модели базы данных. База данных это модель бизнеса, очевидно, не полная. Но она должна как можно полнее отобразить модель бизнеса.</a:t>
            </a:r>
          </a:p>
          <a:p>
            <a:pPr indent="432000" algn="just" eaLnBrk="1" hangingPunct="1"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Модельный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подход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очень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важен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студента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изучающего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ru-RU" altLang="ru-RU" sz="1400" dirty="0">
                <a:solidFill>
                  <a:srgbClr val="000099"/>
                </a:solidFill>
              </a:rPr>
              <a:t>ы</a:t>
            </a:r>
            <a:r>
              <a:rPr lang="en-GB" altLang="ru-RU" sz="1400" dirty="0">
                <a:solidFill>
                  <a:srgbClr val="000099"/>
                </a:solidFill>
              </a:rPr>
              <a:t> данных, и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постановщика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задач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создания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информационных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>
                <a:solidFill>
                  <a:srgbClr val="000099"/>
                </a:solidFill>
              </a:rPr>
              <a:t>Например, при изучении аномалий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невозможно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разобраться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 ними </a:t>
            </a:r>
            <a:r>
              <a:rPr lang="en-GB" altLang="ru-RU" sz="1400" dirty="0" err="1">
                <a:solidFill>
                  <a:srgbClr val="000099"/>
                </a:solidFill>
              </a:rPr>
              <a:t>до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конца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учитывая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модельный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аспект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600"/>
              </a:spcBef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Существуют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управления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достаточно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регулирова</a:t>
            </a:r>
            <a:r>
              <a:rPr lang="en-GB" altLang="ru-RU" sz="1400" dirty="0" err="1">
                <a:solidFill>
                  <a:srgbClr val="000099"/>
                </a:solidFill>
              </a:rPr>
              <a:t>ть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потоки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документов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регламентирующих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сопровождающих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бизнес-процессы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Такая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документо-ориентированная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чрезвычайно упрощённом виде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представлена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следующем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слайде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695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2000" b="1" dirty="0">
                <a:solidFill>
                  <a:srgbClr val="CC3300"/>
                </a:solidFill>
              </a:rPr>
              <a:t>База данных </a:t>
            </a:r>
            <a:r>
              <a:rPr lang="en-GB" altLang="ru-RU" sz="2000" b="1" dirty="0" err="1">
                <a:solidFill>
                  <a:srgbClr val="CC3300"/>
                </a:solidFill>
              </a:rPr>
              <a:t>как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модель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бизнеса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B8579-F314-4015-B518-E746FAC1B960}"/>
              </a:ext>
            </a:extLst>
          </p:cNvPr>
          <p:cNvSpPr txBox="1"/>
          <p:nvPr/>
        </p:nvSpPr>
        <p:spPr>
          <a:xfrm>
            <a:off x="2555776" y="411510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800" b="1" dirty="0">
                <a:solidFill>
                  <a:srgbClr val="000099"/>
                </a:solidFill>
              </a:rPr>
              <a:t>П</a:t>
            </a:r>
            <a:r>
              <a:rPr lang="en-GB" altLang="ru-RU" sz="1800" b="1" dirty="0" err="1">
                <a:solidFill>
                  <a:srgbClr val="000099"/>
                </a:solidFill>
              </a:rPr>
              <a:t>ример</a:t>
            </a:r>
            <a:r>
              <a:rPr lang="en-GB" altLang="ru-RU" sz="1800" b="1" dirty="0">
                <a:solidFill>
                  <a:srgbClr val="000099"/>
                </a:solidFill>
              </a:rPr>
              <a:t> </a:t>
            </a:r>
            <a:r>
              <a:rPr lang="en-GB" altLang="ru-RU" sz="1800" b="1" dirty="0" err="1">
                <a:solidFill>
                  <a:srgbClr val="000099"/>
                </a:solidFill>
              </a:rPr>
              <a:t>документарного</a:t>
            </a:r>
            <a:r>
              <a:rPr lang="en-GB" altLang="ru-RU" sz="1800" b="1" dirty="0">
                <a:solidFill>
                  <a:srgbClr val="000099"/>
                </a:solidFill>
              </a:rPr>
              <a:t> </a:t>
            </a:r>
            <a:r>
              <a:rPr lang="en-GB" altLang="ru-RU" sz="1800" b="1" dirty="0" err="1">
                <a:solidFill>
                  <a:srgbClr val="000099"/>
                </a:solidFill>
              </a:rPr>
              <a:t>подхода</a:t>
            </a:r>
            <a:endParaRPr lang="ru-RU" b="1" dirty="0">
              <a:solidFill>
                <a:srgbClr val="000099"/>
              </a:solidFill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C7D1AAA-5AB3-494A-BBC4-794C819FF63A}"/>
              </a:ext>
            </a:extLst>
          </p:cNvPr>
          <p:cNvSpPr txBox="1">
            <a:spLocks noChangeArrowheads="1"/>
          </p:cNvSpPr>
          <p:nvPr/>
        </p:nvSpPr>
        <p:spPr>
          <a:xfrm rot="4738245">
            <a:off x="5340295" y="910368"/>
            <a:ext cx="1837271" cy="214669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759" y="7051"/>
                </a:moveTo>
                <a:cubicBezTo>
                  <a:pt x="12916" y="6385"/>
                  <a:pt x="11873" y="6024"/>
                  <a:pt x="10800" y="6024"/>
                </a:cubicBezTo>
                <a:cubicBezTo>
                  <a:pt x="9995" y="6023"/>
                  <a:pt x="9203" y="6227"/>
                  <a:pt x="8498" y="6615"/>
                </a:cubicBezTo>
                <a:lnTo>
                  <a:pt x="5595" y="1336"/>
                </a:lnTo>
                <a:cubicBezTo>
                  <a:pt x="7190" y="459"/>
                  <a:pt x="8980" y="-1"/>
                  <a:pt x="10800" y="0"/>
                </a:cubicBezTo>
                <a:cubicBezTo>
                  <a:pt x="13228" y="0"/>
                  <a:pt x="15586" y="818"/>
                  <a:pt x="17492" y="2323"/>
                </a:cubicBezTo>
                <a:lnTo>
                  <a:pt x="19165" y="204"/>
                </a:lnTo>
                <a:lnTo>
                  <a:pt x="20109" y="8227"/>
                </a:lnTo>
                <a:lnTo>
                  <a:pt x="12086" y="9170"/>
                </a:lnTo>
                <a:lnTo>
                  <a:pt x="13759" y="7051"/>
                </a:lnTo>
                <a:close/>
              </a:path>
            </a:pathLst>
          </a:custGeom>
          <a:solidFill>
            <a:srgbClr val="EAEAEA"/>
          </a:solidFill>
          <a:ln w="1908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ru-RU" altLang="ru-RU" kern="0"/>
              <a:t>           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3786DC10-46EF-42B1-8725-5C1B4B08A479}"/>
              </a:ext>
            </a:extLst>
          </p:cNvPr>
          <p:cNvSpPr txBox="1">
            <a:spLocks noGrp="1"/>
          </p:cNvSpPr>
          <p:nvPr/>
        </p:nvSpPr>
        <p:spPr bwMode="auto">
          <a:xfrm>
            <a:off x="6057900" y="4683919"/>
            <a:ext cx="159901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0C773222-821F-4DE3-AF92-E032538BB76C}" type="slidenum">
              <a:rPr lang="en-GB" altLang="ru-RU" sz="1050"/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31</a:t>
            </a:fld>
            <a:endParaRPr lang="en-GB" altLang="ru-RU" sz="105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A8938B38-260F-400F-AA56-1A3404BDB4B9}"/>
              </a:ext>
            </a:extLst>
          </p:cNvPr>
          <p:cNvSpPr>
            <a:spLocks noChangeArrowheads="1"/>
          </p:cNvSpPr>
          <p:nvPr/>
        </p:nvSpPr>
        <p:spPr bwMode="auto">
          <a:xfrm rot="16020000" flipH="1">
            <a:off x="2179807" y="795079"/>
            <a:ext cx="1779886" cy="22053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759" y="7051"/>
                </a:moveTo>
                <a:cubicBezTo>
                  <a:pt x="12916" y="6385"/>
                  <a:pt x="11873" y="6024"/>
                  <a:pt x="10800" y="6024"/>
                </a:cubicBezTo>
                <a:cubicBezTo>
                  <a:pt x="9995" y="6023"/>
                  <a:pt x="9203" y="6227"/>
                  <a:pt x="8498" y="6615"/>
                </a:cubicBezTo>
                <a:lnTo>
                  <a:pt x="5595" y="1336"/>
                </a:lnTo>
                <a:cubicBezTo>
                  <a:pt x="7190" y="459"/>
                  <a:pt x="8980" y="-1"/>
                  <a:pt x="10800" y="0"/>
                </a:cubicBezTo>
                <a:cubicBezTo>
                  <a:pt x="13228" y="0"/>
                  <a:pt x="15586" y="818"/>
                  <a:pt x="17492" y="2323"/>
                </a:cubicBezTo>
                <a:lnTo>
                  <a:pt x="19165" y="204"/>
                </a:lnTo>
                <a:lnTo>
                  <a:pt x="20109" y="8227"/>
                </a:lnTo>
                <a:lnTo>
                  <a:pt x="12086" y="9170"/>
                </a:lnTo>
                <a:lnTo>
                  <a:pt x="13759" y="7051"/>
                </a:lnTo>
                <a:close/>
              </a:path>
            </a:pathLst>
          </a:custGeom>
          <a:solidFill>
            <a:srgbClr val="EAEAEA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E6296A6-A6C6-41A7-8C0D-9626750A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166" y="897731"/>
            <a:ext cx="5131594" cy="815579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6C848"/>
              </a:gs>
              <a:gs pos="100000">
                <a:srgbClr val="FAEC82"/>
              </a:gs>
            </a:gsLst>
            <a:lin ang="5400000" scaled="1"/>
          </a:gra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B36357-8249-43AD-AAE0-F20039C2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897" y="1137543"/>
            <a:ext cx="1079897" cy="378619"/>
          </a:xfrm>
          <a:prstGeom prst="rect">
            <a:avLst/>
          </a:prstGeom>
          <a:solidFill>
            <a:srgbClr val="7AC0F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Comic Sans MS" panose="030F0702030302020204" pitchFamily="66" charset="0"/>
              <a:buNone/>
            </a:pPr>
            <a:r>
              <a:rPr lang="en-GB" altLang="ru-RU" sz="1350">
                <a:latin typeface="Comic Sans MS" panose="030F0702030302020204" pitchFamily="66" charset="0"/>
              </a:rPr>
              <a:t>Процесс 3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740322F-F952-478B-8B11-CE21CBDBE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803" y="1137543"/>
            <a:ext cx="1079897" cy="378619"/>
          </a:xfrm>
          <a:prstGeom prst="rect">
            <a:avLst/>
          </a:prstGeom>
          <a:solidFill>
            <a:srgbClr val="BD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Comic Sans MS" panose="030F0702030302020204" pitchFamily="66" charset="0"/>
              <a:buNone/>
            </a:pPr>
            <a:r>
              <a:rPr lang="en-GB" altLang="ru-RU" sz="1350" dirty="0" err="1">
                <a:latin typeface="Comic Sans MS" panose="030F0702030302020204" pitchFamily="66" charset="0"/>
              </a:rPr>
              <a:t>Процесс</a:t>
            </a:r>
            <a:r>
              <a:rPr lang="en-GB" altLang="ru-RU" sz="1350" dirty="0">
                <a:latin typeface="Comic Sans MS" panose="030F0702030302020204" pitchFamily="66" charset="0"/>
              </a:rPr>
              <a:t> 2</a:t>
            </a: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CCFACA8D-BCE6-4DD5-A69B-83D27DBE7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0932" y="1353046"/>
            <a:ext cx="498872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D8307137-2F69-4D61-9DC6-D873963046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4222" y="1353046"/>
            <a:ext cx="447675" cy="119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130E81DA-9F38-4A28-9ECC-4F461D3AE97D}"/>
              </a:ext>
            </a:extLst>
          </p:cNvPr>
          <p:cNvSpPr txBox="1">
            <a:spLocks noChangeArrowheads="1"/>
          </p:cNvSpPr>
          <p:nvPr/>
        </p:nvSpPr>
        <p:spPr bwMode="auto">
          <a:xfrm rot="1740000">
            <a:off x="6578203" y="1934171"/>
            <a:ext cx="747713" cy="6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44"/>
              </a:spcBef>
              <a:buNone/>
            </a:pPr>
            <a:r>
              <a:rPr lang="en-GB" altLang="ru-RU" sz="1350"/>
              <a:t>Специ-фика- ции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3DD2767-DE51-4136-AE8D-F36BEA7DB6E8}"/>
              </a:ext>
            </a:extLst>
          </p:cNvPr>
          <p:cNvSpPr txBox="1">
            <a:spLocks noChangeArrowheads="1"/>
          </p:cNvSpPr>
          <p:nvPr/>
        </p:nvSpPr>
        <p:spPr bwMode="auto">
          <a:xfrm rot="20220000">
            <a:off x="1963341" y="1881784"/>
            <a:ext cx="826294" cy="6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dirty="0" err="1"/>
              <a:t>Ограни-че</a:t>
            </a:r>
            <a:r>
              <a:rPr lang="en-GB" altLang="ru-RU" sz="1350" dirty="0"/>
              <a:t>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dirty="0" err="1"/>
              <a:t>ния</a:t>
            </a:r>
            <a:endParaRPr lang="en-GB" altLang="ru-RU" sz="1350" dirty="0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B9000685-9E83-4752-A450-A07BCBFB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5" y="2698080"/>
            <a:ext cx="5669756" cy="108949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AEC82"/>
              </a:gs>
              <a:gs pos="100000">
                <a:srgbClr val="99CC00"/>
              </a:gs>
            </a:gsLst>
            <a:lin ang="5400000" scaled="1"/>
          </a:gra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B734465E-E16E-4302-9E49-83DCB6D07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02" y="1550046"/>
            <a:ext cx="161925" cy="1350169"/>
          </a:xfrm>
          <a:prstGeom prst="downArrow">
            <a:avLst>
              <a:gd name="adj1" fmla="val 50000"/>
              <a:gd name="adj2" fmla="val 208456"/>
            </a:avLst>
          </a:prstGeom>
          <a:solidFill>
            <a:srgbClr val="EAEAEA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B8DF8632-E051-41C1-9AF2-EF42F73F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769" y="1545952"/>
            <a:ext cx="161925" cy="1241822"/>
          </a:xfrm>
          <a:prstGeom prst="downArrow">
            <a:avLst>
              <a:gd name="adj1" fmla="val 50000"/>
              <a:gd name="adj2" fmla="val 191728"/>
            </a:avLst>
          </a:prstGeom>
          <a:solidFill>
            <a:srgbClr val="EAEAEA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20" name="AutoShape 14">
            <a:extLst>
              <a:ext uri="{FF2B5EF4-FFF2-40B4-BE49-F238E27FC236}">
                <a16:creationId xmlns:a16="http://schemas.microsoft.com/office/drawing/2014/main" id="{3B229F09-BCA4-42B0-88B9-596EEF753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1545952"/>
            <a:ext cx="161925" cy="1350169"/>
          </a:xfrm>
          <a:prstGeom prst="downArrow">
            <a:avLst>
              <a:gd name="adj1" fmla="val 50000"/>
              <a:gd name="adj2" fmla="val 208456"/>
            </a:avLst>
          </a:prstGeom>
          <a:solidFill>
            <a:srgbClr val="EAEAEA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ABE6C1F1-55B8-481D-BAFC-AFDE273ABAE0}"/>
              </a:ext>
            </a:extLst>
          </p:cNvPr>
          <p:cNvGrpSpPr>
            <a:grpSpLocks/>
          </p:cNvGrpSpPr>
          <p:nvPr/>
        </p:nvGrpSpPr>
        <p:grpSpPr bwMode="auto">
          <a:xfrm>
            <a:off x="2601516" y="2896492"/>
            <a:ext cx="1132284" cy="539354"/>
            <a:chOff x="1225" y="2482"/>
            <a:chExt cx="951" cy="453"/>
          </a:xfrm>
        </p:grpSpPr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E73E6965-905A-44D8-AF71-51C19A7E9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709"/>
              <a:ext cx="952" cy="227"/>
            </a:xfrm>
            <a:prstGeom prst="rect">
              <a:avLst/>
            </a:prstGeom>
            <a:solidFill>
              <a:srgbClr val="E7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>
                  <a:latin typeface="Comic Sans MS" panose="030F0702030302020204" pitchFamily="66" charset="0"/>
                </a:rPr>
                <a:t>Документ 1.2</a:t>
              </a: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E407C8E4-852A-49B9-929F-9CA317AE6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2482"/>
              <a:ext cx="952" cy="227"/>
            </a:xfrm>
            <a:prstGeom prst="rect">
              <a:avLst/>
            </a:prstGeom>
            <a:solidFill>
              <a:srgbClr val="E7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>
                  <a:latin typeface="Comic Sans MS" panose="030F0702030302020204" pitchFamily="66" charset="0"/>
                </a:rPr>
                <a:t>Документ 1.1</a:t>
              </a:r>
            </a:p>
          </p:txBody>
        </p:sp>
        <p:sp>
          <p:nvSpPr>
            <p:cNvPr id="24" name="Line 18">
              <a:extLst>
                <a:ext uri="{FF2B5EF4-FFF2-40B4-BE49-F238E27FC236}">
                  <a16:creationId xmlns:a16="http://schemas.microsoft.com/office/drawing/2014/main" id="{8C54B6BB-8E9A-4503-9CD0-EA63E7A08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482"/>
              <a:ext cx="952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19">
              <a:extLst>
                <a:ext uri="{FF2B5EF4-FFF2-40B4-BE49-F238E27FC236}">
                  <a16:creationId xmlns:a16="http://schemas.microsoft.com/office/drawing/2014/main" id="{1F872FC9-6A30-40D0-B16C-01549E683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709"/>
              <a:ext cx="95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4228FE2F-59E1-4BC7-BBCB-1C97EFC45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936"/>
              <a:ext cx="952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A8F625AC-E5A6-4BA2-A476-E15BA32D8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" y="2482"/>
              <a:ext cx="1" cy="45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D364D6D0-09A3-4014-9428-9ED566919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482"/>
              <a:ext cx="1" cy="45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9" name="Group 23">
            <a:extLst>
              <a:ext uri="{FF2B5EF4-FFF2-40B4-BE49-F238E27FC236}">
                <a16:creationId xmlns:a16="http://schemas.microsoft.com/office/drawing/2014/main" id="{4EBF99E7-A2FC-40DC-A5D0-5920F60D804A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2787774"/>
            <a:ext cx="1078706" cy="756047"/>
            <a:chOff x="2540" y="2406"/>
            <a:chExt cx="906" cy="635"/>
          </a:xfrm>
        </p:grpSpPr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F45ACC36-408B-4F71-A690-C88201DBA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830"/>
              <a:ext cx="907" cy="212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00" tIns="35100" rIns="270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>
                  <a:latin typeface="Comic Sans MS" panose="030F0702030302020204" pitchFamily="66" charset="0"/>
                </a:rPr>
                <a:t>Документ 2.3</a:t>
              </a: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6FCB6406-4D6D-45E4-9071-AB55E46F8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618"/>
              <a:ext cx="907" cy="212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00" tIns="35100" rIns="270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>
                  <a:latin typeface="Comic Sans MS" panose="030F0702030302020204" pitchFamily="66" charset="0"/>
                </a:rPr>
                <a:t>Документ 2.2</a:t>
              </a: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E066E2C3-5C54-47EF-B1CD-0F5CAF0D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2406"/>
              <a:ext cx="907" cy="212"/>
            </a:xfrm>
            <a:prstGeom prst="rect">
              <a:avLst/>
            </a:prstGeom>
            <a:solidFill>
              <a:srgbClr val="BD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7000" tIns="35100" rIns="270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>
                  <a:latin typeface="Comic Sans MS" panose="030F0702030302020204" pitchFamily="66" charset="0"/>
                </a:rPr>
                <a:t>Документ 2.1</a:t>
              </a:r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1BA83522-EE5A-449E-A8D3-7BF5F7948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406"/>
              <a:ext cx="907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39724020-6487-4484-BCFD-9DC2FE9B3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618"/>
              <a:ext cx="90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07509003-F96E-4000-B04C-F2D1B0C93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830"/>
              <a:ext cx="907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47CD42AE-4323-4708-9BEC-57138FD22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042"/>
              <a:ext cx="907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7" name="Line 31">
              <a:extLst>
                <a:ext uri="{FF2B5EF4-FFF2-40B4-BE49-F238E27FC236}">
                  <a16:creationId xmlns:a16="http://schemas.microsoft.com/office/drawing/2014/main" id="{2B45EF52-C4A0-4186-A557-7823C0254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7" y="2406"/>
              <a:ext cx="1" cy="63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BFC13A0F-D436-42CF-847A-DC15BEC01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2406"/>
              <a:ext cx="1" cy="636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39" name="Group 33">
            <a:extLst>
              <a:ext uri="{FF2B5EF4-FFF2-40B4-BE49-F238E27FC236}">
                <a16:creationId xmlns:a16="http://schemas.microsoft.com/office/drawing/2014/main" id="{171AF3AF-68B8-4724-AF7A-817011378B66}"/>
              </a:ext>
            </a:extLst>
          </p:cNvPr>
          <p:cNvGrpSpPr>
            <a:grpSpLocks/>
          </p:cNvGrpSpPr>
          <p:nvPr/>
        </p:nvGrpSpPr>
        <p:grpSpPr bwMode="auto">
          <a:xfrm>
            <a:off x="5678091" y="2931790"/>
            <a:ext cx="1079897" cy="367904"/>
            <a:chOff x="3809" y="2478"/>
            <a:chExt cx="907" cy="309"/>
          </a:xfrm>
        </p:grpSpPr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CBA030A2-7A60-4BE4-BD57-A80C9EB69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9" y="2478"/>
              <a:ext cx="908" cy="310"/>
            </a:xfrm>
            <a:prstGeom prst="rect">
              <a:avLst/>
            </a:prstGeom>
            <a:solidFill>
              <a:srgbClr val="7AC0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0500" tIns="35100" rIns="40500" bIns="3510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00"/>
                </a:spcBef>
                <a:buNone/>
              </a:pPr>
              <a:r>
                <a:rPr lang="en-GB" altLang="ru-RU" sz="1200" dirty="0" err="1">
                  <a:latin typeface="Comic Sans MS" panose="030F0702030302020204" pitchFamily="66" charset="0"/>
                </a:rPr>
                <a:t>Документ</a:t>
              </a:r>
              <a:r>
                <a:rPr lang="en-GB" altLang="ru-RU" sz="1200" dirty="0">
                  <a:latin typeface="Comic Sans MS" panose="030F0702030302020204" pitchFamily="66" charset="0"/>
                </a:rPr>
                <a:t> 3.1</a:t>
              </a:r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F9189EC6-F21E-477E-9BF8-A51E876C6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478"/>
              <a:ext cx="908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DC0C9421-9BC5-4CE1-8B9F-6D48847F8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788"/>
              <a:ext cx="908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918ACEFB-D36F-43AB-B7C2-74845CFB2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2478"/>
              <a:ext cx="1" cy="31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38">
              <a:extLst>
                <a:ext uri="{FF2B5EF4-FFF2-40B4-BE49-F238E27FC236}">
                  <a16:creationId xmlns:a16="http://schemas.microsoft.com/office/drawing/2014/main" id="{E34E0CB8-33BE-41BB-9915-523FBA17D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2478"/>
              <a:ext cx="1" cy="310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5" name="AutoShape 39">
            <a:extLst>
              <a:ext uri="{FF2B5EF4-FFF2-40B4-BE49-F238E27FC236}">
                <a16:creationId xmlns:a16="http://schemas.microsoft.com/office/drawing/2014/main" id="{4BEC447A-2106-414A-9020-7DC9FECC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225959"/>
            <a:ext cx="1546521" cy="644130"/>
          </a:xfrm>
          <a:prstGeom prst="wedgeRoundRectCallout">
            <a:avLst>
              <a:gd name="adj1" fmla="val 56174"/>
              <a:gd name="adj2" fmla="val -68516"/>
              <a:gd name="adj3" fmla="val 16667"/>
            </a:avLst>
          </a:prstGeom>
          <a:solidFill>
            <a:srgbClr val="FFFFFF">
              <a:alpha val="4901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0500" tIns="35100" rIns="40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050" dirty="0" err="1"/>
              <a:t>Документы</a:t>
            </a:r>
            <a:r>
              <a:rPr lang="en-GB" altLang="ru-RU" sz="1050" dirty="0"/>
              <a:t>, </a:t>
            </a:r>
            <a:r>
              <a:rPr lang="en-GB" altLang="ru-RU" sz="1050" dirty="0" err="1"/>
              <a:t>поддерживающие</a:t>
            </a:r>
            <a:r>
              <a:rPr lang="en-GB" altLang="ru-RU" sz="1050" dirty="0"/>
              <a:t> </a:t>
            </a:r>
            <a:r>
              <a:rPr lang="en-GB" altLang="ru-RU" sz="1050" dirty="0" err="1"/>
              <a:t>управление</a:t>
            </a:r>
            <a:r>
              <a:rPr lang="en-GB" altLang="ru-RU" sz="1050" dirty="0"/>
              <a:t> </a:t>
            </a:r>
            <a:r>
              <a:rPr lang="en-GB" altLang="ru-RU" sz="1050" dirty="0" err="1"/>
              <a:t>Процессом</a:t>
            </a:r>
            <a:r>
              <a:rPr lang="en-GB" altLang="ru-RU" sz="1050" dirty="0"/>
              <a:t> 1</a:t>
            </a:r>
          </a:p>
        </p:txBody>
      </p:sp>
      <p:sp>
        <p:nvSpPr>
          <p:cNvPr id="46" name="AutoShape 40">
            <a:extLst>
              <a:ext uri="{FF2B5EF4-FFF2-40B4-BE49-F238E27FC236}">
                <a16:creationId xmlns:a16="http://schemas.microsoft.com/office/drawing/2014/main" id="{5E5C0A6C-2C1D-49BA-94F5-FD0CA885B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603" y="3227424"/>
            <a:ext cx="1295400" cy="647700"/>
          </a:xfrm>
          <a:prstGeom prst="wedgeRoundRectCallout">
            <a:avLst>
              <a:gd name="adj1" fmla="val -46968"/>
              <a:gd name="adj2" fmla="val -68750"/>
              <a:gd name="adj3" fmla="val 16667"/>
            </a:avLst>
          </a:prstGeom>
          <a:solidFill>
            <a:srgbClr val="FFFFFF">
              <a:alpha val="4901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0500" tIns="35100" rIns="40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050" dirty="0" err="1"/>
              <a:t>Документ</a:t>
            </a:r>
            <a:r>
              <a:rPr lang="en-GB" altLang="ru-RU" sz="1050" dirty="0"/>
              <a:t>, </a:t>
            </a:r>
            <a:r>
              <a:rPr lang="en-GB" altLang="ru-RU" sz="1050" dirty="0" err="1"/>
              <a:t>поддерживающий</a:t>
            </a:r>
            <a:r>
              <a:rPr lang="en-GB" altLang="ru-RU" sz="1050" dirty="0"/>
              <a:t> </a:t>
            </a:r>
            <a:r>
              <a:rPr lang="en-GB" altLang="ru-RU" sz="1050" dirty="0" err="1"/>
              <a:t>управление</a:t>
            </a:r>
            <a:r>
              <a:rPr lang="en-GB" altLang="ru-RU" sz="1050" dirty="0"/>
              <a:t> </a:t>
            </a:r>
            <a:r>
              <a:rPr lang="en-GB" altLang="ru-RU" sz="1050" dirty="0" err="1"/>
              <a:t>Процессом</a:t>
            </a:r>
            <a:r>
              <a:rPr lang="en-GB" altLang="ru-RU" sz="1050" dirty="0"/>
              <a:t> 3</a:t>
            </a:r>
          </a:p>
        </p:txBody>
      </p:sp>
      <p:sp>
        <p:nvSpPr>
          <p:cNvPr id="47" name="AutoShape 41">
            <a:extLst>
              <a:ext uri="{FF2B5EF4-FFF2-40B4-BE49-F238E27FC236}">
                <a16:creationId xmlns:a16="http://schemas.microsoft.com/office/drawing/2014/main" id="{FD67C714-FAEA-417A-B468-5A5D3727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2" y="4176951"/>
            <a:ext cx="5616179" cy="4321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6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/>
              <a:t>Приложение, реализующее функции информационной системы</a:t>
            </a:r>
          </a:p>
        </p:txBody>
      </p:sp>
      <p:sp>
        <p:nvSpPr>
          <p:cNvPr id="48" name="Rectangle 42">
            <a:extLst>
              <a:ext uri="{FF2B5EF4-FFF2-40B4-BE49-F238E27FC236}">
                <a16:creationId xmlns:a16="http://schemas.microsoft.com/office/drawing/2014/main" id="{67DFB9BD-366E-4FCC-B4FF-C933CDDB0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132" y="1131590"/>
            <a:ext cx="1079897" cy="378619"/>
          </a:xfrm>
          <a:prstGeom prst="rect">
            <a:avLst/>
          </a:prstGeom>
          <a:solidFill>
            <a:srgbClr val="E9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Comic Sans MS" panose="030F0702030302020204" pitchFamily="66" charset="0"/>
              <a:buNone/>
            </a:pPr>
            <a:r>
              <a:rPr lang="en-GB" altLang="ru-RU" sz="1350">
                <a:latin typeface="Comic Sans MS" panose="030F0702030302020204" pitchFamily="66" charset="0"/>
              </a:rPr>
              <a:t>Процесс 1</a:t>
            </a:r>
          </a:p>
        </p:txBody>
      </p:sp>
      <p:sp>
        <p:nvSpPr>
          <p:cNvPr id="49" name="Oval 43">
            <a:extLst>
              <a:ext uri="{FF2B5EF4-FFF2-40B4-BE49-F238E27FC236}">
                <a16:creationId xmlns:a16="http://schemas.microsoft.com/office/drawing/2014/main" id="{D5A08BEC-6C1C-498B-ADCA-0985FD09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953" y="736687"/>
            <a:ext cx="1835944" cy="334741"/>
          </a:xfrm>
          <a:prstGeom prst="ellipse">
            <a:avLst/>
          </a:prstGeom>
          <a:solidFill>
            <a:srgbClr val="F6C848"/>
          </a:soli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844"/>
              </a:spcBef>
              <a:buNone/>
            </a:pPr>
            <a:r>
              <a:rPr lang="en-GB" altLang="ru-RU" sz="1350" b="1"/>
              <a:t>Бизнес-процессы</a:t>
            </a:r>
          </a:p>
        </p:txBody>
      </p:sp>
      <p:sp>
        <p:nvSpPr>
          <p:cNvPr id="50" name="Oval 44">
            <a:extLst>
              <a:ext uri="{FF2B5EF4-FFF2-40B4-BE49-F238E27FC236}">
                <a16:creationId xmlns:a16="http://schemas.microsoft.com/office/drawing/2014/main" id="{7CFCA1B8-602B-4433-A4B2-BCBC43D1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531" y="3634706"/>
            <a:ext cx="1728788" cy="315033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100000">
                <a:srgbClr val="93C400"/>
              </a:gs>
            </a:gsLst>
            <a:lin ang="5400000" scaled="1"/>
          </a:gradFill>
          <a:ln w="381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b="1" dirty="0"/>
              <a:t>База </a:t>
            </a:r>
            <a:r>
              <a:rPr lang="en-GB" altLang="ru-RU" sz="1350" b="1" dirty="0" err="1"/>
              <a:t>данных</a:t>
            </a:r>
            <a:endParaRPr lang="en-GB" altLang="ru-RU" sz="1350" b="1" dirty="0"/>
          </a:p>
        </p:txBody>
      </p:sp>
      <p:sp>
        <p:nvSpPr>
          <p:cNvPr id="51" name="AutoShape 45">
            <a:extLst>
              <a:ext uri="{FF2B5EF4-FFF2-40B4-BE49-F238E27FC236}">
                <a16:creationId xmlns:a16="http://schemas.microsoft.com/office/drawing/2014/main" id="{1A1A69C2-291F-4052-9584-BC3D399F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165" y="3926887"/>
            <a:ext cx="305941" cy="250064"/>
          </a:xfrm>
          <a:prstGeom prst="upDownArrow">
            <a:avLst>
              <a:gd name="adj1" fmla="val 44852"/>
              <a:gd name="adj2" fmla="val 25620"/>
            </a:avLst>
          </a:prstGeom>
          <a:solidFill>
            <a:srgbClr val="EAEAEA"/>
          </a:solidFill>
          <a:ln w="1908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5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Процесс моделирования</a:t>
            </a:r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6443662" y="4341178"/>
            <a:ext cx="2700338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>
                <a:srgbClr val="808080"/>
              </a:buClr>
              <a:buSzPct val="100000"/>
              <a:buFont typeface="Symbol" pitchFamily="18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ru-RU" sz="2000" b="1" dirty="0">
                <a:solidFill>
                  <a:srgbClr val="808080"/>
                </a:solidFill>
                <a:latin typeface="Symbol" pitchFamily="18" charset="2"/>
              </a:rPr>
              <a:t></a:t>
            </a:r>
            <a:r>
              <a:rPr lang="en-GB" altLang="ru-RU" dirty="0">
                <a:solidFill>
                  <a:srgbClr val="000000"/>
                </a:solidFill>
              </a:rPr>
              <a:t> </a:t>
            </a:r>
            <a:r>
              <a:rPr lang="en-GB" altLang="ru-RU" sz="1600" dirty="0" err="1">
                <a:solidFill>
                  <a:srgbClr val="000000"/>
                </a:solidFill>
              </a:rPr>
              <a:t>Бессарабов</a:t>
            </a:r>
            <a:r>
              <a:rPr lang="en-GB" altLang="ru-RU" sz="1600" dirty="0">
                <a:solidFill>
                  <a:srgbClr val="000000"/>
                </a:solidFill>
              </a:rPr>
              <a:t> Н.В.</a:t>
            </a:r>
            <a:r>
              <a:rPr lang="ru-RU" altLang="ru-RU" sz="1600" dirty="0">
                <a:solidFill>
                  <a:srgbClr val="000000"/>
                </a:solidFill>
              </a:rPr>
              <a:t>  </a:t>
            </a:r>
            <a:r>
              <a:rPr lang="en-GB" altLang="ru-RU" sz="1600" dirty="0">
                <a:solidFill>
                  <a:srgbClr val="000000"/>
                </a:solidFill>
              </a:rPr>
              <a:t>2019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555526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solidFill>
                  <a:srgbClr val="000099"/>
                </a:solidFill>
              </a:rPr>
              <a:t>Условно выделим этапы процесса моделирования данных:</a:t>
            </a:r>
          </a:p>
          <a:p>
            <a:pPr algn="just"/>
            <a:r>
              <a:rPr lang="ru-RU" sz="1200" b="1" dirty="0">
                <a:solidFill>
                  <a:srgbClr val="CC3300"/>
                </a:solidFill>
              </a:rPr>
              <a:t>Первый этап: </a:t>
            </a:r>
            <a:r>
              <a:rPr lang="ru-RU" sz="1200" dirty="0">
                <a:solidFill>
                  <a:srgbClr val="000099"/>
                </a:solidFill>
              </a:rPr>
              <a:t>выбор </a:t>
            </a:r>
            <a:r>
              <a:rPr lang="ru-RU" sz="1200" b="1" dirty="0">
                <a:solidFill>
                  <a:srgbClr val="000099"/>
                </a:solidFill>
              </a:rPr>
              <a:t>целей моделирования</a:t>
            </a:r>
            <a:r>
              <a:rPr lang="ru-RU" sz="1200" dirty="0">
                <a:solidFill>
                  <a:srgbClr val="000099"/>
                </a:solidFill>
              </a:rPr>
              <a:t>. Цель определяет сложность  модели и возможности дальнейшего изменения модели (</a:t>
            </a:r>
            <a:r>
              <a:rPr lang="ru-RU" sz="1200" dirty="0" err="1">
                <a:solidFill>
                  <a:srgbClr val="000099"/>
                </a:solidFill>
              </a:rPr>
              <a:t>рефакторинга</a:t>
            </a:r>
            <a:r>
              <a:rPr lang="ru-RU" sz="1200" dirty="0">
                <a:solidFill>
                  <a:srgbClr val="000099"/>
                </a:solidFill>
              </a:rPr>
              <a:t>).</a:t>
            </a:r>
          </a:p>
          <a:p>
            <a:pPr algn="just"/>
            <a:r>
              <a:rPr lang="ru-RU" sz="1200" b="1" dirty="0">
                <a:solidFill>
                  <a:srgbClr val="CC3300"/>
                </a:solidFill>
              </a:rPr>
              <a:t>Второй этап: </a:t>
            </a:r>
            <a:r>
              <a:rPr lang="ru-RU" sz="1200" dirty="0">
                <a:solidFill>
                  <a:srgbClr val="000099"/>
                </a:solidFill>
              </a:rPr>
              <a:t>построение концептуальной модели. Выявляются </a:t>
            </a:r>
            <a:r>
              <a:rPr lang="ru-RU" sz="1200" b="1" dirty="0">
                <a:solidFill>
                  <a:srgbClr val="000099"/>
                </a:solidFill>
              </a:rPr>
              <a:t>существенные объекты</a:t>
            </a:r>
            <a:r>
              <a:rPr lang="ru-RU" sz="1200" dirty="0">
                <a:solidFill>
                  <a:srgbClr val="000099"/>
                </a:solidFill>
              </a:rPr>
              <a:t>, исключаются второстепенные. Задаются типы </a:t>
            </a:r>
            <a:r>
              <a:rPr lang="ru-RU" sz="1200" b="1" dirty="0">
                <a:solidFill>
                  <a:srgbClr val="000099"/>
                </a:solidFill>
              </a:rPr>
              <a:t>данных</a:t>
            </a:r>
            <a:r>
              <a:rPr lang="ru-RU" sz="1200" dirty="0">
                <a:solidFill>
                  <a:srgbClr val="000099"/>
                </a:solidFill>
              </a:rPr>
              <a:t> и </a:t>
            </a:r>
            <a:r>
              <a:rPr lang="ru-RU" sz="1200" b="1" dirty="0">
                <a:solidFill>
                  <a:srgbClr val="000099"/>
                </a:solidFill>
              </a:rPr>
              <a:t>домены</a:t>
            </a:r>
            <a:r>
              <a:rPr lang="ru-RU" sz="1200" dirty="0">
                <a:solidFill>
                  <a:srgbClr val="000099"/>
                </a:solidFill>
              </a:rPr>
              <a:t>. Результат – концептуальная схема модели. Возможно, проводится </a:t>
            </a:r>
            <a:r>
              <a:rPr lang="ru-RU" sz="1200" dirty="0" err="1">
                <a:solidFill>
                  <a:srgbClr val="000099"/>
                </a:solidFill>
              </a:rPr>
              <a:t>рефакторинг</a:t>
            </a:r>
            <a:r>
              <a:rPr lang="ru-RU" sz="1200" dirty="0">
                <a:solidFill>
                  <a:srgbClr val="000099"/>
                </a:solidFill>
              </a:rPr>
              <a:t> бизнеса.</a:t>
            </a:r>
          </a:p>
          <a:p>
            <a:pPr algn="just"/>
            <a:r>
              <a:rPr lang="ru-RU" sz="1200" b="1" dirty="0">
                <a:solidFill>
                  <a:srgbClr val="CC3300"/>
                </a:solidFill>
              </a:rPr>
              <a:t>Третий этап: </a:t>
            </a:r>
            <a:r>
              <a:rPr lang="ru-RU" sz="1200" dirty="0">
                <a:solidFill>
                  <a:srgbClr val="000099"/>
                </a:solidFill>
              </a:rPr>
              <a:t>создание </a:t>
            </a:r>
            <a:r>
              <a:rPr lang="ru-RU" sz="1200" i="1" dirty="0">
                <a:solidFill>
                  <a:srgbClr val="000099"/>
                </a:solidFill>
              </a:rPr>
              <a:t>логической модели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algn="just"/>
            <a:r>
              <a:rPr lang="ru-RU" sz="1200" b="1" dirty="0">
                <a:solidFill>
                  <a:srgbClr val="CC3300"/>
                </a:solidFill>
              </a:rPr>
              <a:t>Четвертый этап:</a:t>
            </a:r>
            <a:r>
              <a:rPr lang="ru-RU" sz="1200" b="1" dirty="0">
                <a:solidFill>
                  <a:srgbClr val="000099"/>
                </a:solidFill>
              </a:rPr>
              <a:t> </a:t>
            </a:r>
            <a:r>
              <a:rPr lang="ru-RU" sz="1200" dirty="0">
                <a:solidFill>
                  <a:srgbClr val="000099"/>
                </a:solidFill>
              </a:rPr>
              <a:t>создание </a:t>
            </a:r>
            <a:r>
              <a:rPr lang="ru-RU" sz="1200" i="1" dirty="0">
                <a:solidFill>
                  <a:srgbClr val="000099"/>
                </a:solidFill>
              </a:rPr>
              <a:t>физической модели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algn="just"/>
            <a:r>
              <a:rPr lang="ru-RU" sz="1200" b="1" dirty="0">
                <a:solidFill>
                  <a:srgbClr val="CC3300"/>
                </a:solidFill>
              </a:rPr>
              <a:t>Пятый этап: </a:t>
            </a:r>
            <a:r>
              <a:rPr lang="ru-RU" sz="1200" i="1" dirty="0">
                <a:solidFill>
                  <a:srgbClr val="000099"/>
                </a:solidFill>
              </a:rPr>
              <a:t>аппаратная реализация</a:t>
            </a:r>
            <a:r>
              <a:rPr lang="ru-RU" sz="1200" dirty="0">
                <a:solidFill>
                  <a:srgbClr val="000099"/>
                </a:solidFill>
              </a:rPr>
              <a:t>.</a:t>
            </a: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     </a:t>
            </a:r>
            <a:r>
              <a:rPr lang="ru-RU" sz="1200" b="1" i="1" dirty="0">
                <a:solidFill>
                  <a:srgbClr val="000099"/>
                </a:solidFill>
              </a:rPr>
              <a:t>Концептуальная модель данных </a:t>
            </a:r>
            <a:r>
              <a:rPr lang="ru-RU" sz="1200" dirty="0">
                <a:solidFill>
                  <a:srgbClr val="000099"/>
                </a:solidFill>
              </a:rPr>
              <a:t>описывает </a:t>
            </a:r>
            <a:r>
              <a:rPr lang="ru-RU" sz="1200" i="1" dirty="0">
                <a:solidFill>
                  <a:srgbClr val="000099"/>
                </a:solidFill>
              </a:rPr>
              <a:t>данные</a:t>
            </a:r>
            <a:r>
              <a:rPr lang="ru-RU" sz="1200" dirty="0">
                <a:solidFill>
                  <a:srgbClr val="000099"/>
                </a:solidFill>
              </a:rPr>
              <a:t> исходя из </a:t>
            </a:r>
            <a:r>
              <a:rPr lang="ru-RU" sz="1200" i="1" dirty="0">
                <a:solidFill>
                  <a:srgbClr val="000099"/>
                </a:solidFill>
              </a:rPr>
              <a:t>требований бизнеса</a:t>
            </a:r>
            <a:r>
              <a:rPr lang="ru-RU" sz="1200" dirty="0">
                <a:solidFill>
                  <a:srgbClr val="000099"/>
                </a:solidFill>
              </a:rPr>
              <a:t> и теоретически может никак не учитывать последующие реализации. Правда, в жизни всё сложнее и хороший постановщик задачи учитывает возможности будущих реализаций.</a:t>
            </a: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     </a:t>
            </a:r>
            <a:r>
              <a:rPr lang="ru-RU" sz="1200" b="1" i="1" dirty="0">
                <a:solidFill>
                  <a:srgbClr val="000099"/>
                </a:solidFill>
              </a:rPr>
              <a:t>Логическая (</a:t>
            </a:r>
            <a:r>
              <a:rPr lang="ru-RU" sz="1200" b="1" i="1" dirty="0" err="1">
                <a:solidFill>
                  <a:srgbClr val="000099"/>
                </a:solidFill>
              </a:rPr>
              <a:t>даталогическая</a:t>
            </a:r>
            <a:r>
              <a:rPr lang="ru-RU" sz="1200" b="1" i="1" dirty="0">
                <a:solidFill>
                  <a:srgbClr val="000099"/>
                </a:solidFill>
              </a:rPr>
              <a:t>) </a:t>
            </a:r>
            <a:r>
              <a:rPr lang="ru-RU" sz="1200" dirty="0">
                <a:solidFill>
                  <a:srgbClr val="000099"/>
                </a:solidFill>
              </a:rPr>
              <a:t>модель </a:t>
            </a:r>
            <a:r>
              <a:rPr lang="ru-RU" sz="1200" i="1" dirty="0">
                <a:solidFill>
                  <a:srgbClr val="000099"/>
                </a:solidFill>
              </a:rPr>
              <a:t>представляет схему данных</a:t>
            </a:r>
            <a:r>
              <a:rPr lang="ru-RU" sz="1200" dirty="0">
                <a:solidFill>
                  <a:srgbClr val="000099"/>
                </a:solidFill>
              </a:rPr>
              <a:t> для реализации в СУБД некоторого класса, например, табличных.</a:t>
            </a: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     </a:t>
            </a:r>
            <a:r>
              <a:rPr lang="ru-RU" sz="1200" b="1" i="1" dirty="0">
                <a:solidFill>
                  <a:srgbClr val="000099"/>
                </a:solidFill>
              </a:rPr>
              <a:t>Физическая модель </a:t>
            </a:r>
            <a:r>
              <a:rPr lang="ru-RU" sz="1200" dirty="0">
                <a:solidFill>
                  <a:srgbClr val="000099"/>
                </a:solidFill>
              </a:rPr>
              <a:t>реализуется в конкретной СУБД.</a:t>
            </a:r>
          </a:p>
          <a:p>
            <a:pPr algn="just"/>
            <a:r>
              <a:rPr lang="ru-RU" sz="1200" dirty="0">
                <a:solidFill>
                  <a:srgbClr val="000099"/>
                </a:solidFill>
              </a:rPr>
              <a:t>     </a:t>
            </a:r>
            <a:r>
              <a:rPr lang="ru-RU" sz="1200" b="1" i="1" dirty="0">
                <a:solidFill>
                  <a:srgbClr val="000099"/>
                </a:solidFill>
              </a:rPr>
              <a:t>Аппаратная реализация </a:t>
            </a:r>
            <a:r>
              <a:rPr lang="ru-RU" sz="1200" dirty="0">
                <a:solidFill>
                  <a:srgbClr val="000099"/>
                </a:solidFill>
              </a:rPr>
              <a:t>учитывает особенности платформы, на которой реализуется база данных.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37612"/>
            <a:ext cx="3680545" cy="344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0885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Общие требования к моделям 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Требования к любым моделям: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CC3300"/>
                </a:solidFill>
              </a:rPr>
              <a:t>адекватность</a:t>
            </a:r>
            <a:r>
              <a:rPr lang="ru-RU" altLang="ru-RU" sz="1400" dirty="0">
                <a:solidFill>
                  <a:srgbClr val="000099"/>
                </a:solidFill>
              </a:rPr>
              <a:t> – точное, в некотором смысле, отображение объекта;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CC3300"/>
                </a:solidFill>
              </a:rPr>
              <a:t>полнота</a:t>
            </a:r>
            <a:r>
              <a:rPr lang="ru-RU" altLang="ru-RU" sz="1400" dirty="0">
                <a:solidFill>
                  <a:srgbClr val="000099"/>
                </a:solidFill>
              </a:rPr>
              <a:t> – предоставление возможности работать со всей необходимой информацией;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CC3300"/>
                </a:solidFill>
              </a:rPr>
              <a:t>непротиворечивость</a:t>
            </a:r>
            <a:r>
              <a:rPr lang="ru-RU" altLang="ru-RU" sz="1400" dirty="0">
                <a:solidFill>
                  <a:srgbClr val="000099"/>
                </a:solidFill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sz="1400" b="1" dirty="0">
                <a:solidFill>
                  <a:srgbClr val="CC3300"/>
                </a:solidFill>
              </a:rPr>
              <a:t>трудоемкость</a:t>
            </a:r>
            <a:r>
              <a:rPr lang="ru-RU" altLang="ru-RU" sz="1400" dirty="0">
                <a:solidFill>
                  <a:srgbClr val="000099"/>
                </a:solidFill>
              </a:rPr>
              <a:t> разработки должна обеспечить реализацию в рамках выделенных ресурсов (денег, имеющихся кадров, выделенного времени и программных средств).</a:t>
            </a:r>
          </a:p>
          <a:p>
            <a:pPr marL="0" indent="0"/>
            <a:endParaRPr lang="ru-RU" altLang="ru-RU" sz="1400" dirty="0">
              <a:solidFill>
                <a:srgbClr val="000099"/>
              </a:solidFill>
            </a:endParaRPr>
          </a:p>
          <a:p>
            <a:pPr marL="0" indent="0" algn="just"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Разработка модели это разновидность инженерных задач, для которых характерна невозможность достижения оптимума по всем параметрам одновременно. Поэтому любое приемлемое решение – это некоторый набор допустимых компромиссов.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0"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dirty="0">
                <a:solidFill>
                  <a:srgbClr val="000099"/>
                </a:solidFill>
              </a:rPr>
              <a:t>: справиться со сложностью системы можно используя декомпозиции и расслоения моделей. </a:t>
            </a:r>
          </a:p>
        </p:txBody>
      </p:sp>
    </p:spTree>
    <p:extLst>
      <p:ext uri="{BB962C8B-B14F-4D97-AF65-F5344CB8AC3E}">
        <p14:creationId xmlns:p14="http://schemas.microsoft.com/office/powerpoint/2010/main" val="1452657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2000" b="1" dirty="0" err="1">
                <a:solidFill>
                  <a:srgbClr val="CC3300"/>
                </a:solidFill>
              </a:rPr>
              <a:t>Трёхуровневая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модель</a:t>
            </a:r>
            <a:r>
              <a:rPr lang="en-GB" altLang="ru-RU" sz="2000" b="1" dirty="0">
                <a:solidFill>
                  <a:srgbClr val="CC3300"/>
                </a:solidFill>
              </a:rPr>
              <a:t> (в </a:t>
            </a:r>
            <a:r>
              <a:rPr lang="en-GB" altLang="ru-RU" sz="2000" b="1" dirty="0" err="1">
                <a:solidFill>
                  <a:srgbClr val="CC3300"/>
                </a:solidFill>
              </a:rPr>
              <a:t>экземплярах</a:t>
            </a:r>
            <a:r>
              <a:rPr lang="en-GB" altLang="ru-RU" sz="2000" b="1" dirty="0">
                <a:solidFill>
                  <a:srgbClr val="CC3300"/>
                </a:solidFill>
              </a:rPr>
              <a:t>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5A3B4F3-AFFA-4F03-BC0D-EF967FCA9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" y="578184"/>
            <a:ext cx="5688632" cy="378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146E56-2FD2-4456-9E8C-53A7A741A85F}"/>
              </a:ext>
            </a:extLst>
          </p:cNvPr>
          <p:cNvSpPr/>
          <p:nvPr/>
        </p:nvSpPr>
        <p:spPr>
          <a:xfrm>
            <a:off x="5797268" y="483518"/>
            <a:ext cx="3347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i="1" dirty="0">
                <a:solidFill>
                  <a:srgbClr val="000099"/>
                </a:solidFill>
              </a:rPr>
              <a:t>Отдельного пользователя</a:t>
            </a:r>
            <a:r>
              <a:rPr lang="ru-RU" sz="1200" dirty="0">
                <a:solidFill>
                  <a:srgbClr val="000099"/>
                </a:solidFill>
              </a:rPr>
              <a:t> интересует лишь некоторая </a:t>
            </a:r>
            <a:r>
              <a:rPr lang="ru-RU" sz="1200" i="1" dirty="0">
                <a:solidFill>
                  <a:srgbClr val="000099"/>
                </a:solidFill>
              </a:rPr>
              <a:t>часть всей базы данных</a:t>
            </a:r>
            <a:r>
              <a:rPr lang="ru-RU" sz="1200" dirty="0">
                <a:solidFill>
                  <a:srgbClr val="000099"/>
                </a:solidFill>
              </a:rPr>
              <a:t>. Представление пользователя об этой части будет абстрактным по сравнению с выбранным способом физического хранения данных. В соответствии с терминологией </a:t>
            </a:r>
            <a:r>
              <a:rPr lang="en-US" sz="1200" dirty="0">
                <a:solidFill>
                  <a:srgbClr val="000099"/>
                </a:solidFill>
              </a:rPr>
              <a:t>ANSI</a:t>
            </a:r>
            <a:r>
              <a:rPr lang="ru-RU" sz="1200" dirty="0">
                <a:solidFill>
                  <a:srgbClr val="000099"/>
                </a:solidFill>
              </a:rPr>
              <a:t>/</a:t>
            </a:r>
            <a:r>
              <a:rPr lang="en-US" sz="1200" dirty="0">
                <a:solidFill>
                  <a:srgbClr val="000099"/>
                </a:solidFill>
              </a:rPr>
              <a:t>SPARC</a:t>
            </a:r>
            <a:r>
              <a:rPr lang="ru-RU" sz="1200" dirty="0">
                <a:solidFill>
                  <a:srgbClr val="000099"/>
                </a:solidFill>
              </a:rPr>
              <a:t> представление отдельного пользователя называется </a:t>
            </a:r>
            <a:r>
              <a:rPr lang="ru-RU" sz="1200" b="1" i="1" dirty="0">
                <a:solidFill>
                  <a:srgbClr val="000099"/>
                </a:solidFill>
              </a:rPr>
              <a:t>внешним</a:t>
            </a:r>
            <a:r>
              <a:rPr lang="ru-RU" sz="1200" dirty="0">
                <a:solidFill>
                  <a:srgbClr val="000099"/>
                </a:solidFill>
              </a:rPr>
              <a:t> </a:t>
            </a:r>
            <a:r>
              <a:rPr lang="ru-RU" sz="1200" b="1" i="1" dirty="0">
                <a:solidFill>
                  <a:srgbClr val="000099"/>
                </a:solidFill>
              </a:rPr>
              <a:t>представлением</a:t>
            </a:r>
            <a:r>
              <a:rPr lang="ru-RU" sz="1200" dirty="0">
                <a:solidFill>
                  <a:srgbClr val="000099"/>
                </a:solidFill>
              </a:rPr>
              <a:t>. Таким образом, внешнее представление – это содержимое базы данных таким, каким его видит определенный пользователь. В общем случае внешнее представление состоит из некоторого множества экземпляров каждого типа внешних записей. Подъязык данных всегда определяется в терминах внешних записей. Каждое внешнее представление определяется посредством </a:t>
            </a:r>
            <a:r>
              <a:rPr lang="ru-RU" sz="1200" b="1" i="1" dirty="0">
                <a:solidFill>
                  <a:srgbClr val="000099"/>
                </a:solidFill>
              </a:rPr>
              <a:t>внешней схемы</a:t>
            </a:r>
            <a:r>
              <a:rPr lang="ru-RU" sz="1200" dirty="0">
                <a:solidFill>
                  <a:srgbClr val="000099"/>
                </a:solidFill>
              </a:rPr>
              <a:t>, которая записывается с помощью внешнего языка определения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6941089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Какие модели описывают бизнес. Схема </a:t>
            </a:r>
            <a:r>
              <a:rPr lang="ru-RU" altLang="ru-RU" sz="2000" b="1" dirty="0" err="1">
                <a:solidFill>
                  <a:srgbClr val="CC3300"/>
                </a:solidFill>
              </a:rPr>
              <a:t>Закмана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AF6B3D-14F5-44D3-BD38-85396282D4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168" y="527369"/>
            <a:ext cx="5557663" cy="408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19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Модели и метамодели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D81BD7C-5F69-4D95-A4C8-CB5F1576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407694"/>
            <a:ext cx="226814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ru-RU" sz="1350">
              <a:solidFill>
                <a:schemeClr val="tx1"/>
              </a:solidFill>
            </a:endParaRP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ru-RU" sz="1350">
              <a:solidFill>
                <a:schemeClr val="tx1"/>
              </a:solidFill>
            </a:endParaRP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86F4AB3F-DC2F-48A0-8AFB-4F5489F12993}"/>
              </a:ext>
            </a:extLst>
          </p:cNvPr>
          <p:cNvGrpSpPr>
            <a:grpSpLocks/>
          </p:cNvGrpSpPr>
          <p:nvPr/>
        </p:nvGrpSpPr>
        <p:grpSpPr bwMode="auto">
          <a:xfrm>
            <a:off x="1480888" y="478748"/>
            <a:ext cx="1944291" cy="1054894"/>
            <a:chOff x="113" y="935"/>
            <a:chExt cx="1542" cy="764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43F58FB2-7F3E-420D-9308-00AF7BB7C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071"/>
              <a:ext cx="1542" cy="6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ru-RU" altLang="ru-RU" sz="135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ru-RU" sz="1350">
                  <a:solidFill>
                    <a:schemeClr val="tx1"/>
                  </a:solidFill>
                </a:rPr>
                <a:t>RDF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ru-RU" sz="1350">
                  <a:solidFill>
                    <a:schemeClr val="tx1"/>
                  </a:solidFill>
                </a:rPr>
                <a:t>OWL</a:t>
              </a:r>
            </a:p>
          </p:txBody>
        </p:sp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B2768038-E482-4D7A-9507-69E5FF62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935"/>
              <a:ext cx="1316" cy="226"/>
            </a:xfrm>
            <a:prstGeom prst="roundRect">
              <a:avLst>
                <a:gd name="adj" fmla="val 451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50">
                  <a:solidFill>
                    <a:schemeClr val="tx1"/>
                  </a:solidFill>
                </a:rPr>
                <a:t>Онтологии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D5F995A-8CCA-48B0-9C12-C10ECB956C5F}"/>
              </a:ext>
            </a:extLst>
          </p:cNvPr>
          <p:cNvGrpSpPr>
            <a:grpSpLocks/>
          </p:cNvGrpSpPr>
          <p:nvPr/>
        </p:nvGrpSpPr>
        <p:grpSpPr bwMode="auto">
          <a:xfrm>
            <a:off x="836761" y="1716329"/>
            <a:ext cx="3294460" cy="1898264"/>
            <a:chOff x="431" y="2190"/>
            <a:chExt cx="2767" cy="1731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840FA93-F107-4CB5-A432-94F79E5D1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341"/>
              <a:ext cx="2767" cy="15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endParaRPr lang="ru-RU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endParaRPr lang="ru-RU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endParaRPr lang="ru-RU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</a:rPr>
                <a:t>Реляционная и табличная</a:t>
              </a:r>
              <a:endParaRPr lang="en-US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</a:rPr>
                <a:t>Объектная/объектно-реляционная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</a:rPr>
                <a:t>Иерархические (в основном </a:t>
              </a:r>
              <a:r>
                <a:rPr lang="en-US" altLang="ru-RU" sz="1350" dirty="0">
                  <a:solidFill>
                    <a:schemeClr val="tx1"/>
                  </a:solidFill>
                </a:rPr>
                <a:t>XML</a:t>
              </a:r>
              <a:r>
                <a:rPr lang="ru-RU" altLang="ru-RU" sz="1350" dirty="0">
                  <a:solidFill>
                    <a:schemeClr val="tx1"/>
                  </a:solidFill>
                </a:rPr>
                <a:t>)</a:t>
              </a:r>
              <a:endParaRPr lang="en-US" altLang="ru-RU" sz="1350" dirty="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</a:rPr>
                <a:t>Временн</a:t>
              </a:r>
              <a:r>
                <a:rPr lang="ru-RU" altLang="ru-RU" sz="1350" dirty="0">
                  <a:solidFill>
                    <a:schemeClr val="tx1"/>
                  </a:solidFill>
                  <a:cs typeface="Arial" panose="020B0604020202020204" pitchFamily="34" charset="0"/>
                </a:rPr>
                <a:t>ые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  <a:cs typeface="Arial" panose="020B0604020202020204" pitchFamily="34" charset="0"/>
                </a:rPr>
                <a:t>Многомерные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>
                  <a:solidFill>
                    <a:schemeClr val="tx1"/>
                  </a:solidFill>
                  <a:cs typeface="Arial" panose="020B0604020202020204" pitchFamily="34" charset="0"/>
                </a:rPr>
                <a:t>Ключ-значение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 dirty="0" err="1">
                  <a:solidFill>
                    <a:schemeClr val="tx1"/>
                  </a:solidFill>
                  <a:cs typeface="Arial" panose="020B0604020202020204" pitchFamily="34" charset="0"/>
                </a:rPr>
                <a:t>Графовые</a:t>
              </a:r>
              <a:endParaRPr lang="ru-RU" altLang="ru-RU" sz="135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defTabSz="685800">
                <a:spcBef>
                  <a:spcPct val="0"/>
                </a:spcBef>
                <a:buNone/>
              </a:pPr>
              <a:endParaRPr lang="ru-RU" altLang="ru-RU" sz="135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endParaRPr lang="en-US" altLang="ru-RU" sz="1350" dirty="0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AutoNum type="arabicPeriod"/>
              </a:pPr>
              <a:endParaRPr lang="en-US" altLang="ru-RU" sz="1350" dirty="0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9B61AE28-7659-40F3-891B-7668E250C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0"/>
              <a:ext cx="1445" cy="273"/>
            </a:xfrm>
            <a:prstGeom prst="roundRect">
              <a:avLst>
                <a:gd name="adj" fmla="val 45134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50" dirty="0">
                  <a:solidFill>
                    <a:schemeClr val="tx1"/>
                  </a:solidFill>
                </a:rPr>
                <a:t>Модели данных</a:t>
              </a:r>
            </a:p>
          </p:txBody>
        </p:sp>
      </p:grpSp>
      <p:sp>
        <p:nvSpPr>
          <p:cNvPr id="14" name="AutoShape 11">
            <a:extLst>
              <a:ext uri="{FF2B5EF4-FFF2-40B4-BE49-F238E27FC236}">
                <a16:creationId xmlns:a16="http://schemas.microsoft.com/office/drawing/2014/main" id="{14DE0142-05E3-4372-8B75-60822BBA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20" y="3952658"/>
            <a:ext cx="1997869" cy="432197"/>
          </a:xfrm>
          <a:prstGeom prst="roundRect">
            <a:avLst>
              <a:gd name="adj" fmla="val 4513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50" dirty="0">
                <a:solidFill>
                  <a:schemeClr val="tx1"/>
                </a:solidFill>
              </a:rPr>
              <a:t>Интерфейсы обмена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50" dirty="0">
                <a:solidFill>
                  <a:schemeClr val="tx1"/>
                </a:solidFill>
              </a:rPr>
              <a:t>между системами</a:t>
            </a: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DADC5800-E4D6-439C-9BCF-5E1DFA1A88CB}"/>
              </a:ext>
            </a:extLst>
          </p:cNvPr>
          <p:cNvGrpSpPr>
            <a:grpSpLocks/>
          </p:cNvGrpSpPr>
          <p:nvPr/>
        </p:nvGrpSpPr>
        <p:grpSpPr bwMode="auto">
          <a:xfrm>
            <a:off x="5216780" y="1985294"/>
            <a:ext cx="2862263" cy="1643063"/>
            <a:chOff x="113" y="1048"/>
            <a:chExt cx="1542" cy="749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F40DD65-1D6D-4412-8D8C-12D371BB9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1161"/>
              <a:ext cx="1542" cy="6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ru-RU" sz="1350">
                <a:solidFill>
                  <a:schemeClr val="tx1"/>
                </a:solidFill>
              </a:endParaRP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>
                  <a:solidFill>
                    <a:schemeClr val="tx1"/>
                  </a:solidFill>
                </a:rPr>
                <a:t>Модели </a:t>
              </a:r>
              <a:r>
                <a:rPr lang="en-US" altLang="ru-RU" sz="1350">
                  <a:solidFill>
                    <a:schemeClr val="tx1"/>
                  </a:solidFill>
                </a:rPr>
                <a:t>HTML, XML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>
                  <a:solidFill>
                    <a:schemeClr val="tx1"/>
                  </a:solidFill>
                </a:rPr>
                <a:t>Объектные модели 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>
                  <a:solidFill>
                    <a:schemeClr val="tx1"/>
                  </a:solidFill>
                </a:rPr>
                <a:t>Объектно-реляционная модель</a:t>
              </a:r>
            </a:p>
            <a:p>
              <a:pPr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ru-RU" altLang="ru-RU" sz="1350">
                  <a:solidFill>
                    <a:schemeClr val="tx1"/>
                  </a:solidFill>
                </a:rPr>
                <a:t>Модели обмена данными</a:t>
              </a:r>
              <a:endParaRPr lang="en-US" altLang="ru-RU" sz="1350">
                <a:solidFill>
                  <a:schemeClr val="tx1"/>
                </a:solidFill>
              </a:endParaRPr>
            </a:p>
          </p:txBody>
        </p:sp>
        <p:sp>
          <p:nvSpPr>
            <p:cNvPr id="17" name="AutoShape 14">
              <a:extLst>
                <a:ext uri="{FF2B5EF4-FFF2-40B4-BE49-F238E27FC236}">
                  <a16:creationId xmlns:a16="http://schemas.microsoft.com/office/drawing/2014/main" id="{40C91720-F168-4106-B137-8EED29AF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1048"/>
              <a:ext cx="1316" cy="226"/>
            </a:xfrm>
            <a:prstGeom prst="roundRect">
              <a:avLst>
                <a:gd name="adj" fmla="val 4513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350">
                  <a:solidFill>
                    <a:schemeClr val="tx1"/>
                  </a:solidFill>
                </a:rPr>
                <a:t>Интерфейсы пользователя</a:t>
              </a:r>
            </a:p>
          </p:txBody>
        </p:sp>
      </p:grpSp>
      <p:sp>
        <p:nvSpPr>
          <p:cNvPr id="18" name="AutoShape 15">
            <a:extLst>
              <a:ext uri="{FF2B5EF4-FFF2-40B4-BE49-F238E27FC236}">
                <a16:creationId xmlns:a16="http://schemas.microsoft.com/office/drawing/2014/main" id="{D9CB67FA-19C4-484C-86AA-9BAC7C705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898" y="1413039"/>
            <a:ext cx="270272" cy="378619"/>
          </a:xfrm>
          <a:prstGeom prst="upDownArrow">
            <a:avLst>
              <a:gd name="adj1" fmla="val 50000"/>
              <a:gd name="adj2" fmla="val 28018"/>
            </a:avLst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9" name="AutoShape 16">
            <a:extLst>
              <a:ext uri="{FF2B5EF4-FFF2-40B4-BE49-F238E27FC236}">
                <a16:creationId xmlns:a16="http://schemas.microsoft.com/office/drawing/2014/main" id="{13BA08CD-6326-4FB6-B9A2-87E4EA8D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651" y="3689726"/>
            <a:ext cx="3186113" cy="928950"/>
          </a:xfrm>
          <a:prstGeom prst="cloudCallout">
            <a:avLst>
              <a:gd name="adj1" fmla="val -26194"/>
              <a:gd name="adj2" fmla="val 4327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50" dirty="0">
                <a:solidFill>
                  <a:schemeClr val="tx1"/>
                </a:solidFill>
              </a:rPr>
              <a:t>Модели представления данных в памяти  </a:t>
            </a:r>
          </a:p>
        </p:txBody>
      </p:sp>
      <p:sp>
        <p:nvSpPr>
          <p:cNvPr id="20" name="AutoShape 17">
            <a:extLst>
              <a:ext uri="{FF2B5EF4-FFF2-40B4-BE49-F238E27FC236}">
                <a16:creationId xmlns:a16="http://schemas.microsoft.com/office/drawing/2014/main" id="{41A1CE90-B85C-4273-808F-56248B2E2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66" y="3500416"/>
            <a:ext cx="270272" cy="378619"/>
          </a:xfrm>
          <a:prstGeom prst="upDownArrow">
            <a:avLst>
              <a:gd name="adj1" fmla="val 50000"/>
              <a:gd name="adj2" fmla="val 280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4A8B7B84-D65C-4052-A29F-0035C0F5F2AD}"/>
              </a:ext>
            </a:extLst>
          </p:cNvPr>
          <p:cNvSpPr>
            <a:spLocks noChangeArrowheads="1"/>
          </p:cNvSpPr>
          <p:nvPr/>
        </p:nvSpPr>
        <p:spPr bwMode="auto">
          <a:xfrm rot="20189690">
            <a:off x="4168169" y="3466227"/>
            <a:ext cx="1101808" cy="269081"/>
          </a:xfrm>
          <a:prstGeom prst="leftRightArrow">
            <a:avLst>
              <a:gd name="adj1" fmla="val 50000"/>
              <a:gd name="adj2" fmla="val 643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3582484A-1CE2-4AC5-9904-C8AD4D325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7675" y="4033818"/>
            <a:ext cx="1188244" cy="269081"/>
          </a:xfrm>
          <a:prstGeom prst="leftRightArrow">
            <a:avLst>
              <a:gd name="adj1" fmla="val 50000"/>
              <a:gd name="adj2" fmla="val 883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B267624B-3E7B-4958-9E48-5AFEC5FC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392" y="573881"/>
            <a:ext cx="3242072" cy="113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500" dirty="0">
                <a:solidFill>
                  <a:srgbClr val="000099"/>
                </a:solidFill>
              </a:rPr>
              <a:t>Белым  выделены модели, рассматриваемые в основном и продвинутом курсах баз данных</a:t>
            </a:r>
            <a:br>
              <a:rPr lang="ru-RU" altLang="ru-RU" sz="1500" dirty="0">
                <a:solidFill>
                  <a:srgbClr val="000099"/>
                </a:solidFill>
              </a:rPr>
            </a:br>
            <a:r>
              <a:rPr lang="ru-RU" altLang="ru-RU" sz="1500" dirty="0">
                <a:solidFill>
                  <a:srgbClr val="000099"/>
                </a:solidFill>
              </a:rPr>
              <a:t>Остальное должно изучаться в </a:t>
            </a:r>
            <a:br>
              <a:rPr lang="ru-RU" altLang="ru-RU" sz="1500" dirty="0">
                <a:solidFill>
                  <a:srgbClr val="000099"/>
                </a:solidFill>
              </a:rPr>
            </a:br>
            <a:r>
              <a:rPr lang="ru-RU" altLang="ru-RU" sz="1500" dirty="0">
                <a:solidFill>
                  <a:srgbClr val="000099"/>
                </a:solidFill>
              </a:rPr>
              <a:t>других дисциплинах</a:t>
            </a:r>
          </a:p>
        </p:txBody>
      </p:sp>
      <p:sp>
        <p:nvSpPr>
          <p:cNvPr id="24" name="Скругленный прямоугольник 1">
            <a:extLst>
              <a:ext uri="{FF2B5EF4-FFF2-40B4-BE49-F238E27FC236}">
                <a16:creationId xmlns:a16="http://schemas.microsoft.com/office/drawing/2014/main" id="{43B19045-E339-43EC-87B6-545F6A55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69" y="2967443"/>
            <a:ext cx="1346597" cy="6469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25" name="Выноска 1 2">
            <a:extLst>
              <a:ext uri="{FF2B5EF4-FFF2-40B4-BE49-F238E27FC236}">
                <a16:creationId xmlns:a16="http://schemas.microsoft.com/office/drawing/2014/main" id="{CC857340-8CCC-42CC-8AB1-144F2F088630}"/>
              </a:ext>
            </a:extLst>
          </p:cNvPr>
          <p:cNvSpPr>
            <a:spLocks/>
          </p:cNvSpPr>
          <p:nvPr/>
        </p:nvSpPr>
        <p:spPr bwMode="auto">
          <a:xfrm>
            <a:off x="2837993" y="3020041"/>
            <a:ext cx="917972" cy="215504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3833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ru-RU" sz="1350" dirty="0">
                <a:solidFill>
                  <a:schemeClr val="tx1"/>
                </a:solidFill>
              </a:rPr>
              <a:t>NoSQL</a:t>
            </a:r>
            <a:endParaRPr lang="ru-RU" altLang="ru-RU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9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Сколько языков программирования нужно знать для работы с ИС?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D81BD7C-5F69-4D95-A4C8-CB5F1576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407694"/>
            <a:ext cx="2268141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ru-RU" sz="1350">
              <a:solidFill>
                <a:schemeClr val="tx1"/>
              </a:solidFill>
            </a:endParaRP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ru-RU" sz="1350">
              <a:solidFill>
                <a:schemeClr val="tx1"/>
              </a:solidFill>
            </a:endParaRPr>
          </a:p>
        </p:txBody>
      </p:sp>
      <p:sp>
        <p:nvSpPr>
          <p:cNvPr id="26" name="Номер слайда 5">
            <a:extLst>
              <a:ext uri="{FF2B5EF4-FFF2-40B4-BE49-F238E27FC236}">
                <a16:creationId xmlns:a16="http://schemas.microsoft.com/office/drawing/2014/main" id="{8EC94F3E-A2F3-4EAB-A295-50ED7E57A5E8}"/>
              </a:ext>
            </a:extLst>
          </p:cNvPr>
          <p:cNvSpPr txBox="1">
            <a:spLocks noGrp="1"/>
          </p:cNvSpPr>
          <p:nvPr/>
        </p:nvSpPr>
        <p:spPr bwMode="auto">
          <a:xfrm>
            <a:off x="6112445" y="4143969"/>
            <a:ext cx="1599010" cy="355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601A59FF-F886-49CA-8C04-ED4EFB48CA8C}" type="slidenum">
              <a:rPr lang="en-GB" altLang="ru-RU" sz="1050"/>
              <a:pPr algn="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t>37</a:t>
            </a:fld>
            <a:endParaRPr lang="en-GB" altLang="ru-RU" sz="105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91494093-0979-4E53-83C6-37262C48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086" y="735210"/>
            <a:ext cx="1835944" cy="167520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SQL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PL/SQL</a:t>
            </a:r>
            <a:r>
              <a:rPr lang="ru-RU" altLang="ru-RU" sz="1350" dirty="0">
                <a:solidFill>
                  <a:schemeClr val="tx1"/>
                </a:solidFill>
              </a:rPr>
              <a:t> или </a:t>
            </a:r>
            <a:r>
              <a:rPr lang="en-US" altLang="ru-RU" sz="1350" dirty="0">
                <a:solidFill>
                  <a:schemeClr val="tx1"/>
                </a:solidFill>
              </a:rPr>
              <a:t>TSQL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SQL*Plus 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C</a:t>
            </a:r>
            <a:r>
              <a:rPr lang="ru-RU" altLang="ru-RU" sz="1350" dirty="0">
                <a:solidFill>
                  <a:schemeClr val="tx1"/>
                </a:solidFill>
              </a:rPr>
              <a:t>/</a:t>
            </a:r>
            <a:r>
              <a:rPr lang="en-US" altLang="ru-RU" sz="1350" dirty="0">
                <a:solidFill>
                  <a:schemeClr val="tx1"/>
                </a:solidFill>
              </a:rPr>
              <a:t>C++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HTML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JavaScript</a:t>
            </a:r>
            <a:endParaRPr lang="ru-RU" altLang="ru-RU" sz="1350" dirty="0">
              <a:solidFill>
                <a:schemeClr val="tx1"/>
              </a:solidFill>
            </a:endParaRP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ru-RU" sz="1350" dirty="0">
                <a:solidFill>
                  <a:schemeClr val="tx1"/>
                </a:solidFill>
              </a:rPr>
              <a:t>PHP</a:t>
            </a:r>
            <a:endParaRPr lang="ru-RU" altLang="ru-RU" sz="1350" dirty="0">
              <a:solidFill>
                <a:schemeClr val="tx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5B0AB26C-CCDB-4C80-9E62-F8086ED5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681632"/>
            <a:ext cx="4429125" cy="378023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ru-RU" sz="1350">
              <a:solidFill>
                <a:schemeClr val="tx1"/>
              </a:solidFill>
            </a:endParaRP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4A5E4B5E-0B15-4E3D-B6C8-84203757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011" y="573285"/>
            <a:ext cx="1566863" cy="269081"/>
          </a:xfrm>
          <a:prstGeom prst="roundRect">
            <a:avLst>
              <a:gd name="adj" fmla="val 45134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50">
                <a:solidFill>
                  <a:schemeClr val="tx1"/>
                </a:solidFill>
              </a:rPr>
              <a:t>1995 год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FD003205-1054-466E-A0D4-E1565506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6545" y="573285"/>
            <a:ext cx="1944291" cy="269081"/>
          </a:xfrm>
          <a:prstGeom prst="roundRect">
            <a:avLst>
              <a:gd name="adj" fmla="val 45134"/>
            </a:avLst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350">
                <a:solidFill>
                  <a:schemeClr val="tx1"/>
                </a:solidFill>
              </a:rPr>
              <a:t>Сейчас</a:t>
            </a: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2529FBBB-AB33-426E-A97D-E0DEE3D4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730" y="897135"/>
            <a:ext cx="3781425" cy="145851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endParaRPr lang="en-US" altLang="ru-RU" sz="1350" dirty="0">
              <a:solidFill>
                <a:schemeClr val="tx1"/>
              </a:solidFill>
            </a:endParaRP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SQL</a:t>
            </a:r>
          </a:p>
          <a:p>
            <a:pPr marL="0" indent="0"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ru-RU" altLang="ru-RU" sz="1350" dirty="0">
                <a:solidFill>
                  <a:schemeClr val="tx1"/>
                </a:solidFill>
              </a:rPr>
              <a:t>   </a:t>
            </a:r>
            <a:r>
              <a:rPr lang="en-US" altLang="ru-RU" sz="1350" dirty="0">
                <a:solidFill>
                  <a:schemeClr val="tx1"/>
                </a:solidFill>
              </a:rPr>
              <a:t>PL/SQL </a:t>
            </a:r>
            <a:r>
              <a:rPr lang="ru-RU" altLang="ru-RU" sz="1350" dirty="0"/>
              <a:t>или </a:t>
            </a:r>
            <a:r>
              <a:rPr lang="en-US" altLang="ru-RU" sz="1350" dirty="0"/>
              <a:t>TSQL</a:t>
            </a:r>
            <a:endParaRPr lang="en-US" altLang="ru-RU" sz="1350" dirty="0">
              <a:solidFill>
                <a:schemeClr val="tx1"/>
              </a:solidFill>
            </a:endParaRP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SQL*Plus</a:t>
            </a: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C</a:t>
            </a:r>
            <a:r>
              <a:rPr lang="ru-RU" altLang="ru-RU" sz="1350" dirty="0">
                <a:solidFill>
                  <a:schemeClr val="tx1"/>
                </a:solidFill>
              </a:rPr>
              <a:t>/</a:t>
            </a:r>
            <a:r>
              <a:rPr lang="en-US" altLang="ru-RU" sz="1350" dirty="0">
                <a:solidFill>
                  <a:schemeClr val="tx1"/>
                </a:solidFill>
              </a:rPr>
              <a:t>C++</a:t>
            </a: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HTML</a:t>
            </a: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JavaScript</a:t>
            </a:r>
            <a:r>
              <a:rPr lang="ru-RU" altLang="ru-RU" sz="1350" dirty="0">
                <a:solidFill>
                  <a:schemeClr val="tx1"/>
                </a:solidFill>
              </a:rPr>
              <a:t> +</a:t>
            </a:r>
            <a:r>
              <a:rPr lang="en-US" altLang="ru-RU" sz="1350" dirty="0">
                <a:solidFill>
                  <a:schemeClr val="tx1"/>
                </a:solidFill>
              </a:rPr>
              <a:t> </a:t>
            </a:r>
            <a:r>
              <a:rPr lang="ru-RU" altLang="ru-RU" sz="1350" dirty="0">
                <a:solidFill>
                  <a:schemeClr val="tx1"/>
                </a:solidFill>
              </a:rPr>
              <a:t>пакеты</a:t>
            </a:r>
            <a:endParaRPr lang="en-US" altLang="ru-RU" sz="1350" dirty="0">
              <a:solidFill>
                <a:schemeClr val="tx1"/>
              </a:solidFill>
            </a:endParaRPr>
          </a:p>
          <a:p>
            <a:pPr defTabSz="685800"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ru-RU" sz="1350" dirty="0">
                <a:solidFill>
                  <a:schemeClr val="tx1"/>
                </a:solidFill>
              </a:rPr>
              <a:t>PHP</a:t>
            </a:r>
            <a:endParaRPr lang="ru-RU" altLang="ru-RU" sz="1350" dirty="0">
              <a:solidFill>
                <a:schemeClr val="tx1"/>
              </a:solidFill>
            </a:endParaRPr>
          </a:p>
          <a:p>
            <a:pPr defTabSz="685800" eaLnBrk="1" hangingPunct="1">
              <a:spcBef>
                <a:spcPct val="0"/>
              </a:spcBef>
              <a:buNone/>
              <a:defRPr/>
            </a:pPr>
            <a:endParaRPr lang="ru-RU" altLang="ru-RU" sz="1350" dirty="0">
              <a:solidFill>
                <a:schemeClr val="tx1"/>
              </a:solidFill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2FDBD2A2-CA58-44A5-A93D-FBD3CD51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20" y="2410419"/>
            <a:ext cx="3780235" cy="97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ru-RU" sz="135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>
                <a:solidFill>
                  <a:schemeClr val="tx1"/>
                </a:solidFill>
              </a:rPr>
              <a:t>8. </a:t>
            </a:r>
            <a:r>
              <a:rPr lang="ru-RU" altLang="ru-RU" sz="1350">
                <a:solidFill>
                  <a:schemeClr val="tx1"/>
                </a:solidFill>
              </a:rPr>
              <a:t>Язык </a:t>
            </a:r>
            <a:r>
              <a:rPr lang="en-US" altLang="ru-RU" sz="1350">
                <a:solidFill>
                  <a:schemeClr val="tx1"/>
                </a:solidFill>
              </a:rPr>
              <a:t>Java </a:t>
            </a:r>
            <a:r>
              <a:rPr lang="ru-RU" altLang="ru-RU" sz="1350">
                <a:solidFill>
                  <a:schemeClr val="tx1"/>
                </a:solidFill>
              </a:rPr>
              <a:t>+ технологии</a:t>
            </a:r>
            <a:endParaRPr lang="en-US" altLang="ru-RU" sz="135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>
                <a:solidFill>
                  <a:schemeClr val="tx1"/>
                </a:solidFill>
              </a:rPr>
              <a:t>9. XML (XSL, XPath, Schema, RELAX NG,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>
                <a:solidFill>
                  <a:schemeClr val="tx1"/>
                </a:solidFill>
              </a:rPr>
              <a:t>    XQuery, XMI)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>
                <a:solidFill>
                  <a:schemeClr val="tx1"/>
                </a:solidFill>
              </a:rPr>
              <a:t>10. Ruby (+ Rails)</a:t>
            </a:r>
            <a:r>
              <a:rPr lang="ru-RU" altLang="ru-RU" sz="1350">
                <a:solidFill>
                  <a:schemeClr val="tx1"/>
                </a:solidFill>
              </a:rPr>
              <a:t> ??</a:t>
            </a:r>
            <a:endParaRPr lang="en-US" altLang="ru-RU" sz="1350">
              <a:solidFill>
                <a:schemeClr val="tx1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1350">
              <a:solidFill>
                <a:schemeClr val="tx1"/>
              </a:solidFill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10DEB162-527A-4192-9187-93E62B26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20" y="3435547"/>
            <a:ext cx="3780235" cy="9179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ru-RU" sz="1350">
                <a:solidFill>
                  <a:schemeClr val="tx1"/>
                </a:solidFill>
              </a:rPr>
              <a:t>11. </a:t>
            </a:r>
            <a:r>
              <a:rPr lang="ru-RU" altLang="ru-RU" sz="1350">
                <a:solidFill>
                  <a:schemeClr val="tx1"/>
                </a:solidFill>
              </a:rPr>
              <a:t>Языки для представления семантики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ru-RU" altLang="ru-RU" sz="1350">
                <a:solidFill>
                  <a:schemeClr val="tx1"/>
                </a:solidFill>
              </a:rPr>
              <a:t>     (</a:t>
            </a:r>
            <a:r>
              <a:rPr lang="en-US" altLang="ru-RU" sz="1350">
                <a:solidFill>
                  <a:schemeClr val="tx1"/>
                </a:solidFill>
              </a:rPr>
              <a:t>RDF, OWL, …</a:t>
            </a:r>
            <a:r>
              <a:rPr lang="ru-RU" altLang="ru-RU" sz="1350">
                <a:solidFill>
                  <a:schemeClr val="tx1"/>
                </a:solidFill>
              </a:rPr>
              <a:t>)</a:t>
            </a:r>
            <a:endParaRPr lang="en-US" altLang="ru-RU" sz="1350">
              <a:solidFill>
                <a:schemeClr val="tx1"/>
              </a:solidFill>
            </a:endParaRP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ru-RU" sz="1350">
                <a:solidFill>
                  <a:schemeClr val="tx1"/>
                </a:solidFill>
              </a:rPr>
              <a:t>12. </a:t>
            </a:r>
            <a:r>
              <a:rPr lang="ru-RU" altLang="ru-RU" sz="1350">
                <a:solidFill>
                  <a:schemeClr val="tx1"/>
                </a:solidFill>
              </a:rPr>
              <a:t>Языки, специфичные для предметной </a:t>
            </a:r>
          </a:p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ru-RU" altLang="ru-RU" sz="1350">
                <a:solidFill>
                  <a:schemeClr val="tx1"/>
                </a:solidFill>
              </a:rPr>
              <a:t>      области (</a:t>
            </a:r>
            <a:r>
              <a:rPr lang="en-US" altLang="ru-RU" sz="1350">
                <a:solidFill>
                  <a:schemeClr val="tx1"/>
                </a:solidFill>
              </a:rPr>
              <a:t>DSL, MDA</a:t>
            </a:r>
            <a:r>
              <a:rPr lang="ru-RU" altLang="ru-RU" sz="1350">
                <a:solidFill>
                  <a:schemeClr val="tx1"/>
                </a:solidFill>
              </a:rPr>
              <a:t>) ??</a:t>
            </a:r>
          </a:p>
        </p:txBody>
      </p:sp>
    </p:spTree>
    <p:extLst>
      <p:ext uri="{BB962C8B-B14F-4D97-AF65-F5344CB8AC3E}">
        <p14:creationId xmlns:p14="http://schemas.microsoft.com/office/powerpoint/2010/main" val="223521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2000" b="1" dirty="0" err="1">
                <a:solidFill>
                  <a:srgbClr val="CC3300"/>
                </a:solidFill>
              </a:rPr>
              <a:t>Аппаратная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реализация</a:t>
            </a:r>
            <a:r>
              <a:rPr lang="ru-RU" altLang="ru-RU" sz="2000" b="1" dirty="0">
                <a:solidFill>
                  <a:srgbClr val="CC3300"/>
                </a:solidFill>
              </a:rPr>
              <a:t>. Проблема быстродействия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>
                <a:solidFill>
                  <a:srgbClr val="000099"/>
                </a:solidFill>
              </a:rPr>
              <a:t>Виды </a:t>
            </a:r>
            <a:r>
              <a:rPr lang="en-GB" altLang="ru-RU" sz="1200" dirty="0" err="1">
                <a:solidFill>
                  <a:srgbClr val="000099"/>
                </a:solidFill>
              </a:rPr>
              <a:t>памяти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используемой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базами</a:t>
            </a:r>
            <a:r>
              <a:rPr lang="en-GB" altLang="ru-RU" sz="1200" dirty="0">
                <a:solidFill>
                  <a:srgbClr val="000099"/>
                </a:solidFill>
              </a:rPr>
              <a:t> данных:</a:t>
            </a:r>
          </a:p>
          <a:p>
            <a:pPr marL="285750" indent="-285750" algn="just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 err="1">
                <a:solidFill>
                  <a:srgbClr val="000099"/>
                </a:solidFill>
              </a:rPr>
              <a:t>Первичная</a:t>
            </a:r>
            <a:r>
              <a:rPr lang="en-GB" altLang="ru-RU" sz="1200" dirty="0">
                <a:solidFill>
                  <a:srgbClr val="000099"/>
                </a:solidFill>
              </a:rPr>
              <a:t> (</a:t>
            </a:r>
            <a:r>
              <a:rPr lang="en-GB" altLang="ru-RU" sz="1200" dirty="0" err="1">
                <a:solidFill>
                  <a:srgbClr val="000099"/>
                </a:solidFill>
              </a:rPr>
              <a:t>оперативная</a:t>
            </a:r>
            <a:r>
              <a:rPr lang="en-GB" altLang="ru-RU" sz="1200" dirty="0">
                <a:solidFill>
                  <a:srgbClr val="000099"/>
                </a:solidFill>
              </a:rPr>
              <a:t>) </a:t>
            </a:r>
            <a:r>
              <a:rPr lang="en-GB" altLang="ru-RU" sz="1200" dirty="0" err="1">
                <a:solidFill>
                  <a:srgbClr val="000099"/>
                </a:solidFill>
              </a:rPr>
              <a:t>память</a:t>
            </a:r>
            <a:r>
              <a:rPr lang="en-GB" altLang="ru-RU" sz="1200" dirty="0">
                <a:solidFill>
                  <a:srgbClr val="000099"/>
                </a:solidFill>
              </a:rPr>
              <a:t> – </a:t>
            </a:r>
            <a:r>
              <a:rPr lang="en-GB" altLang="ru-RU" sz="1200" dirty="0" err="1">
                <a:solidFill>
                  <a:srgbClr val="000099"/>
                </a:solidFill>
              </a:rPr>
              <a:t>емкость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единиц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гигабайт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  <a:r>
              <a:rPr lang="en-GB" altLang="ru-RU" sz="1200" dirty="0" err="1">
                <a:solidFill>
                  <a:srgbClr val="000099"/>
                </a:solidFill>
              </a:rPr>
              <a:t>Время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обращения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десятки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сотни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наносекунд</a:t>
            </a:r>
            <a:r>
              <a:rPr lang="en-GB" altLang="ru-RU" sz="1200" dirty="0">
                <a:solidFill>
                  <a:srgbClr val="000099"/>
                </a:solidFill>
              </a:rPr>
              <a:t> (10</a:t>
            </a:r>
            <a:r>
              <a:rPr lang="en-GB" altLang="ru-RU" sz="1200" baseline="30000" dirty="0">
                <a:solidFill>
                  <a:srgbClr val="000099"/>
                </a:solidFill>
              </a:rPr>
              <a:t>-8</a:t>
            </a:r>
            <a:r>
              <a:rPr lang="en-GB" altLang="ru-RU" sz="1200" dirty="0">
                <a:solidFill>
                  <a:srgbClr val="000099"/>
                </a:solidFill>
              </a:rPr>
              <a:t> – 10</a:t>
            </a:r>
            <a:r>
              <a:rPr lang="en-GB" altLang="ru-RU" sz="1200" baseline="30000" dirty="0">
                <a:solidFill>
                  <a:srgbClr val="000099"/>
                </a:solidFill>
              </a:rPr>
              <a:t>-7</a:t>
            </a:r>
            <a:r>
              <a:rPr lang="en-GB" altLang="ru-RU" sz="1200" dirty="0">
                <a:solidFill>
                  <a:srgbClr val="000099"/>
                </a:solidFill>
              </a:rPr>
              <a:t> с). </a:t>
            </a:r>
            <a:r>
              <a:rPr lang="ru-RU" altLang="ru-RU" sz="1200" dirty="0">
                <a:solidFill>
                  <a:srgbClr val="000099"/>
                </a:solidFill>
              </a:rPr>
              <a:t>Не сохраняет информацию при перерывах в питании.</a:t>
            </a:r>
            <a:endParaRPr lang="en-GB" altLang="ru-RU" sz="1200" dirty="0">
              <a:solidFill>
                <a:srgbClr val="000099"/>
              </a:solidFill>
            </a:endParaRPr>
          </a:p>
          <a:p>
            <a:pPr marL="285750" indent="-285750" algn="just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 err="1">
                <a:solidFill>
                  <a:srgbClr val="000099"/>
                </a:solidFill>
              </a:rPr>
              <a:t>Вторичная</a:t>
            </a:r>
            <a:r>
              <a:rPr lang="en-GB" altLang="ru-RU" sz="1200" dirty="0">
                <a:solidFill>
                  <a:srgbClr val="000099"/>
                </a:solidFill>
              </a:rPr>
              <a:t> (</a:t>
            </a:r>
            <a:r>
              <a:rPr lang="en-GB" altLang="ru-RU" sz="1200" dirty="0" err="1">
                <a:solidFill>
                  <a:srgbClr val="000099"/>
                </a:solidFill>
              </a:rPr>
              <a:t>как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правило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жесткий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магнитный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диск</a:t>
            </a:r>
            <a:r>
              <a:rPr lang="en-GB" altLang="ru-RU" sz="1200" dirty="0">
                <a:solidFill>
                  <a:srgbClr val="000099"/>
                </a:solidFill>
              </a:rPr>
              <a:t>) – </a:t>
            </a:r>
            <a:r>
              <a:rPr lang="en-GB" altLang="ru-RU" sz="1200" dirty="0" err="1">
                <a:solidFill>
                  <a:srgbClr val="000099"/>
                </a:solidFill>
              </a:rPr>
              <a:t>емкость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сотен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гигабайт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единиц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терабайт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  <a:r>
              <a:rPr lang="en-GB" altLang="ru-RU" sz="1200" dirty="0" err="1">
                <a:solidFill>
                  <a:srgbClr val="000099"/>
                </a:solidFill>
              </a:rPr>
              <a:t>Время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обращения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сотые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доли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секунды</a:t>
            </a:r>
            <a:r>
              <a:rPr lang="en-GB" altLang="ru-RU" sz="1200" dirty="0">
                <a:solidFill>
                  <a:srgbClr val="000099"/>
                </a:solidFill>
              </a:rPr>
              <a:t> (10</a:t>
            </a:r>
            <a:r>
              <a:rPr lang="en-GB" altLang="ru-RU" sz="1200" baseline="30000" dirty="0">
                <a:solidFill>
                  <a:srgbClr val="000099"/>
                </a:solidFill>
              </a:rPr>
              <a:t>-2</a:t>
            </a:r>
            <a:r>
              <a:rPr lang="en-GB" altLang="ru-RU" sz="1200" dirty="0">
                <a:solidFill>
                  <a:srgbClr val="000099"/>
                </a:solidFill>
              </a:rPr>
              <a:t> с)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200" dirty="0">
                <a:solidFill>
                  <a:srgbClr val="000099"/>
                </a:solidFill>
                <a:cs typeface="Arial" panose="020B0604020202020204" pitchFamily="34" charset="0"/>
              </a:rPr>
              <a:t>	Ожидаемая замена на </a:t>
            </a:r>
            <a:r>
              <a:rPr lang="ru-RU" altLang="ru-RU" sz="1200" dirty="0" err="1">
                <a:solidFill>
                  <a:srgbClr val="000099"/>
                </a:solidFill>
                <a:cs typeface="Arial" panose="020B0604020202020204" pitchFamily="34" charset="0"/>
              </a:rPr>
              <a:t>флеш</a:t>
            </a:r>
            <a:r>
              <a:rPr lang="ru-RU" altLang="ru-RU" sz="1200" dirty="0">
                <a:solidFill>
                  <a:srgbClr val="000099"/>
                </a:solidFill>
                <a:cs typeface="Arial" panose="020B0604020202020204" pitchFamily="34" charset="0"/>
              </a:rPr>
              <a:t>-память изобретённую в 1984 году </a:t>
            </a:r>
            <a:r>
              <a:rPr lang="ru-RU" altLang="ru-RU" sz="1200" dirty="0" err="1">
                <a:solidFill>
                  <a:srgbClr val="000099"/>
                </a:solidFill>
                <a:cs typeface="Arial" panose="020B0604020202020204" pitchFamily="34" charset="0"/>
              </a:rPr>
              <a:t>Фудзио</a:t>
            </a:r>
            <a:r>
              <a:rPr lang="ru-RU" altLang="ru-RU" sz="12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ru-RU" altLang="ru-RU" sz="1200" dirty="0" err="1">
                <a:solidFill>
                  <a:srgbClr val="000099"/>
                </a:solidFill>
                <a:cs typeface="Arial" panose="020B0604020202020204" pitchFamily="34" charset="0"/>
              </a:rPr>
              <a:t>Масуокой</a:t>
            </a:r>
            <a:r>
              <a:rPr lang="ru-RU" altLang="ru-RU" sz="1200" dirty="0">
                <a:solidFill>
                  <a:srgbClr val="000099"/>
                </a:solidFill>
                <a:cs typeface="Arial" panose="020B0604020202020204" pitchFamily="34" charset="0"/>
              </a:rPr>
              <a:t> в</a:t>
            </a:r>
            <a:r>
              <a:rPr lang="ru-RU" altLang="ru-RU" sz="1200" dirty="0">
                <a:solidFill>
                  <a:srgbClr val="000099"/>
                </a:solidFill>
              </a:rPr>
              <a:t> компании Тошиба. В настоящее 	время ресурс записи 10-100 тыс. раз. Скорость чтения десятки микросекунд и менее. Скорость передачи данных 	300 - 500 Мбайт/с. Скорость стирания от единиц до сотен </a:t>
            </a:r>
            <a:r>
              <a:rPr lang="ru-RU" altLang="ru-RU" sz="1200" dirty="0" err="1">
                <a:solidFill>
                  <a:srgbClr val="000099"/>
                </a:solidFill>
              </a:rPr>
              <a:t>мс</a:t>
            </a:r>
            <a:r>
              <a:rPr lang="ru-RU" altLang="ru-RU" sz="12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 err="1">
                <a:solidFill>
                  <a:srgbClr val="000099"/>
                </a:solidFill>
              </a:rPr>
              <a:t>Третичная</a:t>
            </a:r>
            <a:r>
              <a:rPr lang="en-GB" altLang="ru-RU" sz="1200" dirty="0">
                <a:solidFill>
                  <a:srgbClr val="000099"/>
                </a:solidFill>
              </a:rPr>
              <a:t> (</a:t>
            </a:r>
            <a:r>
              <a:rPr lang="en-GB" altLang="ru-RU" sz="1200" dirty="0" err="1">
                <a:solidFill>
                  <a:srgbClr val="000099"/>
                </a:solidFill>
              </a:rPr>
              <a:t>массивы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дисков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магнитных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оптических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другие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оптические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носители</a:t>
            </a:r>
            <a:r>
              <a:rPr lang="en-GB" altLang="ru-RU" sz="1200" dirty="0">
                <a:solidFill>
                  <a:srgbClr val="000099"/>
                </a:solidFill>
              </a:rPr>
              <a:t>) – </a:t>
            </a:r>
            <a:r>
              <a:rPr lang="en-GB" altLang="ru-RU" sz="1200" dirty="0" err="1">
                <a:solidFill>
                  <a:srgbClr val="000099"/>
                </a:solidFill>
              </a:rPr>
              <a:t>емкость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практически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ограничена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  <a:r>
              <a:rPr lang="en-GB" altLang="ru-RU" sz="1200" dirty="0" err="1">
                <a:solidFill>
                  <a:srgbClr val="000099"/>
                </a:solidFill>
              </a:rPr>
              <a:t>Время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обращения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секунды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десятки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секунд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минуты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>
                <a:solidFill>
                  <a:srgbClr val="000099"/>
                </a:solidFill>
              </a:rPr>
              <a:t>Свойства </a:t>
            </a:r>
            <a:r>
              <a:rPr lang="en-GB" altLang="ru-RU" sz="1200" dirty="0" err="1">
                <a:solidFill>
                  <a:srgbClr val="000099"/>
                </a:solidFill>
              </a:rPr>
              <a:t>современных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запоминающих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устройств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во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многом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определяют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структуру</a:t>
            </a:r>
            <a:r>
              <a:rPr lang="en-GB" altLang="ru-RU" sz="1200" dirty="0">
                <a:solidFill>
                  <a:srgbClr val="000099"/>
                </a:solidFill>
              </a:rPr>
              <a:t> и </a:t>
            </a:r>
            <a:r>
              <a:rPr lang="en-GB" altLang="ru-RU" sz="1200" dirty="0" err="1">
                <a:solidFill>
                  <a:srgbClr val="000099"/>
                </a:solidFill>
              </a:rPr>
              <a:t>функции</a:t>
            </a:r>
            <a:r>
              <a:rPr lang="en-GB" altLang="ru-RU" sz="1200" dirty="0">
                <a:solidFill>
                  <a:srgbClr val="000099"/>
                </a:solidFill>
              </a:rPr>
              <a:t> СУБД.</a:t>
            </a:r>
            <a:endParaRPr lang="ru-RU" altLang="ru-RU" sz="1200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При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работе</a:t>
            </a:r>
            <a:r>
              <a:rPr lang="en-GB" altLang="ru-RU" sz="1200" dirty="0">
                <a:solidFill>
                  <a:srgbClr val="000099"/>
                </a:solidFill>
              </a:rPr>
              <a:t> с </a:t>
            </a:r>
            <a:r>
              <a:rPr lang="en-GB" altLang="ru-RU" sz="1200" dirty="0" err="1">
                <a:solidFill>
                  <a:srgbClr val="000099"/>
                </a:solidFill>
              </a:rPr>
              <a:t>немедленно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сохраняемыми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данными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запросы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dirty="0">
                <a:solidFill>
                  <a:srgbClr val="000099"/>
                </a:solidFill>
              </a:rPr>
              <a:t>к </a:t>
            </a:r>
            <a:r>
              <a:rPr lang="en-GB" altLang="ru-RU" sz="1200" dirty="0" err="1">
                <a:solidFill>
                  <a:srgbClr val="000099"/>
                </a:solidFill>
              </a:rPr>
              <a:t>базе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будут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выполняться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недопустимо</a:t>
            </a:r>
            <a:r>
              <a:rPr lang="ru-RU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медленно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 err="1">
                <a:solidFill>
                  <a:srgbClr val="000099"/>
                </a:solidFill>
              </a:rPr>
              <a:t>Выход</a:t>
            </a:r>
            <a:r>
              <a:rPr lang="en-GB" altLang="ru-RU" sz="1200" b="1" u="sng" dirty="0">
                <a:solidFill>
                  <a:srgbClr val="000099"/>
                </a:solidFill>
              </a:rPr>
              <a:t> </a:t>
            </a:r>
            <a:r>
              <a:rPr lang="en-GB" altLang="ru-RU" sz="1200" b="1" u="sng" dirty="0" err="1">
                <a:solidFill>
                  <a:srgbClr val="000099"/>
                </a:solidFill>
              </a:rPr>
              <a:t>из</a:t>
            </a:r>
            <a:r>
              <a:rPr lang="en-GB" altLang="ru-RU" sz="1200" b="1" u="sng" dirty="0">
                <a:solidFill>
                  <a:srgbClr val="000099"/>
                </a:solidFill>
              </a:rPr>
              <a:t> </a:t>
            </a:r>
            <a:r>
              <a:rPr lang="en-GB" altLang="ru-RU" sz="1200" b="1" u="sng" dirty="0" err="1">
                <a:solidFill>
                  <a:srgbClr val="000099"/>
                </a:solidFill>
              </a:rPr>
              <a:t>положения</a:t>
            </a:r>
            <a:r>
              <a:rPr lang="en-GB" altLang="ru-RU" sz="1200" dirty="0">
                <a:solidFill>
                  <a:srgbClr val="000099"/>
                </a:solidFill>
              </a:rPr>
              <a:t>: В </a:t>
            </a:r>
            <a:r>
              <a:rPr lang="en-GB" altLang="ru-RU" sz="1200" dirty="0" err="1">
                <a:solidFill>
                  <a:srgbClr val="000099"/>
                </a:solidFill>
              </a:rPr>
              <a:t>первичной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памяти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создается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кэш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буферов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достаточно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большой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емкости</a:t>
            </a:r>
            <a:r>
              <a:rPr lang="en-GB" altLang="ru-RU" sz="1200" dirty="0">
                <a:solidFill>
                  <a:srgbClr val="000099"/>
                </a:solidFill>
              </a:rPr>
              <a:t>. </a:t>
            </a:r>
            <a:r>
              <a:rPr lang="en-GB" altLang="ru-RU" sz="1200" dirty="0" err="1">
                <a:solidFill>
                  <a:srgbClr val="000099"/>
                </a:solidFill>
              </a:rPr>
              <a:t>Если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кроме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информации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используемой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данный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момент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удается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извлечь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информацию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которая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понадобится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ближайшем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будущем</a:t>
            </a:r>
            <a:r>
              <a:rPr lang="en-GB" altLang="ru-RU" sz="1200" dirty="0">
                <a:solidFill>
                  <a:srgbClr val="000099"/>
                </a:solidFill>
              </a:rPr>
              <a:t>, и </a:t>
            </a:r>
            <a:r>
              <a:rPr lang="en-GB" altLang="ru-RU" sz="1200" dirty="0" err="1">
                <a:solidFill>
                  <a:srgbClr val="000099"/>
                </a:solidFill>
              </a:rPr>
              <a:t>сначала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искать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информацию</a:t>
            </a:r>
            <a:r>
              <a:rPr lang="en-GB" altLang="ru-RU" sz="1200" dirty="0">
                <a:solidFill>
                  <a:srgbClr val="000099"/>
                </a:solidFill>
              </a:rPr>
              <a:t> в </a:t>
            </a:r>
            <a:r>
              <a:rPr lang="en-GB" altLang="ru-RU" sz="1200" dirty="0" err="1">
                <a:solidFill>
                  <a:srgbClr val="000099"/>
                </a:solidFill>
              </a:rPr>
              <a:t>кэше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то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число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обращений</a:t>
            </a:r>
            <a:r>
              <a:rPr lang="en-GB" altLang="ru-RU" sz="1200" dirty="0">
                <a:solidFill>
                  <a:srgbClr val="000099"/>
                </a:solidFill>
              </a:rPr>
              <a:t> к </a:t>
            </a:r>
            <a:r>
              <a:rPr lang="en-GB" altLang="ru-RU" sz="1200" dirty="0" err="1">
                <a:solidFill>
                  <a:srgbClr val="000099"/>
                </a:solidFill>
              </a:rPr>
              <a:t>диску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резко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сократится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Показатель</a:t>
            </a:r>
            <a:endParaRPr lang="en-GB" altLang="ru-RU" sz="1200" dirty="0">
              <a:solidFill>
                <a:srgbClr val="000099"/>
              </a:solidFill>
            </a:endParaRPr>
          </a:p>
          <a:p>
            <a:pPr algn="just">
              <a:spcBef>
                <a:spcPts val="0"/>
              </a:spcBef>
              <a:spcAft>
                <a:spcPts val="400"/>
              </a:spcAft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dirty="0" err="1"/>
              <a:t>Hit_ratio</a:t>
            </a:r>
            <a:r>
              <a:rPr lang="en-GB" altLang="ru-RU" sz="1200" b="1" dirty="0"/>
              <a:t> = (</a:t>
            </a:r>
            <a:r>
              <a:rPr lang="en-GB" altLang="ru-RU" sz="1200" b="1" dirty="0" err="1"/>
              <a:t>число_обращений_в_кэш</a:t>
            </a:r>
            <a:r>
              <a:rPr lang="en-GB" altLang="ru-RU" sz="1200" b="1" dirty="0"/>
              <a:t>)/(</a:t>
            </a:r>
            <a:r>
              <a:rPr lang="en-GB" altLang="ru-RU" sz="1200" b="1" dirty="0" err="1"/>
              <a:t>число_обращений_к_данным</a:t>
            </a:r>
            <a:r>
              <a:rPr lang="en-GB" altLang="ru-RU" sz="1200" b="1" dirty="0"/>
              <a:t>)</a:t>
            </a:r>
            <a:r>
              <a:rPr lang="en-GB" altLang="ru-RU" sz="1200" dirty="0"/>
              <a:t> 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быть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как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можно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ближе</a:t>
            </a:r>
            <a:r>
              <a:rPr lang="en-GB" altLang="ru-RU" sz="1200" dirty="0">
                <a:solidFill>
                  <a:srgbClr val="000099"/>
                </a:solidFill>
              </a:rPr>
              <a:t> к </a:t>
            </a:r>
            <a:r>
              <a:rPr lang="ru-RU" altLang="ru-RU" sz="1200" dirty="0">
                <a:solidFill>
                  <a:srgbClr val="000099"/>
                </a:solidFill>
              </a:rPr>
              <a:t>1</a:t>
            </a:r>
            <a:r>
              <a:rPr lang="en-GB" altLang="ru-RU" sz="1200" dirty="0">
                <a:solidFill>
                  <a:srgbClr val="000099"/>
                </a:solidFill>
              </a:rPr>
              <a:t>, </a:t>
            </a:r>
            <a:r>
              <a:rPr lang="en-GB" altLang="ru-RU" sz="1200" dirty="0" err="1">
                <a:solidFill>
                  <a:srgbClr val="000099"/>
                </a:solidFill>
              </a:rPr>
              <a:t>например</a:t>
            </a:r>
            <a:r>
              <a:rPr lang="en-GB" altLang="ru-RU" sz="1200" dirty="0">
                <a:solidFill>
                  <a:srgbClr val="000099"/>
                </a:solidFill>
              </a:rPr>
              <a:t> &gt;&gt;0,95. 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200" b="1" u="sng" dirty="0" err="1">
                <a:solidFill>
                  <a:srgbClr val="000099"/>
                </a:solidFill>
              </a:rPr>
              <a:t>Примечание</a:t>
            </a:r>
            <a:r>
              <a:rPr lang="en-GB" altLang="ru-RU" sz="1200" dirty="0">
                <a:solidFill>
                  <a:srgbClr val="000099"/>
                </a:solidFill>
              </a:rPr>
              <a:t>: В </a:t>
            </a:r>
            <a:r>
              <a:rPr lang="en-GB" altLang="ru-RU" sz="1200" dirty="0" err="1">
                <a:solidFill>
                  <a:srgbClr val="000099"/>
                </a:solidFill>
              </a:rPr>
              <a:t>современных</a:t>
            </a:r>
            <a:r>
              <a:rPr lang="en-GB" altLang="ru-RU" sz="1200" dirty="0">
                <a:solidFill>
                  <a:srgbClr val="000099"/>
                </a:solidFill>
              </a:rPr>
              <a:t> СУБД </a:t>
            </a:r>
            <a:r>
              <a:rPr lang="en-GB" altLang="ru-RU" sz="1200" dirty="0" err="1">
                <a:solidFill>
                  <a:srgbClr val="000099"/>
                </a:solidFill>
              </a:rPr>
              <a:t>применяется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сложная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200" dirty="0">
                <a:solidFill>
                  <a:srgbClr val="000099"/>
                </a:solidFill>
              </a:rPr>
              <a:t> </a:t>
            </a:r>
            <a:r>
              <a:rPr lang="en-GB" altLang="ru-RU" sz="1200" dirty="0" err="1">
                <a:solidFill>
                  <a:srgbClr val="000099"/>
                </a:solidFill>
              </a:rPr>
              <a:t>буферов</a:t>
            </a:r>
            <a:r>
              <a:rPr lang="en-GB" altLang="ru-RU" sz="12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2093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2000" b="1" dirty="0" err="1">
                <a:solidFill>
                  <a:srgbClr val="CC3300"/>
                </a:solidFill>
              </a:rPr>
              <a:t>Заключение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747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Что </a:t>
            </a:r>
            <a:r>
              <a:rPr lang="en-GB" altLang="ru-RU" sz="1400" dirty="0" err="1">
                <a:solidFill>
                  <a:srgbClr val="000099"/>
                </a:solidFill>
              </a:rPr>
              <a:t>Вы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освоить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прослушав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лекцию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Общие представления о </a:t>
            </a:r>
            <a:r>
              <a:rPr lang="ru-RU" altLang="ru-RU" sz="1400" b="1" dirty="0">
                <a:solidFill>
                  <a:srgbClr val="000099"/>
                </a:solidFill>
              </a:rPr>
              <a:t>синтактике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b="1" dirty="0">
                <a:solidFill>
                  <a:srgbClr val="000099"/>
                </a:solidFill>
              </a:rPr>
              <a:t>семантике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b="1" dirty="0">
                <a:solidFill>
                  <a:srgbClr val="000099"/>
                </a:solidFill>
              </a:rPr>
              <a:t>прагматике</a:t>
            </a: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Понятие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запись</a:t>
            </a:r>
            <a:r>
              <a:rPr lang="en-GB" altLang="ru-RU" sz="1400" dirty="0">
                <a:solidFill>
                  <a:srgbClr val="000099"/>
                </a:solidFill>
              </a:rPr>
              <a:t>”. </a:t>
            </a:r>
            <a:r>
              <a:rPr lang="en-GB" altLang="ru-RU" sz="1400" b="1" dirty="0" err="1">
                <a:solidFill>
                  <a:srgbClr val="000099"/>
                </a:solidFill>
              </a:rPr>
              <a:t>Схемы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b="1" dirty="0">
                <a:solidFill>
                  <a:srgbClr val="000099"/>
                </a:solidFill>
              </a:rPr>
              <a:t>Наборы записей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Классификация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</a:t>
            </a: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Понятие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b="1" dirty="0" err="1">
                <a:solidFill>
                  <a:srgbClr val="000099"/>
                </a:solidFill>
              </a:rPr>
              <a:t>домен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Понятия </a:t>
            </a:r>
            <a:r>
              <a:rPr lang="en-GB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модель данных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b="1" dirty="0" err="1">
                <a:solidFill>
                  <a:srgbClr val="000099"/>
                </a:solidFill>
              </a:rPr>
              <a:t>структрированные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b="1" dirty="0" err="1">
                <a:solidFill>
                  <a:srgbClr val="000099"/>
                </a:solidFill>
              </a:rPr>
              <a:t>полуструктурированные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неструктурированные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данные </a:t>
            </a: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Представление о </a:t>
            </a:r>
            <a:r>
              <a:rPr lang="ru-RU" altLang="ru-RU" sz="1400" b="1" dirty="0">
                <a:solidFill>
                  <a:srgbClr val="000099"/>
                </a:solidFill>
              </a:rPr>
              <a:t>базе данных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Понятие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b="1" dirty="0">
                <a:solidFill>
                  <a:srgbClr val="000099"/>
                </a:solidFill>
              </a:rPr>
              <a:t>СУБД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Схема базы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ru-RU" altLang="ru-RU" sz="1400" b="1" dirty="0">
                <a:solidFill>
                  <a:srgbClr val="000099"/>
                </a:solidFill>
              </a:rPr>
              <a:t>набора записей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b="1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наборов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записей</a:t>
            </a:r>
            <a:endParaRPr lang="en-GB" altLang="ru-RU" sz="1400" b="1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Ограничения </a:t>
            </a:r>
            <a:r>
              <a:rPr lang="en-GB" altLang="ru-RU" sz="1400" b="1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декларативные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процедурные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Понятия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b="1" dirty="0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b="1" dirty="0">
                <a:solidFill>
                  <a:srgbClr val="000099"/>
                </a:solidFill>
              </a:rPr>
              <a:t>метаданные</a:t>
            </a:r>
            <a:r>
              <a:rPr lang="en-GB" altLang="ru-RU" sz="1400" dirty="0">
                <a:solidFill>
                  <a:srgbClr val="000099"/>
                </a:solidFill>
              </a:rPr>
              <a:t>” и “</a:t>
            </a:r>
            <a:r>
              <a:rPr lang="en-GB" altLang="ru-RU" sz="1400" b="1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400" dirty="0">
                <a:solidFill>
                  <a:srgbClr val="000099"/>
                </a:solidFill>
              </a:rPr>
              <a:t>”</a:t>
            </a:r>
            <a:r>
              <a:rPr lang="ar-SA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‏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База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бизнеса</a:t>
            </a:r>
            <a:endParaRPr lang="en-GB" altLang="ru-RU" sz="1400" b="1" dirty="0">
              <a:solidFill>
                <a:srgbClr val="000099"/>
              </a:solidFill>
            </a:endParaRPr>
          </a:p>
          <a:p>
            <a:pPr marL="285750" indent="-285750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</a:rPr>
              <a:t> ANSI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dirty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дальнейшем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весь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этот </a:t>
            </a:r>
            <a:r>
              <a:rPr lang="en-GB" altLang="ru-RU" sz="1400" dirty="0" err="1">
                <a:solidFill>
                  <a:srgbClr val="000099"/>
                </a:solidFill>
              </a:rPr>
              <a:t>материал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будет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рассмотрен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подробнее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6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C3300"/>
                </a:solidFill>
              </a:rPr>
              <a:t>Цели лекции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555526"/>
            <a:ext cx="9144000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2000" algn="just"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dirty="0">
                <a:solidFill>
                  <a:srgbClr val="CC3300"/>
                </a:solidFill>
              </a:rPr>
              <a:t>В первой части  </a:t>
            </a:r>
            <a:r>
              <a:rPr lang="en-GB" altLang="ru-RU" sz="1600" dirty="0">
                <a:solidFill>
                  <a:srgbClr val="000099"/>
                </a:solidFill>
              </a:rPr>
              <a:t>лекции дано </a:t>
            </a:r>
            <a:r>
              <a:rPr lang="en-GB" altLang="ru-RU" sz="1600" dirty="0" err="1">
                <a:solidFill>
                  <a:srgbClr val="000099"/>
                </a:solidFill>
              </a:rPr>
              <a:t>предварительное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определение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>
                <a:solidFill>
                  <a:srgbClr val="000099"/>
                </a:solidFill>
              </a:rPr>
              <a:t>базы </a:t>
            </a:r>
            <a:r>
              <a:rPr lang="ru-RU" altLang="ru-RU" sz="1600" b="1" dirty="0">
                <a:solidFill>
                  <a:srgbClr val="000099"/>
                </a:solidFill>
              </a:rPr>
              <a:t>д</a:t>
            </a:r>
            <a:r>
              <a:rPr lang="en-GB" altLang="ru-RU" sz="1600" b="1" dirty="0" err="1">
                <a:solidFill>
                  <a:srgbClr val="000099"/>
                </a:solidFill>
              </a:rPr>
              <a:t>анных</a:t>
            </a:r>
            <a:r>
              <a:rPr lang="en-GB" altLang="ru-RU" sz="1600" dirty="0">
                <a:solidFill>
                  <a:srgbClr val="000099"/>
                </a:solidFill>
              </a:rPr>
              <a:t>. </a:t>
            </a:r>
            <a:endParaRPr lang="ru-RU" altLang="ru-RU" sz="16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dirty="0" err="1">
                <a:solidFill>
                  <a:srgbClr val="000099"/>
                </a:solidFill>
              </a:rPr>
              <a:t>Вначале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выясняется</a:t>
            </a:r>
            <a:r>
              <a:rPr lang="en-GB" altLang="ru-RU" sz="1600" dirty="0">
                <a:solidFill>
                  <a:srgbClr val="000099"/>
                </a:solidFill>
              </a:rPr>
              <a:t> что </a:t>
            </a:r>
            <a:r>
              <a:rPr lang="en-GB" altLang="ru-RU" sz="1600" dirty="0" err="1">
                <a:solidFill>
                  <a:srgbClr val="000099"/>
                </a:solidFill>
              </a:rPr>
              <a:t>такое</a:t>
            </a:r>
            <a:r>
              <a:rPr lang="en-GB" altLang="ru-RU" sz="1600" dirty="0">
                <a:solidFill>
                  <a:srgbClr val="000099"/>
                </a:solidFill>
              </a:rPr>
              <a:t> “</a:t>
            </a:r>
            <a:r>
              <a:rPr lang="en-GB" altLang="ru-RU" sz="1600" b="1" dirty="0">
                <a:solidFill>
                  <a:srgbClr val="000099"/>
                </a:solidFill>
              </a:rPr>
              <a:t>данные</a:t>
            </a:r>
            <a:r>
              <a:rPr lang="en-GB" altLang="ru-RU" sz="1600" dirty="0">
                <a:solidFill>
                  <a:srgbClr val="000099"/>
                </a:solidFill>
              </a:rPr>
              <a:t>”, </a:t>
            </a:r>
            <a:r>
              <a:rPr lang="ru-RU" altLang="ru-RU" sz="1600" dirty="0">
                <a:solidFill>
                  <a:srgbClr val="000099"/>
                </a:solidFill>
              </a:rPr>
              <a:t>их </a:t>
            </a:r>
            <a:r>
              <a:rPr lang="en-GB" altLang="ru-RU" sz="1600" dirty="0">
                <a:solidFill>
                  <a:srgbClr val="000099"/>
                </a:solidFill>
              </a:rPr>
              <a:t>“</a:t>
            </a:r>
            <a:r>
              <a:rPr lang="ru-RU" altLang="ru-RU" sz="1600" b="1" dirty="0">
                <a:solidFill>
                  <a:srgbClr val="000099"/>
                </a:solidFill>
              </a:rPr>
              <a:t>семантика</a:t>
            </a:r>
            <a:r>
              <a:rPr lang="en-GB" altLang="ru-RU" sz="1600" dirty="0">
                <a:solidFill>
                  <a:srgbClr val="000099"/>
                </a:solidFill>
              </a:rPr>
              <a:t>”</a:t>
            </a:r>
            <a:r>
              <a:rPr lang="ru-RU" altLang="ru-RU" sz="1600" dirty="0">
                <a:solidFill>
                  <a:srgbClr val="000099"/>
                </a:solidFill>
              </a:rPr>
              <a:t> и </a:t>
            </a:r>
            <a:r>
              <a:rPr lang="en-GB" altLang="ru-RU" sz="1600" dirty="0">
                <a:solidFill>
                  <a:srgbClr val="000099"/>
                </a:solidFill>
              </a:rPr>
              <a:t> “</a:t>
            </a:r>
            <a:r>
              <a:rPr lang="ru-RU" altLang="ru-RU" sz="1600" b="1" dirty="0">
                <a:solidFill>
                  <a:srgbClr val="000099"/>
                </a:solidFill>
              </a:rPr>
              <a:t>прагматика</a:t>
            </a:r>
            <a:r>
              <a:rPr lang="en-GB" altLang="ru-RU" sz="1600" dirty="0">
                <a:solidFill>
                  <a:srgbClr val="000099"/>
                </a:solidFill>
              </a:rPr>
              <a:t>”</a:t>
            </a:r>
            <a:r>
              <a:rPr lang="ru-RU" altLang="ru-RU" sz="1600" dirty="0">
                <a:solidFill>
                  <a:srgbClr val="000099"/>
                </a:solidFill>
              </a:rPr>
              <a:t>.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Наиболее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распространен</a:t>
            </a:r>
            <a:r>
              <a:rPr lang="ru-RU" altLang="ru-RU" sz="1600" dirty="0">
                <a:solidFill>
                  <a:srgbClr val="000099"/>
                </a:solidFill>
              </a:rPr>
              <a:t>ы базы хранящие </a:t>
            </a:r>
            <a:r>
              <a:rPr lang="en-GB" altLang="ru-RU" sz="1600" b="1" dirty="0" err="1">
                <a:solidFill>
                  <a:srgbClr val="000099"/>
                </a:solidFill>
              </a:rPr>
              <a:t>набор</a:t>
            </a:r>
            <a:r>
              <a:rPr lang="ru-RU" altLang="ru-RU" sz="1600" b="1" dirty="0">
                <a:solidFill>
                  <a:srgbClr val="000099"/>
                </a:solidFill>
              </a:rPr>
              <a:t>ы</a:t>
            </a:r>
            <a:r>
              <a:rPr lang="en-GB" altLang="ru-RU" sz="1600" b="1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поля</a:t>
            </a:r>
            <a:r>
              <a:rPr lang="en-GB" altLang="ru-RU" sz="1600" b="1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600" dirty="0">
                <a:solidFill>
                  <a:srgbClr val="000099"/>
                </a:solidFill>
              </a:rPr>
              <a:t>, </a:t>
            </a:r>
            <a:r>
              <a:rPr lang="en-GB" altLang="ru-RU" sz="1600" dirty="0" err="1">
                <a:solidFill>
                  <a:srgbClr val="000099"/>
                </a:solidFill>
              </a:rPr>
              <a:t>наборы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допустимых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значений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полей</a:t>
            </a:r>
            <a:r>
              <a:rPr lang="en-GB" altLang="ru-RU" sz="1600" dirty="0">
                <a:solidFill>
                  <a:srgbClr val="000099"/>
                </a:solidFill>
              </a:rPr>
              <a:t>, </a:t>
            </a:r>
            <a:r>
              <a:rPr lang="en-GB" altLang="ru-RU" sz="1600" dirty="0" err="1">
                <a:solidFill>
                  <a:srgbClr val="000099"/>
                </a:solidFill>
              </a:rPr>
              <a:t>называемых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доменами</a:t>
            </a:r>
            <a:r>
              <a:rPr lang="en-GB" altLang="ru-RU" sz="1600" dirty="0">
                <a:solidFill>
                  <a:srgbClr val="000099"/>
                </a:solidFill>
              </a:rPr>
              <a:t>, и </a:t>
            </a:r>
            <a:r>
              <a:rPr lang="en-GB" altLang="ru-RU" sz="1600" b="1" dirty="0" err="1">
                <a:solidFill>
                  <a:srgbClr val="000099"/>
                </a:solidFill>
              </a:rPr>
              <a:t>схемы</a:t>
            </a:r>
            <a:r>
              <a:rPr lang="en-GB" altLang="ru-RU" sz="1600" b="1" dirty="0">
                <a:solidFill>
                  <a:srgbClr val="000099"/>
                </a:solidFill>
              </a:rPr>
              <a:t> (</a:t>
            </a:r>
            <a:r>
              <a:rPr lang="en-GB" altLang="ru-RU" sz="1600" b="1" dirty="0" err="1">
                <a:solidFill>
                  <a:srgbClr val="000099"/>
                </a:solidFill>
              </a:rPr>
              <a:t>типы</a:t>
            </a:r>
            <a:r>
              <a:rPr lang="en-GB" altLang="ru-RU" sz="1600" b="1" dirty="0">
                <a:solidFill>
                  <a:srgbClr val="000099"/>
                </a:solidFill>
              </a:rPr>
              <a:t>) </a:t>
            </a:r>
            <a:r>
              <a:rPr lang="en-GB" altLang="ru-RU" sz="1600" b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>
                <a:solidFill>
                  <a:srgbClr val="000099"/>
                </a:solidFill>
              </a:rPr>
              <a:t>Базы данных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как</a:t>
            </a:r>
            <a:r>
              <a:rPr lang="en-GB" altLang="ru-RU" sz="1600" dirty="0">
                <a:solidFill>
                  <a:srgbClr val="000099"/>
                </a:solidFill>
              </a:rPr>
              <a:t> структурированные </a:t>
            </a:r>
            <a:r>
              <a:rPr lang="en-GB" altLang="ru-RU" sz="1600" dirty="0" err="1">
                <a:solidFill>
                  <a:srgbClr val="000099"/>
                </a:solidFill>
              </a:rPr>
              <a:t>собрания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600" dirty="0">
                <a:solidFill>
                  <a:srgbClr val="000099"/>
                </a:solidFill>
              </a:rPr>
              <a:t>, </a:t>
            </a:r>
            <a:r>
              <a:rPr lang="en-GB" altLang="ru-RU" sz="1600" dirty="0" err="1">
                <a:solidFill>
                  <a:srgbClr val="000099"/>
                </a:solidFill>
              </a:rPr>
              <a:t>обладающие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свойством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сохраняемости</a:t>
            </a:r>
            <a:r>
              <a:rPr lang="en-GB" altLang="ru-RU" sz="1600" dirty="0">
                <a:solidFill>
                  <a:srgbClr val="000099"/>
                </a:solidFill>
              </a:rPr>
              <a:t> и</a:t>
            </a:r>
            <a:r>
              <a:rPr lang="ru-RU" altLang="ru-RU" sz="1600" dirty="0">
                <a:solidFill>
                  <a:srgbClr val="000099"/>
                </a:solidFill>
              </a:rPr>
              <a:t>, может быть, свойством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самоописания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</a:p>
          <a:p>
            <a:pPr indent="432000" algn="just"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dirty="0" err="1">
                <a:solidFill>
                  <a:srgbClr val="CC3300"/>
                </a:solidFill>
              </a:rPr>
              <a:t>Во</a:t>
            </a:r>
            <a:r>
              <a:rPr lang="en-GB" altLang="ru-RU" sz="1600" dirty="0">
                <a:solidFill>
                  <a:srgbClr val="CC3300"/>
                </a:solidFill>
              </a:rPr>
              <a:t> </a:t>
            </a:r>
            <a:r>
              <a:rPr lang="en-GB" altLang="ru-RU" sz="1600" dirty="0" err="1">
                <a:solidFill>
                  <a:srgbClr val="CC3300"/>
                </a:solidFill>
              </a:rPr>
              <a:t>второй</a:t>
            </a:r>
            <a:r>
              <a:rPr lang="en-GB" altLang="ru-RU" sz="1600" dirty="0">
                <a:solidFill>
                  <a:srgbClr val="CC3300"/>
                </a:solidFill>
              </a:rPr>
              <a:t> части </a:t>
            </a:r>
            <a:r>
              <a:rPr lang="en-GB" altLang="ru-RU" sz="1600" dirty="0" err="1">
                <a:solidFill>
                  <a:srgbClr val="000099"/>
                </a:solidFill>
              </a:rPr>
              <a:t>изучены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условия</a:t>
            </a:r>
            <a:r>
              <a:rPr lang="ru-RU" altLang="ru-RU" sz="1600" dirty="0">
                <a:solidFill>
                  <a:srgbClr val="000099"/>
                </a:solidFill>
              </a:rPr>
              <a:t>,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определяющие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допустимые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600" dirty="0">
                <a:solidFill>
                  <a:srgbClr val="000099"/>
                </a:solidFill>
              </a:rPr>
              <a:t> данных. </a:t>
            </a:r>
            <a:r>
              <a:rPr lang="en-GB" altLang="ru-RU" sz="1600" dirty="0" err="1">
                <a:solidFill>
                  <a:srgbClr val="000099"/>
                </a:solidFill>
              </a:rPr>
              <a:t>Их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ограничениями</a:t>
            </a:r>
            <a:r>
              <a:rPr lang="en-GB" altLang="ru-RU" sz="1600" b="1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модели</a:t>
            </a:r>
            <a:r>
              <a:rPr lang="en-GB" altLang="ru-RU" sz="16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600" dirty="0">
                <a:solidFill>
                  <a:srgbClr val="000099"/>
                </a:solidFill>
              </a:rPr>
              <a:t> и </a:t>
            </a:r>
            <a:r>
              <a:rPr lang="en-GB" altLang="ru-RU" sz="1600" b="1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600" b="1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управления</a:t>
            </a:r>
            <a:r>
              <a:rPr lang="en-GB" altLang="ru-RU" sz="1600" b="1" dirty="0">
                <a:solidFill>
                  <a:srgbClr val="000099"/>
                </a:solidFill>
              </a:rPr>
              <a:t> </a:t>
            </a:r>
            <a:r>
              <a:rPr lang="en-GB" altLang="ru-RU" sz="1600" b="1" dirty="0" err="1">
                <a:solidFill>
                  <a:srgbClr val="000099"/>
                </a:solidFill>
              </a:rPr>
              <a:t>базами</a:t>
            </a:r>
            <a:r>
              <a:rPr lang="en-GB" altLang="ru-RU" sz="16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600" dirty="0">
                <a:solidFill>
                  <a:srgbClr val="000099"/>
                </a:solidFill>
              </a:rPr>
              <a:t>. </a:t>
            </a:r>
            <a:r>
              <a:rPr lang="en-GB" altLang="ru-RU" sz="1600" dirty="0" err="1">
                <a:solidFill>
                  <a:srgbClr val="000099"/>
                </a:solidFill>
              </a:rPr>
              <a:t>Рассматриваются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имеющиеся</a:t>
            </a:r>
            <a:r>
              <a:rPr lang="en-GB" altLang="ru-RU" sz="1600" dirty="0">
                <a:solidFill>
                  <a:srgbClr val="000099"/>
                </a:solidFill>
              </a:rPr>
              <a:t> в </a:t>
            </a:r>
            <a:r>
              <a:rPr lang="en-GB" altLang="ru-RU" sz="1600" dirty="0" err="1">
                <a:solidFill>
                  <a:srgbClr val="000099"/>
                </a:solidFill>
              </a:rPr>
              <a:t>бизнес-приложениях</a:t>
            </a:r>
            <a:r>
              <a:rPr lang="ru-RU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неопределённые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600" dirty="0">
                <a:solidFill>
                  <a:srgbClr val="000099"/>
                </a:solidFill>
              </a:rPr>
              <a:t>. </a:t>
            </a:r>
            <a:endParaRPr lang="ru-RU" altLang="ru-RU" sz="1600" dirty="0">
              <a:solidFill>
                <a:srgbClr val="000099"/>
              </a:solidFill>
            </a:endParaRPr>
          </a:p>
          <a:p>
            <a:pPr indent="432000" algn="just" eaLnBrk="1" hangingPunct="1">
              <a:spcBef>
                <a:spcPts val="450"/>
              </a:spcBef>
              <a:buFont typeface="Arial" panose="020B0604020202020204" pitchFamily="34" charset="0"/>
              <a:buNone/>
              <a:tabLst>
                <a:tab pos="341313" algn="l"/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600" dirty="0">
                <a:solidFill>
                  <a:srgbClr val="CC3300"/>
                </a:solidFill>
              </a:rPr>
              <a:t>В </a:t>
            </a:r>
            <a:r>
              <a:rPr lang="en-GB" altLang="ru-RU" sz="1600" dirty="0" err="1">
                <a:solidFill>
                  <a:srgbClr val="CC3300"/>
                </a:solidFill>
              </a:rPr>
              <a:t>третьей</a:t>
            </a:r>
            <a:r>
              <a:rPr lang="en-GB" altLang="ru-RU" sz="1600" dirty="0">
                <a:solidFill>
                  <a:srgbClr val="CC3300"/>
                </a:solidFill>
              </a:rPr>
              <a:t> части </a:t>
            </a:r>
            <a:r>
              <a:rPr lang="ru-RU" altLang="ru-RU" sz="1600" dirty="0">
                <a:solidFill>
                  <a:srgbClr val="000099"/>
                </a:solidFill>
              </a:rPr>
              <a:t>лекции БД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рассматриваются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как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i="1" dirty="0" err="1">
                <a:solidFill>
                  <a:srgbClr val="000099"/>
                </a:solidFill>
              </a:rPr>
              <a:t>модели</a:t>
            </a:r>
            <a:r>
              <a:rPr lang="en-GB" altLang="ru-RU" sz="1600" i="1" dirty="0">
                <a:solidFill>
                  <a:srgbClr val="000099"/>
                </a:solidFill>
              </a:rPr>
              <a:t> </a:t>
            </a:r>
            <a:r>
              <a:rPr lang="en-GB" altLang="ru-RU" sz="1600" i="1" dirty="0" err="1">
                <a:solidFill>
                  <a:srgbClr val="000099"/>
                </a:solidFill>
              </a:rPr>
              <a:t>бизнеса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  <a:r>
              <a:rPr lang="ru-RU" altLang="ru-RU" sz="1600" dirty="0">
                <a:solidFill>
                  <a:srgbClr val="000099"/>
                </a:solidFill>
              </a:rPr>
              <a:t> Именно с этих моделей начинается проектирование информационных систем, через отображения в них определяются некоторые семантики данных. С некоторыми понятиями, на</a:t>
            </a:r>
            <a:r>
              <a:rPr lang="en-GB" altLang="ru-RU" sz="1600" dirty="0" err="1">
                <a:solidFill>
                  <a:srgbClr val="000099"/>
                </a:solidFill>
              </a:rPr>
              <a:t>пример</a:t>
            </a:r>
            <a:r>
              <a:rPr lang="ru-RU" altLang="ru-RU" sz="1600" dirty="0">
                <a:solidFill>
                  <a:srgbClr val="000099"/>
                </a:solidFill>
              </a:rPr>
              <a:t>,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ru-RU" altLang="ru-RU" sz="1600" dirty="0">
                <a:solidFill>
                  <a:srgbClr val="000099"/>
                </a:solidFill>
              </a:rPr>
              <a:t>с </a:t>
            </a:r>
            <a:r>
              <a:rPr lang="en-GB" altLang="ru-RU" sz="1600" dirty="0" err="1">
                <a:solidFill>
                  <a:srgbClr val="000099"/>
                </a:solidFill>
              </a:rPr>
              <a:t>аномали</a:t>
            </a:r>
            <a:r>
              <a:rPr lang="ru-RU" altLang="ru-RU" sz="1600" dirty="0" err="1">
                <a:solidFill>
                  <a:srgbClr val="000099"/>
                </a:solidFill>
              </a:rPr>
              <a:t>ями</a:t>
            </a:r>
            <a:r>
              <a:rPr lang="ru-RU" altLang="ru-RU" sz="1600" dirty="0">
                <a:solidFill>
                  <a:srgbClr val="000099"/>
                </a:solidFill>
              </a:rPr>
              <a:t>, просто </a:t>
            </a:r>
            <a:r>
              <a:rPr lang="en-GB" altLang="ru-RU" sz="1600" dirty="0" err="1">
                <a:solidFill>
                  <a:srgbClr val="000099"/>
                </a:solidFill>
              </a:rPr>
              <a:t>невозможно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разобраться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до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конца</a:t>
            </a:r>
            <a:r>
              <a:rPr lang="en-GB" altLang="ru-RU" sz="1600" dirty="0">
                <a:solidFill>
                  <a:srgbClr val="000099"/>
                </a:solidFill>
              </a:rPr>
              <a:t>, </a:t>
            </a:r>
            <a:r>
              <a:rPr lang="en-GB" altLang="ru-RU" sz="1600" dirty="0" err="1">
                <a:solidFill>
                  <a:srgbClr val="000099"/>
                </a:solidFill>
              </a:rPr>
              <a:t>не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учитывая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ru-RU" altLang="ru-RU" sz="1600" dirty="0">
                <a:solidFill>
                  <a:srgbClr val="000099"/>
                </a:solidFill>
              </a:rPr>
              <a:t>этот</a:t>
            </a:r>
            <a:r>
              <a:rPr lang="en-GB" altLang="ru-RU" sz="1600" dirty="0">
                <a:solidFill>
                  <a:srgbClr val="000099"/>
                </a:solidFill>
              </a:rPr>
              <a:t> </a:t>
            </a:r>
            <a:r>
              <a:rPr lang="en-GB" altLang="ru-RU" sz="1600" dirty="0" err="1">
                <a:solidFill>
                  <a:srgbClr val="000099"/>
                </a:solidFill>
              </a:rPr>
              <a:t>аспект</a:t>
            </a:r>
            <a:r>
              <a:rPr lang="en-GB" altLang="ru-RU" sz="1600" dirty="0">
                <a:solidFill>
                  <a:srgbClr val="000099"/>
                </a:solidFill>
              </a:rPr>
              <a:t>.</a:t>
            </a:r>
            <a:endParaRPr lang="ru-RU" altLang="ru-RU" sz="16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80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C3300"/>
                </a:solidFill>
              </a:rPr>
              <a:t>Основные понятия баз данных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993E48F-1E4F-4D64-8BB8-C4FB4298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63063"/>
            <a:ext cx="6243215" cy="4017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9ED6F7A5-0156-4E76-86D0-9BD422E17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48" y="1869282"/>
            <a:ext cx="1921568" cy="91797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2B240"/>
              </a:buClr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rgbClr val="000099"/>
                </a:solidFill>
              </a:rPr>
              <a:t>Сравните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связи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поня</a:t>
            </a:r>
            <a:r>
              <a:rPr lang="ru-RU" altLang="ru-RU" sz="1200" b="1" dirty="0">
                <a:solidFill>
                  <a:srgbClr val="000099"/>
                </a:solidFill>
              </a:rPr>
              <a:t>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2B240"/>
              </a:buClr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rgbClr val="000099"/>
                </a:solidFill>
              </a:rPr>
              <a:t>тий</a:t>
            </a:r>
            <a:r>
              <a:rPr lang="ru-RU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>
                <a:solidFill>
                  <a:srgbClr val="000099"/>
                </a:solidFill>
              </a:rPr>
              <a:t>“СУБД” и “</a:t>
            </a:r>
            <a:r>
              <a:rPr lang="en-GB" altLang="ru-RU" sz="1200" b="1" dirty="0" err="1">
                <a:solidFill>
                  <a:srgbClr val="000099"/>
                </a:solidFill>
              </a:rPr>
              <a:t>Проце</a:t>
            </a:r>
            <a:r>
              <a:rPr lang="ru-RU" altLang="ru-RU" sz="1200" b="1" dirty="0">
                <a:solidFill>
                  <a:srgbClr val="000099"/>
                </a:solidFill>
              </a:rPr>
              <a:t>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2B240"/>
              </a:buClr>
              <a:buFont typeface="Arial" panose="020B0604020202020204" pitchFamily="34" charset="0"/>
              <a:buNone/>
            </a:pPr>
            <a:r>
              <a:rPr lang="ru-RU" altLang="ru-RU" sz="1200" b="1" dirty="0">
                <a:solidFill>
                  <a:srgbClr val="000099"/>
                </a:solidFill>
              </a:rPr>
              <a:t>д</a:t>
            </a:r>
            <a:r>
              <a:rPr lang="en-GB" altLang="ru-RU" sz="1200" b="1" dirty="0" err="1">
                <a:solidFill>
                  <a:srgbClr val="000099"/>
                </a:solidFill>
              </a:rPr>
              <a:t>урная</a:t>
            </a:r>
            <a:r>
              <a:rPr lang="ru-RU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часть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прило</a:t>
            </a:r>
            <a:r>
              <a:rPr lang="ru-RU" altLang="ru-RU" sz="1200" b="1" dirty="0">
                <a:solidFill>
                  <a:srgbClr val="000099"/>
                </a:solidFill>
              </a:rPr>
              <a:t>-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2B240"/>
              </a:buClr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rgbClr val="000099"/>
                </a:solidFill>
              </a:rPr>
              <a:t>жения</a:t>
            </a:r>
            <a:r>
              <a:rPr lang="en-GB" altLang="ru-RU" sz="1200" b="1" dirty="0">
                <a:solidFill>
                  <a:srgbClr val="000099"/>
                </a:solidFill>
              </a:rPr>
              <a:t>”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4AECF91-FFA5-44F8-9A79-2364AD021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6310"/>
            <a:ext cx="2619375" cy="377429"/>
          </a:xfrm>
          <a:prstGeom prst="wedgeRoundRectCallout">
            <a:avLst>
              <a:gd name="adj1" fmla="val -65000"/>
              <a:gd name="adj2" fmla="val 3927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050">
                <a:solidFill>
                  <a:schemeClr val="tx1"/>
                </a:solidFill>
              </a:rPr>
              <a:t>Термин </a:t>
            </a:r>
            <a:r>
              <a:rPr lang="en-US" altLang="ru-RU" sz="1050">
                <a:solidFill>
                  <a:schemeClr val="tx1"/>
                </a:solidFill>
              </a:rPr>
              <a:t>“</a:t>
            </a:r>
            <a:r>
              <a:rPr lang="ru-RU" altLang="ru-RU" sz="1050">
                <a:solidFill>
                  <a:schemeClr val="tx1"/>
                </a:solidFill>
              </a:rPr>
              <a:t>хранилище</a:t>
            </a:r>
            <a:r>
              <a:rPr lang="en-US" altLang="ru-RU" sz="1050">
                <a:solidFill>
                  <a:schemeClr val="tx1"/>
                </a:solidFill>
              </a:rPr>
              <a:t>”</a:t>
            </a:r>
            <a:r>
              <a:rPr lang="ru-RU" altLang="ru-RU" sz="1050">
                <a:solidFill>
                  <a:schemeClr val="tx1"/>
                </a:solidFill>
              </a:rPr>
              <a:t> употреблён не в</a:t>
            </a:r>
            <a:r>
              <a:rPr lang="ru-RU" altLang="ru-RU" sz="1050">
                <a:solidFill>
                  <a:schemeClr val="bg1"/>
                </a:solidFill>
              </a:rPr>
              <a:t> </a:t>
            </a:r>
            <a:r>
              <a:rPr lang="ru-RU" altLang="ru-RU" sz="1050">
                <a:solidFill>
                  <a:schemeClr val="tx1"/>
                </a:solidFill>
              </a:rPr>
              <a:t>традиционом смысле</a:t>
            </a:r>
          </a:p>
        </p:txBody>
      </p:sp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89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База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</a:rPr>
              <a:t>собрание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обладающее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следующими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свойствами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интегрированы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база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правило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содержит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метаданные</a:t>
            </a:r>
            <a:r>
              <a:rPr lang="en-GB" altLang="ru-RU" sz="1400" b="1" dirty="0">
                <a:solidFill>
                  <a:srgbClr val="000099"/>
                </a:solidFill>
              </a:rPr>
              <a:t>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база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персистентностью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способностью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сохранению</a:t>
            </a:r>
            <a:r>
              <a:rPr lang="en-GB" altLang="ru-RU" sz="1400" dirty="0">
                <a:solidFill>
                  <a:srgbClr val="000099"/>
                </a:solidFill>
              </a:rPr>
              <a:t>);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независимы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обрабатывающих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объекты</a:t>
            </a:r>
            <a:r>
              <a:rPr lang="en-GB" altLang="ru-RU" sz="1400" dirty="0">
                <a:solidFill>
                  <a:srgbClr val="000099"/>
                </a:solidFill>
              </a:rPr>
              <a:t>).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фактов</a:t>
            </a:r>
            <a:r>
              <a:rPr lang="en-GB" altLang="ru-RU" sz="1400" dirty="0">
                <a:solidFill>
                  <a:srgbClr val="000099"/>
                </a:solidFill>
              </a:rPr>
              <a:t> о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информационной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ru-RU" altLang="ru-RU" sz="1400" dirty="0">
                <a:solidFill>
                  <a:srgbClr val="000099"/>
                </a:solidFill>
              </a:rPr>
              <a:t>виде структуры, состоящей из знаков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Семантики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это смыслы данных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Прагматики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отражают отношение интерпретатора к данным.  Прагматика задаёт выбор одной из возможных семантик.</a:t>
            </a:r>
            <a:endParaRPr lang="ru-RU" altLang="ru-RU" sz="1400" b="1" dirty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Домен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подмножество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некоторого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имеющих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определенный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смысл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Записью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минимальную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уникально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идентифицируемую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единицу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независимого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образованную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иерархией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algn="just">
              <a:spcBef>
                <a:spcPts val="375"/>
              </a:spcBef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Ключ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идентифицируют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один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несколько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экземпляров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Метаданные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-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специального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вида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хранимых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-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допустимых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видов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определены</a:t>
            </a:r>
            <a:r>
              <a:rPr lang="en-GB" altLang="ru-RU" sz="1400" dirty="0">
                <a:solidFill>
                  <a:srgbClr val="000099"/>
                </a:solidFill>
              </a:rPr>
              <a:t>” (М.Р. </a:t>
            </a:r>
            <a:r>
              <a:rPr lang="en-GB" altLang="ru-RU" sz="1400" dirty="0" err="1">
                <a:solidFill>
                  <a:srgbClr val="000099"/>
                </a:solidFill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</a:rPr>
              <a:t>).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Составные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структурная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часть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-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ними</a:t>
            </a:r>
            <a:r>
              <a:rPr lang="en-GB" altLang="ru-RU" sz="1400" dirty="0">
                <a:solidFill>
                  <a:srgbClr val="000099"/>
                </a:solidFill>
              </a:rPr>
              <a:t>;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целостная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часть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манипуляционная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часть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манипулирования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данными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запросов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базе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Неопределённое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b="1" dirty="0">
                <a:solidFill>
                  <a:srgbClr val="000099"/>
                </a:solidFill>
              </a:rPr>
              <a:t> (NULL) </a:t>
            </a:r>
            <a:r>
              <a:rPr lang="en-GB" altLang="ru-RU" sz="1400" dirty="0">
                <a:solidFill>
                  <a:srgbClr val="000099"/>
                </a:solidFill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означает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отсутствие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пустое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условия</a:t>
            </a:r>
            <a:r>
              <a:rPr lang="en-GB" altLang="ru-RU" sz="1400" b="1" i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специального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вида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выполняться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схемы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подсхемы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 err="1">
                <a:solidFill>
                  <a:srgbClr val="000099"/>
                </a:solidFill>
              </a:rPr>
              <a:t>Выделя</a:t>
            </a:r>
            <a:r>
              <a:rPr lang="en-GB" altLang="ru-RU" sz="1400" dirty="0" err="1">
                <a:solidFill>
                  <a:srgbClr val="000099"/>
                </a:solidFill>
              </a:rPr>
              <a:t>ют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• 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b="1" dirty="0" err="1">
                <a:solidFill>
                  <a:srgbClr val="000099"/>
                </a:solidFill>
              </a:rPr>
              <a:t>декларативные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•</a:t>
            </a:r>
            <a:r>
              <a:rPr lang="en-GB" altLang="ru-RU" sz="1400" dirty="0">
                <a:solidFill>
                  <a:srgbClr val="000099"/>
                </a:solidFill>
              </a:rPr>
              <a:t>   </a:t>
            </a:r>
            <a:r>
              <a:rPr lang="en-GB" altLang="ru-RU" sz="1400" b="1" dirty="0" err="1">
                <a:solidFill>
                  <a:srgbClr val="000099"/>
                </a:solidFill>
              </a:rPr>
              <a:t>процедурные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Поле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именованный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элемент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являющийся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файла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СУБД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-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программная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предназначенная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создания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основе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некоторой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обеспечения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логической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физической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содержащихся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надежного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эффективного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ресурсов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(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пространства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памяти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вычислительных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ресурсов</a:t>
            </a:r>
            <a:r>
              <a:rPr lang="en-GB" altLang="ru-RU" sz="1400" dirty="0">
                <a:solidFill>
                  <a:srgbClr val="000099"/>
                </a:solidFill>
              </a:rPr>
              <a:t>),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предоставления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санкционированного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доступа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приложений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конечных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пользователей</a:t>
            </a:r>
            <a:r>
              <a:rPr lang="en-GB" altLang="ru-RU" sz="1400" dirty="0">
                <a:solidFill>
                  <a:srgbClr val="000099"/>
                </a:solidFill>
              </a:rPr>
              <a:t>, а </a:t>
            </a:r>
            <a:r>
              <a:rPr lang="en-GB" altLang="ru-RU" sz="1400" dirty="0" err="1">
                <a:solidFill>
                  <a:srgbClr val="000099"/>
                </a:solidFill>
              </a:rPr>
              <a:t>также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поддержки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функций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администратора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” (М.Р. </a:t>
            </a:r>
            <a:r>
              <a:rPr lang="en-GB" altLang="ru-RU" sz="1400" dirty="0" err="1">
                <a:solidFill>
                  <a:srgbClr val="000099"/>
                </a:solidFill>
              </a:rPr>
              <a:t>Когаловский</a:t>
            </a:r>
            <a:r>
              <a:rPr lang="en-GB" altLang="ru-RU" sz="1400" dirty="0">
                <a:solidFill>
                  <a:srgbClr val="000099"/>
                </a:solidFill>
              </a:rPr>
              <a:t>).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Схема</a:t>
            </a:r>
            <a:r>
              <a:rPr lang="en-GB" altLang="ru-RU" sz="1400" b="1" dirty="0">
                <a:solidFill>
                  <a:srgbClr val="000099"/>
                </a:solidFill>
              </a:rPr>
              <a:t> (</a:t>
            </a:r>
            <a:r>
              <a:rPr lang="en-GB" altLang="ru-RU" sz="1400" b="1" dirty="0" err="1">
                <a:solidFill>
                  <a:srgbClr val="000099"/>
                </a:solidFill>
              </a:rPr>
              <a:t>тип</a:t>
            </a:r>
            <a:r>
              <a:rPr lang="en-GB" altLang="ru-RU" sz="1400" b="1" dirty="0">
                <a:solidFill>
                  <a:srgbClr val="000099"/>
                </a:solidFill>
              </a:rPr>
              <a:t>) 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внутренней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связную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последовательность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b="1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образующую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дерево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Схема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базы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описание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Тип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именованное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потенциальное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множество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заданной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структуры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Выделяем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три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группы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типов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: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• 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простой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• 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структурированный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l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• 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ссылочный</a:t>
            </a:r>
            <a:endParaRPr lang="en-GB" altLang="ru-RU" sz="1400" dirty="0">
              <a:solidFill>
                <a:srgbClr val="00009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329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000099"/>
                </a:solidFill>
              </a:rPr>
              <a:t>Хранилище </a:t>
            </a:r>
            <a:r>
              <a:rPr lang="en-GB" altLang="ru-RU" sz="1400" b="1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. Хранилище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: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хранится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хранится</a:t>
            </a:r>
            <a:r>
              <a:rPr lang="en-GB" altLang="ru-RU" sz="1400" dirty="0">
                <a:solidFill>
                  <a:srgbClr val="000099"/>
                </a:solidFill>
              </a:rPr>
              <a:t>;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какие семантики и прагматики используются;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спрашивают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могут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спросить</a:t>
            </a:r>
            <a:r>
              <a:rPr lang="en-GB" altLang="ru-RU" sz="1400" dirty="0">
                <a:solidFill>
                  <a:srgbClr val="000099"/>
                </a:solidFill>
              </a:rPr>
              <a:t>);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как интерпретируются результаты выборки;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тем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кто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когда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спрашивать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	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u="sng" dirty="0" err="1">
                <a:solidFill>
                  <a:srgbClr val="000099"/>
                </a:solidFill>
              </a:rPr>
              <a:t>Замечание</a:t>
            </a:r>
            <a:r>
              <a:rPr lang="en-GB" altLang="ru-RU" sz="1400" dirty="0">
                <a:solidFill>
                  <a:srgbClr val="000099"/>
                </a:solidFill>
              </a:rPr>
              <a:t>: В </a:t>
            </a:r>
            <a:r>
              <a:rPr lang="en-GB" altLang="ru-RU" sz="1400" dirty="0" err="1">
                <a:solidFill>
                  <a:srgbClr val="000099"/>
                </a:solidFill>
              </a:rPr>
              <a:t>этой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лекции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нетрадиционное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представление</a:t>
            </a:r>
            <a:r>
              <a:rPr lang="en-GB" altLang="ru-RU" sz="1400" dirty="0">
                <a:solidFill>
                  <a:srgbClr val="000099"/>
                </a:solidFill>
              </a:rPr>
              <a:t> о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хранилище</a:t>
            </a:r>
            <a:r>
              <a:rPr lang="en-GB" altLang="ru-RU" sz="1400" dirty="0">
                <a:solidFill>
                  <a:srgbClr val="000099"/>
                </a:solidFill>
              </a:rPr>
              <a:t>. В </a:t>
            </a:r>
            <a:r>
              <a:rPr lang="en-GB" altLang="ru-RU" sz="1400" dirty="0" err="1">
                <a:solidFill>
                  <a:srgbClr val="000099"/>
                </a:solidFill>
              </a:rPr>
              <a:t>конце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курса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будет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традиционное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хранилища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источника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задач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анализа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числе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поиска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закономерностей</a:t>
            </a:r>
            <a:r>
              <a:rPr lang="en-GB" altLang="ru-RU" sz="1400" dirty="0">
                <a:solidFill>
                  <a:srgbClr val="000099"/>
                </a:solidFill>
              </a:rPr>
              <a:t>, и </a:t>
            </a:r>
            <a:r>
              <a:rPr lang="en-GB" altLang="ru-RU" sz="1400" dirty="0" err="1">
                <a:solidFill>
                  <a:srgbClr val="000099"/>
                </a:solidFill>
              </a:rPr>
              <a:t>принятия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решений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</a:rPr>
              <a:t>Элементами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4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67494"/>
            <a:ext cx="9144000" cy="158417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3200" dirty="0">
                <a:solidFill>
                  <a:srgbClr val="CE2816"/>
                </a:solidFill>
              </a:rPr>
              <a:t>Часть1. </a:t>
            </a:r>
            <a:br>
              <a:rPr lang="en-GB" altLang="ru-RU" sz="3200" dirty="0">
                <a:solidFill>
                  <a:srgbClr val="CE2816"/>
                </a:solidFill>
              </a:rPr>
            </a:br>
            <a:r>
              <a:rPr lang="ru-RU" altLang="ru-RU" sz="3200" dirty="0">
                <a:solidFill>
                  <a:srgbClr val="CE2816"/>
                </a:solidFill>
              </a:rPr>
              <a:t>Данные, семантика и прагматика</a:t>
            </a:r>
            <a:br>
              <a:rPr lang="ru-RU" altLang="ru-RU" sz="3200" dirty="0">
                <a:solidFill>
                  <a:srgbClr val="CE2816"/>
                </a:solidFill>
              </a:rPr>
            </a:br>
            <a:r>
              <a:rPr lang="en-GB" altLang="ru-RU" sz="3200" dirty="0" err="1">
                <a:solidFill>
                  <a:srgbClr val="CE2816"/>
                </a:solidFill>
              </a:rPr>
              <a:t>Предварительное</a:t>
            </a:r>
            <a:r>
              <a:rPr lang="en-GB" altLang="ru-RU" sz="3200" dirty="0">
                <a:solidFill>
                  <a:srgbClr val="CE2816"/>
                </a:solidFill>
              </a:rPr>
              <a:t> </a:t>
            </a:r>
            <a:r>
              <a:rPr lang="en-GB" altLang="ru-RU" sz="3200" dirty="0" err="1">
                <a:solidFill>
                  <a:srgbClr val="CE2816"/>
                </a:solidFill>
              </a:rPr>
              <a:t>определение</a:t>
            </a:r>
            <a:r>
              <a:rPr lang="ru-RU" altLang="ru-RU" sz="3200" dirty="0">
                <a:solidFill>
                  <a:srgbClr val="CE2816"/>
                </a:solidFill>
              </a:rPr>
              <a:t> </a:t>
            </a:r>
            <a:r>
              <a:rPr lang="en-GB" altLang="ru-RU" sz="3200" dirty="0">
                <a:solidFill>
                  <a:srgbClr val="CE2816"/>
                </a:solidFill>
              </a:rPr>
              <a:t>базы данных</a:t>
            </a:r>
            <a:r>
              <a:rPr lang="ru-RU" altLang="ru-RU" sz="3200" dirty="0">
                <a:solidFill>
                  <a:srgbClr val="CE2816"/>
                </a:solidFill>
              </a:rPr>
              <a:t>.</a:t>
            </a:r>
            <a:r>
              <a:rPr lang="ru-RU" sz="3200" b="1" dirty="0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2CC718-C90B-4B00-91BB-5526507C2C21}"/>
              </a:ext>
            </a:extLst>
          </p:cNvPr>
          <p:cNvSpPr txBox="1"/>
          <p:nvPr/>
        </p:nvSpPr>
        <p:spPr>
          <a:xfrm>
            <a:off x="629816" y="2355726"/>
            <a:ext cx="7884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800" dirty="0" err="1">
                <a:solidFill>
                  <a:srgbClr val="000099"/>
                </a:solidFill>
              </a:rPr>
              <a:t>Здесь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даются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предварительные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определения</a:t>
            </a:r>
            <a:r>
              <a:rPr lang="en-GB" altLang="ru-RU" sz="1800" dirty="0">
                <a:solidFill>
                  <a:srgbClr val="000099"/>
                </a:solidFill>
              </a:rPr>
              <a:t>, </a:t>
            </a:r>
            <a:r>
              <a:rPr lang="en-GB" altLang="ru-RU" sz="1800" dirty="0" err="1">
                <a:solidFill>
                  <a:srgbClr val="000099"/>
                </a:solidFill>
              </a:rPr>
              <a:t>необходимые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для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быстрого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вхождения</a:t>
            </a:r>
            <a:r>
              <a:rPr lang="en-GB" altLang="ru-RU" sz="1800" dirty="0">
                <a:solidFill>
                  <a:srgbClr val="000099"/>
                </a:solidFill>
              </a:rPr>
              <a:t> в </a:t>
            </a:r>
            <a:r>
              <a:rPr lang="en-GB" altLang="ru-RU" sz="1800" dirty="0" err="1">
                <a:solidFill>
                  <a:srgbClr val="000099"/>
                </a:solidFill>
              </a:rPr>
              <a:t>тему</a:t>
            </a:r>
            <a:r>
              <a:rPr lang="en-GB" altLang="ru-RU" sz="1800" dirty="0">
                <a:solidFill>
                  <a:srgbClr val="000099"/>
                </a:solidFill>
              </a:rPr>
              <a:t>.</a:t>
            </a:r>
            <a:r>
              <a:rPr lang="ru-RU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>
                <a:solidFill>
                  <a:srgbClr val="000099"/>
                </a:solidFill>
              </a:rPr>
              <a:t>Под “</a:t>
            </a:r>
            <a:r>
              <a:rPr lang="ru-RU" altLang="ru-RU" sz="1800" b="1" dirty="0">
                <a:solidFill>
                  <a:srgbClr val="000099"/>
                </a:solidFill>
              </a:rPr>
              <a:t>базой</a:t>
            </a:r>
            <a:r>
              <a:rPr lang="en-GB" altLang="ru-RU" sz="1800" b="1" dirty="0">
                <a:solidFill>
                  <a:srgbClr val="000099"/>
                </a:solidFill>
              </a:rPr>
              <a:t> данных</a:t>
            </a:r>
            <a:r>
              <a:rPr lang="en-GB" altLang="ru-RU" sz="1800" dirty="0">
                <a:solidFill>
                  <a:srgbClr val="000099"/>
                </a:solidFill>
              </a:rPr>
              <a:t>” </a:t>
            </a:r>
            <a:r>
              <a:rPr lang="en-GB" altLang="ru-RU" sz="1800" dirty="0" err="1">
                <a:solidFill>
                  <a:srgbClr val="000099"/>
                </a:solidFill>
              </a:rPr>
              <a:t>временно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будем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понимать</a:t>
            </a:r>
            <a:r>
              <a:rPr lang="ru-RU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любое</a:t>
            </a:r>
            <a:r>
              <a:rPr lang="en-GB" altLang="ru-RU" sz="1800" dirty="0">
                <a:solidFill>
                  <a:srgbClr val="000099"/>
                </a:solidFill>
              </a:rPr>
              <a:t> (и </a:t>
            </a:r>
            <a:r>
              <a:rPr lang="en-GB" altLang="ru-RU" sz="1800" dirty="0" err="1">
                <a:solidFill>
                  <a:srgbClr val="000099"/>
                </a:solidFill>
              </a:rPr>
              <a:t>не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обязательно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электронное</a:t>
            </a:r>
            <a:r>
              <a:rPr lang="en-GB" altLang="ru-RU" sz="1800" dirty="0">
                <a:solidFill>
                  <a:srgbClr val="000099"/>
                </a:solidFill>
              </a:rPr>
              <a:t>) </a:t>
            </a:r>
            <a:r>
              <a:rPr lang="en-GB" altLang="ru-RU" sz="1800" dirty="0" err="1">
                <a:solidFill>
                  <a:srgbClr val="000099"/>
                </a:solidFill>
              </a:rPr>
              <a:t>средство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для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хранения</a:t>
            </a:r>
            <a:r>
              <a:rPr lang="en-GB" altLang="ru-RU" sz="1800" dirty="0">
                <a:solidFill>
                  <a:srgbClr val="000099"/>
                </a:solidFill>
              </a:rPr>
              <a:t> </a:t>
            </a:r>
            <a:r>
              <a:rPr lang="en-GB" altLang="ru-RU" sz="1800" dirty="0" err="1">
                <a:solidFill>
                  <a:srgbClr val="000099"/>
                </a:solidFill>
              </a:rPr>
              <a:t>информации</a:t>
            </a:r>
            <a:r>
              <a:rPr lang="en-GB" altLang="ru-RU" sz="1800" dirty="0">
                <a:solidFill>
                  <a:srgbClr val="000099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961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Понятие</a:t>
            </a:r>
            <a:r>
              <a:rPr lang="en-GB" altLang="ru-RU" sz="2000" b="1" dirty="0">
                <a:solidFill>
                  <a:srgbClr val="CC3300"/>
                </a:solidFill>
              </a:rPr>
              <a:t> данных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555526"/>
            <a:ext cx="9144000" cy="3821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CC3300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– это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фактов</a:t>
            </a:r>
            <a:r>
              <a:rPr lang="en-GB" altLang="ru-RU" sz="1400" dirty="0">
                <a:solidFill>
                  <a:srgbClr val="000099"/>
                </a:solidFill>
              </a:rPr>
              <a:t> о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информационной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системы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ru-RU" altLang="ru-RU" sz="1400" dirty="0">
                <a:solidFill>
                  <a:srgbClr val="000099"/>
                </a:solidFill>
              </a:rPr>
              <a:t>виде структуры, состоящей из знаков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dirty="0">
                <a:solidFill>
                  <a:srgbClr val="CC3300"/>
                </a:solidFill>
                <a:cs typeface="Arial" panose="020B0604020202020204" pitchFamily="34" charset="0"/>
              </a:rPr>
              <a:t>Вопрос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: Если имеются данные по какому-то объекту, процессу, то что ещё, кроме них, может понадобиться?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dirty="0">
                <a:solidFill>
                  <a:srgbClr val="CC3300"/>
                </a:solidFill>
                <a:cs typeface="Arial" panose="020B0604020202020204" pitchFamily="34" charset="0"/>
              </a:rPr>
              <a:t>Вариант вопроса</a:t>
            </a:r>
            <a:r>
              <a:rPr lang="ru-RU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Разве в базе данных имеется что-либо кроме этих самых данных?</a:t>
            </a:r>
            <a:endParaRPr lang="ru-RU" altLang="ru-RU" sz="1400" b="1" dirty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b="1" dirty="0">
                <a:solidFill>
                  <a:srgbClr val="CC3300"/>
                </a:solidFill>
                <a:cs typeface="Arial" panose="020B0604020202020204" pitchFamily="34" charset="0"/>
              </a:rPr>
              <a:t>Ответ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: Много чего. Данные должны кем-то или чем-то  распознаться, а затем интерпретироваться. Сами по себе они не могут быть использованы. Нужны семантики, то есть смыслы (интерпретации)  данных, и прагматики, отражающие отношение интерпретатора к данным.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Уже для восприятия данных нужно представлять, какие знаки будем воспринимать. Иначе говоря, уметь распознавать эти знаки и как-то представлять систему знаков.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ru-RU" altLang="ru-RU" sz="1400" u="sng" dirty="0">
              <a:solidFill>
                <a:srgbClr val="CC3300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u="sng" dirty="0">
                <a:solidFill>
                  <a:srgbClr val="CC3300"/>
                </a:solidFill>
                <a:cs typeface="Arial" panose="020B0604020202020204" pitchFamily="34" charset="0"/>
              </a:rPr>
              <a:t>Пример</a:t>
            </a: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: Пусть имеется знак:  </a:t>
            </a:r>
            <a:r>
              <a:rPr lang="en-US" altLang="ru-RU" sz="1400" b="1" dirty="0">
                <a:solidFill>
                  <a:srgbClr val="CC3300"/>
                </a:solidFill>
                <a:cs typeface="Arial" panose="020B0604020202020204" pitchFamily="34" charset="0"/>
              </a:rPr>
              <a:t>I</a:t>
            </a:r>
            <a:endParaRPr lang="ru-RU" altLang="ru-RU" sz="1400" b="1" dirty="0">
              <a:solidFill>
                <a:srgbClr val="CC3300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Можете без дополнительной информации сказать, что это: черта, буква латиницы, или римское число 1? Если, например, ожидается римское число, то неоднозначность восприятия отпадает.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Прагматику можно понимать как выбор одной из возможных семантик.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Синтаксис, семантики и прагматики</a:t>
            </a:r>
            <a:endParaRPr lang="ru-RU" sz="20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0" y="555526"/>
                <a:ext cx="9144000" cy="3754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(анализ семантики по косвенным признакам): На вступительных экзаменах в вуз преподаватель, не получив ответа, просит студента хотя бы прочесть выражение вида </a:t>
                </a:r>
                <a14:m>
                  <m:oMath xmlns:m="http://schemas.openxmlformats.org/officeDocument/2006/math">
                    <m:r>
                      <a:rPr lang="ru-RU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…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получает совсем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неожиданную (для преподавателя) интерпретацию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два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ху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два наверху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Разве не понятно, насколько абитуриент разобрался с многочленами, какой семантикой (смыслом) для него обладает запись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ru-RU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ru-RU" sz="1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ru-RU" sz="1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…”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?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ru-RU" altLang="ru-RU" sz="1400" b="1" u="sng" dirty="0">
                  <a:solidFill>
                    <a:srgbClr val="CC3300"/>
                  </a:solidFill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Табло на здании банка – запись с тремя полями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Интерпретатор – человек. Некоторые варианты прочтения:</a:t>
                </a:r>
              </a:p>
              <a:p>
                <a:pPr marL="0" indent="0">
                  <a:buFont typeface="Arial" panose="020B0604020202020204" pitchFamily="34" charset="0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Человек не знает, что такое валюта и как её обменивать. Ответ: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“?”</a:t>
                </a:r>
              </a:p>
              <a:p>
                <a:pPr marL="0" indent="0">
                  <a:buFont typeface="Arial" panose="020B0604020202020204" pitchFamily="34" charset="0"/>
                  <a:buAutoNum type="arabicPeriod"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Знает, но интересуется только покупкой долларов (такая у него прагматика). Ответ: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Сегодня здесь продают доллар США за 65 рублей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Здесь использована уже другая семантика.</a:t>
                </a:r>
              </a:p>
              <a:p>
                <a:pPr marL="0" indent="0">
                  <a:buFont typeface="Arial" panose="020B0604020202020204" pitchFamily="34" charset="0"/>
                  <a:buAutoNum type="arabicPeriod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 Знает, что такое маржа и что она характеризует. Ответ: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”3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рубля. А вчера было…Ожидание обмена валюты банком … (повышается/ понижается)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Здесь третья прагматика и задаваемая ею семантика.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Заметьте, что в последнем варианте для интерпретации потребовались дополнительные данные.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5526"/>
                <a:ext cx="9144000" cy="3754874"/>
              </a:xfrm>
              <a:prstGeom prst="rect">
                <a:avLst/>
              </a:prstGeom>
              <a:blipFill>
                <a:blip r:embed="rId2"/>
                <a:stretch>
                  <a:fillRect l="-200" t="-325" r="-200" b="-8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808D189-DF1A-4012-8734-136360E9A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75563"/>
              </p:ext>
            </p:extLst>
          </p:nvPr>
        </p:nvGraphicFramePr>
        <p:xfrm>
          <a:off x="3131840" y="2206622"/>
          <a:ext cx="3240509" cy="36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63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USD</a:t>
                      </a:r>
                      <a:endParaRPr lang="ru-RU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61" marR="91461" marT="45404" marB="454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62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.00</a:t>
                      </a:r>
                      <a:endParaRPr lang="ru-RU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61" marR="91461" marT="45404" marB="454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6</a:t>
                      </a:r>
                      <a:r>
                        <a:rPr lang="ru-RU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</a:t>
                      </a: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.00</a:t>
                      </a:r>
                      <a:endParaRPr lang="ru-RU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91461" marR="91461" marT="45404" marB="4540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71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Синтаксис, семантики и прагматики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C761BAFF-B43C-4E84-A2CF-E21BD5F23744}"/>
              </a:ext>
            </a:extLst>
          </p:cNvPr>
          <p:cNvSpPr/>
          <p:nvPr/>
        </p:nvSpPr>
        <p:spPr bwMode="auto">
          <a:xfrm>
            <a:off x="1289609" y="1391056"/>
            <a:ext cx="1482192" cy="1106082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Элемент данных, или знак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2C346B3-763A-417B-A8B5-B7A1A53CD218}"/>
              </a:ext>
            </a:extLst>
          </p:cNvPr>
          <p:cNvSpPr/>
          <p:nvPr/>
        </p:nvSpPr>
        <p:spPr bwMode="auto">
          <a:xfrm>
            <a:off x="309886" y="571029"/>
            <a:ext cx="1957858" cy="41018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Означаемое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D31B872-E023-46BC-8A0A-F30DDA78B609}"/>
              </a:ext>
            </a:extLst>
          </p:cNvPr>
          <p:cNvSpPr/>
          <p:nvPr/>
        </p:nvSpPr>
        <p:spPr bwMode="auto">
          <a:xfrm>
            <a:off x="1619250" y="3017542"/>
            <a:ext cx="2327563" cy="409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Интерпретатор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A80258AD-9C0D-4EF9-9D50-F4E34122E448}"/>
              </a:ext>
            </a:extLst>
          </p:cNvPr>
          <p:cNvSpPr/>
          <p:nvPr/>
        </p:nvSpPr>
        <p:spPr bwMode="auto">
          <a:xfrm>
            <a:off x="35267" y="2906983"/>
            <a:ext cx="1584325" cy="10564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Др. элементы данных</a:t>
            </a:r>
          </a:p>
        </p:txBody>
      </p:sp>
      <p:cxnSp>
        <p:nvCxnSpPr>
          <p:cNvPr id="12" name="Прямая со стрелкой 15">
            <a:extLst>
              <a:ext uri="{FF2B5EF4-FFF2-40B4-BE49-F238E27FC236}">
                <a16:creationId xmlns:a16="http://schemas.microsoft.com/office/drawing/2014/main" id="{BE8010E9-6DC0-4FE5-A6B8-588BC9909770}"/>
              </a:ext>
            </a:extLst>
          </p:cNvPr>
          <p:cNvCxnSpPr>
            <a:cxnSpLocks noChangeShapeType="1"/>
            <a:stCxn id="5" idx="1"/>
            <a:endCxn id="8" idx="4"/>
          </p:cNvCxnSpPr>
          <p:nvPr/>
        </p:nvCxnSpPr>
        <p:spPr bwMode="auto">
          <a:xfrm flipH="1" flipV="1">
            <a:off x="1288815" y="981210"/>
            <a:ext cx="217856" cy="57182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Прямая со стрелкой 23">
            <a:extLst>
              <a:ext uri="{FF2B5EF4-FFF2-40B4-BE49-F238E27FC236}">
                <a16:creationId xmlns:a16="http://schemas.microsoft.com/office/drawing/2014/main" id="{7FFF4508-5C0C-4A43-AA60-5DEB2ABF7CB4}"/>
              </a:ext>
            </a:extLst>
          </p:cNvPr>
          <p:cNvCxnSpPr>
            <a:cxnSpLocks noChangeShapeType="1"/>
            <a:stCxn id="5" idx="7"/>
            <a:endCxn id="22" idx="4"/>
          </p:cNvCxnSpPr>
          <p:nvPr/>
        </p:nvCxnSpPr>
        <p:spPr bwMode="auto">
          <a:xfrm flipV="1">
            <a:off x="2554739" y="981211"/>
            <a:ext cx="390632" cy="57182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Скругленная прямоугольная выноска 27">
            <a:extLst>
              <a:ext uri="{FF2B5EF4-FFF2-40B4-BE49-F238E27FC236}">
                <a16:creationId xmlns:a16="http://schemas.microsoft.com/office/drawing/2014/main" id="{8AF97478-AF20-4FF5-9154-3D13C524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1689583"/>
            <a:ext cx="1584325" cy="360362"/>
          </a:xfrm>
          <a:prstGeom prst="wedgeRoundRectCallout">
            <a:avLst>
              <a:gd name="adj1" fmla="val -94355"/>
              <a:gd name="adj2" fmla="val -161132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rgbClr val="0D0D0D"/>
                </a:solidFill>
              </a:rPr>
              <a:t>Семантики</a:t>
            </a:r>
          </a:p>
        </p:txBody>
      </p:sp>
      <p:sp>
        <p:nvSpPr>
          <p:cNvPr id="15" name="Скругленная прямоугольная выноска 29">
            <a:extLst>
              <a:ext uri="{FF2B5EF4-FFF2-40B4-BE49-F238E27FC236}">
                <a16:creationId xmlns:a16="http://schemas.microsoft.com/office/drawing/2014/main" id="{2EF4B475-B1F2-4605-BF27-8E85FFAD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445328"/>
            <a:ext cx="1346224" cy="384175"/>
          </a:xfrm>
          <a:prstGeom prst="wedgeRoundRectCallout">
            <a:avLst>
              <a:gd name="adj1" fmla="val -104801"/>
              <a:gd name="adj2" fmla="val 1742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rgbClr val="0D0D0D"/>
                </a:solidFill>
              </a:rPr>
              <a:t>Прагматики</a:t>
            </a:r>
          </a:p>
        </p:txBody>
      </p:sp>
      <p:sp>
        <p:nvSpPr>
          <p:cNvPr id="16" name="Скругленная прямоугольная выноска 30">
            <a:extLst>
              <a:ext uri="{FF2B5EF4-FFF2-40B4-BE49-F238E27FC236}">
                <a16:creationId xmlns:a16="http://schemas.microsoft.com/office/drawing/2014/main" id="{014FB572-F8DB-4DD5-A025-962E072F4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38" y="1554025"/>
            <a:ext cx="981724" cy="857741"/>
          </a:xfrm>
          <a:prstGeom prst="wedgeRoundRectCallout">
            <a:avLst>
              <a:gd name="adj1" fmla="val 57400"/>
              <a:gd name="adj2" fmla="val 73172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Синтактика</a:t>
            </a:r>
          </a:p>
        </p:txBody>
      </p:sp>
      <p:sp>
        <p:nvSpPr>
          <p:cNvPr id="17" name="Скругленная прямоугольная выноска 31">
            <a:extLst>
              <a:ext uri="{FF2B5EF4-FFF2-40B4-BE49-F238E27FC236}">
                <a16:creationId xmlns:a16="http://schemas.microsoft.com/office/drawing/2014/main" id="{5C992678-7BA3-4249-8412-B49D7C491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444" y="557187"/>
            <a:ext cx="2087562" cy="1062063"/>
          </a:xfrm>
          <a:prstGeom prst="wedgeRoundRectCallout">
            <a:avLst>
              <a:gd name="adj1" fmla="val -70634"/>
              <a:gd name="adj2" fmla="val -31998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600" dirty="0">
                <a:solidFill>
                  <a:schemeClr val="tx1"/>
                </a:solidFill>
              </a:rPr>
              <a:t>Предмет, процесс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или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представление о</a:t>
            </a:r>
            <a:r>
              <a:rPr lang="en-US" altLang="ru-RU" sz="1600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нём</a:t>
            </a:r>
          </a:p>
        </p:txBody>
      </p:sp>
      <p:sp>
        <p:nvSpPr>
          <p:cNvPr id="18" name="Скругленный прямоугольник 28">
            <a:extLst>
              <a:ext uri="{FF2B5EF4-FFF2-40B4-BE49-F238E27FC236}">
                <a16:creationId xmlns:a16="http://schemas.microsoft.com/office/drawing/2014/main" id="{FF6F1FD9-67EA-4270-85CA-DC97447E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529873"/>
            <a:ext cx="2401325" cy="105644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200" dirty="0">
                <a:solidFill>
                  <a:srgbClr val="0D0D0D"/>
                </a:solidFill>
              </a:rPr>
              <a:t>Синтактика включает синтагматику (это сочетаемость знаков) и парадигматику (строение языковых единиц)</a:t>
            </a:r>
          </a:p>
        </p:txBody>
      </p:sp>
      <p:sp>
        <p:nvSpPr>
          <p:cNvPr id="19" name="Прямоугольник 1">
            <a:extLst>
              <a:ext uri="{FF2B5EF4-FFF2-40B4-BE49-F238E27FC236}">
                <a16:creationId xmlns:a16="http://schemas.microsoft.com/office/drawing/2014/main" id="{0447ADCE-C8F6-4D58-963B-EFF150B1D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937" y="1825281"/>
            <a:ext cx="300672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i="1" dirty="0">
                <a:latin typeface="Tahoma" panose="020B0604030504040204" pitchFamily="34" charset="0"/>
              </a:rPr>
              <a:t>Morris Ch. W. </a:t>
            </a:r>
            <a:r>
              <a:rPr lang="en-US" altLang="ru-RU" sz="1600" dirty="0">
                <a:latin typeface="Tahoma" panose="020B0604030504040204" pitchFamily="34" charset="0"/>
              </a:rPr>
              <a:t>Foundations </a:t>
            </a:r>
            <a:endParaRPr lang="ru-RU" altLang="ru-RU" sz="1600" dirty="0">
              <a:latin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600" dirty="0">
                <a:latin typeface="Tahoma" panose="020B0604030504040204" pitchFamily="34" charset="0"/>
              </a:rPr>
              <a:t>of the theory of signs. - Chicago, 1938.</a:t>
            </a:r>
            <a:br>
              <a:rPr lang="en-US" altLang="ru-RU" sz="1600" dirty="0">
                <a:latin typeface="Tahoma" panose="020B0604030504040204" pitchFamily="34" charset="0"/>
              </a:rPr>
            </a:br>
            <a:r>
              <a:rPr lang="en-US" altLang="ru-RU" sz="1600" dirty="0" err="1">
                <a:latin typeface="Tahoma" panose="020B0604030504040204" pitchFamily="34" charset="0"/>
              </a:rPr>
              <a:t>Источник</a:t>
            </a:r>
            <a:r>
              <a:rPr lang="en-US" altLang="ru-RU" sz="1600" dirty="0">
                <a:latin typeface="Tahoma" panose="020B0604030504040204" pitchFamily="34" charset="0"/>
              </a:rPr>
              <a:t>: </a:t>
            </a:r>
            <a:r>
              <a:rPr lang="en-US" altLang="ru-RU" sz="1600" dirty="0">
                <a:solidFill>
                  <a:schemeClr val="tx1"/>
                </a:solidFill>
                <a:latin typeface="Tahoma" panose="020B0604030504040204" pitchFamily="34" charset="0"/>
                <a:hlinkClick r:id="rId2"/>
              </a:rPr>
              <a:t>http://niv.ru/doc/communications/pocheptsov/126.htm</a:t>
            </a:r>
            <a:br>
              <a:rPr lang="en-US" altLang="ru-RU" sz="1800" dirty="0">
                <a:latin typeface="Tahoma" panose="020B0604030504040204" pitchFamily="34" charset="0"/>
              </a:rPr>
            </a:br>
            <a:endParaRPr lang="en-US" altLang="ru-RU" sz="1800" dirty="0">
              <a:latin typeface="Tahoma" panose="020B0604030504040204" pitchFamily="34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BB650CA-BF58-4472-ADAC-886B91EAD0E8}"/>
              </a:ext>
            </a:extLst>
          </p:cNvPr>
          <p:cNvSpPr/>
          <p:nvPr/>
        </p:nvSpPr>
        <p:spPr bwMode="auto">
          <a:xfrm>
            <a:off x="1966442" y="571029"/>
            <a:ext cx="1957858" cy="410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spcBef>
                <a:spcPts val="800"/>
              </a:spcBef>
              <a:buChar char="•"/>
              <a:defRPr sz="32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»"/>
              <a:defRPr sz="2000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Означаемое</a:t>
            </a:r>
          </a:p>
        </p:txBody>
      </p:sp>
      <p:cxnSp>
        <p:nvCxnSpPr>
          <p:cNvPr id="26" name="Прямая со стрелкой 15">
            <a:extLst>
              <a:ext uri="{FF2B5EF4-FFF2-40B4-BE49-F238E27FC236}">
                <a16:creationId xmlns:a16="http://schemas.microsoft.com/office/drawing/2014/main" id="{3413EB37-D2B9-4EA0-9814-824035C7BEC0}"/>
              </a:ext>
            </a:extLst>
          </p:cNvPr>
          <p:cNvCxnSpPr>
            <a:cxnSpLocks noChangeShapeType="1"/>
            <a:stCxn id="5" idx="3"/>
            <a:endCxn id="11" idx="0"/>
          </p:cNvCxnSpPr>
          <p:nvPr/>
        </p:nvCxnSpPr>
        <p:spPr bwMode="auto">
          <a:xfrm flipH="1">
            <a:off x="827430" y="2335156"/>
            <a:ext cx="679241" cy="57182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Прямая со стрелкой 15">
            <a:extLst>
              <a:ext uri="{FF2B5EF4-FFF2-40B4-BE49-F238E27FC236}">
                <a16:creationId xmlns:a16="http://schemas.microsoft.com/office/drawing/2014/main" id="{5A1B8DF1-AB7F-48F8-81D3-AF374DF3C4D7}"/>
              </a:ext>
            </a:extLst>
          </p:cNvPr>
          <p:cNvCxnSpPr>
            <a:cxnSpLocks noChangeShapeType="1"/>
            <a:stCxn id="5" idx="5"/>
            <a:endCxn id="10" idx="0"/>
          </p:cNvCxnSpPr>
          <p:nvPr/>
        </p:nvCxnSpPr>
        <p:spPr bwMode="auto">
          <a:xfrm>
            <a:off x="2554739" y="2335156"/>
            <a:ext cx="228293" cy="682386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3905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C3300"/>
                </a:solidFill>
              </a:rPr>
              <a:t>Синтаксис, семантики и прагматики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36435BB-B2ED-4825-B381-1F5D70E27DCA}"/>
              </a:ext>
            </a:extLst>
          </p:cNvPr>
          <p:cNvSpPr/>
          <p:nvPr/>
        </p:nvSpPr>
        <p:spPr>
          <a:xfrm>
            <a:off x="0" y="555526"/>
            <a:ext cx="9144000" cy="2803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ru-RU" b="1" dirty="0">
                <a:solidFill>
                  <a:srgbClr val="CC3300"/>
                </a:solidFill>
              </a:rPr>
              <a:t>Замечания</a:t>
            </a:r>
            <a:endParaRPr lang="en-GB" altLang="ru-RU" dirty="0">
              <a:solidFill>
                <a:srgbClr val="000099"/>
              </a:solidFill>
            </a:endParaRPr>
          </a:p>
          <a:p>
            <a:endParaRPr lang="en-US" altLang="ru-RU" sz="1400" dirty="0">
              <a:solidFill>
                <a:srgbClr val="000099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Стрелки на предыдущем слайде это скорее некоторое соответствие, не всегда чётко определённое. Их не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следует связывать с какими-либо математическими конструкциями.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Означаемое может трактоваться двояко: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как </a:t>
            </a:r>
            <a:r>
              <a:rPr lang="ru-RU" altLang="ru-RU" sz="1400" b="1" dirty="0">
                <a:solidFill>
                  <a:srgbClr val="000099"/>
                </a:solidFill>
              </a:rPr>
              <a:t>денотат</a:t>
            </a:r>
            <a:r>
              <a:rPr lang="ru-RU" altLang="ru-RU" sz="1400" dirty="0">
                <a:solidFill>
                  <a:srgbClr val="000099"/>
                </a:solidFill>
              </a:rPr>
              <a:t>, то есть класс структур, предметов, явлений обозначаемых знаком; денотативное значение это понятийное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ядро значения; денотат соответствует объёму понятия в логике;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как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десигнат</a:t>
            </a:r>
            <a:r>
              <a:rPr lang="ru-RU" altLang="ru-RU" sz="1400" dirty="0">
                <a:solidFill>
                  <a:srgbClr val="000099"/>
                </a:solidFill>
              </a:rPr>
              <a:t>, идеальный объект, обозначенный данным знаком;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Эти уточнения необходимы потому, что терминология в изучаемой нами области, как и во многих других, используется весьма фривольно. Часто под одним названием в разных частях одного документа имеются совсем разные вещи. </a:t>
            </a:r>
          </a:p>
        </p:txBody>
      </p:sp>
    </p:spTree>
    <p:extLst>
      <p:ext uri="{BB962C8B-B14F-4D97-AF65-F5344CB8AC3E}">
        <p14:creationId xmlns:p14="http://schemas.microsoft.com/office/powerpoint/2010/main" val="2408577837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12265</TotalTime>
  <Words>5095</Words>
  <Application>Microsoft Office PowerPoint</Application>
  <PresentationFormat>Экран (16:9)</PresentationFormat>
  <Paragraphs>517</Paragraphs>
  <Slides>45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45</vt:i4>
      </vt:variant>
    </vt:vector>
  </HeadingPairs>
  <TitlesOfParts>
    <vt:vector size="57" baseType="lpstr">
      <vt:lpstr>Arial</vt:lpstr>
      <vt:lpstr>Cambria Math</vt:lpstr>
      <vt:lpstr>Comic Sans MS</vt:lpstr>
      <vt:lpstr>Georgia</vt:lpstr>
      <vt:lpstr>Palatino Linotype</vt:lpstr>
      <vt:lpstr>Symbol</vt:lpstr>
      <vt:lpstr>Tahoma</vt:lpstr>
      <vt:lpstr>Times New Roman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504</cp:revision>
  <dcterms:created xsi:type="dcterms:W3CDTF">2014-10-05T21:41:36Z</dcterms:created>
  <dcterms:modified xsi:type="dcterms:W3CDTF">2022-03-10T09:56:08Z</dcterms:modified>
</cp:coreProperties>
</file>