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 id="2147483652" r:id="rId3"/>
  </p:sldMasterIdLst>
  <p:notesMasterIdLst>
    <p:notesMasterId r:id="rId42"/>
  </p:notesMasterIdLst>
  <p:handoutMasterIdLst>
    <p:handoutMasterId r:id="rId43"/>
  </p:handoutMasterIdLst>
  <p:sldIdLst>
    <p:sldId id="330" r:id="rId4"/>
    <p:sldId id="552" r:id="rId5"/>
    <p:sldId id="591" r:id="rId6"/>
    <p:sldId id="592" r:id="rId7"/>
    <p:sldId id="593" r:id="rId8"/>
    <p:sldId id="595" r:id="rId9"/>
    <p:sldId id="596" r:id="rId10"/>
    <p:sldId id="597" r:id="rId11"/>
    <p:sldId id="598" r:id="rId12"/>
    <p:sldId id="600" r:id="rId13"/>
    <p:sldId id="601" r:id="rId14"/>
    <p:sldId id="599" r:id="rId15"/>
    <p:sldId id="602" r:id="rId16"/>
    <p:sldId id="603" r:id="rId17"/>
    <p:sldId id="604" r:id="rId18"/>
    <p:sldId id="605" r:id="rId19"/>
    <p:sldId id="606" r:id="rId20"/>
    <p:sldId id="607" r:id="rId21"/>
    <p:sldId id="646" r:id="rId22"/>
    <p:sldId id="608" r:id="rId23"/>
    <p:sldId id="609" r:id="rId24"/>
    <p:sldId id="610" r:id="rId25"/>
    <p:sldId id="511" r:id="rId26"/>
    <p:sldId id="512" r:id="rId27"/>
    <p:sldId id="611" r:id="rId28"/>
    <p:sldId id="612" r:id="rId29"/>
    <p:sldId id="620" r:id="rId30"/>
    <p:sldId id="647" r:id="rId31"/>
    <p:sldId id="648" r:id="rId32"/>
    <p:sldId id="649" r:id="rId33"/>
    <p:sldId id="650" r:id="rId34"/>
    <p:sldId id="651" r:id="rId35"/>
    <p:sldId id="652" r:id="rId36"/>
    <p:sldId id="654" r:id="rId37"/>
    <p:sldId id="655" r:id="rId38"/>
    <p:sldId id="656" r:id="rId39"/>
    <p:sldId id="657" r:id="rId40"/>
    <p:sldId id="550" r:id="rId41"/>
  </p:sldIdLst>
  <p:sldSz cx="9144000" cy="5143500" type="screen16x9"/>
  <p:notesSz cx="6797675" cy="9926638"/>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3126">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ABDB77"/>
    <a:srgbClr val="CC3300"/>
    <a:srgbClr val="F1F3F1"/>
    <a:srgbClr val="33CC33"/>
    <a:srgbClr val="9681AB"/>
    <a:srgbClr val="FFCD2D"/>
    <a:srgbClr val="EAD9B4"/>
    <a:srgbClr val="C89800"/>
    <a:srgbClr val="E6A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344D84-9AFB-497E-A393-DC336BA19D2E}" styleName="Средний стиль 3 - акцент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0505E3EF-67EA-436B-97B2-0124C06EBD24}" styleName="Средний стиль 4 - акцент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Средний стиль 4 - акцент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Средний стиль 4 - акцент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1EBBBCC-DAD2-459C-BE2E-F6DE35CF9A28}" styleName="Темный стиль 2 - акцент 3/акцент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Темный стиль 2 - акцент 1/акцент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Стиль из темы 1 - акцент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Стиль из темы 1 - акцент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6D9F66E-5EB9-4882-86FB-DCBF35E3C3E4}" styleName="Средний стиль 4 — акцент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C083E6E3-FA7D-4D7B-A595-EF9225AFEA82}" styleName="Светлый стиль 1 — акцент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968" autoAdjust="0"/>
  </p:normalViewPr>
  <p:slideViewPr>
    <p:cSldViewPr>
      <p:cViewPr varScale="1">
        <p:scale>
          <a:sx n="110" d="100"/>
          <a:sy n="110" d="100"/>
        </p:scale>
        <p:origin x="686" y="77"/>
      </p:cViewPr>
      <p:guideLst>
        <p:guide orient="horz" pos="2160"/>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3326" y="77"/>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4099" name="Rectangle 3"/>
          <p:cNvSpPr>
            <a:spLocks noGrp="1" noChangeArrowheads="1"/>
          </p:cNvSpPr>
          <p:nvPr>
            <p:ph type="dt" sz="quarter"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4100" name="Rectangle 4"/>
          <p:cNvSpPr>
            <a:spLocks noGrp="1" noChangeArrowheads="1"/>
          </p:cNvSpPr>
          <p:nvPr>
            <p:ph type="ftr" sz="quarter" idx="2"/>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4101" name="Rectangle 5"/>
          <p:cNvSpPr>
            <a:spLocks noGrp="1" noChangeArrowheads="1"/>
          </p:cNvSpPr>
          <p:nvPr>
            <p:ph type="sldNum" sz="quarter" idx="3"/>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5A5047A-564B-4049-B33E-ABAAD6DCDECE}" type="slidenum">
              <a:rPr lang="ru-RU"/>
              <a:pPr/>
              <a:t>‹#›</a:t>
            </a:fld>
            <a:endParaRPr lang="ru-RU"/>
          </a:p>
        </p:txBody>
      </p:sp>
    </p:spTree>
    <p:extLst>
      <p:ext uri="{BB962C8B-B14F-4D97-AF65-F5344CB8AC3E}">
        <p14:creationId xmlns:p14="http://schemas.microsoft.com/office/powerpoint/2010/main" val="27325731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ru-RU"/>
          </a:p>
        </p:txBody>
      </p:sp>
      <p:sp>
        <p:nvSpPr>
          <p:cNvPr id="7171" name="Rectangle 3"/>
          <p:cNvSpPr>
            <a:spLocks noGrp="1" noChangeArrowheads="1"/>
          </p:cNvSpPr>
          <p:nvPr>
            <p:ph type="dt" idx="1"/>
          </p:nvPr>
        </p:nvSpPr>
        <p:spPr bwMode="auto">
          <a:xfrm>
            <a:off x="3849688" y="0"/>
            <a:ext cx="2946400"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ru-RU"/>
          </a:p>
        </p:txBody>
      </p:sp>
      <p:sp>
        <p:nvSpPr>
          <p:cNvPr id="7172"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ffectLst/>
        </p:spPr>
      </p:sp>
      <p:sp>
        <p:nvSpPr>
          <p:cNvPr id="7173" name="Rectangle 5"/>
          <p:cNvSpPr>
            <a:spLocks noGrp="1" noChangeArrowheads="1"/>
          </p:cNvSpPr>
          <p:nvPr>
            <p:ph type="body" sz="quarter" idx="3"/>
          </p:nvPr>
        </p:nvSpPr>
        <p:spPr bwMode="auto">
          <a:xfrm>
            <a:off x="679450" y="4714875"/>
            <a:ext cx="5438775" cy="4467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174" name="Rectangle 6"/>
          <p:cNvSpPr>
            <a:spLocks noGrp="1" noChangeArrowheads="1"/>
          </p:cNvSpPr>
          <p:nvPr>
            <p:ph type="ftr" sz="quarter" idx="4"/>
          </p:nvPr>
        </p:nvSpPr>
        <p:spPr bwMode="auto">
          <a:xfrm>
            <a:off x="0"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ru-RU"/>
          </a:p>
        </p:txBody>
      </p:sp>
      <p:sp>
        <p:nvSpPr>
          <p:cNvPr id="7175" name="Rectangle 7"/>
          <p:cNvSpPr>
            <a:spLocks noGrp="1" noChangeArrowheads="1"/>
          </p:cNvSpPr>
          <p:nvPr>
            <p:ph type="sldNum" sz="quarter" idx="5"/>
          </p:nvPr>
        </p:nvSpPr>
        <p:spPr bwMode="auto">
          <a:xfrm>
            <a:off x="3849688" y="9428163"/>
            <a:ext cx="2946400"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000A0A8-AB5C-4C32-B4F6-5DC54282A0FB}" type="slidenum">
              <a:rPr lang="ru-RU"/>
              <a:pPr/>
              <a:t>‹#›</a:t>
            </a:fld>
            <a:endParaRPr lang="ru-RU"/>
          </a:p>
        </p:txBody>
      </p:sp>
    </p:spTree>
    <p:extLst>
      <p:ext uri="{BB962C8B-B14F-4D97-AF65-F5344CB8AC3E}">
        <p14:creationId xmlns:p14="http://schemas.microsoft.com/office/powerpoint/2010/main" val="9206280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4000A0A8-AB5C-4C32-B4F6-5DC54282A0FB}" type="slidenum">
              <a:rPr lang="ru-RU" smtClean="0"/>
              <a:pPr/>
              <a:t>27</a:t>
            </a:fld>
            <a:endParaRPr lang="ru-RU"/>
          </a:p>
        </p:txBody>
      </p:sp>
    </p:spTree>
    <p:extLst>
      <p:ext uri="{BB962C8B-B14F-4D97-AF65-F5344CB8AC3E}">
        <p14:creationId xmlns:p14="http://schemas.microsoft.com/office/powerpoint/2010/main" val="852703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743700" y="141685"/>
            <a:ext cx="2171700" cy="465891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28600" y="141685"/>
            <a:ext cx="6362700" cy="465891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1597819"/>
            <a:ext cx="7772400" cy="1102519"/>
          </a:xfrm>
          <a:prstGeom prst="rect">
            <a:avLst/>
          </a:prstGeom>
        </p:spPr>
        <p:txBody>
          <a:bodyPr/>
          <a:lstStyle/>
          <a:p>
            <a:r>
              <a:rPr lang="ru-RU"/>
              <a:t>Образец заголовка</a:t>
            </a:r>
          </a:p>
        </p:txBody>
      </p:sp>
      <p:sp>
        <p:nvSpPr>
          <p:cNvPr id="3" name="Подзаголовок 2"/>
          <p:cNvSpPr>
            <a:spLocks noGrp="1"/>
          </p:cNvSpPr>
          <p:nvPr>
            <p:ph type="subTitle" idx="1"/>
          </p:nvPr>
        </p:nvSpPr>
        <p:spPr>
          <a:xfrm>
            <a:off x="1371600" y="2914650"/>
            <a:ext cx="6400800" cy="13144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a:t>Образец подзаголовка</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idx="1"/>
          </p:nvPr>
        </p:nvSpPr>
        <p:spPr>
          <a:xfrm>
            <a:off x="457200" y="1200151"/>
            <a:ext cx="8229600" cy="3394472"/>
          </a:xfrm>
          <a:prstGeom prst="rect">
            <a:avLst/>
          </a:prstGeo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Содержимое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3305176"/>
            <a:ext cx="7772400" cy="1021556"/>
          </a:xfrm>
        </p:spPr>
        <p:txBody>
          <a:bodyPr anchor="t"/>
          <a:lstStyle>
            <a:lvl1pPr algn="l">
              <a:defRPr sz="4000" b="1" cap="all"/>
            </a:lvl1pPr>
          </a:lstStyle>
          <a:p>
            <a:r>
              <a:rPr lang="ru-RU"/>
              <a:t>Образец заголовка</a:t>
            </a:r>
          </a:p>
        </p:txBody>
      </p:sp>
      <p:sp>
        <p:nvSpPr>
          <p:cNvPr id="3" name="Текст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a:t>Образец текста</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a:prstGeom prst="rect">
            <a:avLst/>
          </a:prstGeo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a:prstGeom prst="rect">
            <a:avLst/>
          </a:prstGeo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a:prstGeom prst="rect">
            <a:avLst/>
          </a:prstGeom>
        </p:spPr>
        <p:txBody>
          <a:bodyPr/>
          <a:lstStyle/>
          <a:p>
            <a:r>
              <a:rPr lang="ru-RU"/>
              <a:t>Образец заголовка</a:t>
            </a:r>
          </a:p>
        </p:txBody>
      </p:sp>
      <p:sp>
        <p:nvSpPr>
          <p:cNvPr id="3" name="Вертикальный текст 2"/>
          <p:cNvSpPr>
            <a:spLocks noGrp="1"/>
          </p:cNvSpPr>
          <p:nvPr>
            <p:ph type="body" orient="vert" idx="1"/>
          </p:nvPr>
        </p:nvSpPr>
        <p:spPr>
          <a:xfrm>
            <a:off x="457200" y="1200151"/>
            <a:ext cx="8229600" cy="3394472"/>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05979"/>
            <a:ext cx="2057400" cy="4388644"/>
          </a:xfrm>
          <a:prstGeom prst="rect">
            <a:avLst/>
          </a:prstGeo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05979"/>
            <a:ext cx="6019800" cy="4388644"/>
          </a:xfrm>
          <a:prstGeom prst="rect">
            <a:avLst/>
          </a:prstGeo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Содержимое 2"/>
          <p:cNvSpPr>
            <a:spLocks noGrp="1"/>
          </p:cNvSpPr>
          <p:nvPr>
            <p:ph sz="half" idx="1"/>
          </p:nvPr>
        </p:nvSpPr>
        <p:spPr>
          <a:xfrm>
            <a:off x="2286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Содержимое 3"/>
          <p:cNvSpPr>
            <a:spLocks noGrp="1"/>
          </p:cNvSpPr>
          <p:nvPr>
            <p:ph sz="half" idx="2"/>
          </p:nvPr>
        </p:nvSpPr>
        <p:spPr>
          <a:xfrm>
            <a:off x="4648200" y="951310"/>
            <a:ext cx="4267200" cy="384929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05979"/>
            <a:ext cx="8229600" cy="857250"/>
          </a:xfrm>
        </p:spPr>
        <p:txBody>
          <a:bodyPr/>
          <a:lstStyle>
            <a:lvl1pPr>
              <a:defRPr/>
            </a:lvl1pPr>
          </a:lstStyle>
          <a:p>
            <a:r>
              <a:rPr lang="ru-RU"/>
              <a:t>Образец заголовка</a:t>
            </a:r>
          </a:p>
        </p:txBody>
      </p:sp>
      <p:sp>
        <p:nvSpPr>
          <p:cNvPr id="3" name="Текст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Содержимое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Содержимое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1" y="204787"/>
            <a:ext cx="3008313" cy="871538"/>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3600450"/>
            <a:ext cx="5486400" cy="425054"/>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p>
        </p:txBody>
      </p:sp>
      <p:sp>
        <p:nvSpPr>
          <p:cNvPr id="4" name="Текст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bwMode="auto">
          <a:xfrm>
            <a:off x="228600" y="141685"/>
            <a:ext cx="8686800" cy="7560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Hier klicken, um.</a:t>
            </a:r>
          </a:p>
        </p:txBody>
      </p:sp>
      <p:sp>
        <p:nvSpPr>
          <p:cNvPr id="411651" name="Rectangle 3"/>
          <p:cNvSpPr>
            <a:spLocks noGrp="1" noChangeArrowheads="1"/>
          </p:cNvSpPr>
          <p:nvPr>
            <p:ph type="body" idx="1"/>
          </p:nvPr>
        </p:nvSpPr>
        <p:spPr bwMode="auto">
          <a:xfrm>
            <a:off x="228600" y="951310"/>
            <a:ext cx="8686800" cy="384929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err="1"/>
              <a:t>Hier</a:t>
            </a:r>
            <a:r>
              <a:rPr lang="en-US" dirty="0"/>
              <a:t> </a:t>
            </a:r>
            <a:r>
              <a:rPr lang="en-US" dirty="0" err="1"/>
              <a:t>klicken</a:t>
            </a:r>
            <a:r>
              <a:rPr lang="en-US" dirty="0"/>
              <a:t>, um Master-</a:t>
            </a:r>
            <a:r>
              <a:rPr lang="en-US" dirty="0" err="1"/>
              <a:t>Textformat</a:t>
            </a:r>
            <a:r>
              <a:rPr lang="en-US" dirty="0"/>
              <a:t> </a:t>
            </a:r>
            <a:r>
              <a:rPr lang="en-US" dirty="0" err="1"/>
              <a:t>zu</a:t>
            </a:r>
            <a:r>
              <a:rPr lang="en-US" dirty="0"/>
              <a:t> </a:t>
            </a:r>
            <a:r>
              <a:rPr lang="en-US" dirty="0" err="1"/>
              <a:t>bearbeiten</a:t>
            </a:r>
            <a:r>
              <a:rPr lang="en-US" dirty="0"/>
              <a:t>.</a:t>
            </a:r>
          </a:p>
          <a:p>
            <a:pPr lvl="1"/>
            <a:r>
              <a:rPr lang="en-US" dirty="0" err="1"/>
              <a:t>Zweite</a:t>
            </a:r>
            <a:r>
              <a:rPr lang="en-US" dirty="0"/>
              <a:t> </a:t>
            </a:r>
            <a:r>
              <a:rPr lang="en-US" dirty="0" err="1"/>
              <a:t>Ebene</a:t>
            </a:r>
            <a:endParaRPr lang="en-US" dirty="0"/>
          </a:p>
          <a:p>
            <a:pPr lvl="2"/>
            <a:r>
              <a:rPr lang="en-US" dirty="0" err="1"/>
              <a:t>Dritte</a:t>
            </a:r>
            <a:r>
              <a:rPr lang="en-US" dirty="0"/>
              <a:t> </a:t>
            </a:r>
            <a:r>
              <a:rPr lang="en-US" dirty="0" err="1"/>
              <a:t>Ebene</a:t>
            </a:r>
            <a:endParaRPr lang="en-US" dirty="0"/>
          </a:p>
          <a:p>
            <a:pPr lvl="3"/>
            <a:r>
              <a:rPr lang="en-US" dirty="0" err="1"/>
              <a:t>Vierte</a:t>
            </a:r>
            <a:r>
              <a:rPr lang="en-US" dirty="0"/>
              <a:t> </a:t>
            </a:r>
            <a:r>
              <a:rPr lang="en-US" dirty="0" err="1"/>
              <a:t>Ebene</a:t>
            </a:r>
            <a:endParaRPr lang="en-US" dirty="0"/>
          </a:p>
          <a:p>
            <a:pPr lvl="4"/>
            <a:r>
              <a:rPr lang="en-US" dirty="0" err="1"/>
              <a:t>Fünfte</a:t>
            </a:r>
            <a:r>
              <a:rPr lang="en-US" dirty="0"/>
              <a:t> </a:t>
            </a:r>
            <a:r>
              <a:rPr lang="en-US" dirty="0" err="1"/>
              <a:t>Ebene</a:t>
            </a:r>
            <a:endParaRPr lang="en-US" dirty="0"/>
          </a:p>
        </p:txBody>
      </p:sp>
      <p:sp>
        <p:nvSpPr>
          <p:cNvPr id="411654" name="Text Box 6"/>
          <p:cNvSpPr txBox="1">
            <a:spLocks noChangeArrowheads="1"/>
          </p:cNvSpPr>
          <p:nvPr userDrawn="1"/>
        </p:nvSpPr>
        <p:spPr bwMode="auto">
          <a:xfrm>
            <a:off x="956923" y="4747632"/>
            <a:ext cx="6822628" cy="307777"/>
          </a:xfrm>
          <a:prstGeom prst="rect">
            <a:avLst/>
          </a:prstGeom>
          <a:noFill/>
          <a:ln w="9525">
            <a:noFill/>
            <a:miter lim="800000"/>
            <a:headEnd/>
            <a:tailEnd/>
          </a:ln>
          <a:effectLst/>
        </p:spPr>
        <p:txBody>
          <a:bodyPr wrap="square">
            <a:spAutoFit/>
          </a:bodyPr>
          <a:lstStyle/>
          <a:p>
            <a:pPr algn="ctr"/>
            <a:r>
              <a:rPr lang="en-US" sz="1400" b="1" dirty="0">
                <a:solidFill>
                  <a:srgbClr val="000099"/>
                </a:solidFill>
                <a:effectLst>
                  <a:outerShdw blurRad="38100" dist="38100" dir="2700000" algn="tl">
                    <a:srgbClr val="000000">
                      <a:alpha val="43137"/>
                    </a:srgbClr>
                  </a:outerShdw>
                </a:effectLst>
              </a:rPr>
              <a:t>PL</a:t>
            </a:r>
            <a:r>
              <a:rPr lang="ru-RU" sz="1400" b="1" dirty="0">
                <a:solidFill>
                  <a:srgbClr val="000099"/>
                </a:solidFill>
                <a:effectLst>
                  <a:outerShdw blurRad="38100" dist="38100" dir="2700000" algn="tl">
                    <a:srgbClr val="000000">
                      <a:alpha val="43137"/>
                    </a:srgbClr>
                  </a:outerShdw>
                </a:effectLst>
              </a:rPr>
              <a:t>/</a:t>
            </a:r>
            <a:r>
              <a:rPr lang="en-US" sz="1400" b="1" dirty="0">
                <a:solidFill>
                  <a:srgbClr val="000099"/>
                </a:solidFill>
                <a:effectLst>
                  <a:outerShdw blurRad="38100" dist="38100" dir="2700000" algn="tl">
                    <a:srgbClr val="000000">
                      <a:alpha val="43137"/>
                    </a:srgbClr>
                  </a:outerShdw>
                </a:effectLst>
              </a:rPr>
              <a:t>SQL </a:t>
            </a:r>
            <a:r>
              <a:rPr lang="ru-RU" sz="1400" b="1" dirty="0">
                <a:solidFill>
                  <a:srgbClr val="000099"/>
                </a:solidFill>
                <a:effectLst>
                  <a:outerShdw blurRad="38100" dist="38100" dir="2700000" algn="tl">
                    <a:srgbClr val="000000">
                      <a:alpha val="43137"/>
                    </a:srgbClr>
                  </a:outerShdw>
                </a:effectLst>
              </a:rPr>
              <a:t>и объектно-реляционная модель данных</a:t>
            </a:r>
          </a:p>
        </p:txBody>
      </p:sp>
      <p:sp>
        <p:nvSpPr>
          <p:cNvPr id="411655" name="Line 7"/>
          <p:cNvSpPr>
            <a:spLocks noChangeShapeType="1"/>
          </p:cNvSpPr>
          <p:nvPr userDrawn="1"/>
        </p:nvSpPr>
        <p:spPr bwMode="auto">
          <a:xfrm>
            <a:off x="71406" y="4643826"/>
            <a:ext cx="9000000" cy="0"/>
          </a:xfrm>
          <a:prstGeom prst="line">
            <a:avLst/>
          </a:prstGeom>
          <a:noFill/>
          <a:ln w="9525">
            <a:solidFill>
              <a:schemeClr val="tx1"/>
            </a:solidFill>
            <a:round/>
            <a:headEnd/>
            <a:tailEnd/>
          </a:ln>
          <a:effectLst/>
        </p:spPr>
        <p:txBody>
          <a:bodyPr wrap="none" anchor="ctr"/>
          <a:lstStyle/>
          <a:p>
            <a:endParaRPr lang="ru-RU"/>
          </a:p>
        </p:txBody>
      </p:sp>
      <p:sp>
        <p:nvSpPr>
          <p:cNvPr id="411656" name="Line 8"/>
          <p:cNvSpPr>
            <a:spLocks noChangeShapeType="1"/>
          </p:cNvSpPr>
          <p:nvPr userDrawn="1"/>
        </p:nvSpPr>
        <p:spPr bwMode="auto">
          <a:xfrm>
            <a:off x="71406" y="465535"/>
            <a:ext cx="9000000" cy="0"/>
          </a:xfrm>
          <a:prstGeom prst="line">
            <a:avLst/>
          </a:prstGeom>
          <a:noFill/>
          <a:ln w="9525">
            <a:solidFill>
              <a:schemeClr val="tx1"/>
            </a:solidFill>
            <a:round/>
            <a:headEnd/>
            <a:tailEnd/>
          </a:ln>
          <a:effectLst/>
        </p:spPr>
        <p:txBody>
          <a:bodyPr wrap="none" anchor="ctr"/>
          <a:lstStyle/>
          <a:p>
            <a:endParaRPr lang="ru-RU"/>
          </a:p>
        </p:txBody>
      </p:sp>
      <p:sp>
        <p:nvSpPr>
          <p:cNvPr id="10" name="TextBox 9"/>
          <p:cNvSpPr txBox="1"/>
          <p:nvPr userDrawn="1"/>
        </p:nvSpPr>
        <p:spPr>
          <a:xfrm>
            <a:off x="7858148" y="4747632"/>
            <a:ext cx="928694" cy="307777"/>
          </a:xfrm>
          <a:prstGeom prst="rect">
            <a:avLst/>
          </a:prstGeom>
          <a:noFill/>
        </p:spPr>
        <p:txBody>
          <a:bodyPr wrap="square" rtlCol="0">
            <a:spAutoFit/>
          </a:bodyPr>
          <a:lstStyle/>
          <a:p>
            <a:pPr marL="0" marR="0" indent="0" algn="l" defTabSz="914400" rtl="0" eaLnBrk="1" fontAlgn="base" latinLnBrk="0" hangingPunct="1">
              <a:lnSpc>
                <a:spcPct val="100000"/>
              </a:lnSpc>
              <a:spcBef>
                <a:spcPct val="0"/>
              </a:spcBef>
              <a:spcAft>
                <a:spcPct val="0"/>
              </a:spcAft>
              <a:buClrTx/>
              <a:buSzTx/>
              <a:buFontTx/>
              <a:buNone/>
              <a:tabLst/>
              <a:defRPr/>
            </a:pPr>
            <a:fld id="{3C4EDDE1-E9E6-49D4-91C2-19A774C0723D}" type="slidenum">
              <a:rPr lang="ru-RU" sz="1400" b="1" i="1" baseline="0" smtClean="0">
                <a:solidFill>
                  <a:srgbClr val="C00000"/>
                </a:solidFill>
              </a:rPr>
              <a:pPr marL="0" marR="0" indent="0" algn="l" defTabSz="914400" rtl="0" eaLnBrk="1" fontAlgn="base" latinLnBrk="0" hangingPunct="1">
                <a:lnSpc>
                  <a:spcPct val="100000"/>
                </a:lnSpc>
                <a:spcBef>
                  <a:spcPct val="0"/>
                </a:spcBef>
                <a:spcAft>
                  <a:spcPct val="0"/>
                </a:spcAft>
                <a:buClrTx/>
                <a:buSzTx/>
                <a:buFontTx/>
                <a:buNone/>
                <a:tabLst/>
                <a:defRPr/>
              </a:pPr>
              <a:t>‹#›</a:t>
            </a:fld>
            <a:r>
              <a:rPr lang="ru-RU" sz="1400" b="1" i="1" baseline="0" dirty="0">
                <a:solidFill>
                  <a:srgbClr val="C00000"/>
                </a:solidFill>
              </a:rPr>
              <a:t>  / 37</a:t>
            </a:r>
            <a:endParaRPr lang="ru-RU" sz="1400" b="1" i="1" dirty="0">
              <a:solidFill>
                <a:srgbClr val="C00000"/>
              </a:solidFill>
            </a:endParaRPr>
          </a:p>
        </p:txBody>
      </p:sp>
      <p:pic>
        <p:nvPicPr>
          <p:cNvPr id="11" name="Picture 4" descr="logotree"/>
          <p:cNvPicPr>
            <a:picLocks noChangeAspect="1" noChangeArrowheads="1"/>
          </p:cNvPicPr>
          <p:nvPr userDrawn="1"/>
        </p:nvPicPr>
        <p:blipFill>
          <a:blip r:embed="rId13" cstate="print"/>
          <a:srcRect/>
          <a:stretch>
            <a:fillRect/>
          </a:stretch>
        </p:blipFill>
        <p:spPr bwMode="auto">
          <a:xfrm>
            <a:off x="179512" y="4687186"/>
            <a:ext cx="574553" cy="428667"/>
          </a:xfrm>
          <a:prstGeom prst="rect">
            <a:avLst/>
          </a:prstGeom>
          <a:noFill/>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2674"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412675"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
        <p:nvSpPr>
          <p:cNvPr id="8" name="Rectangle 7"/>
          <p:cNvSpPr>
            <a:spLocks noChangeArrowheads="1"/>
          </p:cNvSpPr>
          <p:nvPr userDrawn="1"/>
        </p:nvSpPr>
        <p:spPr bwMode="auto">
          <a:xfrm>
            <a:off x="1723729" y="4374576"/>
            <a:ext cx="6048671" cy="738664"/>
          </a:xfrm>
          <a:prstGeom prst="rect">
            <a:avLst/>
          </a:prstGeom>
          <a:noFill/>
          <a:ln w="9525">
            <a:noFill/>
            <a:miter lim="800000"/>
            <a:headEnd/>
            <a:tailEnd/>
          </a:ln>
          <a:effectLst/>
        </p:spPr>
        <p:txBody>
          <a:bodyPr wrap="square">
            <a:spAutoFit/>
          </a:bodyPr>
          <a:lstStyle/>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Кубанский</a:t>
            </a:r>
            <a:r>
              <a:rPr lang="ru-RU" sz="1400" b="1" baseline="0" dirty="0">
                <a:solidFill>
                  <a:srgbClr val="000099"/>
                </a:solidFill>
              </a:rPr>
              <a:t> государственный университет</a:t>
            </a:r>
            <a:endParaRPr lang="ru-RU" sz="1400" b="1" dirty="0">
              <a:solidFill>
                <a:srgbClr val="000099"/>
              </a:solidFill>
            </a:endParaRPr>
          </a:p>
          <a:p>
            <a:pPr algn="ctr" eaLnBrk="0" hangingPunct="0"/>
            <a:r>
              <a:rPr lang="ru-RU" sz="1400" b="1" dirty="0">
                <a:solidFill>
                  <a:srgbClr val="000099"/>
                </a:solidFill>
              </a:rPr>
              <a:t>Кафедра математического моделирования</a:t>
            </a:r>
          </a:p>
          <a:p>
            <a:pPr marL="0" marR="0" indent="0" algn="ctr" defTabSz="914400" rtl="0" eaLnBrk="0" fontAlgn="base" latinLnBrk="0" hangingPunct="0">
              <a:lnSpc>
                <a:spcPct val="100000"/>
              </a:lnSpc>
              <a:spcBef>
                <a:spcPct val="0"/>
              </a:spcBef>
              <a:spcAft>
                <a:spcPct val="0"/>
              </a:spcAft>
              <a:buClrTx/>
              <a:buSzTx/>
              <a:buFontTx/>
              <a:buNone/>
              <a:tabLst/>
              <a:defRPr/>
            </a:pPr>
            <a:r>
              <a:rPr lang="ru-RU" sz="1400" b="1" dirty="0">
                <a:solidFill>
                  <a:srgbClr val="000099"/>
                </a:solidFill>
              </a:rPr>
              <a:t>Факультет компьютерных</a:t>
            </a:r>
            <a:r>
              <a:rPr lang="ru-RU" sz="1400" b="1" baseline="0" dirty="0">
                <a:solidFill>
                  <a:srgbClr val="000099"/>
                </a:solidFill>
              </a:rPr>
              <a:t> технологий и прикладной математики</a:t>
            </a:r>
            <a:endParaRPr lang="de-DE" sz="1400" b="1" dirty="0">
              <a:solidFill>
                <a:srgbClr val="000099"/>
              </a:solidFill>
            </a:endParaRPr>
          </a:p>
        </p:txBody>
      </p:sp>
      <p:pic>
        <p:nvPicPr>
          <p:cNvPr id="10" name="Picture 4" descr="logotree"/>
          <p:cNvPicPr>
            <a:picLocks noChangeAspect="1" noChangeArrowheads="1"/>
          </p:cNvPicPr>
          <p:nvPr userDrawn="1"/>
        </p:nvPicPr>
        <p:blipFill>
          <a:blip r:embed="rId13" cstate="print"/>
          <a:srcRect/>
          <a:stretch>
            <a:fillRect/>
          </a:stretch>
        </p:blipFill>
        <p:spPr bwMode="auto">
          <a:xfrm>
            <a:off x="177843" y="4421563"/>
            <a:ext cx="864096" cy="644691"/>
          </a:xfrm>
          <a:prstGeom prst="rect">
            <a:avLst/>
          </a:prstGeom>
          <a:noFill/>
        </p:spPr>
      </p:pic>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06882" name="Rectangle 2"/>
          <p:cNvSpPr>
            <a:spLocks noChangeArrowheads="1"/>
          </p:cNvSpPr>
          <p:nvPr/>
        </p:nvSpPr>
        <p:spPr bwMode="auto">
          <a:xfrm>
            <a:off x="685800" y="171450"/>
            <a:ext cx="7772400" cy="1485900"/>
          </a:xfrm>
          <a:prstGeom prst="rect">
            <a:avLst/>
          </a:prstGeom>
          <a:noFill/>
          <a:ln w="9525">
            <a:noFill/>
            <a:miter lim="800000"/>
            <a:headEnd/>
            <a:tailEnd/>
          </a:ln>
          <a:effectLst/>
        </p:spPr>
        <p:txBody>
          <a:bodyPr anchor="ctr"/>
          <a:lstStyle/>
          <a:p>
            <a:pPr algn="ctr"/>
            <a:endParaRPr lang="de-DE" sz="4400">
              <a:solidFill>
                <a:schemeClr val="tx2"/>
              </a:solidFill>
            </a:endParaRPr>
          </a:p>
        </p:txBody>
      </p:sp>
      <p:sp>
        <p:nvSpPr>
          <p:cNvPr id="506883" name="Rectangle 3"/>
          <p:cNvSpPr>
            <a:spLocks noChangeArrowheads="1"/>
          </p:cNvSpPr>
          <p:nvPr/>
        </p:nvSpPr>
        <p:spPr bwMode="auto">
          <a:xfrm>
            <a:off x="1371600" y="1943100"/>
            <a:ext cx="6400800" cy="1314450"/>
          </a:xfrm>
          <a:prstGeom prst="rect">
            <a:avLst/>
          </a:prstGeom>
          <a:noFill/>
          <a:ln w="9525">
            <a:noFill/>
            <a:miter lim="800000"/>
            <a:headEnd/>
            <a:tailEnd/>
          </a:ln>
          <a:effectLst/>
        </p:spPr>
        <p:txBody>
          <a:bodyPr/>
          <a:lstStyle/>
          <a:p>
            <a:pPr algn="ctr">
              <a:spcBef>
                <a:spcPct val="20000"/>
              </a:spcBef>
            </a:pPr>
            <a:endParaRPr lang="de-DE" sz="3200"/>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ChangeArrowheads="1"/>
          </p:cNvSpPr>
          <p:nvPr/>
        </p:nvSpPr>
        <p:spPr bwMode="auto">
          <a:xfrm>
            <a:off x="1211" y="2515867"/>
            <a:ext cx="9144000" cy="1568051"/>
          </a:xfrm>
          <a:prstGeom prst="rect">
            <a:avLst/>
          </a:prstGeom>
          <a:noFill/>
          <a:ln w="9525">
            <a:noFill/>
            <a:miter lim="800000"/>
            <a:headEnd/>
            <a:tailEnd/>
          </a:ln>
          <a:effectLst/>
        </p:spPr>
        <p:txBody>
          <a:bodyPr anchor="t"/>
          <a:lstStyle/>
          <a:p>
            <a:pPr algn="ctr"/>
            <a:r>
              <a:rPr lang="ru-RU" sz="2000" b="1" dirty="0">
                <a:solidFill>
                  <a:srgbClr val="000099"/>
                </a:solidFill>
                <a:effectLst>
                  <a:outerShdw blurRad="38100" dist="38100" dir="2700000" algn="tl">
                    <a:srgbClr val="000000">
                      <a:alpha val="43137"/>
                    </a:srgbClr>
                  </a:outerShdw>
                </a:effectLst>
              </a:rPr>
              <a:t>Лекция </a:t>
            </a:r>
            <a:r>
              <a:rPr lang="en-US" sz="2000" b="1" dirty="0">
                <a:solidFill>
                  <a:srgbClr val="000099"/>
                </a:solidFill>
                <a:effectLst>
                  <a:outerShdw blurRad="38100" dist="38100" dir="2700000" algn="tl">
                    <a:srgbClr val="000000">
                      <a:alpha val="43137"/>
                    </a:srgbClr>
                  </a:outerShdw>
                </a:effectLst>
              </a:rPr>
              <a:t>11. PL</a:t>
            </a:r>
            <a:r>
              <a:rPr lang="ru-RU" sz="2000" b="1" dirty="0">
                <a:solidFill>
                  <a:srgbClr val="000099"/>
                </a:solidFill>
                <a:effectLst>
                  <a:outerShdw blurRad="38100" dist="38100" dir="2700000" algn="tl">
                    <a:srgbClr val="000000">
                      <a:alpha val="43137"/>
                    </a:srgbClr>
                  </a:outerShdw>
                </a:effectLst>
              </a:rPr>
              <a:t>/</a:t>
            </a:r>
            <a:r>
              <a:rPr lang="en-US" sz="2000" b="1" dirty="0">
                <a:solidFill>
                  <a:srgbClr val="000099"/>
                </a:solidFill>
                <a:effectLst>
                  <a:outerShdw blurRad="38100" dist="38100" dir="2700000" algn="tl">
                    <a:srgbClr val="000000">
                      <a:alpha val="43137"/>
                    </a:srgbClr>
                  </a:outerShdw>
                </a:effectLst>
              </a:rPr>
              <a:t>SQL </a:t>
            </a:r>
            <a:r>
              <a:rPr lang="ru-RU" sz="2000" b="1" dirty="0">
                <a:solidFill>
                  <a:srgbClr val="000099"/>
                </a:solidFill>
                <a:effectLst>
                  <a:outerShdw blurRad="38100" dist="38100" dir="2700000" algn="tl">
                    <a:srgbClr val="000000">
                      <a:alpha val="43137"/>
                    </a:srgbClr>
                  </a:outerShdw>
                </a:effectLst>
              </a:rPr>
              <a:t>и объектно-реляционная модель данных</a:t>
            </a:r>
          </a:p>
          <a:p>
            <a:pPr algn="ctr"/>
            <a:endParaRPr lang="en-US" sz="2000" b="1" dirty="0">
              <a:solidFill>
                <a:srgbClr val="000099"/>
              </a:solidFill>
              <a:effectLst>
                <a:outerShdw blurRad="38100" dist="38100" dir="2700000" algn="tl">
                  <a:srgbClr val="C0C0C0"/>
                </a:outerShdw>
              </a:effectLst>
            </a:endParaRPr>
          </a:p>
          <a:p>
            <a:pPr algn="ctr"/>
            <a:r>
              <a:rPr lang="ru-RU" sz="2000" b="1" dirty="0">
                <a:solidFill>
                  <a:srgbClr val="000099"/>
                </a:solidFill>
                <a:effectLst>
                  <a:outerShdw blurRad="38100" dist="38100" dir="2700000" algn="tl">
                    <a:srgbClr val="C0C0C0"/>
                  </a:outerShdw>
                </a:effectLst>
              </a:rPr>
              <a:t>Евдокимов А.А., </a:t>
            </a:r>
            <a:r>
              <a:rPr lang="en-US" sz="2000" b="1" dirty="0">
                <a:solidFill>
                  <a:srgbClr val="000099"/>
                </a:solidFill>
                <a:effectLst>
                  <a:outerShdw blurRad="38100" dist="38100" dir="2700000" algn="tl">
                    <a:srgbClr val="C0C0C0"/>
                  </a:outerShdw>
                </a:effectLst>
              </a:rPr>
              <a:t>e-mail: evdokimovmail27@gmail.com</a:t>
            </a:r>
            <a:r>
              <a:rPr lang="ru-RU" sz="2000" b="1" dirty="0">
                <a:solidFill>
                  <a:srgbClr val="000099"/>
                </a:solidFill>
                <a:effectLst>
                  <a:outerShdw blurRad="38100" dist="38100" dir="2700000" algn="tl">
                    <a:srgbClr val="C0C0C0"/>
                  </a:outerShdw>
                </a:effectLst>
              </a:rPr>
              <a:t> </a:t>
            </a:r>
            <a:endParaRPr lang="en-US" sz="2000" b="1" dirty="0">
              <a:solidFill>
                <a:srgbClr val="000099"/>
              </a:solidFill>
              <a:effectLst>
                <a:outerShdw blurRad="38100" dist="38100" dir="2700000" algn="tl">
                  <a:srgbClr val="C0C0C0"/>
                </a:outerShdw>
              </a:effectLst>
            </a:endParaRPr>
          </a:p>
        </p:txBody>
      </p:sp>
      <p:pic>
        <p:nvPicPr>
          <p:cNvPr id="11" name="Рисунок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67743" y="140887"/>
            <a:ext cx="4248473" cy="142275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Прямоугольник 1"/>
          <p:cNvSpPr/>
          <p:nvPr/>
        </p:nvSpPr>
        <p:spPr>
          <a:xfrm>
            <a:off x="0" y="1707654"/>
            <a:ext cx="9144000" cy="584775"/>
          </a:xfrm>
          <a:prstGeom prst="rect">
            <a:avLst/>
          </a:prstGeom>
        </p:spPr>
        <p:txBody>
          <a:bodyPr wrap="square">
            <a:spAutoFit/>
          </a:bodyPr>
          <a:lstStyle/>
          <a:p>
            <a:pPr algn="ctr"/>
            <a:r>
              <a:rPr lang="ru-RU" sz="3200" b="1" dirty="0">
                <a:solidFill>
                  <a:srgbClr val="000099"/>
                </a:solidFill>
                <a:effectLst>
                  <a:outerShdw blurRad="38100" dist="38100" dir="2700000" algn="tl">
                    <a:srgbClr val="C0C0C0"/>
                  </a:outerShdw>
                </a:effectLst>
              </a:rPr>
              <a:t>Базы данных</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Триггеры</a:t>
            </a:r>
          </a:p>
        </p:txBody>
      </p:sp>
      <p:sp>
        <p:nvSpPr>
          <p:cNvPr id="17" name="Прямоугольник 16">
            <a:extLst>
              <a:ext uri="{FF2B5EF4-FFF2-40B4-BE49-F238E27FC236}">
                <a16:creationId xmlns:a16="http://schemas.microsoft.com/office/drawing/2014/main" id="{BF05F60F-AB6C-2FFD-66BC-3718FDCED297}"/>
              </a:ext>
            </a:extLst>
          </p:cNvPr>
          <p:cNvSpPr/>
          <p:nvPr/>
        </p:nvSpPr>
        <p:spPr>
          <a:xfrm>
            <a:off x="899592" y="432703"/>
            <a:ext cx="7344816" cy="4278094"/>
          </a:xfrm>
          <a:prstGeom prst="rect">
            <a:avLst/>
          </a:prstGeom>
        </p:spPr>
        <p:txBody>
          <a:bodyPr wrap="square">
            <a:spAutoFit/>
          </a:bodyPr>
          <a:lstStyle/>
          <a:p>
            <a:pPr indent="360000" algn="just">
              <a:spcAft>
                <a:spcPts val="200"/>
              </a:spcAft>
              <a:buNone/>
            </a:pPr>
            <a:r>
              <a:rPr lang="ru-RU" sz="1400" dirty="0">
                <a:solidFill>
                  <a:srgbClr val="000099"/>
                </a:solidFill>
                <a:latin typeface="+mn-lt"/>
              </a:rPr>
              <a:t>Триггер – это именованный </a:t>
            </a:r>
            <a:r>
              <a:rPr lang="en-US" sz="1400" dirty="0">
                <a:solidFill>
                  <a:srgbClr val="000099"/>
                </a:solidFill>
                <a:latin typeface="+mn-lt"/>
              </a:rPr>
              <a:t>PL/SQL </a:t>
            </a:r>
            <a:r>
              <a:rPr lang="ru-RU" sz="1400" dirty="0">
                <a:solidFill>
                  <a:srgbClr val="000099"/>
                </a:solidFill>
                <a:latin typeface="+mn-lt"/>
              </a:rPr>
              <a:t> блок, который хранится в базе данных и вызывается не по имени, а некоторым событием.</a:t>
            </a:r>
          </a:p>
          <a:p>
            <a:pPr indent="360000" algn="just">
              <a:spcAft>
                <a:spcPts val="200"/>
              </a:spcAft>
              <a:buNone/>
            </a:pPr>
            <a:r>
              <a:rPr lang="ru-RU" sz="1400" dirty="0">
                <a:solidFill>
                  <a:srgbClr val="000099"/>
                </a:solidFill>
                <a:latin typeface="+mn-lt"/>
              </a:rPr>
              <a:t>Рассмотрим следующие разновидности триггеров </a:t>
            </a:r>
            <a:r>
              <a:rPr lang="en-US" sz="1400" dirty="0">
                <a:solidFill>
                  <a:srgbClr val="000099"/>
                </a:solidFill>
                <a:latin typeface="+mn-lt"/>
              </a:rPr>
              <a:t>:</a:t>
            </a:r>
            <a:endParaRPr lang="en-US" sz="1400" b="1" dirty="0">
              <a:solidFill>
                <a:srgbClr val="000099"/>
              </a:solidFill>
              <a:latin typeface="+mn-lt"/>
            </a:endParaRPr>
          </a:p>
          <a:p>
            <a:pPr marL="285750" indent="-285750" algn="just">
              <a:spcAft>
                <a:spcPts val="200"/>
              </a:spcAft>
              <a:buFont typeface="Arial" panose="020B0604020202020204" pitchFamily="34" charset="0"/>
              <a:buChar char="•"/>
            </a:pPr>
            <a:r>
              <a:rPr lang="en-US" sz="1400" b="1" dirty="0">
                <a:solidFill>
                  <a:srgbClr val="000099"/>
                </a:solidFill>
                <a:latin typeface="+mn-lt"/>
              </a:rPr>
              <a:t>DML </a:t>
            </a:r>
            <a:r>
              <a:rPr lang="ru-RU" sz="1400" b="1" dirty="0">
                <a:solidFill>
                  <a:srgbClr val="000099"/>
                </a:solidFill>
                <a:latin typeface="+mn-lt"/>
              </a:rPr>
              <a:t>триггеры</a:t>
            </a:r>
            <a:r>
              <a:rPr lang="en-US" sz="1400" b="1" dirty="0">
                <a:solidFill>
                  <a:srgbClr val="000099"/>
                </a:solidFill>
                <a:latin typeface="+mn-lt"/>
              </a:rPr>
              <a:t> </a:t>
            </a:r>
            <a:r>
              <a:rPr lang="en-US" sz="1400" dirty="0">
                <a:solidFill>
                  <a:srgbClr val="000099"/>
                </a:solidFill>
                <a:latin typeface="+mn-lt"/>
              </a:rPr>
              <a:t>(</a:t>
            </a:r>
            <a:r>
              <a:rPr lang="ru-RU" sz="1400" dirty="0">
                <a:solidFill>
                  <a:srgbClr val="000099"/>
                </a:solidFill>
                <a:latin typeface="+mn-lt"/>
              </a:rPr>
              <a:t>на таблицу или представление)</a:t>
            </a:r>
            <a:endParaRPr lang="en-US" sz="1400" dirty="0">
              <a:solidFill>
                <a:srgbClr val="000099"/>
              </a:solidFill>
              <a:latin typeface="+mn-lt"/>
            </a:endParaRPr>
          </a:p>
          <a:p>
            <a:pPr marL="285750" indent="-285750" algn="just">
              <a:spcAft>
                <a:spcPts val="200"/>
              </a:spcAft>
              <a:buFont typeface="Arial" panose="020B0604020202020204" pitchFamily="34" charset="0"/>
              <a:buChar char="•"/>
            </a:pPr>
            <a:r>
              <a:rPr lang="en-US" sz="1400" b="1" dirty="0">
                <a:solidFill>
                  <a:srgbClr val="000099"/>
                </a:solidFill>
                <a:latin typeface="+mn-lt"/>
              </a:rPr>
              <a:t>DDL </a:t>
            </a:r>
            <a:r>
              <a:rPr lang="ru-RU" sz="1400" b="1" dirty="0">
                <a:solidFill>
                  <a:srgbClr val="000099"/>
                </a:solidFill>
                <a:latin typeface="+mn-lt"/>
              </a:rPr>
              <a:t>триггеры</a:t>
            </a:r>
            <a:endParaRPr lang="en-US" sz="1400" dirty="0">
              <a:solidFill>
                <a:srgbClr val="000099"/>
              </a:solidFill>
              <a:latin typeface="+mn-lt"/>
            </a:endParaRPr>
          </a:p>
          <a:p>
            <a:pPr marL="285750" indent="-285750" algn="just">
              <a:spcAft>
                <a:spcPts val="200"/>
              </a:spcAft>
              <a:buFont typeface="Arial" panose="020B0604020202020204" pitchFamily="34" charset="0"/>
              <a:buChar char="•"/>
            </a:pPr>
            <a:r>
              <a:rPr lang="ru-RU" sz="1400" b="1" dirty="0">
                <a:solidFill>
                  <a:srgbClr val="000099"/>
                </a:solidFill>
                <a:latin typeface="+mn-lt"/>
              </a:rPr>
              <a:t>Триггеры на события базы </a:t>
            </a:r>
            <a:r>
              <a:rPr lang="en-US" sz="1400" dirty="0">
                <a:solidFill>
                  <a:srgbClr val="000099"/>
                </a:solidFill>
                <a:latin typeface="+mn-lt"/>
              </a:rPr>
              <a:t>(</a:t>
            </a:r>
            <a:r>
              <a:rPr lang="ru-RU" sz="1400" dirty="0">
                <a:solidFill>
                  <a:srgbClr val="000099"/>
                </a:solidFill>
                <a:latin typeface="+mn-lt"/>
              </a:rPr>
              <a:t>на схему или базу данных)</a:t>
            </a:r>
            <a:r>
              <a:rPr lang="en-US" sz="1400" dirty="0">
                <a:solidFill>
                  <a:srgbClr val="000099"/>
                </a:solidFill>
                <a:latin typeface="+mn-lt"/>
              </a:rPr>
              <a:t>.</a:t>
            </a:r>
          </a:p>
          <a:p>
            <a:pPr marL="285750" indent="-285750" algn="just">
              <a:spcAft>
                <a:spcPts val="200"/>
              </a:spcAft>
              <a:buFont typeface="Arial" panose="020B0604020202020204" pitchFamily="34" charset="0"/>
              <a:buChar char="•"/>
            </a:pPr>
            <a:r>
              <a:rPr lang="ru-RU" sz="1400" b="1" dirty="0">
                <a:solidFill>
                  <a:srgbClr val="000099"/>
                </a:solidFill>
                <a:latin typeface="+mn-lt"/>
              </a:rPr>
              <a:t>Условные триггеры</a:t>
            </a:r>
            <a:r>
              <a:rPr lang="en-US" sz="1400" b="1" dirty="0">
                <a:solidFill>
                  <a:srgbClr val="000099"/>
                </a:solidFill>
                <a:latin typeface="+mn-lt"/>
              </a:rPr>
              <a:t> </a:t>
            </a:r>
            <a:r>
              <a:rPr lang="en-US" sz="1400" dirty="0">
                <a:solidFill>
                  <a:srgbClr val="000099"/>
                </a:solidFill>
                <a:latin typeface="+mn-lt"/>
              </a:rPr>
              <a:t>(</a:t>
            </a:r>
            <a:r>
              <a:rPr lang="ru-RU" sz="1400" dirty="0">
                <a:solidFill>
                  <a:srgbClr val="000099"/>
                </a:solidFill>
                <a:latin typeface="+mn-lt"/>
              </a:rPr>
              <a:t>имеют условие </a:t>
            </a:r>
            <a:r>
              <a:rPr lang="en-US" sz="1400" dirty="0">
                <a:solidFill>
                  <a:srgbClr val="000099"/>
                </a:solidFill>
                <a:latin typeface="+mn-lt"/>
              </a:rPr>
              <a:t>when</a:t>
            </a:r>
            <a:r>
              <a:rPr lang="ru-RU" sz="1400" dirty="0">
                <a:solidFill>
                  <a:srgbClr val="000099"/>
                </a:solidFill>
                <a:latin typeface="+mn-lt"/>
              </a:rPr>
              <a:t> определяющее возможность срабатывания</a:t>
            </a:r>
            <a:r>
              <a:rPr lang="en-US" sz="1400" dirty="0">
                <a:solidFill>
                  <a:srgbClr val="000099"/>
                </a:solidFill>
                <a:latin typeface="+mn-lt"/>
              </a:rPr>
              <a:t>).</a:t>
            </a:r>
          </a:p>
          <a:p>
            <a:pPr marL="285750" indent="-285750" algn="just">
              <a:spcAft>
                <a:spcPts val="200"/>
              </a:spcAft>
              <a:buFont typeface="Arial" panose="020B0604020202020204" pitchFamily="34" charset="0"/>
              <a:buChar char="•"/>
            </a:pPr>
            <a:r>
              <a:rPr lang="ru-RU" sz="1400" b="1" dirty="0">
                <a:solidFill>
                  <a:srgbClr val="000099"/>
                </a:solidFill>
                <a:latin typeface="+mn-lt"/>
              </a:rPr>
              <a:t>Триггеры </a:t>
            </a:r>
            <a:r>
              <a:rPr lang="ru-RU" sz="1400" b="1" dirty="0" err="1">
                <a:solidFill>
                  <a:srgbClr val="000099"/>
                </a:solidFill>
                <a:latin typeface="+mn-lt"/>
              </a:rPr>
              <a:t>Instead</a:t>
            </a:r>
            <a:r>
              <a:rPr lang="ru-RU" sz="1400" b="1" dirty="0">
                <a:solidFill>
                  <a:srgbClr val="000099"/>
                </a:solidFill>
                <a:latin typeface="+mn-lt"/>
              </a:rPr>
              <a:t> </a:t>
            </a:r>
            <a:r>
              <a:rPr lang="ru-RU" sz="1400" b="1" dirty="0" err="1">
                <a:solidFill>
                  <a:srgbClr val="000099"/>
                </a:solidFill>
                <a:latin typeface="+mn-lt"/>
              </a:rPr>
              <a:t>of</a:t>
            </a:r>
            <a:r>
              <a:rPr lang="ru-RU" sz="1400" dirty="0">
                <a:solidFill>
                  <a:srgbClr val="000099"/>
                </a:solidFill>
                <a:latin typeface="+mn-lt"/>
              </a:rPr>
              <a:t> (</a:t>
            </a:r>
            <a:r>
              <a:rPr lang="ru-RU" sz="1400" dirty="0" err="1">
                <a:solidFill>
                  <a:srgbClr val="000099"/>
                </a:solidFill>
                <a:latin typeface="+mn-lt"/>
              </a:rPr>
              <a:t>dml</a:t>
            </a:r>
            <a:r>
              <a:rPr lang="ru-RU" sz="1400" dirty="0">
                <a:solidFill>
                  <a:srgbClr val="000099"/>
                </a:solidFill>
                <a:latin typeface="+mn-lt"/>
              </a:rPr>
              <a:t> триггеры на представления</a:t>
            </a:r>
            <a:r>
              <a:rPr lang="en-US" sz="1400" dirty="0">
                <a:solidFill>
                  <a:srgbClr val="000099"/>
                </a:solidFill>
                <a:latin typeface="+mn-lt"/>
              </a:rPr>
              <a:t>).</a:t>
            </a:r>
            <a:endParaRPr lang="ru-RU" sz="1400" dirty="0">
              <a:solidFill>
                <a:srgbClr val="000099"/>
              </a:solidFill>
              <a:latin typeface="+mn-lt"/>
            </a:endParaRPr>
          </a:p>
          <a:p>
            <a:pPr indent="360000" algn="just">
              <a:spcAft>
                <a:spcPts val="200"/>
              </a:spcAft>
              <a:buNone/>
            </a:pPr>
            <a:r>
              <a:rPr lang="ru-RU" sz="1400" dirty="0">
                <a:solidFill>
                  <a:srgbClr val="000099"/>
                </a:solidFill>
                <a:latin typeface="+mn-lt"/>
              </a:rPr>
              <a:t>Бегло изучим мутирующие таблицы.</a:t>
            </a:r>
            <a:r>
              <a:rPr lang="en-US" sz="1400" dirty="0">
                <a:solidFill>
                  <a:srgbClr val="000099"/>
                </a:solidFill>
                <a:latin typeface="+mn-lt"/>
              </a:rPr>
              <a:t> </a:t>
            </a:r>
          </a:p>
          <a:p>
            <a:pPr indent="360000" algn="just">
              <a:spcAft>
                <a:spcPts val="200"/>
              </a:spcAft>
              <a:buNone/>
            </a:pPr>
            <a:r>
              <a:rPr lang="ru-RU" sz="1400" dirty="0">
                <a:solidFill>
                  <a:srgbClr val="000099"/>
                </a:solidFill>
                <a:latin typeface="+mn-lt"/>
              </a:rPr>
              <a:t>Классификация наиболее распространённых триггеров реагирующих на события </a:t>
            </a:r>
            <a:r>
              <a:rPr lang="en-US" sz="1400" dirty="0">
                <a:solidFill>
                  <a:srgbClr val="000099"/>
                </a:solidFill>
                <a:latin typeface="+mn-lt"/>
              </a:rPr>
              <a:t>DML</a:t>
            </a:r>
            <a:r>
              <a:rPr lang="ru-RU" sz="1400" dirty="0">
                <a:solidFill>
                  <a:srgbClr val="000099"/>
                </a:solidFill>
                <a:latin typeface="+mn-lt"/>
              </a:rPr>
              <a:t>:</a:t>
            </a:r>
          </a:p>
          <a:p>
            <a:pPr marL="285750" indent="-285750" algn="just">
              <a:spcAft>
                <a:spcPts val="200"/>
              </a:spcAft>
              <a:buFont typeface="Arial" panose="020B0604020202020204" pitchFamily="34" charset="0"/>
              <a:buChar char="•"/>
            </a:pPr>
            <a:r>
              <a:rPr lang="ru-RU" sz="1400" dirty="0">
                <a:solidFill>
                  <a:srgbClr val="000099"/>
                </a:solidFill>
                <a:latin typeface="+mn-lt"/>
              </a:rPr>
              <a:t>По событиям запуска – </a:t>
            </a:r>
            <a:r>
              <a:rPr lang="en-US" sz="1400" dirty="0">
                <a:solidFill>
                  <a:srgbClr val="000099"/>
                </a:solidFill>
                <a:latin typeface="+mn-lt"/>
              </a:rPr>
              <a:t>INSERT, UPDATE, DELETE </a:t>
            </a:r>
            <a:r>
              <a:rPr lang="ru-RU" sz="1400" dirty="0">
                <a:solidFill>
                  <a:srgbClr val="000099"/>
                </a:solidFill>
                <a:latin typeface="+mn-lt"/>
              </a:rPr>
              <a:t>и 26 серверных событий.</a:t>
            </a:r>
          </a:p>
          <a:p>
            <a:pPr marL="285750" indent="-285750" algn="just">
              <a:spcAft>
                <a:spcPts val="200"/>
              </a:spcAft>
              <a:buFont typeface="Arial" panose="020B0604020202020204" pitchFamily="34" charset="0"/>
              <a:buChar char="•"/>
            </a:pPr>
            <a:r>
              <a:rPr lang="ru-RU" sz="1400" dirty="0">
                <a:solidFill>
                  <a:srgbClr val="000099"/>
                </a:solidFill>
                <a:latin typeface="+mn-lt"/>
              </a:rPr>
              <a:t>По очерёдности срабатывания – </a:t>
            </a:r>
            <a:r>
              <a:rPr lang="en-US" sz="1400" dirty="0">
                <a:solidFill>
                  <a:srgbClr val="000099"/>
                </a:solidFill>
                <a:latin typeface="+mn-lt"/>
              </a:rPr>
              <a:t>BEFORE, AFTER.</a:t>
            </a:r>
          </a:p>
          <a:p>
            <a:pPr marL="285750" lvl="0" indent="-285750" algn="just">
              <a:spcAft>
                <a:spcPts val="200"/>
              </a:spcAft>
              <a:buFont typeface="Arial" panose="020B0604020202020204" pitchFamily="34" charset="0"/>
              <a:buChar char="•"/>
            </a:pPr>
            <a:r>
              <a:rPr lang="ru-RU" sz="1400" dirty="0">
                <a:solidFill>
                  <a:srgbClr val="000099"/>
                </a:solidFill>
                <a:latin typeface="+mn-lt"/>
              </a:rPr>
              <a:t>По объекту, к которому привязан – к таблице, к представлению (</a:t>
            </a:r>
            <a:r>
              <a:rPr lang="ru-RU" sz="1400" dirty="0" err="1">
                <a:solidFill>
                  <a:srgbClr val="000099"/>
                </a:solidFill>
                <a:latin typeface="+mn-lt"/>
              </a:rPr>
              <a:t>instead</a:t>
            </a:r>
            <a:r>
              <a:rPr lang="ru-RU" sz="1400" dirty="0">
                <a:solidFill>
                  <a:srgbClr val="000099"/>
                </a:solidFill>
                <a:latin typeface="+mn-lt"/>
              </a:rPr>
              <a:t> </a:t>
            </a:r>
            <a:r>
              <a:rPr lang="ru-RU" sz="1400" dirty="0" err="1">
                <a:solidFill>
                  <a:srgbClr val="000099"/>
                </a:solidFill>
                <a:latin typeface="+mn-lt"/>
              </a:rPr>
              <a:t>of</a:t>
            </a:r>
            <a:r>
              <a:rPr lang="ru-RU" sz="1400" dirty="0">
                <a:solidFill>
                  <a:srgbClr val="000099"/>
                </a:solidFill>
                <a:latin typeface="+mn-lt"/>
              </a:rPr>
              <a:t> </a:t>
            </a:r>
            <a:r>
              <a:rPr lang="ru-RU" sz="1400" dirty="0" err="1">
                <a:solidFill>
                  <a:srgbClr val="000099"/>
                </a:solidFill>
                <a:latin typeface="+mn-lt"/>
              </a:rPr>
              <a:t>trigger</a:t>
            </a:r>
            <a:r>
              <a:rPr lang="ru-RU" sz="1400" dirty="0">
                <a:solidFill>
                  <a:srgbClr val="000099"/>
                </a:solidFill>
                <a:latin typeface="+mn-lt"/>
              </a:rPr>
              <a:t>)</a:t>
            </a:r>
            <a:r>
              <a:rPr lang="en-US" sz="1400" dirty="0">
                <a:solidFill>
                  <a:srgbClr val="000099"/>
                </a:solidFill>
                <a:latin typeface="+mn-lt"/>
              </a:rPr>
              <a:t>.</a:t>
            </a:r>
            <a:endParaRPr lang="ru-RU" sz="1400" dirty="0">
              <a:solidFill>
                <a:srgbClr val="000099"/>
              </a:solidFill>
              <a:latin typeface="+mn-lt"/>
            </a:endParaRPr>
          </a:p>
          <a:p>
            <a:pPr marL="285750" lvl="0" indent="-285750" algn="just">
              <a:spcAft>
                <a:spcPts val="200"/>
              </a:spcAft>
              <a:buFont typeface="Arial" panose="020B0604020202020204" pitchFamily="34" charset="0"/>
              <a:buChar char="•"/>
            </a:pPr>
            <a:r>
              <a:rPr lang="ru-RU" sz="1400" dirty="0">
                <a:solidFill>
                  <a:srgbClr val="000099"/>
                </a:solidFill>
                <a:latin typeface="+mn-lt"/>
              </a:rPr>
              <a:t>По области действия – уровень всей команды (</a:t>
            </a:r>
            <a:r>
              <a:rPr lang="en-US" sz="1400" b="1" dirty="0">
                <a:solidFill>
                  <a:srgbClr val="000099"/>
                </a:solidFill>
                <a:latin typeface="+mn-lt"/>
              </a:rPr>
              <a:t>statement level triggers</a:t>
            </a:r>
            <a:r>
              <a:rPr lang="en-US" sz="1400" dirty="0">
                <a:solidFill>
                  <a:srgbClr val="000099"/>
                </a:solidFill>
                <a:latin typeface="+mn-lt"/>
              </a:rPr>
              <a:t>)</a:t>
            </a:r>
            <a:r>
              <a:rPr lang="ru-RU" sz="1400" dirty="0">
                <a:solidFill>
                  <a:srgbClr val="000099"/>
                </a:solidFill>
                <a:latin typeface="+mn-lt"/>
              </a:rPr>
              <a:t> или уровень таблицы, уровень записи/строки (</a:t>
            </a:r>
            <a:r>
              <a:rPr lang="en-US" sz="1400" b="1" dirty="0">
                <a:solidFill>
                  <a:srgbClr val="000099"/>
                </a:solidFill>
                <a:latin typeface="+mn-lt"/>
              </a:rPr>
              <a:t>row level triggers</a:t>
            </a:r>
            <a:r>
              <a:rPr lang="en-US" sz="1400" dirty="0">
                <a:solidFill>
                  <a:srgbClr val="000099"/>
                </a:solidFill>
                <a:latin typeface="+mn-lt"/>
              </a:rPr>
              <a:t>)</a:t>
            </a:r>
            <a:r>
              <a:rPr lang="ru-RU" sz="1400" dirty="0">
                <a:solidFill>
                  <a:srgbClr val="000099"/>
                </a:solidFill>
                <a:latin typeface="+mn-lt"/>
              </a:rPr>
              <a:t>, составные триггеры (</a:t>
            </a:r>
            <a:r>
              <a:rPr lang="en-US" sz="1400" b="1" dirty="0">
                <a:solidFill>
                  <a:srgbClr val="000099"/>
                </a:solidFill>
                <a:latin typeface="+mn-lt"/>
              </a:rPr>
              <a:t>compound triggers</a:t>
            </a:r>
            <a:r>
              <a:rPr lang="en-US" sz="1400" dirty="0">
                <a:solidFill>
                  <a:srgbClr val="000099"/>
                </a:solidFill>
                <a:latin typeface="+mn-lt"/>
              </a:rPr>
              <a:t>).</a:t>
            </a:r>
            <a:endParaRPr lang="ru-RU" sz="1300" dirty="0">
              <a:solidFill>
                <a:srgbClr val="000099"/>
              </a:solidFill>
              <a:latin typeface="+mn-lt"/>
            </a:endParaRPr>
          </a:p>
        </p:txBody>
      </p:sp>
    </p:spTree>
    <p:extLst>
      <p:ext uri="{BB962C8B-B14F-4D97-AF65-F5344CB8AC3E}">
        <p14:creationId xmlns:p14="http://schemas.microsoft.com/office/powerpoint/2010/main" val="839172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Зачем нужны триггеры. Псевдозаписи</a:t>
            </a:r>
          </a:p>
        </p:txBody>
      </p:sp>
      <p:sp>
        <p:nvSpPr>
          <p:cNvPr id="5" name="Прямоугольник 4">
            <a:extLst>
              <a:ext uri="{FF2B5EF4-FFF2-40B4-BE49-F238E27FC236}">
                <a16:creationId xmlns:a16="http://schemas.microsoft.com/office/drawing/2014/main" id="{03B998FB-5C35-4B7B-5459-6006C42EDB7F}"/>
              </a:ext>
            </a:extLst>
          </p:cNvPr>
          <p:cNvSpPr/>
          <p:nvPr/>
        </p:nvSpPr>
        <p:spPr>
          <a:xfrm>
            <a:off x="899592" y="432703"/>
            <a:ext cx="7344816" cy="2693045"/>
          </a:xfrm>
          <a:prstGeom prst="rect">
            <a:avLst/>
          </a:prstGeom>
        </p:spPr>
        <p:txBody>
          <a:bodyPr wrap="square">
            <a:spAutoFit/>
          </a:bodyPr>
          <a:lstStyle/>
          <a:p>
            <a:pPr marL="285750" indent="-285750" algn="just">
              <a:buFont typeface="Arial" panose="020B0604020202020204" pitchFamily="34" charset="0"/>
              <a:buChar char="•"/>
            </a:pPr>
            <a:r>
              <a:rPr lang="ru-RU" sz="1300" dirty="0">
                <a:solidFill>
                  <a:srgbClr val="000099"/>
                </a:solidFill>
              </a:rPr>
              <a:t>Для организации каскадных изменений данных</a:t>
            </a:r>
          </a:p>
          <a:p>
            <a:pPr marL="285750" indent="-285750" algn="just">
              <a:buFont typeface="Arial" panose="020B0604020202020204" pitchFamily="34" charset="0"/>
              <a:buChar char="•"/>
            </a:pPr>
            <a:r>
              <a:rPr lang="ru-RU" sz="1300" dirty="0">
                <a:solidFill>
                  <a:srgbClr val="000099"/>
                </a:solidFill>
              </a:rPr>
              <a:t>Для реакции на системные события </a:t>
            </a:r>
          </a:p>
          <a:p>
            <a:pPr marL="285750" indent="-285750" algn="just">
              <a:buFont typeface="Arial" panose="020B0604020202020204" pitchFamily="34" charset="0"/>
              <a:buChar char="•"/>
            </a:pPr>
            <a:r>
              <a:rPr lang="ru-RU" sz="1300" dirty="0">
                <a:solidFill>
                  <a:srgbClr val="000099"/>
                </a:solidFill>
              </a:rPr>
              <a:t>Для изменения данных в таблицах, если </a:t>
            </a:r>
            <a:r>
              <a:rPr lang="ru-RU" sz="1300" dirty="0" err="1">
                <a:solidFill>
                  <a:srgbClr val="000099"/>
                </a:solidFill>
              </a:rPr>
              <a:t>dml</a:t>
            </a:r>
            <a:r>
              <a:rPr lang="ru-RU" sz="1300" dirty="0">
                <a:solidFill>
                  <a:srgbClr val="000099"/>
                </a:solidFill>
              </a:rPr>
              <a:t>-операция выполняется через </a:t>
            </a:r>
            <a:r>
              <a:rPr lang="en-US" sz="1300" dirty="0">
                <a:solidFill>
                  <a:srgbClr val="000099"/>
                </a:solidFill>
              </a:rPr>
              <a:t>view</a:t>
            </a:r>
            <a:endParaRPr lang="ru-RU" sz="1300" dirty="0">
              <a:solidFill>
                <a:srgbClr val="000099"/>
              </a:solidFill>
            </a:endParaRPr>
          </a:p>
          <a:p>
            <a:pPr marL="285750" indent="-285750" algn="just">
              <a:buFont typeface="Arial" panose="020B0604020202020204" pitchFamily="34" charset="0"/>
              <a:buChar char="•"/>
            </a:pPr>
            <a:r>
              <a:rPr lang="ru-RU" sz="1300" dirty="0">
                <a:solidFill>
                  <a:srgbClr val="000099"/>
                </a:solidFill>
              </a:rPr>
              <a:t>Для предотвращения </a:t>
            </a:r>
            <a:r>
              <a:rPr lang="ru-RU" sz="1300" dirty="0" err="1">
                <a:solidFill>
                  <a:srgbClr val="000099"/>
                </a:solidFill>
              </a:rPr>
              <a:t>dml</a:t>
            </a:r>
            <a:r>
              <a:rPr lang="ru-RU" sz="1300" dirty="0">
                <a:solidFill>
                  <a:srgbClr val="000099"/>
                </a:solidFill>
              </a:rPr>
              <a:t>-операций в какое-то время или при каких-то условиях</a:t>
            </a:r>
          </a:p>
          <a:p>
            <a:pPr marL="285750" indent="-285750" algn="just">
              <a:buFont typeface="Arial" panose="020B0604020202020204" pitchFamily="34" charset="0"/>
              <a:buChar char="•"/>
            </a:pPr>
            <a:r>
              <a:rPr lang="ru-RU" sz="1300" dirty="0">
                <a:solidFill>
                  <a:srgbClr val="000099"/>
                </a:solidFill>
              </a:rPr>
              <a:t>Для реализации сложных ограничений целостности данных, не реализуемых декларативно</a:t>
            </a:r>
          </a:p>
          <a:p>
            <a:pPr marL="285750" indent="-285750" algn="just">
              <a:buFont typeface="Arial" panose="020B0604020202020204" pitchFamily="34" charset="0"/>
              <a:buChar char="•"/>
            </a:pPr>
            <a:r>
              <a:rPr lang="ru-RU" sz="1300" dirty="0">
                <a:solidFill>
                  <a:srgbClr val="000099"/>
                </a:solidFill>
              </a:rPr>
              <a:t>Для организации аудита (но обычно </a:t>
            </a:r>
            <a:r>
              <a:rPr lang="en-US" sz="1300" dirty="0">
                <a:solidFill>
                  <a:srgbClr val="000099"/>
                </a:solidFill>
              </a:rPr>
              <a:t>SELECT </a:t>
            </a:r>
            <a:r>
              <a:rPr lang="ru-RU" sz="1300" dirty="0">
                <a:solidFill>
                  <a:srgbClr val="000099"/>
                </a:solidFill>
              </a:rPr>
              <a:t>это не триггерное событие)</a:t>
            </a:r>
          </a:p>
          <a:p>
            <a:pPr marL="285750" indent="-285750" algn="just">
              <a:buFont typeface="Arial" panose="020B0604020202020204" pitchFamily="34" charset="0"/>
              <a:buChar char="•"/>
            </a:pPr>
            <a:r>
              <a:rPr lang="ru-RU" sz="1300" dirty="0">
                <a:solidFill>
                  <a:srgbClr val="000099"/>
                </a:solidFill>
              </a:rPr>
              <a:t>Для реализации бизнес логики</a:t>
            </a:r>
          </a:p>
          <a:p>
            <a:pPr marL="285750" indent="-285750" algn="just">
              <a:buFont typeface="Arial" panose="020B0604020202020204" pitchFamily="34" charset="0"/>
              <a:buChar char="•"/>
            </a:pPr>
            <a:r>
              <a:rPr lang="ru-RU" sz="1300" dirty="0">
                <a:solidFill>
                  <a:srgbClr val="000099"/>
                </a:solidFill>
              </a:rPr>
              <a:t>Для автоматической генерации значений </a:t>
            </a:r>
          </a:p>
          <a:p>
            <a:pPr marL="0" indent="0">
              <a:buNone/>
            </a:pPr>
            <a:r>
              <a:rPr lang="ru-RU" sz="1300" b="1" dirty="0">
                <a:solidFill>
                  <a:srgbClr val="000099"/>
                </a:solidFill>
              </a:rPr>
              <a:t>Псевдозаписи</a:t>
            </a:r>
          </a:p>
          <a:p>
            <a:pPr marL="285750" indent="-285750" algn="just">
              <a:buFont typeface="Arial" panose="020B0604020202020204" pitchFamily="34" charset="0"/>
              <a:buChar char="•"/>
            </a:pPr>
            <a:r>
              <a:rPr lang="ru-RU" sz="1300" dirty="0">
                <a:solidFill>
                  <a:srgbClr val="000099"/>
                </a:solidFill>
              </a:rPr>
              <a:t>Псевдозаписи </a:t>
            </a:r>
            <a:r>
              <a:rPr lang="ru-RU" sz="1300" b="1" dirty="0"/>
              <a:t>:</a:t>
            </a:r>
            <a:r>
              <a:rPr lang="ru-RU" sz="1300" b="1" dirty="0" err="1"/>
              <a:t>old</a:t>
            </a:r>
            <a:r>
              <a:rPr lang="ru-RU" sz="1300" b="1" dirty="0">
                <a:solidFill>
                  <a:srgbClr val="000099"/>
                </a:solidFill>
              </a:rPr>
              <a:t> </a:t>
            </a:r>
            <a:r>
              <a:rPr lang="ru-RU" sz="1300" dirty="0">
                <a:solidFill>
                  <a:srgbClr val="000099"/>
                </a:solidFill>
              </a:rPr>
              <a:t>и </a:t>
            </a:r>
            <a:r>
              <a:rPr lang="ru-RU" sz="1300" b="1" dirty="0"/>
              <a:t>:</a:t>
            </a:r>
            <a:r>
              <a:rPr lang="ru-RU" sz="1300" b="1" dirty="0" err="1"/>
              <a:t>new</a:t>
            </a:r>
            <a:r>
              <a:rPr lang="ru-RU" sz="1300" b="1" dirty="0"/>
              <a:t> </a:t>
            </a:r>
            <a:r>
              <a:rPr lang="ru-RU" sz="1300" dirty="0">
                <a:solidFill>
                  <a:srgbClr val="000099"/>
                </a:solidFill>
              </a:rPr>
              <a:t>у триггеров </a:t>
            </a:r>
            <a:r>
              <a:rPr lang="ru-RU" sz="1300" dirty="0" err="1">
                <a:solidFill>
                  <a:srgbClr val="000099"/>
                </a:solidFill>
              </a:rPr>
              <a:t>row</a:t>
            </a:r>
            <a:r>
              <a:rPr lang="ru-RU" sz="1300" dirty="0">
                <a:solidFill>
                  <a:srgbClr val="000099"/>
                </a:solidFill>
              </a:rPr>
              <a:t> </a:t>
            </a:r>
            <a:r>
              <a:rPr lang="ru-RU" sz="1300" dirty="0" err="1">
                <a:solidFill>
                  <a:srgbClr val="000099"/>
                </a:solidFill>
              </a:rPr>
              <a:t>level</a:t>
            </a:r>
            <a:r>
              <a:rPr lang="ru-RU" sz="1300" dirty="0">
                <a:solidFill>
                  <a:srgbClr val="000099"/>
                </a:solidFill>
              </a:rPr>
              <a:t> и </a:t>
            </a:r>
            <a:r>
              <a:rPr lang="ru-RU" sz="1300" dirty="0" err="1">
                <a:solidFill>
                  <a:srgbClr val="000099"/>
                </a:solidFill>
              </a:rPr>
              <a:t>compound</a:t>
            </a:r>
            <a:r>
              <a:rPr lang="ru-RU" sz="1300" dirty="0">
                <a:solidFill>
                  <a:srgbClr val="000099"/>
                </a:solidFill>
              </a:rPr>
              <a:t> позволяют для изменяемой записи получить значения полей до изменения и после него.</a:t>
            </a:r>
          </a:p>
          <a:p>
            <a:pPr marL="285750" indent="-285750" algn="just">
              <a:buFont typeface="Arial" panose="020B0604020202020204" pitchFamily="34" charset="0"/>
              <a:buChar char="•"/>
            </a:pPr>
            <a:r>
              <a:rPr lang="ru-RU" sz="1300" dirty="0">
                <a:solidFill>
                  <a:srgbClr val="000099"/>
                </a:solidFill>
              </a:rPr>
              <a:t>С помощью конструкции </a:t>
            </a:r>
            <a:r>
              <a:rPr lang="en-US" sz="1300" dirty="0">
                <a:solidFill>
                  <a:srgbClr val="000099"/>
                </a:solidFill>
              </a:rPr>
              <a:t>REFERENCING</a:t>
            </a:r>
            <a:r>
              <a:rPr lang="ru-RU" sz="1300" b="1" dirty="0">
                <a:solidFill>
                  <a:srgbClr val="000099"/>
                </a:solidFill>
              </a:rPr>
              <a:t> </a:t>
            </a:r>
            <a:r>
              <a:rPr lang="ru-RU" sz="1300" dirty="0">
                <a:solidFill>
                  <a:srgbClr val="000099"/>
                </a:solidFill>
              </a:rPr>
              <a:t>можно изменить их имена. </a:t>
            </a:r>
          </a:p>
        </p:txBody>
      </p:sp>
      <p:pic>
        <p:nvPicPr>
          <p:cNvPr id="6" name="table">
            <a:extLst>
              <a:ext uri="{FF2B5EF4-FFF2-40B4-BE49-F238E27FC236}">
                <a16:creationId xmlns:a16="http://schemas.microsoft.com/office/drawing/2014/main" id="{CC32381D-BC96-552C-5911-8F6F82E8E025}"/>
              </a:ext>
            </a:extLst>
          </p:cNvPr>
          <p:cNvPicPr>
            <a:picLocks noChangeAspect="1"/>
          </p:cNvPicPr>
          <p:nvPr/>
        </p:nvPicPr>
        <p:blipFill>
          <a:blip r:embed="rId2"/>
          <a:stretch>
            <a:fillRect/>
          </a:stretch>
        </p:blipFill>
        <p:spPr>
          <a:xfrm>
            <a:off x="1691680" y="3125748"/>
            <a:ext cx="5760640" cy="1554480"/>
          </a:xfrm>
          <a:prstGeom prst="rect">
            <a:avLst/>
          </a:prstGeom>
        </p:spPr>
      </p:pic>
    </p:spTree>
    <p:extLst>
      <p:ext uri="{BB962C8B-B14F-4D97-AF65-F5344CB8AC3E}">
        <p14:creationId xmlns:p14="http://schemas.microsoft.com/office/powerpoint/2010/main" val="244076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Необходимые привилегии</a:t>
            </a:r>
          </a:p>
        </p:txBody>
      </p:sp>
      <p:sp>
        <p:nvSpPr>
          <p:cNvPr id="5" name="Прямоугольник 4">
            <a:extLst>
              <a:ext uri="{FF2B5EF4-FFF2-40B4-BE49-F238E27FC236}">
                <a16:creationId xmlns:a16="http://schemas.microsoft.com/office/drawing/2014/main" id="{E930CEAD-F204-4A3C-05D3-F0EFE8CCCEFE}"/>
              </a:ext>
            </a:extLst>
          </p:cNvPr>
          <p:cNvSpPr/>
          <p:nvPr/>
        </p:nvSpPr>
        <p:spPr>
          <a:xfrm>
            <a:off x="899592" y="432703"/>
            <a:ext cx="7344816" cy="3647152"/>
          </a:xfrm>
          <a:prstGeom prst="rect">
            <a:avLst/>
          </a:prstGeom>
        </p:spPr>
        <p:txBody>
          <a:bodyPr wrap="square">
            <a:spAutoFit/>
          </a:bodyPr>
          <a:lstStyle/>
          <a:p>
            <a:pPr indent="360000" algn="just">
              <a:spcAft>
                <a:spcPts val="600"/>
              </a:spcAft>
              <a:buNone/>
            </a:pPr>
            <a:r>
              <a:rPr lang="ru-RU" sz="1400" b="1" dirty="0">
                <a:solidFill>
                  <a:srgbClr val="000099"/>
                </a:solidFill>
              </a:rPr>
              <a:t>Привилегии, требуемые для создания триггеров</a:t>
            </a:r>
          </a:p>
          <a:p>
            <a:pPr indent="360000" algn="just">
              <a:spcAft>
                <a:spcPts val="600"/>
              </a:spcAft>
              <a:buNone/>
            </a:pPr>
            <a:r>
              <a:rPr lang="ru-RU" sz="1400" dirty="0">
                <a:solidFill>
                  <a:srgbClr val="000099"/>
                </a:solidFill>
              </a:rPr>
              <a:t>Для создания триггера в своей схеме, необходимо иметь системную привилегию </a:t>
            </a:r>
            <a:r>
              <a:rPr lang="ru-RU" sz="1400" dirty="0"/>
              <a:t>CREATE TRIGGER</a:t>
            </a:r>
            <a:r>
              <a:rPr lang="ru-RU" sz="1400" dirty="0">
                <a:solidFill>
                  <a:srgbClr val="000099"/>
                </a:solidFill>
              </a:rPr>
              <a:t>, и </a:t>
            </a:r>
            <a:endParaRPr lang="en-US" sz="1400" dirty="0">
              <a:solidFill>
                <a:srgbClr val="000099"/>
              </a:solidFill>
            </a:endParaRPr>
          </a:p>
          <a:p>
            <a:pPr marL="285750" indent="-285750" algn="just">
              <a:spcAft>
                <a:spcPts val="600"/>
              </a:spcAft>
              <a:buFont typeface="Arial" panose="020B0604020202020204" pitchFamily="34" charset="0"/>
              <a:buChar char="•"/>
            </a:pPr>
            <a:r>
              <a:rPr lang="ru-RU" sz="1400" dirty="0">
                <a:solidFill>
                  <a:srgbClr val="000099"/>
                </a:solidFill>
              </a:rPr>
              <a:t>либо владеть таблицей, указанной в теле триггера,</a:t>
            </a:r>
          </a:p>
          <a:p>
            <a:pPr marL="285750" indent="-285750" algn="just">
              <a:spcAft>
                <a:spcPts val="600"/>
              </a:spcAft>
              <a:buFont typeface="Arial" panose="020B0604020202020204" pitchFamily="34" charset="0"/>
              <a:buChar char="•"/>
            </a:pPr>
            <a:r>
              <a:rPr lang="ru-RU" sz="1400" dirty="0">
                <a:solidFill>
                  <a:srgbClr val="000099"/>
                </a:solidFill>
              </a:rPr>
              <a:t>либо иметь привилегию </a:t>
            </a:r>
            <a:r>
              <a:rPr lang="ru-RU" sz="1400" dirty="0"/>
              <a:t>ALTER</a:t>
            </a:r>
            <a:r>
              <a:rPr lang="ru-RU" sz="1400" dirty="0">
                <a:solidFill>
                  <a:srgbClr val="000099"/>
                </a:solidFill>
              </a:rPr>
              <a:t> для таблицы, указанной в теле триггера,</a:t>
            </a:r>
            <a:endParaRPr lang="en-US" sz="1400" dirty="0">
              <a:solidFill>
                <a:srgbClr val="000099"/>
              </a:solidFill>
            </a:endParaRPr>
          </a:p>
          <a:p>
            <a:pPr marL="285750" indent="-285750" algn="just">
              <a:spcAft>
                <a:spcPts val="600"/>
              </a:spcAft>
              <a:buFont typeface="Arial" panose="020B0604020202020204" pitchFamily="34" charset="0"/>
              <a:buChar char="•"/>
            </a:pPr>
            <a:r>
              <a:rPr lang="ru-RU" sz="1400" dirty="0">
                <a:solidFill>
                  <a:srgbClr val="000099"/>
                </a:solidFill>
              </a:rPr>
              <a:t>либо</a:t>
            </a:r>
            <a:r>
              <a:rPr lang="en-US" sz="1400" dirty="0">
                <a:solidFill>
                  <a:srgbClr val="000099"/>
                </a:solidFill>
              </a:rPr>
              <a:t> </a:t>
            </a:r>
            <a:r>
              <a:rPr lang="ru-RU" sz="1400" dirty="0">
                <a:solidFill>
                  <a:srgbClr val="000099"/>
                </a:solidFill>
              </a:rPr>
              <a:t>иметь системную привилегию </a:t>
            </a:r>
            <a:r>
              <a:rPr lang="ru-RU" sz="1400" dirty="0"/>
              <a:t>ALTER ANY TABLE</a:t>
            </a:r>
            <a:r>
              <a:rPr lang="ru-RU" sz="1400" dirty="0">
                <a:solidFill>
                  <a:srgbClr val="000099"/>
                </a:solidFill>
              </a:rPr>
              <a:t>.</a:t>
            </a:r>
          </a:p>
          <a:p>
            <a:pPr indent="360000" algn="just">
              <a:spcAft>
                <a:spcPts val="600"/>
              </a:spcAft>
              <a:buNone/>
            </a:pPr>
            <a:r>
              <a:rPr lang="ru-RU" sz="1400" dirty="0">
                <a:solidFill>
                  <a:srgbClr val="000099"/>
                </a:solidFill>
              </a:rPr>
              <a:t>Чтобы создать  триггер в чужой схеме необходимо иметь системную привилегию</a:t>
            </a:r>
            <a:r>
              <a:rPr lang="en-US" sz="1400" dirty="0">
                <a:solidFill>
                  <a:srgbClr val="000099"/>
                </a:solidFill>
              </a:rPr>
              <a:t> </a:t>
            </a:r>
            <a:r>
              <a:rPr lang="ru-RU" sz="1400" dirty="0"/>
              <a:t>CREATE ANY TRIGGER</a:t>
            </a:r>
            <a:r>
              <a:rPr lang="ru-RU" sz="1400" dirty="0">
                <a:solidFill>
                  <a:srgbClr val="000099"/>
                </a:solidFill>
              </a:rPr>
              <a:t>. </a:t>
            </a:r>
          </a:p>
          <a:p>
            <a:pPr indent="360000" algn="just">
              <a:spcAft>
                <a:spcPts val="600"/>
              </a:spcAft>
              <a:buNone/>
            </a:pPr>
            <a:r>
              <a:rPr lang="ru-RU" sz="1400" b="1" dirty="0">
                <a:solidFill>
                  <a:srgbClr val="000099"/>
                </a:solidFill>
              </a:rPr>
              <a:t>Привилегии для объектов схем, адресуемых в теле триггера</a:t>
            </a:r>
          </a:p>
          <a:p>
            <a:pPr indent="360000" algn="just">
              <a:spcAft>
                <a:spcPts val="600"/>
              </a:spcAft>
              <a:buNone/>
            </a:pPr>
            <a:r>
              <a:rPr lang="ru-RU" sz="1400" dirty="0">
                <a:solidFill>
                  <a:srgbClr val="000099"/>
                </a:solidFill>
              </a:rPr>
              <a:t>Владелец триггера должен иметь объектные привилегии для объектов, адресуемых в теле триггера, причем эти привилегии должны быть получены им явно, то есть не через роли. Предложения в теле триггера оперируют в аккаунте владельца  триггера, а не того пользователя, который выдает предложение, возбуждающее триггер.</a:t>
            </a:r>
          </a:p>
        </p:txBody>
      </p:sp>
    </p:spTree>
    <p:extLst>
      <p:ext uri="{BB962C8B-B14F-4D97-AF65-F5344CB8AC3E}">
        <p14:creationId xmlns:p14="http://schemas.microsoft.com/office/powerpoint/2010/main" val="4111174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Триггеры</a:t>
            </a:r>
            <a:r>
              <a:rPr lang="en-US" sz="2000" b="1" dirty="0">
                <a:solidFill>
                  <a:srgbClr val="C00000"/>
                </a:solidFill>
              </a:rPr>
              <a:t> DML</a:t>
            </a:r>
            <a:endParaRPr lang="ru-RU" sz="2000" b="1" dirty="0">
              <a:solidFill>
                <a:srgbClr val="C00000"/>
              </a:solidFill>
            </a:endParaRPr>
          </a:p>
        </p:txBody>
      </p:sp>
      <p:sp>
        <p:nvSpPr>
          <p:cNvPr id="51" name="Прямоугольник 50">
            <a:extLst>
              <a:ext uri="{FF2B5EF4-FFF2-40B4-BE49-F238E27FC236}">
                <a16:creationId xmlns:a16="http://schemas.microsoft.com/office/drawing/2014/main" id="{B65C9B40-F887-4CB2-9CEB-3ABE649CBD95}"/>
              </a:ext>
            </a:extLst>
          </p:cNvPr>
          <p:cNvSpPr/>
          <p:nvPr/>
        </p:nvSpPr>
        <p:spPr>
          <a:xfrm>
            <a:off x="1223628" y="486564"/>
            <a:ext cx="6696744" cy="3277820"/>
          </a:xfrm>
          <a:prstGeom prst="rect">
            <a:avLst/>
          </a:prstGeom>
        </p:spPr>
        <p:txBody>
          <a:bodyPr wrap="square">
            <a:spAutoFit/>
          </a:bodyPr>
          <a:lstStyle/>
          <a:p>
            <a:pPr marL="285750" indent="-285750" algn="just">
              <a:spcAft>
                <a:spcPts val="600"/>
              </a:spcAft>
              <a:buFont typeface="Arial" panose="020B0604020202020204" pitchFamily="34" charset="0"/>
              <a:buChar char="•"/>
            </a:pPr>
            <a:r>
              <a:rPr lang="ru-RU" sz="1400" dirty="0">
                <a:solidFill>
                  <a:srgbClr val="000099"/>
                </a:solidFill>
              </a:rPr>
              <a:t>Создаются для таблиц или </a:t>
            </a:r>
            <a:r>
              <a:rPr lang="en-US" sz="1400" dirty="0">
                <a:solidFill>
                  <a:srgbClr val="000099"/>
                </a:solidFill>
              </a:rPr>
              <a:t>view</a:t>
            </a:r>
            <a:r>
              <a:rPr lang="ru-RU" sz="1400" dirty="0">
                <a:solidFill>
                  <a:srgbClr val="000099"/>
                </a:solidFill>
              </a:rPr>
              <a:t>, срабатывают при вставке, обновлении или удалении записей.</a:t>
            </a:r>
          </a:p>
          <a:p>
            <a:pPr marL="285750" indent="-285750" algn="just">
              <a:spcAft>
                <a:spcPts val="600"/>
              </a:spcAft>
              <a:buFont typeface="Arial" panose="020B0604020202020204" pitchFamily="34" charset="0"/>
              <a:buChar char="•"/>
            </a:pPr>
            <a:r>
              <a:rPr lang="ru-RU" sz="1400" dirty="0">
                <a:solidFill>
                  <a:srgbClr val="000099"/>
                </a:solidFill>
              </a:rPr>
              <a:t>Триггер может быть создан не в той схеме, где определена таблица. В этом случае текущей схемой при выполнении триггера считается схема в которой находится триггер.</a:t>
            </a:r>
          </a:p>
          <a:p>
            <a:pPr marL="285750" indent="-285750" algn="just">
              <a:spcAft>
                <a:spcPts val="600"/>
              </a:spcAft>
              <a:buFont typeface="Arial" panose="020B0604020202020204" pitchFamily="34" charset="0"/>
              <a:buChar char="•"/>
            </a:pPr>
            <a:r>
              <a:rPr lang="ru-RU" sz="1400" dirty="0">
                <a:solidFill>
                  <a:srgbClr val="000099"/>
                </a:solidFill>
              </a:rPr>
              <a:t>При операции </a:t>
            </a:r>
            <a:r>
              <a:rPr lang="ru-RU" sz="1400" dirty="0"/>
              <a:t>MERGE</a:t>
            </a:r>
            <a:r>
              <a:rPr lang="ru-RU" sz="1400" dirty="0">
                <a:solidFill>
                  <a:srgbClr val="000099"/>
                </a:solidFill>
              </a:rPr>
              <a:t> срабатывают триггеры на изменение, вставку или удаление записей в зависимости от выполняемой операции.</a:t>
            </a:r>
          </a:p>
          <a:p>
            <a:pPr marL="285750" indent="-285750" algn="just">
              <a:spcAft>
                <a:spcPts val="600"/>
              </a:spcAft>
              <a:buFont typeface="Arial" panose="020B0604020202020204" pitchFamily="34" charset="0"/>
              <a:buChar char="•"/>
            </a:pPr>
            <a:r>
              <a:rPr lang="ru-RU" sz="1400" dirty="0">
                <a:solidFill>
                  <a:srgbClr val="000099"/>
                </a:solidFill>
              </a:rPr>
              <a:t>Триггер и выполненные им изменения таблиц это часть транзакции, ошибка в триггере откатывает операцию. Если откатывается транзакция, выполненные триггером изменения  тоже откатываются.</a:t>
            </a:r>
          </a:p>
          <a:p>
            <a:pPr marL="285750" indent="-285750" algn="just">
              <a:spcAft>
                <a:spcPts val="600"/>
              </a:spcAft>
              <a:buFont typeface="Arial" panose="020B0604020202020204" pitchFamily="34" charset="0"/>
              <a:buChar char="•"/>
            </a:pPr>
            <a:r>
              <a:rPr lang="ru-RU" sz="1400" dirty="0">
                <a:solidFill>
                  <a:srgbClr val="000099"/>
                </a:solidFill>
              </a:rPr>
              <a:t>В теле триггера запрещены инструкции DDL и управления транзакциями</a:t>
            </a:r>
            <a:r>
              <a:rPr lang="en-US" sz="1400" dirty="0">
                <a:solidFill>
                  <a:srgbClr val="000099"/>
                </a:solidFill>
              </a:rPr>
              <a:t> </a:t>
            </a:r>
            <a:r>
              <a:rPr lang="ru-RU" sz="1400" dirty="0">
                <a:solidFill>
                  <a:srgbClr val="000099"/>
                </a:solidFill>
              </a:rPr>
              <a:t>(</a:t>
            </a:r>
            <a:r>
              <a:rPr lang="ru-RU" sz="1400" dirty="0"/>
              <a:t>COMMIT</a:t>
            </a:r>
            <a:r>
              <a:rPr lang="ru-RU" sz="1400" dirty="0">
                <a:solidFill>
                  <a:srgbClr val="000099"/>
                </a:solidFill>
              </a:rPr>
              <a:t>, </a:t>
            </a:r>
            <a:r>
              <a:rPr lang="ru-RU" sz="1400" dirty="0"/>
              <a:t>ROLLBACK</a:t>
            </a:r>
            <a:r>
              <a:rPr lang="ru-RU" sz="1400" dirty="0">
                <a:solidFill>
                  <a:srgbClr val="000099"/>
                </a:solidFill>
              </a:rPr>
              <a:t>) (исключения –</a:t>
            </a:r>
            <a:r>
              <a:rPr lang="en-US" sz="1400" dirty="0">
                <a:solidFill>
                  <a:srgbClr val="000099"/>
                </a:solidFill>
              </a:rPr>
              <a:t> </a:t>
            </a:r>
            <a:r>
              <a:rPr lang="ru-RU" sz="1400" dirty="0">
                <a:solidFill>
                  <a:srgbClr val="000099"/>
                </a:solidFill>
              </a:rPr>
              <a:t>автономные транзакции).</a:t>
            </a:r>
            <a:endParaRPr lang="en-US" sz="1400" dirty="0">
              <a:solidFill>
                <a:srgbClr val="000099"/>
              </a:solidFill>
            </a:endParaRPr>
          </a:p>
          <a:p>
            <a:pPr marL="285750" indent="-285750" algn="just">
              <a:spcAft>
                <a:spcPts val="600"/>
              </a:spcAft>
              <a:buFont typeface="Arial" panose="020B0604020202020204" pitchFamily="34" charset="0"/>
              <a:buChar char="•"/>
            </a:pPr>
            <a:r>
              <a:rPr lang="ru-RU" sz="1400" dirty="0">
                <a:solidFill>
                  <a:srgbClr val="000099"/>
                </a:solidFill>
              </a:rPr>
              <a:t>Запрещены подключения и отключения к БД (</a:t>
            </a:r>
            <a:r>
              <a:rPr lang="ru-RU" sz="1400" dirty="0"/>
              <a:t>CONNECT</a:t>
            </a:r>
            <a:r>
              <a:rPr lang="ru-RU" sz="1400" dirty="0">
                <a:solidFill>
                  <a:srgbClr val="000099"/>
                </a:solidFill>
              </a:rPr>
              <a:t>, </a:t>
            </a:r>
            <a:r>
              <a:rPr lang="ru-RU" sz="1400" dirty="0"/>
              <a:t>DISCONNECT</a:t>
            </a:r>
            <a:r>
              <a:rPr lang="ru-RU" sz="1400" dirty="0">
                <a:solidFill>
                  <a:srgbClr val="000099"/>
                </a:solidFill>
              </a:rPr>
              <a:t>).</a:t>
            </a:r>
          </a:p>
        </p:txBody>
      </p:sp>
    </p:spTree>
    <p:extLst>
      <p:ext uri="{BB962C8B-B14F-4D97-AF65-F5344CB8AC3E}">
        <p14:creationId xmlns:p14="http://schemas.microsoft.com/office/powerpoint/2010/main" val="283731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Синтаксис триггеров</a:t>
            </a:r>
            <a:r>
              <a:rPr lang="en-US" sz="2000" b="1" dirty="0">
                <a:solidFill>
                  <a:srgbClr val="C00000"/>
                </a:solidFill>
              </a:rPr>
              <a:t> DML </a:t>
            </a:r>
            <a:endParaRPr lang="ru-RU" sz="2000" b="1" dirty="0">
              <a:solidFill>
                <a:srgbClr val="C00000"/>
              </a:solidFill>
            </a:endParaRPr>
          </a:p>
        </p:txBody>
      </p:sp>
      <p:pic>
        <p:nvPicPr>
          <p:cNvPr id="6" name="Рисунок 5">
            <a:extLst>
              <a:ext uri="{FF2B5EF4-FFF2-40B4-BE49-F238E27FC236}">
                <a16:creationId xmlns:a16="http://schemas.microsoft.com/office/drawing/2014/main" id="{F8C8748A-2ABC-F9A5-68AD-0680ADF64ABD}"/>
              </a:ext>
            </a:extLst>
          </p:cNvPr>
          <p:cNvPicPr>
            <a:picLocks noChangeAspect="1"/>
          </p:cNvPicPr>
          <p:nvPr/>
        </p:nvPicPr>
        <p:blipFill>
          <a:blip r:embed="rId2"/>
          <a:stretch>
            <a:fillRect/>
          </a:stretch>
        </p:blipFill>
        <p:spPr>
          <a:xfrm>
            <a:off x="3275856" y="1023307"/>
            <a:ext cx="4176464" cy="1208068"/>
          </a:xfrm>
          <a:prstGeom prst="rect">
            <a:avLst/>
          </a:prstGeom>
        </p:spPr>
      </p:pic>
      <p:sp>
        <p:nvSpPr>
          <p:cNvPr id="7" name="Объект 2">
            <a:extLst>
              <a:ext uri="{FF2B5EF4-FFF2-40B4-BE49-F238E27FC236}">
                <a16:creationId xmlns:a16="http://schemas.microsoft.com/office/drawing/2014/main" id="{BAB224D5-C946-3AEC-64BA-04B5E316ED31}"/>
              </a:ext>
            </a:extLst>
          </p:cNvPr>
          <p:cNvSpPr>
            <a:spLocks noGrp="1"/>
          </p:cNvSpPr>
          <p:nvPr/>
        </p:nvSpPr>
        <p:spPr>
          <a:xfrm>
            <a:off x="611560" y="1599308"/>
            <a:ext cx="2242475" cy="1338587"/>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1500" dirty="0">
                <a:solidFill>
                  <a:srgbClr val="222222"/>
                </a:solidFill>
                <a:latin typeface="-apple-system"/>
              </a:rPr>
              <a:t> </a:t>
            </a:r>
            <a:r>
              <a:rPr lang="en-US" sz="1400" dirty="0" err="1">
                <a:solidFill>
                  <a:srgbClr val="000099"/>
                </a:solidFill>
                <a:latin typeface="-apple-system"/>
              </a:rPr>
              <a:t>plsql_trigger_source</a:t>
            </a:r>
            <a:r>
              <a:rPr lang="ru-RU" sz="1400" dirty="0">
                <a:solidFill>
                  <a:srgbClr val="000099"/>
                </a:solidFill>
                <a:latin typeface="-apple-system"/>
              </a:rPr>
              <a:t> </a:t>
            </a:r>
            <a:r>
              <a:rPr lang="en-US" sz="1400" dirty="0">
                <a:solidFill>
                  <a:srgbClr val="000099"/>
                </a:solidFill>
                <a:latin typeface="-apple-system"/>
              </a:rPr>
              <a:t>::=</a:t>
            </a:r>
          </a:p>
          <a:p>
            <a:pPr marL="0" indent="0">
              <a:buNone/>
            </a:pPr>
            <a:endParaRPr lang="en-US" sz="1400" dirty="0">
              <a:solidFill>
                <a:srgbClr val="000099"/>
              </a:solidFill>
              <a:latin typeface="-apple-system"/>
            </a:endParaRPr>
          </a:p>
          <a:p>
            <a:pPr marL="0" indent="0">
              <a:buNone/>
            </a:pPr>
            <a:endParaRPr lang="en-US" sz="1400" dirty="0">
              <a:solidFill>
                <a:srgbClr val="000099"/>
              </a:solidFill>
              <a:latin typeface="-apple-system"/>
            </a:endParaRPr>
          </a:p>
          <a:p>
            <a:pPr marL="0" indent="0">
              <a:buNone/>
            </a:pPr>
            <a:endParaRPr lang="en-US" sz="1400" dirty="0">
              <a:solidFill>
                <a:srgbClr val="000099"/>
              </a:solidFill>
              <a:latin typeface="-apple-system"/>
            </a:endParaRPr>
          </a:p>
          <a:p>
            <a:pPr marL="0" indent="0">
              <a:buNone/>
            </a:pPr>
            <a:r>
              <a:rPr lang="en-US" sz="1400" dirty="0" err="1">
                <a:solidFill>
                  <a:srgbClr val="000099"/>
                </a:solidFill>
                <a:latin typeface="-apple-system"/>
              </a:rPr>
              <a:t>simple_dml_trigger</a:t>
            </a:r>
            <a:r>
              <a:rPr lang="en-US" sz="1400" dirty="0">
                <a:solidFill>
                  <a:srgbClr val="000099"/>
                </a:solidFill>
                <a:latin typeface="-apple-system"/>
              </a:rPr>
              <a:t>  ::=</a:t>
            </a:r>
            <a:endParaRPr lang="ru-RU" sz="1400" dirty="0">
              <a:solidFill>
                <a:srgbClr val="000099"/>
              </a:solidFill>
            </a:endParaRPr>
          </a:p>
        </p:txBody>
      </p:sp>
      <p:pic>
        <p:nvPicPr>
          <p:cNvPr id="8" name="Рисунок 7">
            <a:extLst>
              <a:ext uri="{FF2B5EF4-FFF2-40B4-BE49-F238E27FC236}">
                <a16:creationId xmlns:a16="http://schemas.microsoft.com/office/drawing/2014/main" id="{9B8AC50A-B51F-6670-4A1D-A20E507EA861}"/>
              </a:ext>
            </a:extLst>
          </p:cNvPr>
          <p:cNvPicPr>
            <a:picLocks noChangeAspect="1"/>
          </p:cNvPicPr>
          <p:nvPr/>
        </p:nvPicPr>
        <p:blipFill>
          <a:blip r:embed="rId3"/>
          <a:stretch>
            <a:fillRect/>
          </a:stretch>
        </p:blipFill>
        <p:spPr>
          <a:xfrm>
            <a:off x="2555776" y="2355726"/>
            <a:ext cx="5544616" cy="2119641"/>
          </a:xfrm>
          <a:prstGeom prst="rect">
            <a:avLst/>
          </a:prstGeom>
        </p:spPr>
      </p:pic>
      <p:pic>
        <p:nvPicPr>
          <p:cNvPr id="9" name="Рисунок 8">
            <a:extLst>
              <a:ext uri="{FF2B5EF4-FFF2-40B4-BE49-F238E27FC236}">
                <a16:creationId xmlns:a16="http://schemas.microsoft.com/office/drawing/2014/main" id="{5FEDCD61-8206-8895-D47D-D3EEEF5489D2}"/>
              </a:ext>
            </a:extLst>
          </p:cNvPr>
          <p:cNvPicPr>
            <a:picLocks noChangeAspect="1"/>
          </p:cNvPicPr>
          <p:nvPr/>
        </p:nvPicPr>
        <p:blipFill>
          <a:blip r:embed="rId4"/>
          <a:stretch>
            <a:fillRect/>
          </a:stretch>
        </p:blipFill>
        <p:spPr>
          <a:xfrm>
            <a:off x="1134942" y="505410"/>
            <a:ext cx="4752528" cy="474138"/>
          </a:xfrm>
          <a:prstGeom prst="rect">
            <a:avLst/>
          </a:prstGeom>
        </p:spPr>
      </p:pic>
    </p:spTree>
    <p:extLst>
      <p:ext uri="{BB962C8B-B14F-4D97-AF65-F5344CB8AC3E}">
        <p14:creationId xmlns:p14="http://schemas.microsoft.com/office/powerpoint/2010/main" val="142820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Синтаксис триггеров</a:t>
            </a:r>
            <a:r>
              <a:rPr lang="en-US" sz="2000" b="1" dirty="0">
                <a:solidFill>
                  <a:srgbClr val="C00000"/>
                </a:solidFill>
              </a:rPr>
              <a:t> DML </a:t>
            </a:r>
            <a:endParaRPr lang="ru-RU" sz="2000" b="1" dirty="0">
              <a:solidFill>
                <a:srgbClr val="C00000"/>
              </a:solidFill>
            </a:endParaRPr>
          </a:p>
        </p:txBody>
      </p:sp>
      <p:pic>
        <p:nvPicPr>
          <p:cNvPr id="5" name="Рисунок 4">
            <a:extLst>
              <a:ext uri="{FF2B5EF4-FFF2-40B4-BE49-F238E27FC236}">
                <a16:creationId xmlns:a16="http://schemas.microsoft.com/office/drawing/2014/main" id="{E17AD291-F12B-4DB5-574F-4BE9E9D45B70}"/>
              </a:ext>
            </a:extLst>
          </p:cNvPr>
          <p:cNvPicPr>
            <a:picLocks noChangeAspect="1"/>
          </p:cNvPicPr>
          <p:nvPr/>
        </p:nvPicPr>
        <p:blipFill>
          <a:blip r:embed="rId2"/>
          <a:stretch>
            <a:fillRect/>
          </a:stretch>
        </p:blipFill>
        <p:spPr>
          <a:xfrm>
            <a:off x="1187624" y="555526"/>
            <a:ext cx="4680520" cy="3138963"/>
          </a:xfrm>
          <a:prstGeom prst="rect">
            <a:avLst/>
          </a:prstGeom>
        </p:spPr>
      </p:pic>
      <p:pic>
        <p:nvPicPr>
          <p:cNvPr id="6" name="Рисунок 5">
            <a:extLst>
              <a:ext uri="{FF2B5EF4-FFF2-40B4-BE49-F238E27FC236}">
                <a16:creationId xmlns:a16="http://schemas.microsoft.com/office/drawing/2014/main" id="{EED9848A-30F0-9D2C-DF3B-F70451EB79E5}"/>
              </a:ext>
            </a:extLst>
          </p:cNvPr>
          <p:cNvPicPr>
            <a:picLocks noChangeAspect="1"/>
          </p:cNvPicPr>
          <p:nvPr/>
        </p:nvPicPr>
        <p:blipFill>
          <a:blip r:embed="rId3"/>
          <a:stretch>
            <a:fillRect/>
          </a:stretch>
        </p:blipFill>
        <p:spPr>
          <a:xfrm>
            <a:off x="5220072" y="2571750"/>
            <a:ext cx="2991163" cy="1734118"/>
          </a:xfrm>
          <a:prstGeom prst="rect">
            <a:avLst/>
          </a:prstGeom>
        </p:spPr>
      </p:pic>
    </p:spTree>
    <p:extLst>
      <p:ext uri="{BB962C8B-B14F-4D97-AF65-F5344CB8AC3E}">
        <p14:creationId xmlns:p14="http://schemas.microsoft.com/office/powerpoint/2010/main" val="2791691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Синтаксис триггеров</a:t>
            </a:r>
            <a:r>
              <a:rPr lang="en-US" sz="2000" b="1" dirty="0">
                <a:solidFill>
                  <a:srgbClr val="C00000"/>
                </a:solidFill>
              </a:rPr>
              <a:t> DML </a:t>
            </a:r>
            <a:endParaRPr lang="ru-RU" sz="2000" b="1" dirty="0">
              <a:solidFill>
                <a:srgbClr val="C00000"/>
              </a:solidFill>
            </a:endParaRPr>
          </a:p>
        </p:txBody>
      </p:sp>
      <p:sp>
        <p:nvSpPr>
          <p:cNvPr id="78" name="Rectangle 2">
            <a:extLst>
              <a:ext uri="{FF2B5EF4-FFF2-40B4-BE49-F238E27FC236}">
                <a16:creationId xmlns:a16="http://schemas.microsoft.com/office/drawing/2014/main" id="{DC07166D-B17B-4E19-AF1F-FEC4C0E0F392}"/>
              </a:ext>
            </a:extLst>
          </p:cNvPr>
          <p:cNvSpPr txBox="1">
            <a:spLocks noChangeArrowheads="1"/>
          </p:cNvSpPr>
          <p:nvPr/>
        </p:nvSpPr>
        <p:spPr>
          <a:xfrm>
            <a:off x="2123728" y="459175"/>
            <a:ext cx="4896544" cy="4198331"/>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360000">
              <a:spcBef>
                <a:spcPts val="0"/>
              </a:spcBef>
              <a:spcAft>
                <a:spcPts val="600"/>
              </a:spcAft>
              <a:buNone/>
            </a:pPr>
            <a:r>
              <a:rPr lang="ru-RU" sz="1400" dirty="0">
                <a:solidFill>
                  <a:srgbClr val="000099"/>
                </a:solidFill>
              </a:rPr>
              <a:t>Простой вариант:</a:t>
            </a:r>
          </a:p>
          <a:p>
            <a:pPr marL="0" indent="360000">
              <a:spcBef>
                <a:spcPts val="0"/>
              </a:spcBef>
              <a:spcAft>
                <a:spcPts val="600"/>
              </a:spcAft>
              <a:buNone/>
            </a:pPr>
            <a:r>
              <a:rPr lang="en-US" sz="1400" b="1" dirty="0"/>
              <a:t>CREATE</a:t>
            </a:r>
            <a:r>
              <a:rPr lang="en-US" sz="1400" dirty="0"/>
              <a:t> [OR REPLACE] </a:t>
            </a:r>
            <a:r>
              <a:rPr lang="en-US" sz="1400" b="1" dirty="0"/>
              <a:t>TRIGGER</a:t>
            </a:r>
            <a:r>
              <a:rPr lang="en-US" sz="1400" dirty="0"/>
              <a:t> </a:t>
            </a:r>
            <a:r>
              <a:rPr lang="ru-RU" sz="1400" dirty="0"/>
              <a:t>имя </a:t>
            </a:r>
            <a:endParaRPr lang="en-US" sz="1400" dirty="0"/>
          </a:p>
          <a:p>
            <a:pPr marL="0" indent="360000">
              <a:spcBef>
                <a:spcPts val="0"/>
              </a:spcBef>
              <a:spcAft>
                <a:spcPts val="600"/>
              </a:spcAft>
              <a:buNone/>
            </a:pPr>
            <a:r>
              <a:rPr lang="en-US" sz="1400" dirty="0"/>
              <a:t>[</a:t>
            </a:r>
            <a:r>
              <a:rPr lang="en-US" sz="1400" b="1" dirty="0"/>
              <a:t>BEFORE</a:t>
            </a:r>
            <a:r>
              <a:rPr lang="en-US" sz="1400" dirty="0"/>
              <a:t>|</a:t>
            </a:r>
            <a:r>
              <a:rPr lang="en-US" sz="1400" b="1" dirty="0"/>
              <a:t>AFTER</a:t>
            </a:r>
            <a:r>
              <a:rPr lang="en-US" sz="1400" dirty="0"/>
              <a:t>] [</a:t>
            </a:r>
            <a:r>
              <a:rPr lang="en-US" sz="1400" b="1" dirty="0"/>
              <a:t>INSERT</a:t>
            </a:r>
            <a:r>
              <a:rPr lang="en-US" sz="1400" dirty="0"/>
              <a:t> |</a:t>
            </a:r>
            <a:r>
              <a:rPr lang="en-US" sz="1400" b="1" dirty="0"/>
              <a:t>OR</a:t>
            </a:r>
            <a:r>
              <a:rPr lang="en-US" sz="1400" dirty="0"/>
              <a:t>| </a:t>
            </a:r>
            <a:r>
              <a:rPr lang="en-US" sz="1400" b="1" dirty="0"/>
              <a:t>UPDATE</a:t>
            </a:r>
            <a:r>
              <a:rPr lang="en-US" sz="1400" dirty="0"/>
              <a:t>|</a:t>
            </a:r>
            <a:r>
              <a:rPr lang="en-US" sz="1400" b="1" dirty="0"/>
              <a:t>DELETE</a:t>
            </a:r>
            <a:r>
              <a:rPr lang="en-US" sz="1400" dirty="0"/>
              <a:t>]</a:t>
            </a:r>
          </a:p>
          <a:p>
            <a:pPr marL="0" indent="360000">
              <a:spcBef>
                <a:spcPts val="0"/>
              </a:spcBef>
              <a:spcAft>
                <a:spcPts val="600"/>
              </a:spcAft>
              <a:buNone/>
            </a:pPr>
            <a:r>
              <a:rPr lang="en-US" sz="1400" b="1" dirty="0"/>
              <a:t>ON</a:t>
            </a:r>
            <a:r>
              <a:rPr lang="en-US" sz="1400" dirty="0"/>
              <a:t> </a:t>
            </a:r>
            <a:r>
              <a:rPr lang="ru-RU" sz="1400" dirty="0" err="1"/>
              <a:t>имя_таблицы</a:t>
            </a:r>
            <a:endParaRPr lang="ru-RU" sz="1400" dirty="0"/>
          </a:p>
          <a:p>
            <a:pPr marL="0" indent="360000">
              <a:spcBef>
                <a:spcPts val="0"/>
              </a:spcBef>
              <a:spcAft>
                <a:spcPts val="600"/>
              </a:spcAft>
              <a:buNone/>
            </a:pPr>
            <a:r>
              <a:rPr lang="en-US" sz="1400" dirty="0"/>
              <a:t>[</a:t>
            </a:r>
            <a:r>
              <a:rPr lang="en-US" sz="1400" b="1" dirty="0"/>
              <a:t>FOR EACH ROW</a:t>
            </a:r>
            <a:r>
              <a:rPr lang="en-US" sz="1400" dirty="0"/>
              <a:t>] [</a:t>
            </a:r>
            <a:r>
              <a:rPr lang="en-US" sz="1400" b="1" dirty="0"/>
              <a:t>WHEN</a:t>
            </a:r>
            <a:r>
              <a:rPr lang="en-US" sz="1400" dirty="0"/>
              <a:t> </a:t>
            </a:r>
            <a:r>
              <a:rPr lang="ru-RU" sz="1400" dirty="0"/>
              <a:t>условие</a:t>
            </a:r>
            <a:r>
              <a:rPr lang="en-US" sz="1400" dirty="0"/>
              <a:t>]</a:t>
            </a:r>
          </a:p>
          <a:p>
            <a:pPr marL="0" indent="360000">
              <a:spcBef>
                <a:spcPts val="0"/>
              </a:spcBef>
              <a:spcAft>
                <a:spcPts val="600"/>
              </a:spcAft>
              <a:buNone/>
            </a:pPr>
            <a:r>
              <a:rPr lang="en-US" sz="1400" dirty="0"/>
              <a:t>DECLARE</a:t>
            </a:r>
            <a:endParaRPr lang="ru-RU" sz="1400" dirty="0"/>
          </a:p>
          <a:p>
            <a:pPr marL="0" indent="360000">
              <a:spcBef>
                <a:spcPts val="0"/>
              </a:spcBef>
              <a:spcAft>
                <a:spcPts val="600"/>
              </a:spcAft>
              <a:buNone/>
            </a:pPr>
            <a:r>
              <a:rPr lang="en-US" sz="1400" dirty="0"/>
              <a:t>-- </a:t>
            </a:r>
            <a:r>
              <a:rPr lang="ru-RU" sz="1400" dirty="0" err="1"/>
              <a:t>описание_локальных_переменных</a:t>
            </a:r>
            <a:endParaRPr lang="ru-RU" sz="1400" dirty="0"/>
          </a:p>
          <a:p>
            <a:pPr marL="0" indent="360000">
              <a:spcBef>
                <a:spcPts val="0"/>
              </a:spcBef>
              <a:spcAft>
                <a:spcPts val="600"/>
              </a:spcAft>
              <a:buNone/>
            </a:pPr>
            <a:r>
              <a:rPr lang="en-US" sz="1400" dirty="0"/>
              <a:t>BEGIN</a:t>
            </a:r>
          </a:p>
          <a:p>
            <a:pPr marL="0" indent="360000">
              <a:spcBef>
                <a:spcPts val="0"/>
              </a:spcBef>
              <a:spcAft>
                <a:spcPts val="600"/>
              </a:spcAft>
              <a:buNone/>
            </a:pPr>
            <a:r>
              <a:rPr lang="ru-RU" sz="1400" dirty="0"/>
              <a:t>--последовательность операторов</a:t>
            </a:r>
          </a:p>
          <a:p>
            <a:pPr marL="0" indent="360000">
              <a:spcBef>
                <a:spcPts val="0"/>
              </a:spcBef>
              <a:spcAft>
                <a:spcPts val="600"/>
              </a:spcAft>
              <a:buNone/>
            </a:pPr>
            <a:r>
              <a:rPr lang="en-US" sz="1400" dirty="0"/>
              <a:t>EXCEPTION</a:t>
            </a:r>
          </a:p>
          <a:p>
            <a:pPr marL="0" indent="360000">
              <a:spcBef>
                <a:spcPts val="0"/>
              </a:spcBef>
              <a:spcAft>
                <a:spcPts val="600"/>
              </a:spcAft>
              <a:buNone/>
            </a:pPr>
            <a:r>
              <a:rPr lang="ru-RU" sz="1400" dirty="0"/>
              <a:t>-- обработка исключений</a:t>
            </a:r>
          </a:p>
          <a:p>
            <a:pPr marL="0" indent="360000">
              <a:spcBef>
                <a:spcPts val="0"/>
              </a:spcBef>
              <a:spcAft>
                <a:spcPts val="600"/>
              </a:spcAft>
              <a:buNone/>
            </a:pPr>
            <a:r>
              <a:rPr lang="en-US" sz="1400" dirty="0"/>
              <a:t>END </a:t>
            </a:r>
            <a:r>
              <a:rPr lang="ru-RU" sz="1400" dirty="0"/>
              <a:t>имя</a:t>
            </a:r>
            <a:r>
              <a:rPr lang="en-US" sz="1400" dirty="0"/>
              <a:t>;</a:t>
            </a:r>
            <a:endParaRPr lang="ru-RU" sz="1400" dirty="0"/>
          </a:p>
          <a:p>
            <a:pPr marL="0" indent="360000">
              <a:spcBef>
                <a:spcPts val="0"/>
              </a:spcBef>
              <a:spcAft>
                <a:spcPts val="600"/>
              </a:spcAft>
              <a:buNone/>
            </a:pPr>
            <a:endParaRPr lang="ru-RU" sz="1400" dirty="0">
              <a:solidFill>
                <a:srgbClr val="000099"/>
              </a:solidFill>
            </a:endParaRPr>
          </a:p>
          <a:p>
            <a:pPr marL="0" indent="360000">
              <a:spcBef>
                <a:spcPts val="0"/>
              </a:spcBef>
              <a:spcAft>
                <a:spcPts val="600"/>
              </a:spcAft>
              <a:buNone/>
            </a:pPr>
            <a:r>
              <a:rPr lang="ru-RU" sz="1400" dirty="0">
                <a:solidFill>
                  <a:srgbClr val="000099"/>
                </a:solidFill>
              </a:rPr>
              <a:t>Тело триггера не может превышать 32 Кбайт. </a:t>
            </a:r>
          </a:p>
        </p:txBody>
      </p:sp>
    </p:spTree>
    <p:extLst>
      <p:ext uri="{BB962C8B-B14F-4D97-AF65-F5344CB8AC3E}">
        <p14:creationId xmlns:p14="http://schemas.microsoft.com/office/powerpoint/2010/main" val="10144697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Примеры триггеров </a:t>
            </a:r>
            <a:r>
              <a:rPr lang="en-US" sz="2000" b="1" dirty="0">
                <a:solidFill>
                  <a:srgbClr val="C00000"/>
                </a:solidFill>
              </a:rPr>
              <a:t>DML</a:t>
            </a:r>
            <a:endParaRPr lang="ru-RU" sz="2000" b="1" dirty="0">
              <a:solidFill>
                <a:srgbClr val="C00000"/>
              </a:solidFill>
            </a:endParaRPr>
          </a:p>
        </p:txBody>
      </p:sp>
      <p:sp>
        <p:nvSpPr>
          <p:cNvPr id="6" name="Rectangle 2">
            <a:extLst>
              <a:ext uri="{FF2B5EF4-FFF2-40B4-BE49-F238E27FC236}">
                <a16:creationId xmlns:a16="http://schemas.microsoft.com/office/drawing/2014/main" id="{B796DE6A-CD4E-4F0E-B2C8-90B2A5F32CA9}"/>
              </a:ext>
            </a:extLst>
          </p:cNvPr>
          <p:cNvSpPr txBox="1">
            <a:spLocks noChangeArrowheads="1"/>
          </p:cNvSpPr>
          <p:nvPr/>
        </p:nvSpPr>
        <p:spPr>
          <a:xfrm>
            <a:off x="323528" y="461651"/>
            <a:ext cx="7920880" cy="4342347"/>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360000">
              <a:spcBef>
                <a:spcPts val="0"/>
              </a:spcBef>
              <a:spcAft>
                <a:spcPts val="100"/>
              </a:spcAft>
              <a:buNone/>
            </a:pPr>
            <a:r>
              <a:rPr lang="ru-RU" sz="1200" u="sng" dirty="0">
                <a:solidFill>
                  <a:srgbClr val="000099"/>
                </a:solidFill>
              </a:rPr>
              <a:t>Создаём таблицу:</a:t>
            </a:r>
          </a:p>
          <a:p>
            <a:pPr marL="0" indent="360000">
              <a:spcBef>
                <a:spcPts val="0"/>
              </a:spcBef>
              <a:spcAft>
                <a:spcPts val="100"/>
              </a:spcAft>
              <a:buNone/>
            </a:pPr>
            <a:r>
              <a:rPr lang="en-US" sz="1200" b="1" dirty="0"/>
              <a:t>CREATE TABLE </a:t>
            </a:r>
            <a:r>
              <a:rPr lang="en-US" sz="1200" dirty="0"/>
              <a:t>orders (</a:t>
            </a:r>
            <a:r>
              <a:rPr lang="en-US" sz="1200" dirty="0" err="1"/>
              <a:t>order_id</a:t>
            </a:r>
            <a:r>
              <a:rPr lang="en-US" sz="1200" dirty="0"/>
              <a:t> number(5),</a:t>
            </a:r>
          </a:p>
          <a:p>
            <a:pPr marL="0" indent="360000">
              <a:spcBef>
                <a:spcPts val="0"/>
              </a:spcBef>
              <a:spcAft>
                <a:spcPts val="100"/>
              </a:spcAft>
              <a:buNone/>
            </a:pPr>
            <a:r>
              <a:rPr lang="ru-RU" sz="1200" dirty="0"/>
              <a:t>	</a:t>
            </a:r>
            <a:r>
              <a:rPr lang="en-US" sz="1200" dirty="0"/>
              <a:t>quantity number(4),</a:t>
            </a:r>
            <a:endParaRPr lang="ru-RU" sz="1200" dirty="0"/>
          </a:p>
          <a:p>
            <a:pPr marL="0" indent="360000">
              <a:spcBef>
                <a:spcPts val="0"/>
              </a:spcBef>
              <a:spcAft>
                <a:spcPts val="100"/>
              </a:spcAft>
              <a:buNone/>
            </a:pPr>
            <a:r>
              <a:rPr lang="ru-RU" sz="1200" dirty="0"/>
              <a:t>	</a:t>
            </a:r>
            <a:r>
              <a:rPr lang="en-US" sz="1200" dirty="0" err="1"/>
              <a:t>cost_per_item</a:t>
            </a:r>
            <a:r>
              <a:rPr lang="en-US" sz="1200" dirty="0"/>
              <a:t> number(6,2),</a:t>
            </a:r>
            <a:endParaRPr lang="ru-RU" sz="1200" dirty="0"/>
          </a:p>
          <a:p>
            <a:pPr marL="0" indent="360000">
              <a:spcBef>
                <a:spcPts val="0"/>
              </a:spcBef>
              <a:spcAft>
                <a:spcPts val="100"/>
              </a:spcAft>
              <a:buNone/>
            </a:pPr>
            <a:r>
              <a:rPr lang="ru-RU" sz="1200" dirty="0"/>
              <a:t>	</a:t>
            </a:r>
            <a:r>
              <a:rPr lang="en-US" sz="1200" dirty="0" err="1"/>
              <a:t>total_cost</a:t>
            </a:r>
            <a:r>
              <a:rPr lang="en-US" sz="1200" dirty="0"/>
              <a:t> number(8,2),</a:t>
            </a:r>
            <a:endParaRPr lang="ru-RU" sz="1200" dirty="0"/>
          </a:p>
          <a:p>
            <a:pPr marL="0" indent="360000">
              <a:spcBef>
                <a:spcPts val="0"/>
              </a:spcBef>
              <a:spcAft>
                <a:spcPts val="100"/>
              </a:spcAft>
              <a:buNone/>
            </a:pPr>
            <a:r>
              <a:rPr lang="ru-RU" sz="1200" dirty="0"/>
              <a:t>	</a:t>
            </a:r>
            <a:r>
              <a:rPr lang="en-US" sz="1200" dirty="0" err="1"/>
              <a:t>create_date</a:t>
            </a:r>
            <a:r>
              <a:rPr lang="en-US" sz="1200" dirty="0"/>
              <a:t> date,</a:t>
            </a:r>
          </a:p>
          <a:p>
            <a:pPr marL="0" indent="360000">
              <a:spcBef>
                <a:spcPts val="0"/>
              </a:spcBef>
              <a:spcAft>
                <a:spcPts val="100"/>
              </a:spcAft>
              <a:buNone/>
            </a:pPr>
            <a:r>
              <a:rPr lang="ru-RU" sz="1200" dirty="0"/>
              <a:t>	</a:t>
            </a:r>
            <a:r>
              <a:rPr lang="en-US" sz="1200" dirty="0" err="1"/>
              <a:t>created_by</a:t>
            </a:r>
            <a:r>
              <a:rPr lang="en-US" sz="1200" dirty="0"/>
              <a:t> varchar2(10)</a:t>
            </a:r>
          </a:p>
          <a:p>
            <a:pPr marL="0" indent="360000">
              <a:spcBef>
                <a:spcPts val="0"/>
              </a:spcBef>
              <a:spcAft>
                <a:spcPts val="100"/>
              </a:spcAft>
              <a:buNone/>
            </a:pPr>
            <a:r>
              <a:rPr lang="en-US" sz="1200" dirty="0"/>
              <a:t>);</a:t>
            </a:r>
          </a:p>
          <a:p>
            <a:pPr marL="0" indent="360000">
              <a:spcBef>
                <a:spcPts val="0"/>
              </a:spcBef>
              <a:spcAft>
                <a:spcPts val="100"/>
              </a:spcAft>
              <a:buNone/>
            </a:pPr>
            <a:r>
              <a:rPr lang="ru-RU" sz="1200" u="sng" dirty="0">
                <a:solidFill>
                  <a:srgbClr val="000099"/>
                </a:solidFill>
              </a:rPr>
              <a:t>Создаём триггер:</a:t>
            </a:r>
          </a:p>
          <a:p>
            <a:pPr marL="0" indent="360000">
              <a:spcBef>
                <a:spcPts val="0"/>
              </a:spcBef>
              <a:spcAft>
                <a:spcPts val="100"/>
              </a:spcAft>
              <a:buNone/>
            </a:pPr>
            <a:r>
              <a:rPr lang="en-US" sz="1200" b="1" dirty="0"/>
              <a:t>CREATE OR REPLACE TRIGGER </a:t>
            </a:r>
            <a:r>
              <a:rPr lang="en-US" sz="1200" dirty="0" err="1"/>
              <a:t>orders_bef_insert</a:t>
            </a:r>
            <a:endParaRPr lang="en-US" sz="1200" dirty="0"/>
          </a:p>
          <a:p>
            <a:pPr marL="0" indent="360000">
              <a:spcBef>
                <a:spcPts val="0"/>
              </a:spcBef>
              <a:spcAft>
                <a:spcPts val="100"/>
              </a:spcAft>
              <a:buNone/>
            </a:pPr>
            <a:r>
              <a:rPr lang="en-US" sz="1200" b="1" dirty="0"/>
              <a:t>BEFORE INSERT</a:t>
            </a:r>
            <a:r>
              <a:rPr lang="ru-RU" sz="1200" b="1" dirty="0"/>
              <a:t> </a:t>
            </a:r>
            <a:r>
              <a:rPr lang="en-US" sz="1200" b="1" dirty="0"/>
              <a:t>ON </a:t>
            </a:r>
            <a:r>
              <a:rPr lang="en-US" sz="1200" dirty="0"/>
              <a:t>orders</a:t>
            </a:r>
            <a:r>
              <a:rPr lang="ru-RU" sz="1200" dirty="0"/>
              <a:t> </a:t>
            </a:r>
            <a:r>
              <a:rPr lang="en-US" sz="1200" b="1" dirty="0"/>
              <a:t>FOR EACH ROW   </a:t>
            </a:r>
          </a:p>
          <a:p>
            <a:pPr marL="0" indent="360000">
              <a:spcBef>
                <a:spcPts val="0"/>
              </a:spcBef>
              <a:spcAft>
                <a:spcPts val="100"/>
              </a:spcAft>
              <a:buNone/>
            </a:pPr>
            <a:r>
              <a:rPr lang="en-US" sz="1200" b="1" dirty="0"/>
              <a:t>DECLARE</a:t>
            </a:r>
          </a:p>
          <a:p>
            <a:pPr marL="0" indent="360000">
              <a:spcBef>
                <a:spcPts val="0"/>
              </a:spcBef>
              <a:spcAft>
                <a:spcPts val="100"/>
              </a:spcAft>
              <a:buNone/>
            </a:pPr>
            <a:r>
              <a:rPr lang="ru-RU" sz="1200" dirty="0"/>
              <a:t>	</a:t>
            </a:r>
            <a:r>
              <a:rPr lang="en-US" sz="1200" dirty="0" err="1"/>
              <a:t>v_username</a:t>
            </a:r>
            <a:r>
              <a:rPr lang="en-US" sz="1200" dirty="0"/>
              <a:t> varchar2(10);   </a:t>
            </a:r>
          </a:p>
          <a:p>
            <a:pPr marL="0" indent="360000">
              <a:spcBef>
                <a:spcPts val="0"/>
              </a:spcBef>
              <a:spcAft>
                <a:spcPts val="100"/>
              </a:spcAft>
              <a:buNone/>
            </a:pPr>
            <a:r>
              <a:rPr lang="en-US" sz="1200" b="1" dirty="0"/>
              <a:t>BEGIN</a:t>
            </a:r>
          </a:p>
          <a:p>
            <a:pPr marL="0" indent="360000">
              <a:spcBef>
                <a:spcPts val="0"/>
              </a:spcBef>
              <a:spcAft>
                <a:spcPts val="100"/>
              </a:spcAft>
              <a:buNone/>
            </a:pPr>
            <a:r>
              <a:rPr lang="ru-RU" sz="1200" dirty="0"/>
              <a:t>	</a:t>
            </a:r>
            <a:r>
              <a:rPr lang="en-US" sz="1200" dirty="0">
                <a:solidFill>
                  <a:srgbClr val="7030A0"/>
                </a:solidFill>
              </a:rPr>
              <a:t>-- </a:t>
            </a:r>
            <a:r>
              <a:rPr lang="ru-RU" sz="1200" dirty="0">
                <a:solidFill>
                  <a:srgbClr val="7030A0"/>
                </a:solidFill>
              </a:rPr>
              <a:t>Найти персону </a:t>
            </a:r>
            <a:r>
              <a:rPr lang="en-US" sz="1200" dirty="0">
                <a:solidFill>
                  <a:srgbClr val="7030A0"/>
                </a:solidFill>
              </a:rPr>
              <a:t>username, </a:t>
            </a:r>
            <a:r>
              <a:rPr lang="ru-RU" sz="1200" dirty="0">
                <a:solidFill>
                  <a:srgbClr val="7030A0"/>
                </a:solidFill>
              </a:rPr>
              <a:t>осуществляющую </a:t>
            </a:r>
            <a:r>
              <a:rPr lang="en-US" sz="1200" dirty="0">
                <a:solidFill>
                  <a:srgbClr val="7030A0"/>
                </a:solidFill>
              </a:rPr>
              <a:t>INSERT </a:t>
            </a:r>
            <a:r>
              <a:rPr lang="ru-RU" sz="1200" dirty="0">
                <a:solidFill>
                  <a:srgbClr val="7030A0"/>
                </a:solidFill>
              </a:rPr>
              <a:t>в таблицу</a:t>
            </a:r>
          </a:p>
          <a:p>
            <a:pPr marL="0" indent="360000">
              <a:spcBef>
                <a:spcPts val="0"/>
              </a:spcBef>
              <a:spcAft>
                <a:spcPts val="100"/>
              </a:spcAft>
              <a:buNone/>
            </a:pPr>
            <a:r>
              <a:rPr lang="ru-RU" sz="1200" dirty="0"/>
              <a:t>	</a:t>
            </a:r>
            <a:r>
              <a:rPr lang="en-US" sz="1200" b="1" dirty="0"/>
              <a:t>SELECT</a:t>
            </a:r>
            <a:r>
              <a:rPr lang="en-US" sz="1200" dirty="0"/>
              <a:t> user </a:t>
            </a:r>
            <a:r>
              <a:rPr lang="en-US" sz="1200" b="1" dirty="0"/>
              <a:t>INTO</a:t>
            </a:r>
            <a:r>
              <a:rPr lang="en-US" sz="1200" dirty="0"/>
              <a:t> </a:t>
            </a:r>
            <a:r>
              <a:rPr lang="en-US" sz="1200" dirty="0" err="1"/>
              <a:t>v_username</a:t>
            </a:r>
            <a:r>
              <a:rPr lang="ru-RU" sz="1200" dirty="0"/>
              <a:t> </a:t>
            </a:r>
            <a:r>
              <a:rPr lang="en-US" sz="1200" b="1" dirty="0"/>
              <a:t>FROM</a:t>
            </a:r>
            <a:r>
              <a:rPr lang="en-US" sz="1200" dirty="0"/>
              <a:t> dual;</a:t>
            </a:r>
            <a:endParaRPr lang="ru-RU" sz="1200" dirty="0"/>
          </a:p>
          <a:p>
            <a:pPr marL="0" indent="360000">
              <a:spcBef>
                <a:spcPts val="0"/>
              </a:spcBef>
              <a:spcAft>
                <a:spcPts val="100"/>
              </a:spcAft>
              <a:buNone/>
            </a:pPr>
            <a:r>
              <a:rPr lang="ru-RU" sz="1200" dirty="0"/>
              <a:t>	</a:t>
            </a:r>
            <a:r>
              <a:rPr lang="en-US" sz="1200" dirty="0"/>
              <a:t>-</a:t>
            </a:r>
            <a:r>
              <a:rPr lang="en-US" sz="1200" dirty="0">
                <a:solidFill>
                  <a:srgbClr val="7030A0"/>
                </a:solidFill>
              </a:rPr>
              <a:t>- </a:t>
            </a:r>
            <a:r>
              <a:rPr lang="ru-RU" sz="1200" dirty="0">
                <a:solidFill>
                  <a:srgbClr val="7030A0"/>
                </a:solidFill>
              </a:rPr>
              <a:t>обновить поле </a:t>
            </a:r>
            <a:r>
              <a:rPr lang="en-US" sz="1200" dirty="0" err="1">
                <a:solidFill>
                  <a:srgbClr val="7030A0"/>
                </a:solidFill>
              </a:rPr>
              <a:t>create_date</a:t>
            </a:r>
            <a:r>
              <a:rPr lang="en-US" sz="1200" dirty="0">
                <a:solidFill>
                  <a:srgbClr val="7030A0"/>
                </a:solidFill>
              </a:rPr>
              <a:t> </a:t>
            </a:r>
            <a:r>
              <a:rPr lang="ru-RU" sz="1200" dirty="0">
                <a:solidFill>
                  <a:srgbClr val="7030A0"/>
                </a:solidFill>
              </a:rPr>
              <a:t>на текущую системную дату</a:t>
            </a:r>
          </a:p>
          <a:p>
            <a:pPr marL="0" indent="360000">
              <a:spcBef>
                <a:spcPts val="0"/>
              </a:spcBef>
              <a:spcAft>
                <a:spcPts val="100"/>
              </a:spcAft>
              <a:buNone/>
            </a:pPr>
            <a:r>
              <a:rPr lang="ru-RU" sz="1200" dirty="0"/>
              <a:t>	</a:t>
            </a:r>
            <a:r>
              <a:rPr lang="ru-RU" sz="1200" b="1" dirty="0"/>
              <a:t>:</a:t>
            </a:r>
            <a:r>
              <a:rPr lang="en-US" sz="1200" b="1" dirty="0" err="1"/>
              <a:t>new</a:t>
            </a:r>
            <a:r>
              <a:rPr lang="en-US" sz="1200" dirty="0" err="1"/>
              <a:t>.create_date</a:t>
            </a:r>
            <a:r>
              <a:rPr lang="en-US" sz="1200" dirty="0"/>
              <a:t> := </a:t>
            </a:r>
            <a:r>
              <a:rPr lang="en-US" sz="1200" dirty="0" err="1"/>
              <a:t>sysdate</a:t>
            </a:r>
            <a:r>
              <a:rPr lang="en-US" sz="1200" dirty="0"/>
              <a:t>;</a:t>
            </a:r>
            <a:endParaRPr lang="ru-RU" sz="1200" dirty="0"/>
          </a:p>
          <a:p>
            <a:pPr marL="0" indent="360000">
              <a:spcBef>
                <a:spcPts val="0"/>
              </a:spcBef>
              <a:spcAft>
                <a:spcPts val="100"/>
              </a:spcAft>
              <a:buNone/>
            </a:pPr>
            <a:r>
              <a:rPr lang="ru-RU" sz="1200" dirty="0"/>
              <a:t>	</a:t>
            </a:r>
            <a:r>
              <a:rPr lang="en-US" sz="1200" dirty="0">
                <a:solidFill>
                  <a:srgbClr val="7030A0"/>
                </a:solidFill>
              </a:rPr>
              <a:t>-- </a:t>
            </a:r>
            <a:r>
              <a:rPr lang="ru-RU" sz="1200" dirty="0">
                <a:solidFill>
                  <a:srgbClr val="7030A0"/>
                </a:solidFill>
              </a:rPr>
              <a:t>обновить поле </a:t>
            </a:r>
            <a:r>
              <a:rPr lang="en-US" sz="1200" dirty="0" err="1">
                <a:solidFill>
                  <a:srgbClr val="7030A0"/>
                </a:solidFill>
              </a:rPr>
              <a:t>created_by</a:t>
            </a:r>
            <a:r>
              <a:rPr lang="en-US" sz="1200" dirty="0">
                <a:solidFill>
                  <a:srgbClr val="7030A0"/>
                </a:solidFill>
              </a:rPr>
              <a:t> </a:t>
            </a:r>
            <a:r>
              <a:rPr lang="ru-RU" sz="1200" dirty="0">
                <a:solidFill>
                  <a:srgbClr val="7030A0"/>
                </a:solidFill>
              </a:rPr>
              <a:t>на персону </a:t>
            </a:r>
            <a:r>
              <a:rPr lang="en-US" sz="1200" dirty="0">
                <a:solidFill>
                  <a:srgbClr val="7030A0"/>
                </a:solidFill>
              </a:rPr>
              <a:t>username </a:t>
            </a:r>
            <a:r>
              <a:rPr lang="ru-RU" sz="1200" dirty="0">
                <a:solidFill>
                  <a:srgbClr val="7030A0"/>
                </a:solidFill>
              </a:rPr>
              <a:t>осуществившую </a:t>
            </a:r>
            <a:r>
              <a:rPr lang="en-US" sz="1200" dirty="0">
                <a:solidFill>
                  <a:srgbClr val="7030A0"/>
                </a:solidFill>
              </a:rPr>
              <a:t>INSERT</a:t>
            </a:r>
            <a:endParaRPr lang="ru-RU" sz="1200" dirty="0">
              <a:solidFill>
                <a:srgbClr val="7030A0"/>
              </a:solidFill>
            </a:endParaRPr>
          </a:p>
          <a:p>
            <a:pPr marL="0" indent="360000">
              <a:spcBef>
                <a:spcPts val="0"/>
              </a:spcBef>
              <a:spcAft>
                <a:spcPts val="100"/>
              </a:spcAft>
              <a:buNone/>
            </a:pPr>
            <a:r>
              <a:rPr lang="ru-RU" sz="1200" dirty="0"/>
              <a:t>	</a:t>
            </a:r>
            <a:r>
              <a:rPr lang="en-US" sz="1200" b="1" dirty="0"/>
              <a:t>:</a:t>
            </a:r>
            <a:r>
              <a:rPr lang="en-US" sz="1200" b="1" dirty="0" err="1"/>
              <a:t>new</a:t>
            </a:r>
            <a:r>
              <a:rPr lang="en-US" sz="1200" dirty="0" err="1"/>
              <a:t>.created_by</a:t>
            </a:r>
            <a:r>
              <a:rPr lang="en-US" sz="1200" dirty="0"/>
              <a:t> := </a:t>
            </a:r>
            <a:r>
              <a:rPr lang="en-US" sz="1200" dirty="0" err="1"/>
              <a:t>v_username</a:t>
            </a:r>
            <a:r>
              <a:rPr lang="en-US" sz="1200" dirty="0"/>
              <a:t>;   </a:t>
            </a:r>
          </a:p>
          <a:p>
            <a:pPr marL="0" indent="360000">
              <a:spcBef>
                <a:spcPts val="0"/>
              </a:spcBef>
              <a:spcAft>
                <a:spcPts val="100"/>
              </a:spcAft>
              <a:buNone/>
            </a:pPr>
            <a:r>
              <a:rPr lang="en-US" sz="1200" b="1" dirty="0"/>
              <a:t>END;</a:t>
            </a:r>
            <a:endParaRPr lang="ru-RU" sz="1200" b="1" dirty="0"/>
          </a:p>
        </p:txBody>
      </p:sp>
      <p:pic>
        <p:nvPicPr>
          <p:cNvPr id="9" name="Рисунок 8">
            <a:extLst>
              <a:ext uri="{FF2B5EF4-FFF2-40B4-BE49-F238E27FC236}">
                <a16:creationId xmlns:a16="http://schemas.microsoft.com/office/drawing/2014/main" id="{3CB0FDE5-4825-F15F-C981-F13A0690AA4B}"/>
              </a:ext>
            </a:extLst>
          </p:cNvPr>
          <p:cNvPicPr>
            <a:picLocks noChangeAspect="1"/>
          </p:cNvPicPr>
          <p:nvPr/>
        </p:nvPicPr>
        <p:blipFill>
          <a:blip r:embed="rId2"/>
          <a:stretch>
            <a:fillRect/>
          </a:stretch>
        </p:blipFill>
        <p:spPr>
          <a:xfrm>
            <a:off x="4390078" y="974951"/>
            <a:ext cx="4464496" cy="1948907"/>
          </a:xfrm>
          <a:prstGeom prst="rect">
            <a:avLst/>
          </a:prstGeom>
        </p:spPr>
      </p:pic>
      <p:sp>
        <p:nvSpPr>
          <p:cNvPr id="10" name="Прямоугольник 9">
            <a:extLst>
              <a:ext uri="{FF2B5EF4-FFF2-40B4-BE49-F238E27FC236}">
                <a16:creationId xmlns:a16="http://schemas.microsoft.com/office/drawing/2014/main" id="{2D861549-B2B4-28E2-ED44-BBB689DED2C9}"/>
              </a:ext>
            </a:extLst>
          </p:cNvPr>
          <p:cNvSpPr/>
          <p:nvPr/>
        </p:nvSpPr>
        <p:spPr>
          <a:xfrm>
            <a:off x="4306951" y="678075"/>
            <a:ext cx="3937246" cy="296876"/>
          </a:xfrm>
          <a:prstGeom prst="rect">
            <a:avLst/>
          </a:prstGeom>
          <a:solidFill>
            <a:schemeClr val="bg1"/>
          </a:solidFill>
        </p:spPr>
        <p:txBody>
          <a:bodyPr wrap="squar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600"/>
              </a:spcAft>
            </a:pPr>
            <a:r>
              <a:rPr lang="ru-RU" sz="1300" u="sng" dirty="0">
                <a:solidFill>
                  <a:srgbClr val="000099"/>
                </a:solidFill>
                <a:latin typeface="Calibri" panose="020F0502020204030204" pitchFamily="34" charset="0"/>
                <a:ea typeface="Calibri" panose="020F0502020204030204" pitchFamily="34" charset="0"/>
                <a:cs typeface="Times New Roman" panose="02020603050405020304" pitchFamily="18" charset="0"/>
              </a:rPr>
              <a:t>Теперь вставляем строку</a:t>
            </a:r>
            <a:r>
              <a:rPr lang="en-US" sz="1300" u="sng" dirty="0">
                <a:solidFill>
                  <a:srgbClr val="000099"/>
                </a:solidFill>
                <a:latin typeface="Calibri" panose="020F0502020204030204" pitchFamily="34" charset="0"/>
                <a:ea typeface="Calibri" panose="020F0502020204030204" pitchFamily="34" charset="0"/>
                <a:cs typeface="Times New Roman" panose="02020603050405020304" pitchFamily="18" charset="0"/>
              </a:rPr>
              <a:t> </a:t>
            </a:r>
            <a:r>
              <a:rPr lang="ru-RU" sz="1300" u="sng" dirty="0">
                <a:solidFill>
                  <a:srgbClr val="000099"/>
                </a:solidFill>
                <a:latin typeface="Calibri" panose="020F0502020204030204" pitchFamily="34" charset="0"/>
                <a:ea typeface="Calibri" panose="020F0502020204030204" pitchFamily="34" charset="0"/>
                <a:cs typeface="Times New Roman" panose="02020603050405020304" pitchFamily="18" charset="0"/>
              </a:rPr>
              <a:t>и смотрим, что получилось</a:t>
            </a:r>
            <a:r>
              <a:rPr lang="ru-RU" sz="1300" dirty="0">
                <a:solidFill>
                  <a:srgbClr val="000099"/>
                </a:solidFill>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676310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80479" y="1329"/>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Примеры триггеров </a:t>
            </a:r>
            <a:r>
              <a:rPr lang="en-US" sz="2000" b="1" dirty="0">
                <a:solidFill>
                  <a:srgbClr val="C00000"/>
                </a:solidFill>
              </a:rPr>
              <a:t>DML</a:t>
            </a:r>
            <a:endParaRPr lang="ru-RU" sz="2000" b="1" dirty="0">
              <a:solidFill>
                <a:srgbClr val="C00000"/>
              </a:solidFill>
            </a:endParaRPr>
          </a:p>
        </p:txBody>
      </p:sp>
      <p:sp>
        <p:nvSpPr>
          <p:cNvPr id="9" name="Rectangle 3">
            <a:extLst>
              <a:ext uri="{FF2B5EF4-FFF2-40B4-BE49-F238E27FC236}">
                <a16:creationId xmlns:a16="http://schemas.microsoft.com/office/drawing/2014/main" id="{82D99C50-9A72-40A5-972D-B3B74C04F440}"/>
              </a:ext>
            </a:extLst>
          </p:cNvPr>
          <p:cNvSpPr>
            <a:spLocks noGrp="1" noChangeArrowheads="1"/>
          </p:cNvSpPr>
          <p:nvPr/>
        </p:nvSpPr>
        <p:spPr bwMode="auto">
          <a:xfrm>
            <a:off x="395536" y="519522"/>
            <a:ext cx="7704856"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360000">
              <a:spcBef>
                <a:spcPts val="0"/>
              </a:spcBef>
              <a:buNone/>
            </a:pPr>
            <a:r>
              <a:rPr lang="ru-RU" sz="1200" u="sng" dirty="0">
                <a:solidFill>
                  <a:srgbClr val="000099"/>
                </a:solidFill>
              </a:rPr>
              <a:t>Пример 1</a:t>
            </a:r>
            <a:r>
              <a:rPr lang="ru-RU" sz="1200" dirty="0">
                <a:solidFill>
                  <a:srgbClr val="000099"/>
                </a:solidFill>
              </a:rPr>
              <a:t>: Простой триггер использующий исключительную </a:t>
            </a:r>
          </a:p>
          <a:p>
            <a:pPr marL="0" indent="360000">
              <a:spcBef>
                <a:spcPts val="0"/>
              </a:spcBef>
              <a:buNone/>
            </a:pPr>
            <a:r>
              <a:rPr lang="ru-RU" sz="1200" dirty="0">
                <a:solidFill>
                  <a:srgbClr val="000099"/>
                </a:solidFill>
              </a:rPr>
              <a:t>ситуацию пользователя</a:t>
            </a:r>
          </a:p>
          <a:p>
            <a:pPr marL="0" indent="360000">
              <a:spcBef>
                <a:spcPts val="0"/>
              </a:spcBef>
              <a:buNone/>
            </a:pPr>
            <a:r>
              <a:rPr lang="en-US" sz="1200" b="1" dirty="0"/>
              <a:t>CREATE OR REPLACE TRIGGER</a:t>
            </a:r>
            <a:r>
              <a:rPr lang="en-US" sz="1200" dirty="0"/>
              <a:t> </a:t>
            </a:r>
            <a:r>
              <a:rPr lang="en-US" sz="1200" dirty="0" err="1"/>
              <a:t>check_emp</a:t>
            </a:r>
            <a:endParaRPr lang="en-US" sz="1200" dirty="0"/>
          </a:p>
          <a:p>
            <a:pPr marL="0" indent="360000">
              <a:spcBef>
                <a:spcPts val="0"/>
              </a:spcBef>
              <a:buNone/>
            </a:pPr>
            <a:r>
              <a:rPr lang="en-US" sz="1200" b="1" dirty="0"/>
              <a:t>BEFORE UPDATE ON </a:t>
            </a:r>
            <a:r>
              <a:rPr lang="en-US" sz="1200" dirty="0"/>
              <a:t>emp</a:t>
            </a:r>
            <a:r>
              <a:rPr lang="ru-RU" sz="1200" dirty="0"/>
              <a:t> </a:t>
            </a:r>
            <a:r>
              <a:rPr lang="en-US" sz="1200" b="1" dirty="0"/>
              <a:t>FOR EACH ROW</a:t>
            </a:r>
          </a:p>
          <a:p>
            <a:pPr marL="0" indent="360000">
              <a:spcBef>
                <a:spcPts val="0"/>
              </a:spcBef>
              <a:buNone/>
            </a:pPr>
            <a:r>
              <a:rPr lang="en-US" sz="1200" b="1" dirty="0"/>
              <a:t>DECLARE</a:t>
            </a:r>
          </a:p>
          <a:p>
            <a:pPr marL="0" indent="360000">
              <a:spcBef>
                <a:spcPts val="0"/>
              </a:spcBef>
              <a:buNone/>
            </a:pPr>
            <a:r>
              <a:rPr lang="en-US" sz="1200" b="1" dirty="0"/>
              <a:t>BEGIN</a:t>
            </a:r>
          </a:p>
          <a:p>
            <a:pPr marL="0" indent="360000">
              <a:spcBef>
                <a:spcPts val="0"/>
              </a:spcBef>
              <a:buNone/>
            </a:pPr>
            <a:r>
              <a:rPr lang="en-US" sz="1200" b="1" dirty="0"/>
              <a:t>IF</a:t>
            </a:r>
            <a:r>
              <a:rPr lang="en-US" sz="1200" dirty="0"/>
              <a:t> </a:t>
            </a:r>
            <a:r>
              <a:rPr lang="en-US" sz="1200" b="1" dirty="0"/>
              <a:t>:</a:t>
            </a:r>
            <a:r>
              <a:rPr lang="en-US" sz="1200" b="1" dirty="0" err="1"/>
              <a:t>new.sal</a:t>
            </a:r>
            <a:r>
              <a:rPr lang="en-US" sz="1200" b="1" dirty="0"/>
              <a:t> </a:t>
            </a:r>
            <a:r>
              <a:rPr lang="en-US" sz="1200" dirty="0"/>
              <a:t>&lt; </a:t>
            </a:r>
            <a:r>
              <a:rPr lang="en-US" sz="1200" b="1" dirty="0"/>
              <a:t>:</a:t>
            </a:r>
            <a:r>
              <a:rPr lang="en-US" sz="1200" b="1" dirty="0" err="1"/>
              <a:t>old.sal</a:t>
            </a:r>
            <a:r>
              <a:rPr lang="en-US" sz="1200" b="1" dirty="0"/>
              <a:t> THEN</a:t>
            </a:r>
          </a:p>
          <a:p>
            <a:pPr marL="0" indent="360000">
              <a:spcBef>
                <a:spcPts val="0"/>
              </a:spcBef>
              <a:buNone/>
            </a:pPr>
            <a:r>
              <a:rPr lang="en-US" sz="1200" dirty="0"/>
              <a:t>RAISE_APPLICATION_ERROR(-20125,'New salary must </a:t>
            </a:r>
            <a:endParaRPr lang="ru-RU" sz="1200" dirty="0"/>
          </a:p>
          <a:p>
            <a:pPr marL="0" indent="360000">
              <a:spcBef>
                <a:spcPts val="0"/>
              </a:spcBef>
              <a:buNone/>
            </a:pPr>
            <a:r>
              <a:rPr lang="en-US" sz="1200" dirty="0"/>
              <a:t>be more then old salary');</a:t>
            </a:r>
          </a:p>
          <a:p>
            <a:pPr marL="0" indent="360000">
              <a:spcBef>
                <a:spcPts val="0"/>
              </a:spcBef>
              <a:buNone/>
            </a:pPr>
            <a:r>
              <a:rPr lang="en-US" sz="1200" b="1" dirty="0"/>
              <a:t>END IF;</a:t>
            </a:r>
          </a:p>
          <a:p>
            <a:pPr marL="0" indent="360000">
              <a:spcBef>
                <a:spcPts val="0"/>
              </a:spcBef>
              <a:buNone/>
            </a:pPr>
            <a:r>
              <a:rPr lang="en-US" sz="1200" b="1" dirty="0"/>
              <a:t>END</a:t>
            </a:r>
            <a:r>
              <a:rPr lang="en-US" sz="1200" dirty="0"/>
              <a:t> </a:t>
            </a:r>
            <a:r>
              <a:rPr lang="en-US" sz="1200" dirty="0" err="1"/>
              <a:t>check_emp</a:t>
            </a:r>
            <a:r>
              <a:rPr lang="en-US" sz="1200" dirty="0"/>
              <a:t>;</a:t>
            </a:r>
            <a:endParaRPr lang="ru-RU" sz="1200" dirty="0"/>
          </a:p>
          <a:p>
            <a:pPr marL="0" indent="360000">
              <a:spcBef>
                <a:spcPts val="0"/>
              </a:spcBef>
              <a:buNone/>
            </a:pPr>
            <a:r>
              <a:rPr lang="ru-RU" sz="1200" u="sng" dirty="0">
                <a:solidFill>
                  <a:srgbClr val="000099"/>
                </a:solidFill>
              </a:rPr>
              <a:t>Пример 2</a:t>
            </a:r>
            <a:r>
              <a:rPr lang="ru-RU" sz="1200" dirty="0">
                <a:solidFill>
                  <a:srgbClr val="000099"/>
                </a:solidFill>
              </a:rPr>
              <a:t>: Триггер реагирующий на три события по-разному</a:t>
            </a:r>
          </a:p>
          <a:p>
            <a:pPr marL="0" indent="360000">
              <a:spcBef>
                <a:spcPts val="0"/>
              </a:spcBef>
              <a:buNone/>
            </a:pPr>
            <a:r>
              <a:rPr lang="en-US" sz="1200" b="1" dirty="0"/>
              <a:t>CREATE OR REPLACE TRIGGER t   </a:t>
            </a:r>
            <a:endParaRPr lang="ru-RU" sz="1200" b="1" dirty="0"/>
          </a:p>
          <a:p>
            <a:pPr marL="0" indent="360000">
              <a:spcBef>
                <a:spcPts val="0"/>
              </a:spcBef>
              <a:buNone/>
            </a:pPr>
            <a:r>
              <a:rPr lang="en-US" sz="1200" b="1" dirty="0"/>
              <a:t>BEFORE INSERT OR UPDATE OF </a:t>
            </a:r>
            <a:r>
              <a:rPr lang="en-US" sz="1200" dirty="0"/>
              <a:t>salary, </a:t>
            </a:r>
            <a:r>
              <a:rPr lang="en-US" sz="1200" dirty="0" err="1"/>
              <a:t>department_id</a:t>
            </a:r>
            <a:r>
              <a:rPr lang="en-US" sz="1200" dirty="0"/>
              <a:t> </a:t>
            </a:r>
            <a:endParaRPr lang="ru-RU" sz="1200" dirty="0"/>
          </a:p>
          <a:p>
            <a:pPr marL="0" indent="360000">
              <a:spcBef>
                <a:spcPts val="0"/>
              </a:spcBef>
              <a:buNone/>
            </a:pPr>
            <a:r>
              <a:rPr lang="en-US" sz="1200" b="1" dirty="0"/>
              <a:t>OR</a:t>
            </a:r>
            <a:r>
              <a:rPr lang="ru-RU" sz="1200" b="1" dirty="0"/>
              <a:t> </a:t>
            </a:r>
            <a:r>
              <a:rPr lang="en-US" sz="1200" b="1" dirty="0"/>
              <a:t>DELETE ON </a:t>
            </a:r>
            <a:r>
              <a:rPr lang="en-US" sz="1200" dirty="0"/>
              <a:t>employees</a:t>
            </a:r>
            <a:endParaRPr lang="ru-RU" sz="1200" dirty="0"/>
          </a:p>
          <a:p>
            <a:pPr marL="0" indent="360000">
              <a:spcBef>
                <a:spcPts val="0"/>
              </a:spcBef>
              <a:buNone/>
            </a:pPr>
            <a:r>
              <a:rPr lang="en-US" sz="1200" b="1" dirty="0"/>
              <a:t>BEGIN</a:t>
            </a:r>
            <a:endParaRPr lang="ru-RU" sz="1200" b="1" dirty="0"/>
          </a:p>
          <a:p>
            <a:pPr marL="0" indent="360000">
              <a:spcBef>
                <a:spcPts val="0"/>
              </a:spcBef>
              <a:buNone/>
            </a:pPr>
            <a:r>
              <a:rPr lang="en-US" sz="1200" dirty="0"/>
              <a:t>CASE WHEN INSERTING THEN DBMS_OUTPUT.PUT_LINE('Inserting'); </a:t>
            </a:r>
            <a:endParaRPr lang="ru-RU" sz="1200" dirty="0"/>
          </a:p>
          <a:p>
            <a:pPr marL="0" indent="360000">
              <a:spcBef>
                <a:spcPts val="0"/>
              </a:spcBef>
              <a:buNone/>
            </a:pPr>
            <a:r>
              <a:rPr lang="ru-RU" sz="1200" dirty="0"/>
              <a:t>         </a:t>
            </a:r>
            <a:r>
              <a:rPr lang="en-US" sz="1200" dirty="0"/>
              <a:t>  WHEN UPDATING('salary') THEN DBMS_OUTPUT.PUT_LINE('Updating salary');</a:t>
            </a:r>
            <a:endParaRPr lang="ru-RU" sz="1200" dirty="0"/>
          </a:p>
          <a:p>
            <a:pPr marL="0" indent="360000">
              <a:spcBef>
                <a:spcPts val="0"/>
              </a:spcBef>
              <a:buNone/>
            </a:pPr>
            <a:r>
              <a:rPr lang="ru-RU" sz="1200" dirty="0"/>
              <a:t>        </a:t>
            </a:r>
            <a:r>
              <a:rPr lang="en-US" sz="1200" dirty="0"/>
              <a:t>   WHEN UPDATING('</a:t>
            </a:r>
            <a:r>
              <a:rPr lang="en-US" sz="1200" dirty="0" err="1"/>
              <a:t>department_id</a:t>
            </a:r>
            <a:r>
              <a:rPr lang="en-US" sz="1200" dirty="0"/>
              <a:t>') THEN DBMS_OUTPUT.PUT_LINE('Updating department</a:t>
            </a:r>
            <a:r>
              <a:rPr lang="ru-RU" sz="1200" dirty="0"/>
              <a:t> </a:t>
            </a:r>
            <a:r>
              <a:rPr lang="en-US" sz="1200" dirty="0"/>
              <a:t>ID');</a:t>
            </a:r>
            <a:endParaRPr lang="ru-RU" sz="1200" dirty="0"/>
          </a:p>
          <a:p>
            <a:pPr marL="0" indent="360000">
              <a:spcBef>
                <a:spcPts val="0"/>
              </a:spcBef>
              <a:buNone/>
            </a:pPr>
            <a:r>
              <a:rPr lang="ru-RU" sz="1200" dirty="0"/>
              <a:t>           </a:t>
            </a:r>
            <a:r>
              <a:rPr lang="en-US" sz="1200" dirty="0"/>
              <a:t>WHEN DELETING THEN DBMS_OUTPUT.PUT_LINE('Deleting');</a:t>
            </a:r>
            <a:endParaRPr lang="ru-RU" sz="1200" dirty="0"/>
          </a:p>
          <a:p>
            <a:pPr marL="0" indent="360000">
              <a:spcBef>
                <a:spcPts val="0"/>
              </a:spcBef>
              <a:buNone/>
            </a:pPr>
            <a:r>
              <a:rPr lang="en-US" sz="1200" b="1" dirty="0"/>
              <a:t>END CASE; </a:t>
            </a:r>
            <a:endParaRPr lang="ru-RU" sz="1200" b="1" dirty="0"/>
          </a:p>
          <a:p>
            <a:pPr marL="0" indent="360000">
              <a:spcBef>
                <a:spcPts val="0"/>
              </a:spcBef>
              <a:buNone/>
            </a:pPr>
            <a:r>
              <a:rPr lang="en-US" sz="1200" b="1" dirty="0"/>
              <a:t>END; </a:t>
            </a:r>
            <a:endParaRPr lang="ru-RU" sz="1200" b="1" dirty="0"/>
          </a:p>
        </p:txBody>
      </p:sp>
      <p:pic>
        <p:nvPicPr>
          <p:cNvPr id="5" name="Рисунок 4">
            <a:extLst>
              <a:ext uri="{FF2B5EF4-FFF2-40B4-BE49-F238E27FC236}">
                <a16:creationId xmlns:a16="http://schemas.microsoft.com/office/drawing/2014/main" id="{79639DA0-653E-A63F-4DC3-D99C230C5FB9}"/>
              </a:ext>
            </a:extLst>
          </p:cNvPr>
          <p:cNvPicPr>
            <a:picLocks noChangeAspect="1"/>
          </p:cNvPicPr>
          <p:nvPr/>
        </p:nvPicPr>
        <p:blipFill>
          <a:blip r:embed="rId2"/>
          <a:stretch>
            <a:fillRect/>
          </a:stretch>
        </p:blipFill>
        <p:spPr>
          <a:xfrm>
            <a:off x="4860032" y="777514"/>
            <a:ext cx="3978142" cy="1442009"/>
          </a:xfrm>
          <a:prstGeom prst="rect">
            <a:avLst/>
          </a:prstGeom>
        </p:spPr>
      </p:pic>
      <p:sp>
        <p:nvSpPr>
          <p:cNvPr id="6" name="Прямоугольник 5">
            <a:extLst>
              <a:ext uri="{FF2B5EF4-FFF2-40B4-BE49-F238E27FC236}">
                <a16:creationId xmlns:a16="http://schemas.microsoft.com/office/drawing/2014/main" id="{5A2C682C-018C-7035-23EB-5178F5DF71E3}"/>
              </a:ext>
            </a:extLst>
          </p:cNvPr>
          <p:cNvSpPr/>
          <p:nvPr/>
        </p:nvSpPr>
        <p:spPr>
          <a:xfrm>
            <a:off x="6156176" y="501861"/>
            <a:ext cx="1555041" cy="275653"/>
          </a:xfrm>
          <a:prstGeom prst="rect">
            <a:avLst/>
          </a:prstGeom>
        </p:spPr>
        <p:txBody>
          <a:bodyPr wrap="none">
            <a:spAutoFit/>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7000"/>
              </a:lnSpc>
              <a:spcAft>
                <a:spcPts val="600"/>
              </a:spcAft>
            </a:pPr>
            <a:r>
              <a:rPr lang="ru-RU" sz="1200" dirty="0">
                <a:solidFill>
                  <a:srgbClr val="000099"/>
                </a:solidFill>
                <a:ea typeface="Calibri" panose="020F0502020204030204" pitchFamily="34" charset="0"/>
                <a:cs typeface="Times New Roman" panose="02020603050405020304" pitchFamily="18" charset="0"/>
              </a:rPr>
              <a:t>Обновляем строку:</a:t>
            </a:r>
          </a:p>
        </p:txBody>
      </p:sp>
    </p:spTree>
    <p:extLst>
      <p:ext uri="{BB962C8B-B14F-4D97-AF65-F5344CB8AC3E}">
        <p14:creationId xmlns:p14="http://schemas.microsoft.com/office/powerpoint/2010/main" val="1429398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Пакеты</a:t>
            </a:r>
          </a:p>
        </p:txBody>
      </p:sp>
      <p:sp>
        <p:nvSpPr>
          <p:cNvPr id="6" name="Rectangle 2">
            <a:extLst>
              <a:ext uri="{FF2B5EF4-FFF2-40B4-BE49-F238E27FC236}">
                <a16:creationId xmlns:a16="http://schemas.microsoft.com/office/drawing/2014/main" id="{3349B309-1ED9-4C65-8738-AD2BDD06E4E3}"/>
              </a:ext>
            </a:extLst>
          </p:cNvPr>
          <p:cNvSpPr txBox="1">
            <a:spLocks noChangeArrowheads="1"/>
          </p:cNvSpPr>
          <p:nvPr/>
        </p:nvSpPr>
        <p:spPr>
          <a:xfrm>
            <a:off x="935596" y="481528"/>
            <a:ext cx="7380820" cy="4178454"/>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360000" algn="just">
              <a:spcBef>
                <a:spcPts val="0"/>
              </a:spcBef>
              <a:spcAft>
                <a:spcPts val="600"/>
              </a:spcAft>
              <a:buNone/>
            </a:pPr>
            <a:r>
              <a:rPr lang="ru-RU" sz="1400" dirty="0">
                <a:solidFill>
                  <a:srgbClr val="000099"/>
                </a:solidFill>
              </a:rPr>
              <a:t>Пакет это набор программных объектов, как правило, логически связанных и  использующих общие данные. При ссылке на какой-нибудь объект пакета, в память загружается весь пакет, и все его объекты становятся доступными. Пока имеются ссылки на пакет, он остается в памяти.  </a:t>
            </a:r>
          </a:p>
          <a:p>
            <a:pPr marL="0" indent="360000" algn="just">
              <a:spcBef>
                <a:spcPts val="0"/>
              </a:spcBef>
              <a:spcAft>
                <a:spcPts val="600"/>
              </a:spcAft>
              <a:buNone/>
            </a:pPr>
            <a:r>
              <a:rPr lang="ru-RU" sz="1400" dirty="0">
                <a:solidFill>
                  <a:srgbClr val="000099"/>
                </a:solidFill>
              </a:rPr>
              <a:t>Пакет состоит из двух частей:</a:t>
            </a:r>
          </a:p>
          <a:p>
            <a:pPr algn="just">
              <a:spcBef>
                <a:spcPts val="0"/>
              </a:spcBef>
              <a:spcAft>
                <a:spcPts val="600"/>
              </a:spcAft>
            </a:pPr>
            <a:r>
              <a:rPr lang="ru-RU" sz="1400" dirty="0">
                <a:solidFill>
                  <a:srgbClr val="000099"/>
                </a:solidFill>
              </a:rPr>
              <a:t>спецификация или заголовок пакета;</a:t>
            </a:r>
          </a:p>
          <a:p>
            <a:pPr algn="just">
              <a:spcBef>
                <a:spcPts val="0"/>
              </a:spcBef>
              <a:spcAft>
                <a:spcPts val="600"/>
              </a:spcAft>
            </a:pPr>
            <a:r>
              <a:rPr lang="ru-RU" sz="1400" dirty="0">
                <a:solidFill>
                  <a:srgbClr val="000099"/>
                </a:solidFill>
              </a:rPr>
              <a:t>тело пакета.</a:t>
            </a:r>
          </a:p>
          <a:p>
            <a:pPr marL="0" indent="360000" algn="just">
              <a:spcBef>
                <a:spcPts val="0"/>
              </a:spcBef>
              <a:spcAft>
                <a:spcPts val="600"/>
              </a:spcAft>
              <a:buNone/>
            </a:pPr>
            <a:r>
              <a:rPr lang="ru-RU" sz="1400" dirty="0">
                <a:solidFill>
                  <a:srgbClr val="000099"/>
                </a:solidFill>
              </a:rPr>
              <a:t>Заголовок пакета содержит спецификации переменных, типов данных, процедур, функций и курсоров которые предполагается сделать доступными извне. Здесь нет  программного кода. Курсоры – это стандартное средство для реализации запросов SQL. Мы их не будем рассматривать.</a:t>
            </a:r>
          </a:p>
          <a:p>
            <a:pPr marL="0" indent="360000" algn="just">
              <a:spcBef>
                <a:spcPts val="0"/>
              </a:spcBef>
              <a:spcAft>
                <a:spcPts val="600"/>
              </a:spcAft>
              <a:buNone/>
            </a:pPr>
            <a:r>
              <a:rPr lang="ru-RU" sz="1400" dirty="0">
                <a:solidFill>
                  <a:srgbClr val="000099"/>
                </a:solidFill>
              </a:rPr>
              <a:t>Тело пакета содержит код всех перечисленных в спецификации модулей. Может  содержать описания переменных и других объектов, но все они локальны и не доступны извне пакета.</a:t>
            </a:r>
          </a:p>
        </p:txBody>
      </p:sp>
    </p:spTree>
    <p:extLst>
      <p:ext uri="{BB962C8B-B14F-4D97-AF65-F5344CB8AC3E}">
        <p14:creationId xmlns:p14="http://schemas.microsoft.com/office/powerpoint/2010/main" val="6653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Введение в процедурный язык </a:t>
            </a:r>
            <a:r>
              <a:rPr lang="en-US" sz="2000" b="1" dirty="0">
                <a:solidFill>
                  <a:srgbClr val="C00000"/>
                </a:solidFill>
              </a:rPr>
              <a:t>PL</a:t>
            </a:r>
            <a:r>
              <a:rPr lang="ru-RU" sz="2000" b="1" dirty="0">
                <a:solidFill>
                  <a:srgbClr val="C00000"/>
                </a:solidFill>
              </a:rPr>
              <a:t>/</a:t>
            </a:r>
            <a:r>
              <a:rPr lang="en-US" sz="2000" b="1" dirty="0">
                <a:solidFill>
                  <a:srgbClr val="C00000"/>
                </a:solidFill>
              </a:rPr>
              <a:t>SQL</a:t>
            </a:r>
            <a:endParaRPr lang="ru-RU" sz="2000" b="1" dirty="0">
              <a:solidFill>
                <a:srgbClr val="C00000"/>
              </a:solidFill>
            </a:endParaRPr>
          </a:p>
        </p:txBody>
      </p:sp>
      <p:sp>
        <p:nvSpPr>
          <p:cNvPr id="6" name="Прямоугольник 5">
            <a:extLst>
              <a:ext uri="{FF2B5EF4-FFF2-40B4-BE49-F238E27FC236}">
                <a16:creationId xmlns:a16="http://schemas.microsoft.com/office/drawing/2014/main" id="{3E5AD3A4-90A0-4FC4-A347-0A87F9BD94A1}"/>
              </a:ext>
            </a:extLst>
          </p:cNvPr>
          <p:cNvSpPr/>
          <p:nvPr/>
        </p:nvSpPr>
        <p:spPr>
          <a:xfrm>
            <a:off x="1259632" y="3507855"/>
            <a:ext cx="7056784" cy="1169551"/>
          </a:xfrm>
          <a:prstGeom prst="rect">
            <a:avLst/>
          </a:prstGeom>
        </p:spPr>
        <p:txBody>
          <a:bodyPr wrap="square">
            <a:spAutoFit/>
          </a:bodyPr>
          <a:lstStyle/>
          <a:p>
            <a:pPr indent="360000" algn="just">
              <a:spcAft>
                <a:spcPts val="600"/>
              </a:spcAft>
            </a:pPr>
            <a:r>
              <a:rPr lang="ru-RU" sz="1400" dirty="0">
                <a:solidFill>
                  <a:srgbClr val="000099"/>
                </a:solidFill>
              </a:rPr>
              <a:t> Необязательный раздел обработки исключительных ситуаций мы рассматривать не будем. Конечно, вы понимаете, что реальные программы без секций исключительных ситуаций это просто генераторы неприятностей для пользователя. Но для целей предварительного знакомства можно временно считать, что исключительных ситуаций не бывает.</a:t>
            </a:r>
          </a:p>
        </p:txBody>
      </p:sp>
      <p:pic>
        <p:nvPicPr>
          <p:cNvPr id="5" name="Picture 2">
            <a:extLst>
              <a:ext uri="{FF2B5EF4-FFF2-40B4-BE49-F238E27FC236}">
                <a16:creationId xmlns:a16="http://schemas.microsoft.com/office/drawing/2014/main" id="{9782137B-E4BE-9DFF-AED7-DA8016079ED6}"/>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96242" y="461651"/>
            <a:ext cx="6527580" cy="3046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7568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Примеры использования пакетов</a:t>
            </a:r>
          </a:p>
        </p:txBody>
      </p:sp>
      <p:sp>
        <p:nvSpPr>
          <p:cNvPr id="31" name="Rectangle 2">
            <a:extLst>
              <a:ext uri="{FF2B5EF4-FFF2-40B4-BE49-F238E27FC236}">
                <a16:creationId xmlns:a16="http://schemas.microsoft.com/office/drawing/2014/main" id="{FFE01078-1932-4D0A-90A8-0314BE8B89D8}"/>
              </a:ext>
            </a:extLst>
          </p:cNvPr>
          <p:cNvSpPr txBox="1">
            <a:spLocks noChangeArrowheads="1"/>
          </p:cNvSpPr>
          <p:nvPr/>
        </p:nvSpPr>
        <p:spPr>
          <a:xfrm>
            <a:off x="1115616" y="481012"/>
            <a:ext cx="6768752" cy="4106962"/>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360000" algn="just">
              <a:spcBef>
                <a:spcPts val="0"/>
              </a:spcBef>
              <a:spcAft>
                <a:spcPts val="400"/>
              </a:spcAft>
              <a:buNone/>
            </a:pPr>
            <a:r>
              <a:rPr lang="ru-RU" sz="1200" dirty="0">
                <a:solidFill>
                  <a:srgbClr val="000099"/>
                </a:solidFill>
              </a:rPr>
              <a:t>Функция </a:t>
            </a:r>
            <a:r>
              <a:rPr lang="en-US" sz="1200" b="1" dirty="0"/>
              <a:t>GET_DDL</a:t>
            </a:r>
            <a:r>
              <a:rPr lang="en-US" sz="1200" dirty="0">
                <a:solidFill>
                  <a:srgbClr val="000099"/>
                </a:solidFill>
              </a:rPr>
              <a:t> </a:t>
            </a:r>
            <a:r>
              <a:rPr lang="ru-RU" sz="1200" dirty="0">
                <a:solidFill>
                  <a:srgbClr val="000099"/>
                </a:solidFill>
              </a:rPr>
              <a:t>пакета </a:t>
            </a:r>
            <a:r>
              <a:rPr lang="en-US" sz="1200" b="1" dirty="0"/>
              <a:t>DBMS_METADATA </a:t>
            </a:r>
            <a:r>
              <a:rPr lang="ru-RU" sz="1200" dirty="0">
                <a:solidFill>
                  <a:srgbClr val="000099"/>
                </a:solidFill>
              </a:rPr>
              <a:t>позволяет получить тексты определения любого хранимого объекта базы. Примеры:</a:t>
            </a:r>
          </a:p>
          <a:p>
            <a:pPr marL="228600" indent="-228600" algn="just">
              <a:spcBef>
                <a:spcPts val="0"/>
              </a:spcBef>
              <a:spcAft>
                <a:spcPts val="400"/>
              </a:spcAft>
              <a:buFont typeface="+mj-lt"/>
              <a:buAutoNum type="arabicPeriod"/>
            </a:pPr>
            <a:r>
              <a:rPr lang="ru-RU" sz="1200" dirty="0">
                <a:solidFill>
                  <a:srgbClr val="000099"/>
                </a:solidFill>
              </a:rPr>
              <a:t>Запрос описания функции</a:t>
            </a:r>
          </a:p>
          <a:p>
            <a:pPr marL="0" indent="360000" algn="just">
              <a:spcBef>
                <a:spcPts val="0"/>
              </a:spcBef>
              <a:spcAft>
                <a:spcPts val="400"/>
              </a:spcAft>
              <a:buNone/>
            </a:pPr>
            <a:r>
              <a:rPr lang="en-US" sz="1200" b="1" dirty="0"/>
              <a:t>SELECT</a:t>
            </a:r>
            <a:r>
              <a:rPr lang="en-US" sz="1200" dirty="0"/>
              <a:t> </a:t>
            </a:r>
            <a:r>
              <a:rPr lang="en-US" sz="1200" dirty="0" err="1"/>
              <a:t>dbms_metadata.get_ddl</a:t>
            </a:r>
            <a:r>
              <a:rPr lang="en-US" sz="1200" dirty="0"/>
              <a:t>('PROCEDURE', '</a:t>
            </a:r>
            <a:r>
              <a:rPr lang="ru-RU" sz="1200" dirty="0" err="1"/>
              <a:t>имя_проц</a:t>
            </a:r>
            <a:r>
              <a:rPr lang="ru-RU" sz="1200" dirty="0"/>
              <a:t>.', '</a:t>
            </a:r>
            <a:r>
              <a:rPr lang="ru-RU" sz="1200" dirty="0" err="1"/>
              <a:t>имя_сх</a:t>
            </a:r>
            <a:r>
              <a:rPr lang="ru-RU" sz="1200" dirty="0"/>
              <a:t>.') </a:t>
            </a:r>
            <a:r>
              <a:rPr lang="en-US" sz="1200" b="1" dirty="0"/>
              <a:t>FROM</a:t>
            </a:r>
            <a:r>
              <a:rPr lang="en-US" sz="1200" dirty="0"/>
              <a:t> dual;</a:t>
            </a:r>
          </a:p>
          <a:p>
            <a:pPr marL="0" indent="360000" algn="just">
              <a:spcBef>
                <a:spcPts val="0"/>
              </a:spcBef>
              <a:spcAft>
                <a:spcPts val="400"/>
              </a:spcAft>
              <a:buNone/>
            </a:pPr>
            <a:r>
              <a:rPr lang="ru-RU" sz="1200" dirty="0">
                <a:solidFill>
                  <a:srgbClr val="000099"/>
                </a:solidFill>
              </a:rPr>
              <a:t>Например, для только что созданной функции </a:t>
            </a:r>
            <a:r>
              <a:rPr lang="en-US" sz="1200" dirty="0" err="1">
                <a:solidFill>
                  <a:srgbClr val="000099"/>
                </a:solidFill>
              </a:rPr>
              <a:t>circle_area</a:t>
            </a:r>
            <a:r>
              <a:rPr lang="en-US" sz="1200" dirty="0">
                <a:solidFill>
                  <a:srgbClr val="000099"/>
                </a:solidFill>
              </a:rPr>
              <a:t>: </a:t>
            </a:r>
          </a:p>
          <a:p>
            <a:pPr marL="0" indent="360000" algn="just">
              <a:spcBef>
                <a:spcPts val="0"/>
              </a:spcBef>
              <a:spcAft>
                <a:spcPts val="400"/>
              </a:spcAft>
              <a:buNone/>
            </a:pPr>
            <a:r>
              <a:rPr lang="en-US" sz="1200" b="1" dirty="0"/>
              <a:t>SELECT</a:t>
            </a:r>
            <a:r>
              <a:rPr lang="en-US" sz="1200" dirty="0">
                <a:solidFill>
                  <a:srgbClr val="000099"/>
                </a:solidFill>
              </a:rPr>
              <a:t> </a:t>
            </a:r>
            <a:r>
              <a:rPr lang="en-US" sz="1200" dirty="0" err="1"/>
              <a:t>dbms_metadata.get_ddl</a:t>
            </a:r>
            <a:r>
              <a:rPr lang="en-US" sz="1200" dirty="0"/>
              <a:t>('FUNCTION', 'CIRCLE_AREA', 'HR') </a:t>
            </a:r>
            <a:r>
              <a:rPr lang="en-US" sz="1200" b="1" dirty="0"/>
              <a:t>FROM</a:t>
            </a:r>
            <a:r>
              <a:rPr lang="en-US" sz="1200" dirty="0"/>
              <a:t> dual;</a:t>
            </a:r>
          </a:p>
          <a:p>
            <a:pPr marL="228600" indent="-228600" algn="just">
              <a:spcBef>
                <a:spcPts val="0"/>
              </a:spcBef>
              <a:spcAft>
                <a:spcPts val="400"/>
              </a:spcAft>
              <a:buFont typeface="+mj-lt"/>
              <a:buAutoNum type="arabicPeriod" startAt="2"/>
            </a:pPr>
            <a:r>
              <a:rPr lang="ru-RU" sz="1200" dirty="0">
                <a:solidFill>
                  <a:srgbClr val="000099"/>
                </a:solidFill>
              </a:rPr>
              <a:t>Запрос описания таблицы</a:t>
            </a:r>
          </a:p>
          <a:p>
            <a:pPr marL="0" indent="360000" algn="just">
              <a:spcBef>
                <a:spcPts val="0"/>
              </a:spcBef>
              <a:spcAft>
                <a:spcPts val="400"/>
              </a:spcAft>
              <a:buNone/>
            </a:pPr>
            <a:r>
              <a:rPr lang="en-US" sz="1200" b="1" dirty="0"/>
              <a:t>SELECT</a:t>
            </a:r>
            <a:r>
              <a:rPr lang="en-US" sz="1200" dirty="0"/>
              <a:t> </a:t>
            </a:r>
            <a:r>
              <a:rPr lang="en-US" sz="1200" dirty="0" err="1"/>
              <a:t>dbms_metadata.get_ddl</a:t>
            </a:r>
            <a:r>
              <a:rPr lang="en-US" sz="1200" dirty="0"/>
              <a:t>('TABLE', '</a:t>
            </a:r>
            <a:r>
              <a:rPr lang="ru-RU" sz="1200" dirty="0" err="1"/>
              <a:t>имя_таблицы</a:t>
            </a:r>
            <a:r>
              <a:rPr lang="ru-RU" sz="1200" dirty="0"/>
              <a:t>', '</a:t>
            </a:r>
            <a:r>
              <a:rPr lang="ru-RU" sz="1200" dirty="0" err="1"/>
              <a:t>имя_схемы</a:t>
            </a:r>
            <a:r>
              <a:rPr lang="ru-RU" sz="1200" dirty="0"/>
              <a:t>') </a:t>
            </a:r>
            <a:r>
              <a:rPr lang="en-US" sz="1200" b="1" dirty="0"/>
              <a:t>from</a:t>
            </a:r>
            <a:r>
              <a:rPr lang="en-US" sz="1200" dirty="0"/>
              <a:t> dual;</a:t>
            </a:r>
          </a:p>
          <a:p>
            <a:pPr marL="0" indent="360000" algn="just">
              <a:spcBef>
                <a:spcPts val="0"/>
              </a:spcBef>
              <a:spcAft>
                <a:spcPts val="400"/>
              </a:spcAft>
              <a:buNone/>
            </a:pPr>
            <a:r>
              <a:rPr lang="ru-RU" sz="1200" dirty="0">
                <a:solidFill>
                  <a:srgbClr val="000099"/>
                </a:solidFill>
              </a:rPr>
              <a:t>Оказывается </a:t>
            </a:r>
            <a:r>
              <a:rPr lang="en-US" sz="1200" dirty="0">
                <a:solidFill>
                  <a:srgbClr val="000099"/>
                </a:solidFill>
              </a:rPr>
              <a:t>Oracle </a:t>
            </a:r>
            <a:r>
              <a:rPr lang="ru-RU" sz="1200" dirty="0">
                <a:solidFill>
                  <a:srgbClr val="000099"/>
                </a:solidFill>
              </a:rPr>
              <a:t>добавляет </a:t>
            </a:r>
            <a:r>
              <a:rPr lang="en-US" sz="1200" dirty="0">
                <a:solidFill>
                  <a:srgbClr val="000099"/>
                </a:solidFill>
              </a:rPr>
              <a:t>“</a:t>
            </a:r>
            <a:r>
              <a:rPr lang="ru-RU" sz="1200" dirty="0">
                <a:solidFill>
                  <a:srgbClr val="000099"/>
                </a:solidFill>
              </a:rPr>
              <a:t>от себя</a:t>
            </a:r>
            <a:r>
              <a:rPr lang="en-US" sz="1200" dirty="0">
                <a:solidFill>
                  <a:srgbClr val="000099"/>
                </a:solidFill>
              </a:rPr>
              <a:t>” </a:t>
            </a:r>
            <a:r>
              <a:rPr lang="ru-RU" sz="1200" dirty="0">
                <a:solidFill>
                  <a:srgbClr val="000099"/>
                </a:solidFill>
              </a:rPr>
              <a:t>много параметров. Запрос</a:t>
            </a:r>
          </a:p>
          <a:p>
            <a:pPr marL="0" indent="360000" algn="just">
              <a:spcBef>
                <a:spcPts val="0"/>
              </a:spcBef>
              <a:spcAft>
                <a:spcPts val="400"/>
              </a:spcAft>
              <a:buNone/>
            </a:pPr>
            <a:r>
              <a:rPr lang="en-US" sz="1200" b="1" dirty="0"/>
              <a:t>SELECT</a:t>
            </a:r>
            <a:r>
              <a:rPr lang="en-US" sz="1200" dirty="0"/>
              <a:t> TO_CHAR(</a:t>
            </a:r>
            <a:r>
              <a:rPr lang="en-US" sz="1200" dirty="0" err="1"/>
              <a:t>dbms_metadata.get_ddl</a:t>
            </a:r>
            <a:r>
              <a:rPr lang="en-US" sz="1200" dirty="0"/>
              <a:t>('TABLE', 'QQ', 'HR')) </a:t>
            </a:r>
            <a:r>
              <a:rPr lang="en-US" sz="1200" b="1" dirty="0"/>
              <a:t>FROM</a:t>
            </a:r>
            <a:r>
              <a:rPr lang="en-US" sz="1200" dirty="0"/>
              <a:t> dual;</a:t>
            </a:r>
          </a:p>
          <a:p>
            <a:pPr marL="0" indent="360000" algn="just">
              <a:spcBef>
                <a:spcPts val="0"/>
              </a:spcBef>
              <a:spcAft>
                <a:spcPts val="400"/>
              </a:spcAft>
              <a:buNone/>
            </a:pPr>
            <a:r>
              <a:rPr lang="ru-RU" sz="1200" dirty="0">
                <a:solidFill>
                  <a:srgbClr val="000099"/>
                </a:solidFill>
              </a:rPr>
              <a:t>возвращает текст:</a:t>
            </a:r>
          </a:p>
          <a:p>
            <a:pPr marL="0" indent="360000" algn="just">
              <a:spcBef>
                <a:spcPts val="0"/>
              </a:spcBef>
              <a:spcAft>
                <a:spcPts val="400"/>
              </a:spcAft>
              <a:buNone/>
            </a:pPr>
            <a:r>
              <a:rPr lang="en-US" sz="1200" dirty="0"/>
              <a:t>CREATE TABLE "HR"."QQ" ( "C1" CHAR(10), "C2" NUMBER(*,0) )</a:t>
            </a:r>
            <a:r>
              <a:rPr lang="ru-RU" sz="1200" dirty="0"/>
              <a:t> </a:t>
            </a:r>
            <a:r>
              <a:rPr lang="en-US" sz="1200" dirty="0"/>
              <a:t>PCTFREE 10 PCTUSED 40 INITRANS 1 MAXTRANS 255 NOCOMPRESS LOGGING STORAGE(INITIAL 65536 NEXT 1048576 MINEXTENTS 1 MAXEXTENTS 2147483645 PCTINCREASE 0 FREELISTS 1 FREELIST GROUPS 1 BUFFER_POOL DEFAULT) TABLESPACE "USERS"</a:t>
            </a:r>
          </a:p>
          <a:p>
            <a:pPr marL="228600" indent="-228600" algn="just">
              <a:spcBef>
                <a:spcPts val="0"/>
              </a:spcBef>
              <a:spcAft>
                <a:spcPts val="400"/>
              </a:spcAft>
              <a:buFont typeface="+mj-lt"/>
              <a:buAutoNum type="arabicPeriod" startAt="3"/>
            </a:pPr>
            <a:r>
              <a:rPr lang="ru-RU" sz="1200" dirty="0">
                <a:solidFill>
                  <a:srgbClr val="000099"/>
                </a:solidFill>
              </a:rPr>
              <a:t>Запрос описания пользователя </a:t>
            </a:r>
          </a:p>
          <a:p>
            <a:pPr marL="0" indent="360000" algn="just">
              <a:spcBef>
                <a:spcPts val="0"/>
              </a:spcBef>
              <a:spcAft>
                <a:spcPts val="400"/>
              </a:spcAft>
              <a:buNone/>
            </a:pPr>
            <a:r>
              <a:rPr lang="en-US" sz="1200" b="1" dirty="0"/>
              <a:t>SELECT</a:t>
            </a:r>
            <a:r>
              <a:rPr lang="en-US" sz="1200" dirty="0"/>
              <a:t> TO_CHAR(</a:t>
            </a:r>
            <a:r>
              <a:rPr lang="en-US" sz="1200" dirty="0" err="1"/>
              <a:t>dbms_metadata.get_ddl</a:t>
            </a:r>
            <a:r>
              <a:rPr lang="en-US" sz="1200" dirty="0"/>
              <a:t>('USER', '</a:t>
            </a:r>
            <a:r>
              <a:rPr lang="ru-RU" sz="1200" dirty="0" err="1"/>
              <a:t>имя_пользователя</a:t>
            </a:r>
            <a:r>
              <a:rPr lang="ru-RU" sz="1200" dirty="0"/>
              <a:t>')</a:t>
            </a:r>
            <a:r>
              <a:rPr lang="en-US" sz="1200" dirty="0"/>
              <a:t>)</a:t>
            </a:r>
            <a:r>
              <a:rPr lang="ru-RU" sz="1200" dirty="0"/>
              <a:t> </a:t>
            </a:r>
            <a:r>
              <a:rPr lang="en-US" sz="1200" b="1" dirty="0"/>
              <a:t>FROM</a:t>
            </a:r>
            <a:r>
              <a:rPr lang="en-US" sz="1200" dirty="0"/>
              <a:t> dual;</a:t>
            </a:r>
          </a:p>
          <a:p>
            <a:pPr marL="0" indent="360000" algn="just">
              <a:spcBef>
                <a:spcPts val="0"/>
              </a:spcBef>
              <a:spcAft>
                <a:spcPts val="400"/>
              </a:spcAft>
              <a:buNone/>
            </a:pPr>
            <a:r>
              <a:rPr lang="ru-RU" sz="1200" dirty="0">
                <a:solidFill>
                  <a:srgbClr val="000099"/>
                </a:solidFill>
              </a:rPr>
              <a:t>В спецификации запроса сначала вид хранимого объекта, затем его имя и имя схемы.</a:t>
            </a:r>
          </a:p>
        </p:txBody>
      </p:sp>
    </p:spTree>
    <p:extLst>
      <p:ext uri="{BB962C8B-B14F-4D97-AF65-F5344CB8AC3E}">
        <p14:creationId xmlns:p14="http://schemas.microsoft.com/office/powerpoint/2010/main" val="719019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Объектные типы данных </a:t>
            </a:r>
          </a:p>
        </p:txBody>
      </p:sp>
      <p:sp>
        <p:nvSpPr>
          <p:cNvPr id="5" name="Rectangle 2">
            <a:extLst>
              <a:ext uri="{FF2B5EF4-FFF2-40B4-BE49-F238E27FC236}">
                <a16:creationId xmlns:a16="http://schemas.microsoft.com/office/drawing/2014/main" id="{DCF92829-6013-4383-9B7A-8205112D4D8D}"/>
              </a:ext>
            </a:extLst>
          </p:cNvPr>
          <p:cNvSpPr txBox="1">
            <a:spLocks noChangeArrowheads="1"/>
          </p:cNvSpPr>
          <p:nvPr/>
        </p:nvSpPr>
        <p:spPr>
          <a:xfrm>
            <a:off x="1115616" y="481012"/>
            <a:ext cx="6768752" cy="345889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360000" algn="just">
              <a:spcBef>
                <a:spcPts val="0"/>
              </a:spcBef>
              <a:spcAft>
                <a:spcPts val="600"/>
              </a:spcAft>
              <a:buNone/>
            </a:pPr>
            <a:r>
              <a:rPr lang="ru-RU" sz="1400" dirty="0">
                <a:solidFill>
                  <a:srgbClr val="000099"/>
                </a:solidFill>
              </a:rPr>
              <a:t>Объекты могут быть постоянными и временными. Хранимый (</a:t>
            </a:r>
            <a:r>
              <a:rPr lang="ru-RU" sz="1400" dirty="0" err="1">
                <a:solidFill>
                  <a:srgbClr val="000099"/>
                </a:solidFill>
              </a:rPr>
              <a:t>persistent</a:t>
            </a:r>
            <a:r>
              <a:rPr lang="ru-RU" sz="1400" dirty="0">
                <a:solidFill>
                  <a:srgbClr val="000099"/>
                </a:solidFill>
              </a:rPr>
              <a:t>) объект может быть как значением столбца обычной таблицы, так и строкой таблицы (в этом случае таблицу называют  объектной). </a:t>
            </a:r>
          </a:p>
          <a:p>
            <a:pPr marL="0" indent="360000" algn="just">
              <a:spcBef>
                <a:spcPts val="0"/>
              </a:spcBef>
              <a:spcAft>
                <a:spcPts val="600"/>
              </a:spcAft>
              <a:buNone/>
            </a:pPr>
            <a:r>
              <a:rPr lang="ru-RU" sz="1400" dirty="0">
                <a:solidFill>
                  <a:srgbClr val="000099"/>
                </a:solidFill>
              </a:rPr>
              <a:t>Временный (</a:t>
            </a:r>
            <a:r>
              <a:rPr lang="ru-RU" sz="1400" dirty="0" err="1">
                <a:solidFill>
                  <a:srgbClr val="000099"/>
                </a:solidFill>
              </a:rPr>
              <a:t>transient</a:t>
            </a:r>
            <a:r>
              <a:rPr lang="ru-RU" sz="1400" dirty="0">
                <a:solidFill>
                  <a:srgbClr val="000099"/>
                </a:solidFill>
              </a:rPr>
              <a:t>) объект создается в памяти и уничтожается после окончания работы программы. Отправив такой объект в базу данных  вы делаете его постоянным. А постоянный объект можно извлечь из БД и поместить его во временный объект  такого  же типа. </a:t>
            </a:r>
          </a:p>
          <a:p>
            <a:pPr marL="0" indent="360000" algn="just">
              <a:spcBef>
                <a:spcPts val="0"/>
              </a:spcBef>
              <a:spcAft>
                <a:spcPts val="600"/>
              </a:spcAft>
              <a:buNone/>
            </a:pPr>
            <a:r>
              <a:rPr lang="ru-RU" sz="1400" dirty="0">
                <a:solidFill>
                  <a:srgbClr val="000099"/>
                </a:solidFill>
              </a:rPr>
              <a:t>Тип объекта (то есть абстрактный тип данных и методы) всегда хранится в словаре. Экземпляр хранимого объекта хранится в таблицах (одной или более) как значение столбца или строка объектной таблицы. </a:t>
            </a:r>
          </a:p>
          <a:p>
            <a:pPr marL="0" indent="360000" algn="just">
              <a:spcBef>
                <a:spcPts val="0"/>
              </a:spcBef>
              <a:spcAft>
                <a:spcPts val="600"/>
              </a:spcAft>
              <a:buNone/>
            </a:pPr>
            <a:r>
              <a:rPr lang="ru-RU" sz="1400" dirty="0">
                <a:solidFill>
                  <a:srgbClr val="000099"/>
                </a:solidFill>
              </a:rPr>
              <a:t>Выборка и манипулирование хранимыми объектами в базе данных осуществляется на языке SQL. Для работы с временными объектами на сервере предназначен язык PL/SQL. Язык C++ позволяет работать</a:t>
            </a:r>
            <a:r>
              <a:rPr lang="en-US" sz="1400" dirty="0">
                <a:solidFill>
                  <a:srgbClr val="000099"/>
                </a:solidFill>
              </a:rPr>
              <a:t> </a:t>
            </a:r>
            <a:r>
              <a:rPr lang="ru-RU" sz="1400" dirty="0">
                <a:solidFill>
                  <a:srgbClr val="000099"/>
                </a:solidFill>
              </a:rPr>
              <a:t>с объектами на стороне клиента. Используются вызовы программ на C++ из PL/SQL. В Java можно работать на всех трёх слоях архитектуры </a:t>
            </a:r>
            <a:r>
              <a:rPr lang="en-US" sz="1400" dirty="0">
                <a:solidFill>
                  <a:srgbClr val="000099"/>
                </a:solidFill>
              </a:rPr>
              <a:t>MVC</a:t>
            </a:r>
            <a:r>
              <a:rPr lang="ru-RU" sz="1400" dirty="0">
                <a:solidFill>
                  <a:srgbClr val="000099"/>
                </a:solidFill>
              </a:rPr>
              <a:t>. </a:t>
            </a:r>
          </a:p>
        </p:txBody>
      </p:sp>
    </p:spTree>
    <p:extLst>
      <p:ext uri="{BB962C8B-B14F-4D97-AF65-F5344CB8AC3E}">
        <p14:creationId xmlns:p14="http://schemas.microsoft.com/office/powerpoint/2010/main" val="4015127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Объектные типы данных </a:t>
            </a:r>
          </a:p>
        </p:txBody>
      </p:sp>
      <p:sp>
        <p:nvSpPr>
          <p:cNvPr id="10" name="Rectangle 2">
            <a:extLst>
              <a:ext uri="{FF2B5EF4-FFF2-40B4-BE49-F238E27FC236}">
                <a16:creationId xmlns:a16="http://schemas.microsoft.com/office/drawing/2014/main" id="{44609BF0-DA9C-4E5F-A5DE-D158A6D6DDBE}"/>
              </a:ext>
            </a:extLst>
          </p:cNvPr>
          <p:cNvSpPr txBox="1">
            <a:spLocks noChangeArrowheads="1"/>
          </p:cNvSpPr>
          <p:nvPr/>
        </p:nvSpPr>
        <p:spPr>
          <a:xfrm>
            <a:off x="827584" y="481012"/>
            <a:ext cx="7488832" cy="4178970"/>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360000" algn="just">
              <a:spcBef>
                <a:spcPts val="0"/>
              </a:spcBef>
              <a:spcAft>
                <a:spcPts val="600"/>
              </a:spcAft>
              <a:buNone/>
            </a:pPr>
            <a:r>
              <a:rPr lang="ru-RU" sz="1400" dirty="0">
                <a:solidFill>
                  <a:srgbClr val="000099"/>
                </a:solidFill>
              </a:rPr>
              <a:t>Можно выделить следующие разновидности объектных типов:</a:t>
            </a:r>
          </a:p>
          <a:p>
            <a:pPr algn="just">
              <a:spcBef>
                <a:spcPts val="0"/>
              </a:spcBef>
              <a:spcAft>
                <a:spcPts val="600"/>
              </a:spcAft>
            </a:pPr>
            <a:r>
              <a:rPr lang="ru-RU" sz="1400" dirty="0">
                <a:solidFill>
                  <a:srgbClr val="000099"/>
                </a:solidFill>
              </a:rPr>
              <a:t>простой объектный тип, который строится на скалярных предопределённых типах данных;</a:t>
            </a:r>
          </a:p>
          <a:p>
            <a:pPr algn="just">
              <a:spcBef>
                <a:spcPts val="0"/>
              </a:spcBef>
              <a:spcAft>
                <a:spcPts val="600"/>
              </a:spcAft>
            </a:pPr>
            <a:r>
              <a:rPr lang="ru-RU" sz="1400" dirty="0">
                <a:solidFill>
                  <a:srgbClr val="000099"/>
                </a:solidFill>
              </a:rPr>
              <a:t>составной объектный тип, использующий другие объектные типы;</a:t>
            </a:r>
          </a:p>
          <a:p>
            <a:pPr algn="just">
              <a:spcBef>
                <a:spcPts val="0"/>
              </a:spcBef>
              <a:spcAft>
                <a:spcPts val="600"/>
              </a:spcAft>
            </a:pPr>
            <a:r>
              <a:rPr lang="ru-RU" sz="1400" dirty="0">
                <a:solidFill>
                  <a:srgbClr val="000099"/>
                </a:solidFill>
              </a:rPr>
              <a:t>ссылочный объектный тип;</a:t>
            </a:r>
          </a:p>
          <a:p>
            <a:pPr algn="just">
              <a:spcBef>
                <a:spcPts val="0"/>
              </a:spcBef>
              <a:spcAft>
                <a:spcPts val="600"/>
              </a:spcAft>
            </a:pPr>
            <a:r>
              <a:rPr lang="ru-RU" sz="1400" dirty="0">
                <a:solidFill>
                  <a:srgbClr val="000099"/>
                </a:solidFill>
              </a:rPr>
              <a:t>типы коллекций двух разновидностей </a:t>
            </a:r>
            <a:r>
              <a:rPr lang="ru-RU" sz="1400" b="1" dirty="0">
                <a:solidFill>
                  <a:srgbClr val="000099"/>
                </a:solidFill>
              </a:rPr>
              <a:t>VARRAY</a:t>
            </a:r>
            <a:r>
              <a:rPr lang="ru-RU" sz="1400" dirty="0">
                <a:solidFill>
                  <a:srgbClr val="000099"/>
                </a:solidFill>
              </a:rPr>
              <a:t> и </a:t>
            </a:r>
            <a:r>
              <a:rPr lang="ru-RU" sz="1400" b="1" dirty="0">
                <a:solidFill>
                  <a:srgbClr val="000099"/>
                </a:solidFill>
              </a:rPr>
              <a:t>NESTED TABLES</a:t>
            </a:r>
            <a:r>
              <a:rPr lang="ru-RU" sz="1400" dirty="0">
                <a:solidFill>
                  <a:srgbClr val="000099"/>
                </a:solidFill>
              </a:rPr>
              <a:t>.</a:t>
            </a:r>
          </a:p>
          <a:p>
            <a:pPr marL="0" indent="360000" algn="just">
              <a:spcBef>
                <a:spcPts val="0"/>
              </a:spcBef>
              <a:spcAft>
                <a:spcPts val="600"/>
              </a:spcAft>
              <a:buNone/>
            </a:pPr>
            <a:r>
              <a:rPr lang="ru-RU" sz="1400" dirty="0">
                <a:solidFill>
                  <a:srgbClr val="000099"/>
                </a:solidFill>
              </a:rPr>
              <a:t>Ссылочный объектный тип </a:t>
            </a:r>
            <a:r>
              <a:rPr lang="ru-RU" sz="1400" b="1" dirty="0">
                <a:solidFill>
                  <a:srgbClr val="000099"/>
                </a:solidFill>
              </a:rPr>
              <a:t>REF</a:t>
            </a:r>
            <a:r>
              <a:rPr lang="ru-RU" sz="1400" dirty="0">
                <a:solidFill>
                  <a:srgbClr val="000099"/>
                </a:solidFill>
              </a:rPr>
              <a:t> это логический указатель, определяющий отношения между экземплярами классов. Он основывается на одноэлементных или коллекционных типах данных.      </a:t>
            </a:r>
          </a:p>
          <a:p>
            <a:pPr marL="0" indent="360000" algn="just">
              <a:spcBef>
                <a:spcPts val="0"/>
              </a:spcBef>
              <a:spcAft>
                <a:spcPts val="600"/>
              </a:spcAft>
              <a:buNone/>
            </a:pPr>
            <a:r>
              <a:rPr lang="ru-RU" sz="1400" dirty="0">
                <a:solidFill>
                  <a:srgbClr val="000099"/>
                </a:solidFill>
              </a:rPr>
              <a:t>Указатели </a:t>
            </a:r>
            <a:r>
              <a:rPr lang="ru-RU" sz="1400" b="1" dirty="0">
                <a:solidFill>
                  <a:srgbClr val="000099"/>
                </a:solidFill>
              </a:rPr>
              <a:t>REF</a:t>
            </a:r>
            <a:r>
              <a:rPr lang="ru-RU" sz="1400" dirty="0">
                <a:solidFill>
                  <a:srgbClr val="000099"/>
                </a:solidFill>
              </a:rPr>
              <a:t> задают ассоциации </a:t>
            </a:r>
            <a:r>
              <a:rPr lang="ru-RU" sz="1400" b="1" dirty="0">
                <a:solidFill>
                  <a:srgbClr val="000099"/>
                </a:solidFill>
              </a:rPr>
              <a:t>UML</a:t>
            </a:r>
            <a:r>
              <a:rPr lang="ru-RU" sz="1400" dirty="0">
                <a:solidFill>
                  <a:srgbClr val="000099"/>
                </a:solidFill>
              </a:rPr>
              <a:t> и заменяют внешние ключи, предоставляя прямую навигацию между объектами разных типов.</a:t>
            </a:r>
          </a:p>
          <a:p>
            <a:pPr marL="0" indent="360000" algn="just">
              <a:spcBef>
                <a:spcPts val="0"/>
              </a:spcBef>
              <a:spcAft>
                <a:spcPts val="600"/>
              </a:spcAft>
              <a:buNone/>
            </a:pPr>
            <a:r>
              <a:rPr lang="ru-RU" sz="1400" b="1" dirty="0">
                <a:solidFill>
                  <a:srgbClr val="000099"/>
                </a:solidFill>
              </a:rPr>
              <a:t>VARRAY</a:t>
            </a:r>
            <a:r>
              <a:rPr lang="ru-RU" sz="1400" dirty="0">
                <a:solidFill>
                  <a:srgbClr val="000099"/>
                </a:solidFill>
              </a:rPr>
              <a:t> – это упорядоченная коллекция фиксированной длины. Хранится в сегменте таблицы, использующей такой тип.</a:t>
            </a:r>
          </a:p>
          <a:p>
            <a:pPr marL="0" indent="360000" algn="just">
              <a:spcBef>
                <a:spcPts val="0"/>
              </a:spcBef>
              <a:spcAft>
                <a:spcPts val="600"/>
              </a:spcAft>
              <a:buNone/>
            </a:pPr>
            <a:r>
              <a:rPr lang="ru-RU" sz="1400" dirty="0">
                <a:solidFill>
                  <a:srgbClr val="000099"/>
                </a:solidFill>
              </a:rPr>
              <a:t>Вложенная таблица </a:t>
            </a:r>
            <a:r>
              <a:rPr lang="ru-RU" sz="1400" b="1" dirty="0">
                <a:solidFill>
                  <a:srgbClr val="000099"/>
                </a:solidFill>
              </a:rPr>
              <a:t>NESTED TABLE</a:t>
            </a:r>
            <a:r>
              <a:rPr lang="ru-RU" sz="1400" dirty="0">
                <a:solidFill>
                  <a:srgbClr val="000099"/>
                </a:solidFill>
              </a:rPr>
              <a:t> это неограниченная и неупорядоченная коллекция. Хранится в своём сегменте, не совпадающем с сегментом основной таблицы.</a:t>
            </a:r>
          </a:p>
        </p:txBody>
      </p:sp>
    </p:spTree>
    <p:extLst>
      <p:ext uri="{BB962C8B-B14F-4D97-AF65-F5344CB8AC3E}">
        <p14:creationId xmlns:p14="http://schemas.microsoft.com/office/powerpoint/2010/main" val="3316730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39584"/>
            <a:ext cx="9144000" cy="44393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Создание пользовательского типа данных</a:t>
            </a:r>
          </a:p>
        </p:txBody>
      </p:sp>
      <p:sp>
        <p:nvSpPr>
          <p:cNvPr id="19" name="TextBox 18">
            <a:extLst>
              <a:ext uri="{FF2B5EF4-FFF2-40B4-BE49-F238E27FC236}">
                <a16:creationId xmlns:a16="http://schemas.microsoft.com/office/drawing/2014/main" id="{5C7F1968-465D-4F84-9419-1D1383E5CBD8}"/>
              </a:ext>
            </a:extLst>
          </p:cNvPr>
          <p:cNvSpPr txBox="1"/>
          <p:nvPr/>
        </p:nvSpPr>
        <p:spPr>
          <a:xfrm>
            <a:off x="899592" y="483518"/>
            <a:ext cx="7344816" cy="4165243"/>
          </a:xfrm>
          <a:prstGeom prst="rect">
            <a:avLst/>
          </a:prstGeom>
          <a:noFill/>
        </p:spPr>
        <p:txBody>
          <a:bodyPr wrap="square">
            <a:spAutoFit/>
          </a:bodyPr>
          <a:lstStyle/>
          <a:p>
            <a:pPr marL="0" indent="360000">
              <a:spcAft>
                <a:spcPts val="200"/>
              </a:spcAft>
              <a:buNone/>
            </a:pPr>
            <a:r>
              <a:rPr lang="ru-RU" sz="1400" dirty="0">
                <a:solidFill>
                  <a:srgbClr val="000099"/>
                </a:solidFill>
              </a:rPr>
              <a:t>Создадим тип данных </a:t>
            </a:r>
            <a:r>
              <a:rPr lang="en-US" sz="1400" dirty="0" err="1">
                <a:solidFill>
                  <a:srgbClr val="000099"/>
                </a:solidFill>
              </a:rPr>
              <a:t>dept_type</a:t>
            </a:r>
            <a:r>
              <a:rPr lang="en-US" sz="1400" dirty="0">
                <a:solidFill>
                  <a:srgbClr val="000099"/>
                </a:solidFill>
              </a:rPr>
              <a:t>, </a:t>
            </a:r>
            <a:r>
              <a:rPr lang="ru-RU" sz="1400" dirty="0">
                <a:solidFill>
                  <a:srgbClr val="000099"/>
                </a:solidFill>
              </a:rPr>
              <a:t>описывающий таблицу </a:t>
            </a:r>
            <a:r>
              <a:rPr lang="en-US" sz="1400" dirty="0">
                <a:solidFill>
                  <a:srgbClr val="000099"/>
                </a:solidFill>
              </a:rPr>
              <a:t>dept</a:t>
            </a:r>
            <a:r>
              <a:rPr lang="ru-RU" sz="1400" dirty="0">
                <a:solidFill>
                  <a:srgbClr val="000099"/>
                </a:solidFill>
              </a:rPr>
              <a:t>. </a:t>
            </a:r>
            <a:endParaRPr lang="en-US" sz="1400" dirty="0">
              <a:solidFill>
                <a:srgbClr val="000099"/>
              </a:solidFill>
            </a:endParaRPr>
          </a:p>
          <a:p>
            <a:pPr marL="0" indent="360000">
              <a:spcAft>
                <a:spcPts val="200"/>
              </a:spcAft>
              <a:buNone/>
            </a:pPr>
            <a:r>
              <a:rPr lang="en-US" sz="1400" b="1" dirty="0"/>
              <a:t>CREATE TYPE</a:t>
            </a:r>
            <a:r>
              <a:rPr lang="en-US" sz="1400" dirty="0"/>
              <a:t> </a:t>
            </a:r>
            <a:r>
              <a:rPr lang="en-US" sz="1400" dirty="0" err="1"/>
              <a:t>dept_type</a:t>
            </a:r>
            <a:r>
              <a:rPr lang="en-US" sz="1400" dirty="0"/>
              <a:t> </a:t>
            </a:r>
            <a:r>
              <a:rPr lang="en-US" sz="1400" b="1" dirty="0"/>
              <a:t>AS OBJECT </a:t>
            </a:r>
            <a:r>
              <a:rPr lang="en-US" sz="1400" dirty="0"/>
              <a:t>(</a:t>
            </a:r>
          </a:p>
          <a:p>
            <a:pPr marL="0" indent="360000">
              <a:spcAft>
                <a:spcPts val="200"/>
              </a:spcAft>
              <a:buNone/>
            </a:pPr>
            <a:r>
              <a:rPr lang="ru-RU" sz="1400" dirty="0"/>
              <a:t>	</a:t>
            </a:r>
            <a:r>
              <a:rPr lang="en-US" sz="1400" dirty="0" err="1"/>
              <a:t>Deptno</a:t>
            </a:r>
            <a:r>
              <a:rPr lang="en-US" sz="1400" dirty="0"/>
              <a:t>	NUMBER(2),</a:t>
            </a:r>
          </a:p>
          <a:p>
            <a:pPr marL="0" indent="360000">
              <a:spcAft>
                <a:spcPts val="200"/>
              </a:spcAft>
              <a:buNone/>
            </a:pPr>
            <a:r>
              <a:rPr lang="ru-RU" sz="1400" dirty="0"/>
              <a:t>	</a:t>
            </a:r>
            <a:r>
              <a:rPr lang="en-US" sz="1400" dirty="0" err="1"/>
              <a:t>Dname</a:t>
            </a:r>
            <a:r>
              <a:rPr lang="en-US" sz="1400" dirty="0"/>
              <a:t>	VARCHAR2(14),</a:t>
            </a:r>
            <a:endParaRPr lang="ru-RU" sz="1400" dirty="0"/>
          </a:p>
          <a:p>
            <a:pPr marL="0" indent="360000">
              <a:spcAft>
                <a:spcPts val="200"/>
              </a:spcAft>
              <a:buNone/>
            </a:pPr>
            <a:r>
              <a:rPr lang="ru-RU" sz="1400" dirty="0"/>
              <a:t>	</a:t>
            </a:r>
            <a:r>
              <a:rPr lang="en-US" sz="1400" dirty="0"/>
              <a:t>Loc	VARCHAR2(23)</a:t>
            </a:r>
          </a:p>
          <a:p>
            <a:pPr marL="0" indent="360000">
              <a:spcAft>
                <a:spcPts val="200"/>
              </a:spcAft>
              <a:buNone/>
            </a:pPr>
            <a:r>
              <a:rPr lang="en-US" sz="1400" dirty="0"/>
              <a:t>);</a:t>
            </a:r>
          </a:p>
          <a:p>
            <a:pPr marL="0" indent="360000">
              <a:spcAft>
                <a:spcPts val="200"/>
              </a:spcAft>
              <a:buNone/>
            </a:pPr>
            <a:r>
              <a:rPr lang="ru-RU" sz="1400" dirty="0">
                <a:solidFill>
                  <a:srgbClr val="000099"/>
                </a:solidFill>
              </a:rPr>
              <a:t>Затем создадим таблицу  </a:t>
            </a:r>
            <a:r>
              <a:rPr lang="en-US" sz="1400" dirty="0" err="1">
                <a:solidFill>
                  <a:srgbClr val="000099"/>
                </a:solidFill>
              </a:rPr>
              <a:t>emp_dept</a:t>
            </a:r>
            <a:r>
              <a:rPr lang="en-US" sz="1400" dirty="0">
                <a:solidFill>
                  <a:srgbClr val="000099"/>
                </a:solidFill>
              </a:rPr>
              <a:t>  (</a:t>
            </a:r>
            <a:r>
              <a:rPr lang="ru-RU" sz="1400" dirty="0">
                <a:solidFill>
                  <a:srgbClr val="000099"/>
                </a:solidFill>
              </a:rPr>
              <a:t>то есть </a:t>
            </a:r>
            <a:r>
              <a:rPr lang="en-US" sz="1400" dirty="0">
                <a:solidFill>
                  <a:srgbClr val="000099"/>
                </a:solidFill>
              </a:rPr>
              <a:t>emp  </a:t>
            </a:r>
            <a:r>
              <a:rPr lang="ru-RU" sz="1400" dirty="0">
                <a:solidFill>
                  <a:srgbClr val="000099"/>
                </a:solidFill>
              </a:rPr>
              <a:t>включающую в себя </a:t>
            </a:r>
            <a:r>
              <a:rPr lang="en-US" sz="1400" dirty="0">
                <a:solidFill>
                  <a:srgbClr val="000099"/>
                </a:solidFill>
              </a:rPr>
              <a:t>dept).</a:t>
            </a:r>
          </a:p>
          <a:p>
            <a:pPr marL="0" indent="360000">
              <a:spcAft>
                <a:spcPts val="200"/>
              </a:spcAft>
              <a:buNone/>
            </a:pPr>
            <a:r>
              <a:rPr lang="en-US" sz="1400" dirty="0"/>
              <a:t>CREATE  TABLE </a:t>
            </a:r>
            <a:r>
              <a:rPr lang="en-US" sz="1400" dirty="0" err="1"/>
              <a:t>emp_dept</a:t>
            </a:r>
            <a:r>
              <a:rPr lang="en-US" sz="1400" dirty="0"/>
              <a:t> (</a:t>
            </a:r>
          </a:p>
          <a:p>
            <a:pPr marL="0" indent="360000">
              <a:spcAft>
                <a:spcPts val="200"/>
              </a:spcAft>
              <a:buNone/>
            </a:pPr>
            <a:r>
              <a:rPr lang="ru-RU" sz="1400" dirty="0"/>
              <a:t>	</a:t>
            </a:r>
            <a:r>
              <a:rPr lang="en-US" sz="1400" dirty="0" err="1"/>
              <a:t>empno</a:t>
            </a:r>
            <a:r>
              <a:rPr lang="en-US" sz="1400" dirty="0"/>
              <a:t> 	NUMBER(4),</a:t>
            </a:r>
            <a:endParaRPr lang="ru-RU" sz="1400" dirty="0"/>
          </a:p>
          <a:p>
            <a:pPr marL="0" indent="360000">
              <a:spcAft>
                <a:spcPts val="200"/>
              </a:spcAft>
              <a:buNone/>
            </a:pPr>
            <a:r>
              <a:rPr lang="ru-RU" sz="1400" dirty="0"/>
              <a:t>	</a:t>
            </a:r>
            <a:r>
              <a:rPr lang="en-US" sz="1400" dirty="0" err="1"/>
              <a:t>ename</a:t>
            </a:r>
            <a:r>
              <a:rPr lang="en-US" sz="1400" dirty="0"/>
              <a:t>	VARCHAR2(10),</a:t>
            </a:r>
          </a:p>
          <a:p>
            <a:pPr marL="0" indent="360000">
              <a:spcAft>
                <a:spcPts val="200"/>
              </a:spcAft>
              <a:buNone/>
            </a:pPr>
            <a:r>
              <a:rPr lang="ru-RU" sz="1400" dirty="0"/>
              <a:t>	</a:t>
            </a:r>
            <a:r>
              <a:rPr lang="en-US" sz="1400" dirty="0"/>
              <a:t>job	VARCHAR2(9),</a:t>
            </a:r>
          </a:p>
          <a:p>
            <a:pPr marL="0" indent="360000">
              <a:spcAft>
                <a:spcPts val="200"/>
              </a:spcAft>
              <a:buNone/>
            </a:pPr>
            <a:r>
              <a:rPr lang="ru-RU" sz="1400" dirty="0"/>
              <a:t>	</a:t>
            </a:r>
            <a:r>
              <a:rPr lang="en-US" sz="1400" dirty="0" err="1"/>
              <a:t>mgr</a:t>
            </a:r>
            <a:r>
              <a:rPr lang="en-US" sz="1400" dirty="0"/>
              <a:t>	NUMBER(4),</a:t>
            </a:r>
          </a:p>
          <a:p>
            <a:pPr marL="0" indent="360000">
              <a:spcAft>
                <a:spcPts val="200"/>
              </a:spcAft>
              <a:buNone/>
            </a:pPr>
            <a:r>
              <a:rPr lang="ru-RU" sz="1400" dirty="0"/>
              <a:t>	</a:t>
            </a:r>
            <a:r>
              <a:rPr lang="en-US" sz="1400" dirty="0" err="1"/>
              <a:t>hiredate</a:t>
            </a:r>
            <a:r>
              <a:rPr lang="ru-RU" sz="1400" dirty="0"/>
              <a:t>	</a:t>
            </a:r>
            <a:r>
              <a:rPr lang="en-US" sz="1400" dirty="0"/>
              <a:t>DATE,</a:t>
            </a:r>
          </a:p>
          <a:p>
            <a:pPr marL="0" indent="360000">
              <a:spcAft>
                <a:spcPts val="200"/>
              </a:spcAft>
              <a:buNone/>
            </a:pPr>
            <a:r>
              <a:rPr lang="ru-RU" sz="1400" dirty="0"/>
              <a:t>	</a:t>
            </a:r>
            <a:r>
              <a:rPr lang="en-US" sz="1400" dirty="0" err="1"/>
              <a:t>sal</a:t>
            </a:r>
            <a:r>
              <a:rPr lang="en-US" sz="1400" dirty="0"/>
              <a:t>	NUMBER(7,2),</a:t>
            </a:r>
          </a:p>
          <a:p>
            <a:pPr marL="0" indent="360000">
              <a:spcAft>
                <a:spcPts val="200"/>
              </a:spcAft>
              <a:buNone/>
            </a:pPr>
            <a:r>
              <a:rPr lang="ru-RU" sz="1400" dirty="0"/>
              <a:t>	</a:t>
            </a:r>
            <a:r>
              <a:rPr lang="en-US" sz="1400" dirty="0"/>
              <a:t>comm	NUMBER(7,2),</a:t>
            </a:r>
          </a:p>
          <a:p>
            <a:pPr marL="0" indent="360000">
              <a:spcAft>
                <a:spcPts val="200"/>
              </a:spcAft>
              <a:buNone/>
            </a:pPr>
            <a:r>
              <a:rPr lang="ru-RU" sz="1400" dirty="0"/>
              <a:t>	</a:t>
            </a:r>
            <a:r>
              <a:rPr lang="en-US" sz="1400" dirty="0"/>
              <a:t>dept1	DEPT_TYPE</a:t>
            </a:r>
          </a:p>
          <a:p>
            <a:pPr marL="0" indent="360000">
              <a:spcAft>
                <a:spcPts val="200"/>
              </a:spcAft>
              <a:buNone/>
            </a:pPr>
            <a:r>
              <a:rPr lang="en-US" sz="1400" dirty="0"/>
              <a:t>);</a:t>
            </a:r>
            <a:endParaRPr lang="ru-RU" sz="1400" dirty="0"/>
          </a:p>
        </p:txBody>
      </p:sp>
    </p:spTree>
    <p:extLst>
      <p:ext uri="{BB962C8B-B14F-4D97-AF65-F5344CB8AC3E}">
        <p14:creationId xmlns:p14="http://schemas.microsoft.com/office/powerpoint/2010/main" val="1410662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107504" y="39584"/>
            <a:ext cx="8855968" cy="44393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Спецификация типа</a:t>
            </a:r>
            <a:endParaRPr lang="ru-RU" sz="2000" b="1" dirty="0">
              <a:solidFill>
                <a:srgbClr val="C00000"/>
              </a:solidFill>
              <a:latin typeface="Arial" charset="0"/>
            </a:endParaRPr>
          </a:p>
        </p:txBody>
      </p:sp>
      <p:sp>
        <p:nvSpPr>
          <p:cNvPr id="6" name="Rectangle 2">
            <a:extLst>
              <a:ext uri="{FF2B5EF4-FFF2-40B4-BE49-F238E27FC236}">
                <a16:creationId xmlns:a16="http://schemas.microsoft.com/office/drawing/2014/main" id="{470255E4-54A1-4BAF-A2AA-A16678C54195}"/>
              </a:ext>
            </a:extLst>
          </p:cNvPr>
          <p:cNvSpPr txBox="1">
            <a:spLocks noChangeArrowheads="1"/>
          </p:cNvSpPr>
          <p:nvPr/>
        </p:nvSpPr>
        <p:spPr>
          <a:xfrm>
            <a:off x="755576" y="461650"/>
            <a:ext cx="7488832" cy="4198332"/>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360000">
              <a:spcBef>
                <a:spcPts val="0"/>
              </a:spcBef>
              <a:spcAft>
                <a:spcPts val="400"/>
              </a:spcAft>
              <a:buNone/>
            </a:pPr>
            <a:r>
              <a:rPr lang="ru-RU" sz="1400" dirty="0">
                <a:solidFill>
                  <a:srgbClr val="000099"/>
                </a:solidFill>
              </a:rPr>
              <a:t>В  предыдущем примере была создана только спецификация типа. Её синтаксис:</a:t>
            </a:r>
          </a:p>
          <a:p>
            <a:pPr marL="0" indent="360000">
              <a:spcBef>
                <a:spcPts val="0"/>
              </a:spcBef>
              <a:spcAft>
                <a:spcPts val="400"/>
              </a:spcAft>
              <a:buNone/>
            </a:pPr>
            <a:r>
              <a:rPr lang="en-US" sz="1400" b="1" dirty="0"/>
              <a:t>CREATE [OR REPLACE] TYPE</a:t>
            </a:r>
            <a:r>
              <a:rPr lang="en-US" sz="1400" dirty="0"/>
              <a:t> [schema .]</a:t>
            </a:r>
            <a:r>
              <a:rPr lang="en-US" sz="1400" dirty="0" err="1"/>
              <a:t>type_name</a:t>
            </a:r>
            <a:endParaRPr lang="en-US" sz="1400" dirty="0"/>
          </a:p>
          <a:p>
            <a:pPr marL="0" indent="360000">
              <a:spcBef>
                <a:spcPts val="0"/>
              </a:spcBef>
              <a:spcAft>
                <a:spcPts val="400"/>
              </a:spcAft>
              <a:buNone/>
            </a:pPr>
            <a:r>
              <a:rPr lang="en-US" sz="1400" dirty="0"/>
              <a:t>{ { </a:t>
            </a:r>
            <a:r>
              <a:rPr lang="en-US" sz="1400" b="1" dirty="0"/>
              <a:t>IS</a:t>
            </a:r>
            <a:r>
              <a:rPr lang="en-US" sz="1400" dirty="0"/>
              <a:t> | </a:t>
            </a:r>
            <a:r>
              <a:rPr lang="en-US" sz="1400" b="1" dirty="0"/>
              <a:t>AS</a:t>
            </a:r>
            <a:r>
              <a:rPr lang="en-US" sz="1400" dirty="0"/>
              <a:t> } </a:t>
            </a:r>
            <a:r>
              <a:rPr lang="en-US" sz="1400" b="1" dirty="0"/>
              <a:t>OBJECT</a:t>
            </a:r>
            <a:r>
              <a:rPr lang="en-US" sz="1400" dirty="0"/>
              <a:t> }</a:t>
            </a:r>
          </a:p>
          <a:p>
            <a:pPr marL="0" indent="360000">
              <a:spcBef>
                <a:spcPts val="0"/>
              </a:spcBef>
              <a:spcAft>
                <a:spcPts val="400"/>
              </a:spcAft>
              <a:buNone/>
            </a:pPr>
            <a:r>
              <a:rPr lang="en-US" sz="1400" dirty="0"/>
              <a:t>[ { attribute datatype [</a:t>
            </a:r>
            <a:r>
              <a:rPr lang="en-US" sz="1400" dirty="0" err="1"/>
              <a:t>sqlj_object_type_attr</a:t>
            </a:r>
            <a:r>
              <a:rPr lang="en-US" sz="1400" dirty="0"/>
              <a:t>] } ] |</a:t>
            </a:r>
          </a:p>
          <a:p>
            <a:pPr marL="0" indent="360000">
              <a:spcBef>
                <a:spcPts val="0"/>
              </a:spcBef>
              <a:spcAft>
                <a:spcPts val="400"/>
              </a:spcAft>
              <a:buNone/>
            </a:pPr>
            <a:r>
              <a:rPr lang="en-US" sz="1400" dirty="0"/>
              <a:t>{ [ {[[[NOT] </a:t>
            </a:r>
            <a:r>
              <a:rPr lang="en-US" sz="1400" b="1" dirty="0"/>
              <a:t>OVERRIDING</a:t>
            </a:r>
            <a:r>
              <a:rPr lang="en-US" sz="1400" dirty="0"/>
              <a:t>] </a:t>
            </a:r>
          </a:p>
          <a:p>
            <a:pPr marL="0" indent="360000">
              <a:spcBef>
                <a:spcPts val="0"/>
              </a:spcBef>
              <a:spcAft>
                <a:spcPts val="400"/>
              </a:spcAft>
              <a:buNone/>
            </a:pPr>
            <a:r>
              <a:rPr lang="en-US" sz="1400" dirty="0"/>
              <a:t>      [[NOT] </a:t>
            </a:r>
            <a:r>
              <a:rPr lang="en-US" sz="1400" b="1" dirty="0"/>
              <a:t>FINAL</a:t>
            </a:r>
            <a:r>
              <a:rPr lang="en-US" sz="1400" dirty="0"/>
              <a:t>] [[NOT] </a:t>
            </a:r>
            <a:r>
              <a:rPr lang="en-US" sz="1400" b="1" dirty="0"/>
              <a:t>INSTANTIABLE</a:t>
            </a:r>
            <a:r>
              <a:rPr lang="en-US" sz="1400" dirty="0"/>
              <a:t>]]</a:t>
            </a:r>
          </a:p>
          <a:p>
            <a:pPr marL="0" indent="360000">
              <a:spcBef>
                <a:spcPts val="0"/>
              </a:spcBef>
              <a:spcAft>
                <a:spcPts val="400"/>
              </a:spcAft>
              <a:buNone/>
            </a:pPr>
            <a:r>
              <a:rPr lang="en-US" sz="1400" dirty="0"/>
              <a:t>     { { MEMBER | STATIC } </a:t>
            </a:r>
          </a:p>
          <a:p>
            <a:pPr marL="0" indent="360000">
              <a:spcBef>
                <a:spcPts val="0"/>
              </a:spcBef>
              <a:spcAft>
                <a:spcPts val="400"/>
              </a:spcAft>
              <a:buNone/>
            </a:pPr>
            <a:r>
              <a:rPr lang="en-US" sz="1400" dirty="0"/>
              <a:t>       { </a:t>
            </a:r>
            <a:r>
              <a:rPr lang="en-US" sz="1400" dirty="0" err="1"/>
              <a:t>procedure_spec</a:t>
            </a:r>
            <a:r>
              <a:rPr lang="en-US" sz="1400" dirty="0"/>
              <a:t> | </a:t>
            </a:r>
            <a:r>
              <a:rPr lang="en-US" sz="1400" dirty="0" err="1"/>
              <a:t>function_spec</a:t>
            </a:r>
            <a:r>
              <a:rPr lang="en-US" sz="1400" dirty="0"/>
              <a:t> } |</a:t>
            </a:r>
          </a:p>
          <a:p>
            <a:pPr marL="0" indent="360000">
              <a:spcBef>
                <a:spcPts val="0"/>
              </a:spcBef>
              <a:spcAft>
                <a:spcPts val="400"/>
              </a:spcAft>
              <a:buNone/>
            </a:pPr>
            <a:r>
              <a:rPr lang="en-US" sz="1400" dirty="0"/>
              <a:t>       {{ MAP | ORDER } MEMBER </a:t>
            </a:r>
            <a:r>
              <a:rPr lang="en-US" sz="1400" dirty="0" err="1"/>
              <a:t>function_spec</a:t>
            </a:r>
            <a:r>
              <a:rPr lang="en-US" sz="1400" dirty="0"/>
              <a:t>}}}]</a:t>
            </a:r>
          </a:p>
          <a:p>
            <a:pPr marL="0" indent="360000">
              <a:spcBef>
                <a:spcPts val="0"/>
              </a:spcBef>
              <a:spcAft>
                <a:spcPts val="400"/>
              </a:spcAft>
              <a:buNone/>
            </a:pPr>
            <a:r>
              <a:rPr lang="en-US" sz="1400" dirty="0"/>
              <a:t>.,:} </a:t>
            </a:r>
          </a:p>
          <a:p>
            <a:pPr marL="0" indent="360000">
              <a:spcBef>
                <a:spcPts val="0"/>
              </a:spcBef>
              <a:spcAft>
                <a:spcPts val="400"/>
              </a:spcAft>
              <a:buNone/>
            </a:pPr>
            <a:r>
              <a:rPr lang="en-US" sz="1400" dirty="0"/>
              <a:t>[[NOT] FINAL] [[NOT] INSTANTIABLE]; </a:t>
            </a:r>
            <a:endParaRPr lang="ru-RU" sz="1400" dirty="0"/>
          </a:p>
          <a:p>
            <a:pPr marL="0" indent="360000" algn="just">
              <a:spcBef>
                <a:spcPts val="0"/>
              </a:spcBef>
              <a:spcAft>
                <a:spcPts val="400"/>
              </a:spcAft>
              <a:buNone/>
            </a:pPr>
            <a:r>
              <a:rPr lang="ru-RU" sz="1400" dirty="0">
                <a:solidFill>
                  <a:srgbClr val="000099"/>
                </a:solidFill>
              </a:rPr>
              <a:t>Мы не будем изучать её в полном объёме. Отметим только, что если спецификации методов (</a:t>
            </a:r>
            <a:r>
              <a:rPr lang="en-US" sz="1400" b="1" dirty="0">
                <a:solidFill>
                  <a:srgbClr val="000099"/>
                </a:solidFill>
              </a:rPr>
              <a:t>MEMBER FUNCTION</a:t>
            </a:r>
            <a:r>
              <a:rPr lang="ru-RU" sz="1400" dirty="0">
                <a:solidFill>
                  <a:srgbClr val="000099"/>
                </a:solidFill>
              </a:rPr>
              <a:t>) в описании типа появляются то в теле типа эти методы должны быть раскрыты. </a:t>
            </a:r>
          </a:p>
          <a:p>
            <a:pPr marL="0" indent="360000" algn="just">
              <a:spcBef>
                <a:spcPts val="0"/>
              </a:spcBef>
              <a:spcAft>
                <a:spcPts val="400"/>
              </a:spcAft>
              <a:buNone/>
            </a:pPr>
            <a:r>
              <a:rPr lang="ru-RU" sz="1400" dirty="0">
                <a:solidFill>
                  <a:srgbClr val="000099"/>
                </a:solidFill>
              </a:rPr>
              <a:t>Методы могут быть функциями и процедурами.</a:t>
            </a:r>
          </a:p>
          <a:p>
            <a:pPr marL="0" indent="360000" algn="just">
              <a:spcBef>
                <a:spcPts val="0"/>
              </a:spcBef>
              <a:spcAft>
                <a:spcPts val="400"/>
              </a:spcAft>
              <a:buNone/>
            </a:pPr>
            <a:r>
              <a:rPr lang="ru-RU" sz="1400" dirty="0">
                <a:solidFill>
                  <a:srgbClr val="000099"/>
                </a:solidFill>
              </a:rPr>
              <a:t>Отметим, что методы </a:t>
            </a:r>
            <a:r>
              <a:rPr lang="en-US" sz="1400" b="1" dirty="0">
                <a:solidFill>
                  <a:srgbClr val="000099"/>
                </a:solidFill>
              </a:rPr>
              <a:t>MAP</a:t>
            </a:r>
            <a:r>
              <a:rPr lang="en-US" sz="1400" dirty="0">
                <a:solidFill>
                  <a:srgbClr val="000099"/>
                </a:solidFill>
              </a:rPr>
              <a:t> </a:t>
            </a:r>
            <a:r>
              <a:rPr lang="ru-RU" sz="1400" dirty="0">
                <a:solidFill>
                  <a:srgbClr val="000099"/>
                </a:solidFill>
              </a:rPr>
              <a:t>и</a:t>
            </a:r>
            <a:r>
              <a:rPr lang="en-US" sz="1400" dirty="0">
                <a:solidFill>
                  <a:srgbClr val="000099"/>
                </a:solidFill>
              </a:rPr>
              <a:t> </a:t>
            </a:r>
            <a:r>
              <a:rPr lang="en-US" sz="1400" b="1" dirty="0">
                <a:solidFill>
                  <a:srgbClr val="000099"/>
                </a:solidFill>
              </a:rPr>
              <a:t>ORDER</a:t>
            </a:r>
            <a:r>
              <a:rPr lang="ru-RU" sz="1400" dirty="0">
                <a:solidFill>
                  <a:srgbClr val="000099"/>
                </a:solidFill>
              </a:rPr>
              <a:t> задают отношения порядка.</a:t>
            </a:r>
            <a:r>
              <a:rPr lang="en-US" sz="1400" dirty="0">
                <a:solidFill>
                  <a:srgbClr val="000099"/>
                </a:solidFill>
              </a:rPr>
              <a:t> </a:t>
            </a:r>
            <a:endParaRPr lang="ru-RU" sz="1400" dirty="0">
              <a:solidFill>
                <a:srgbClr val="000099"/>
              </a:solidFill>
            </a:endParaRPr>
          </a:p>
        </p:txBody>
      </p:sp>
    </p:spTree>
    <p:extLst>
      <p:ext uri="{BB962C8B-B14F-4D97-AF65-F5344CB8AC3E}">
        <p14:creationId xmlns:p14="http://schemas.microsoft.com/office/powerpoint/2010/main" val="3381920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39584"/>
            <a:ext cx="9144000" cy="443934"/>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Тело типа</a:t>
            </a:r>
            <a:endParaRPr lang="ru-RU" sz="2000" b="1" dirty="0">
              <a:solidFill>
                <a:srgbClr val="C00000"/>
              </a:solidFill>
              <a:latin typeface="Arial" charset="0"/>
            </a:endParaRPr>
          </a:p>
        </p:txBody>
      </p:sp>
      <p:sp>
        <p:nvSpPr>
          <p:cNvPr id="34" name="TextBox 33">
            <a:extLst>
              <a:ext uri="{FF2B5EF4-FFF2-40B4-BE49-F238E27FC236}">
                <a16:creationId xmlns:a16="http://schemas.microsoft.com/office/drawing/2014/main" id="{695272A7-4710-4527-AACA-D469F2B1C9D1}"/>
              </a:ext>
            </a:extLst>
          </p:cNvPr>
          <p:cNvSpPr txBox="1"/>
          <p:nvPr/>
        </p:nvSpPr>
        <p:spPr>
          <a:xfrm>
            <a:off x="827584" y="484862"/>
            <a:ext cx="3672408" cy="2354491"/>
          </a:xfrm>
          <a:prstGeom prst="rect">
            <a:avLst/>
          </a:prstGeom>
          <a:noFill/>
        </p:spPr>
        <p:txBody>
          <a:bodyPr wrap="square">
            <a:spAutoFit/>
          </a:bodyPr>
          <a:lstStyle/>
          <a:p>
            <a:pPr marL="0" lvl="0" indent="0">
              <a:spcAft>
                <a:spcPts val="600"/>
              </a:spcAft>
              <a:buNone/>
            </a:pPr>
            <a:r>
              <a:rPr lang="ru-RU" sz="1400" b="1" dirty="0">
                <a:solidFill>
                  <a:srgbClr val="000099"/>
                </a:solidFill>
              </a:rPr>
              <a:t>Формат тела типа:</a:t>
            </a:r>
          </a:p>
          <a:p>
            <a:pPr marL="0" lvl="0" indent="0">
              <a:spcAft>
                <a:spcPts val="600"/>
              </a:spcAft>
              <a:buNone/>
            </a:pPr>
            <a:r>
              <a:rPr lang="en-US" sz="1400" b="1" dirty="0"/>
              <a:t>CREATE TYPE BODY </a:t>
            </a:r>
            <a:r>
              <a:rPr lang="en-US" sz="1400" dirty="0" err="1"/>
              <a:t>type_name</a:t>
            </a:r>
            <a:r>
              <a:rPr lang="en-US" sz="1400" dirty="0"/>
              <a:t> {</a:t>
            </a:r>
            <a:r>
              <a:rPr lang="en-US" sz="1400" b="1" dirty="0"/>
              <a:t>IS</a:t>
            </a:r>
            <a:r>
              <a:rPr lang="en-US" sz="1400" dirty="0"/>
              <a:t> | </a:t>
            </a:r>
            <a:r>
              <a:rPr lang="en-US" sz="1400" b="1" dirty="0"/>
              <a:t>AS</a:t>
            </a:r>
            <a:r>
              <a:rPr lang="en-US" sz="1400" dirty="0"/>
              <a:t>}</a:t>
            </a:r>
          </a:p>
          <a:p>
            <a:pPr marL="0" lvl="0" indent="0">
              <a:spcAft>
                <a:spcPts val="600"/>
              </a:spcAft>
              <a:buNone/>
            </a:pPr>
            <a:r>
              <a:rPr lang="en-US" sz="1400" dirty="0"/>
              <a:t>     { {MAP | ORDER}</a:t>
            </a:r>
          </a:p>
          <a:p>
            <a:pPr marL="0" lvl="0" indent="0">
              <a:spcAft>
                <a:spcPts val="600"/>
              </a:spcAft>
              <a:buNone/>
            </a:pPr>
            <a:r>
              <a:rPr lang="en-US" sz="1400" dirty="0"/>
              <a:t>       MEMBER </a:t>
            </a:r>
            <a:r>
              <a:rPr lang="en-US" sz="1400" dirty="0" err="1"/>
              <a:t>function_body</a:t>
            </a:r>
            <a:r>
              <a:rPr lang="en-US" sz="1400" dirty="0"/>
              <a:t>;</a:t>
            </a:r>
          </a:p>
          <a:p>
            <a:pPr marL="0" lvl="0" indent="0">
              <a:spcAft>
                <a:spcPts val="600"/>
              </a:spcAft>
              <a:buNone/>
            </a:pPr>
            <a:r>
              <a:rPr lang="en-US" sz="1400" dirty="0"/>
              <a:t>     | MEMBER {</a:t>
            </a:r>
            <a:r>
              <a:rPr lang="en-US" sz="1400" dirty="0" err="1"/>
              <a:t>procedure_body</a:t>
            </a:r>
            <a:r>
              <a:rPr lang="en-US" sz="1400" dirty="0"/>
              <a:t> |</a:t>
            </a:r>
          </a:p>
          <a:p>
            <a:pPr marL="0" lvl="0" indent="0">
              <a:spcAft>
                <a:spcPts val="600"/>
              </a:spcAft>
              <a:buNone/>
            </a:pPr>
            <a:r>
              <a:rPr lang="en-US" sz="1400" dirty="0"/>
              <a:t>      </a:t>
            </a:r>
            <a:r>
              <a:rPr lang="en-US" sz="1400" dirty="0" err="1"/>
              <a:t>function_body</a:t>
            </a:r>
            <a:r>
              <a:rPr lang="en-US" sz="1400" dirty="0"/>
              <a:t>};} </a:t>
            </a:r>
          </a:p>
          <a:p>
            <a:pPr marL="0" lvl="0" indent="0">
              <a:spcAft>
                <a:spcPts val="600"/>
              </a:spcAft>
              <a:buNone/>
            </a:pPr>
            <a:r>
              <a:rPr lang="en-US" sz="1400" dirty="0"/>
              <a:t>     [MEMBER {</a:t>
            </a:r>
            <a:r>
              <a:rPr lang="en-US" sz="1400" dirty="0" err="1"/>
              <a:t>procedure_body</a:t>
            </a:r>
            <a:r>
              <a:rPr lang="en-US" sz="1400" dirty="0"/>
              <a:t> |</a:t>
            </a:r>
          </a:p>
          <a:p>
            <a:pPr marL="0" lvl="0" indent="0">
              <a:spcAft>
                <a:spcPts val="600"/>
              </a:spcAft>
              <a:buNone/>
            </a:pPr>
            <a:r>
              <a:rPr lang="en-US" sz="1400" dirty="0"/>
              <a:t>      </a:t>
            </a:r>
            <a:r>
              <a:rPr lang="en-US" sz="1400" dirty="0" err="1"/>
              <a:t>function_body</a:t>
            </a:r>
            <a:r>
              <a:rPr lang="en-US" sz="1400" dirty="0"/>
              <a:t>};]... END;</a:t>
            </a:r>
            <a:endParaRPr lang="ru-RU" sz="1400" dirty="0"/>
          </a:p>
        </p:txBody>
      </p:sp>
      <p:sp>
        <p:nvSpPr>
          <p:cNvPr id="5" name="TextBox 4">
            <a:extLst>
              <a:ext uri="{FF2B5EF4-FFF2-40B4-BE49-F238E27FC236}">
                <a16:creationId xmlns:a16="http://schemas.microsoft.com/office/drawing/2014/main" id="{D6EE3AE7-C461-F9F5-EB45-2C449891DF71}"/>
              </a:ext>
            </a:extLst>
          </p:cNvPr>
          <p:cNvSpPr txBox="1"/>
          <p:nvPr/>
        </p:nvSpPr>
        <p:spPr>
          <a:xfrm>
            <a:off x="4499992" y="483518"/>
            <a:ext cx="4392488" cy="3970318"/>
          </a:xfrm>
          <a:prstGeom prst="rect">
            <a:avLst/>
          </a:prstGeom>
          <a:noFill/>
        </p:spPr>
        <p:txBody>
          <a:bodyPr wrap="square">
            <a:spAutoFit/>
          </a:bodyPr>
          <a:lstStyle/>
          <a:p>
            <a:r>
              <a:rPr lang="ru-RU" sz="1400" b="1" u="sng" dirty="0">
                <a:solidFill>
                  <a:srgbClr val="000099"/>
                </a:solidFill>
                <a:latin typeface="+mn-lt"/>
              </a:rPr>
              <a:t>Пример</a:t>
            </a:r>
            <a:r>
              <a:rPr lang="ru-RU" sz="1400" b="1" dirty="0">
                <a:solidFill>
                  <a:srgbClr val="000099"/>
                </a:solidFill>
                <a:latin typeface="+mn-lt"/>
              </a:rPr>
              <a:t>:</a:t>
            </a:r>
            <a:r>
              <a:rPr lang="ru-RU" sz="1400" dirty="0">
                <a:solidFill>
                  <a:srgbClr val="000099"/>
                </a:solidFill>
                <a:latin typeface="+mn-lt"/>
              </a:rPr>
              <a:t> спецификация и тело типа</a:t>
            </a:r>
          </a:p>
          <a:p>
            <a:r>
              <a:rPr lang="ru-RU" sz="1400" i="1" u="sng" dirty="0">
                <a:solidFill>
                  <a:srgbClr val="000099"/>
                </a:solidFill>
                <a:latin typeface="+mn-lt"/>
                <a:cs typeface="Calibri" panose="020F0502020204030204" pitchFamily="34" charset="0"/>
              </a:rPr>
              <a:t>Спецификация типа </a:t>
            </a:r>
            <a:r>
              <a:rPr lang="en-US" sz="1400" i="1" u="sng" dirty="0">
                <a:solidFill>
                  <a:srgbClr val="000099"/>
                </a:solidFill>
                <a:latin typeface="+mn-lt"/>
                <a:cs typeface="Calibri" panose="020F0502020204030204" pitchFamily="34" charset="0"/>
              </a:rPr>
              <a:t>person</a:t>
            </a:r>
            <a:r>
              <a:rPr lang="ru-RU" sz="1400" i="1" u="sng" dirty="0">
                <a:solidFill>
                  <a:srgbClr val="000099"/>
                </a:solidFill>
                <a:latin typeface="+mn-lt"/>
                <a:cs typeface="Calibri" panose="020F0502020204030204" pitchFamily="34" charset="0"/>
              </a:rPr>
              <a:t>:</a:t>
            </a:r>
          </a:p>
          <a:p>
            <a:r>
              <a:rPr lang="en-US" sz="1400" b="1" dirty="0">
                <a:latin typeface="+mn-lt"/>
                <a:cs typeface="Calibri" panose="020F0502020204030204" pitchFamily="34" charset="0"/>
              </a:rPr>
              <a:t>CREATE TYPE </a:t>
            </a:r>
            <a:r>
              <a:rPr lang="en-US" sz="1400" dirty="0">
                <a:latin typeface="+mn-lt"/>
                <a:cs typeface="Calibri" panose="020F0502020204030204" pitchFamily="34" charset="0"/>
              </a:rPr>
              <a:t>person </a:t>
            </a:r>
            <a:r>
              <a:rPr lang="en-US" sz="1400" b="1" dirty="0">
                <a:latin typeface="+mn-lt"/>
                <a:cs typeface="Calibri" panose="020F0502020204030204" pitchFamily="34" charset="0"/>
              </a:rPr>
              <a:t>AS OBJECT </a:t>
            </a:r>
            <a:r>
              <a:rPr lang="en-US" sz="1400" dirty="0">
                <a:latin typeface="+mn-lt"/>
                <a:cs typeface="Calibri" panose="020F0502020204030204" pitchFamily="34" charset="0"/>
              </a:rPr>
              <a:t>(</a:t>
            </a:r>
          </a:p>
          <a:p>
            <a:r>
              <a:rPr lang="ru-RU" sz="1400" dirty="0">
                <a:latin typeface="+mn-lt"/>
                <a:cs typeface="Calibri" panose="020F0502020204030204" pitchFamily="34" charset="0"/>
              </a:rPr>
              <a:t>  </a:t>
            </a:r>
            <a:r>
              <a:rPr lang="en-US" sz="1400" dirty="0">
                <a:latin typeface="+mn-lt"/>
                <a:cs typeface="Calibri" panose="020F0502020204030204" pitchFamily="34" charset="0"/>
              </a:rPr>
              <a:t>  name VARCHAR2(40),</a:t>
            </a:r>
          </a:p>
          <a:p>
            <a:r>
              <a:rPr lang="ru-RU" sz="1400" dirty="0">
                <a:latin typeface="+mn-lt"/>
                <a:cs typeface="Calibri" panose="020F0502020204030204" pitchFamily="34" charset="0"/>
              </a:rPr>
              <a:t> </a:t>
            </a:r>
            <a:r>
              <a:rPr lang="en-US" sz="1400" dirty="0">
                <a:latin typeface="+mn-lt"/>
                <a:cs typeface="Calibri" panose="020F0502020204030204" pitchFamily="34" charset="0"/>
              </a:rPr>
              <a:t>  </a:t>
            </a:r>
            <a:r>
              <a:rPr lang="ru-RU" sz="1400" dirty="0">
                <a:latin typeface="+mn-lt"/>
                <a:cs typeface="Calibri" panose="020F0502020204030204" pitchFamily="34" charset="0"/>
              </a:rPr>
              <a:t> </a:t>
            </a:r>
            <a:r>
              <a:rPr lang="en-US" sz="1400" dirty="0">
                <a:latin typeface="+mn-lt"/>
                <a:cs typeface="Calibri" panose="020F0502020204030204" pitchFamily="34" charset="0"/>
              </a:rPr>
              <a:t>birthday DATE, -- </a:t>
            </a:r>
            <a:r>
              <a:rPr lang="ru-RU" sz="1400" dirty="0">
                <a:latin typeface="+mn-lt"/>
                <a:cs typeface="Calibri" panose="020F0502020204030204" pitchFamily="34" charset="0"/>
              </a:rPr>
              <a:t>дата рождения</a:t>
            </a:r>
          </a:p>
          <a:p>
            <a:r>
              <a:rPr lang="ru-RU" sz="1400" dirty="0">
                <a:latin typeface="+mn-lt"/>
                <a:cs typeface="Calibri" panose="020F0502020204030204" pitchFamily="34" charset="0"/>
              </a:rPr>
              <a:t> </a:t>
            </a:r>
            <a:r>
              <a:rPr lang="en-US" sz="1400" dirty="0">
                <a:latin typeface="+mn-lt"/>
                <a:cs typeface="Calibri" panose="020F0502020204030204" pitchFamily="34" charset="0"/>
              </a:rPr>
              <a:t>  </a:t>
            </a:r>
            <a:r>
              <a:rPr lang="ru-RU" sz="1400" dirty="0">
                <a:latin typeface="+mn-lt"/>
                <a:cs typeface="Calibri" panose="020F0502020204030204" pitchFamily="34" charset="0"/>
              </a:rPr>
              <a:t> </a:t>
            </a:r>
            <a:r>
              <a:rPr lang="en-US" sz="1400" dirty="0">
                <a:latin typeface="+mn-lt"/>
                <a:cs typeface="Calibri" panose="020F0502020204030204" pitchFamily="34" charset="0"/>
              </a:rPr>
              <a:t>address </a:t>
            </a:r>
            <a:r>
              <a:rPr lang="en-US" sz="1400" dirty="0" err="1">
                <a:latin typeface="+mn-lt"/>
                <a:cs typeface="Calibri" panose="020F0502020204030204" pitchFamily="34" charset="0"/>
              </a:rPr>
              <a:t>address_type</a:t>
            </a:r>
            <a:r>
              <a:rPr lang="en-US" sz="1400" dirty="0">
                <a:latin typeface="+mn-lt"/>
                <a:cs typeface="Calibri" panose="020F0502020204030204" pitchFamily="34" charset="0"/>
              </a:rPr>
              <a:t>,</a:t>
            </a:r>
          </a:p>
          <a:p>
            <a:r>
              <a:rPr lang="ru-RU" sz="1400" b="1" dirty="0">
                <a:latin typeface="+mn-lt"/>
                <a:cs typeface="Calibri" panose="020F0502020204030204" pitchFamily="34" charset="0"/>
              </a:rPr>
              <a:t>MEMBER FUNCTION </a:t>
            </a:r>
            <a:r>
              <a:rPr lang="ru-RU" sz="1400" dirty="0" err="1">
                <a:latin typeface="+mn-lt"/>
                <a:cs typeface="Calibri" panose="020F0502020204030204" pitchFamily="34" charset="0"/>
              </a:rPr>
              <a:t>Age</a:t>
            </a:r>
            <a:r>
              <a:rPr lang="ru-RU" sz="1400" dirty="0">
                <a:latin typeface="+mn-lt"/>
                <a:cs typeface="Calibri" panose="020F0502020204030204" pitchFamily="34" charset="0"/>
              </a:rPr>
              <a:t> -- вернёт возраст</a:t>
            </a:r>
          </a:p>
          <a:p>
            <a:r>
              <a:rPr lang="en-US" sz="1400" dirty="0">
                <a:latin typeface="+mn-lt"/>
                <a:cs typeface="Calibri" panose="020F0502020204030204" pitchFamily="34" charset="0"/>
              </a:rPr>
              <a:t>    </a:t>
            </a:r>
            <a:r>
              <a:rPr lang="en-US" sz="1400" b="1" dirty="0">
                <a:latin typeface="+mn-lt"/>
                <a:cs typeface="Calibri" panose="020F0502020204030204" pitchFamily="34" charset="0"/>
              </a:rPr>
              <a:t>RETURN NUMBER </a:t>
            </a:r>
            <a:r>
              <a:rPr lang="ru-RU" sz="1400" dirty="0">
                <a:latin typeface="+mn-lt"/>
                <a:cs typeface="Calibri" panose="020F0502020204030204" pitchFamily="34" charset="0"/>
              </a:rPr>
              <a:t>--</a:t>
            </a:r>
            <a:r>
              <a:rPr lang="en-US" sz="1400" dirty="0">
                <a:latin typeface="+mn-lt"/>
                <a:cs typeface="Calibri" panose="020F0502020204030204" pitchFamily="34" charset="0"/>
              </a:rPr>
              <a:t> </a:t>
            </a:r>
            <a:r>
              <a:rPr lang="ru-RU" sz="1400" dirty="0" err="1">
                <a:latin typeface="+mn-lt"/>
                <a:cs typeface="Calibri" panose="020F0502020204030204" pitchFamily="34" charset="0"/>
              </a:rPr>
              <a:t>возвр</a:t>
            </a:r>
            <a:r>
              <a:rPr lang="ru-RU" sz="1400" dirty="0">
                <a:latin typeface="+mn-lt"/>
                <a:cs typeface="Calibri" panose="020F0502020204030204" pitchFamily="34" charset="0"/>
              </a:rPr>
              <a:t>. значение</a:t>
            </a:r>
          </a:p>
          <a:p>
            <a:r>
              <a:rPr lang="ru-RU" sz="1400" dirty="0">
                <a:latin typeface="+mn-lt"/>
                <a:cs typeface="Calibri" panose="020F0502020204030204" pitchFamily="34" charset="0"/>
              </a:rPr>
              <a:t>);</a:t>
            </a:r>
          </a:p>
          <a:p>
            <a:r>
              <a:rPr lang="ru-RU" sz="1400" i="1" u="sng" dirty="0">
                <a:solidFill>
                  <a:srgbClr val="000099"/>
                </a:solidFill>
                <a:latin typeface="+mn-lt"/>
                <a:cs typeface="Calibri" panose="020F0502020204030204" pitchFamily="34" charset="0"/>
              </a:rPr>
              <a:t>Тело типа</a:t>
            </a:r>
            <a:r>
              <a:rPr lang="en-US" sz="1400" i="1" u="sng" dirty="0">
                <a:solidFill>
                  <a:srgbClr val="000099"/>
                </a:solidFill>
                <a:latin typeface="+mn-lt"/>
                <a:cs typeface="Calibri" panose="020F0502020204030204" pitchFamily="34" charset="0"/>
              </a:rPr>
              <a:t> person</a:t>
            </a:r>
            <a:r>
              <a:rPr lang="ru-RU" sz="1400" i="1" u="sng" dirty="0">
                <a:solidFill>
                  <a:srgbClr val="000099"/>
                </a:solidFill>
                <a:latin typeface="+mn-lt"/>
                <a:cs typeface="Calibri" panose="020F0502020204030204" pitchFamily="34" charset="0"/>
              </a:rPr>
              <a:t>:</a:t>
            </a:r>
          </a:p>
          <a:p>
            <a:r>
              <a:rPr lang="en-US" sz="1400" b="1" dirty="0">
                <a:latin typeface="+mn-lt"/>
                <a:cs typeface="Calibri" panose="020F0502020204030204" pitchFamily="34" charset="0"/>
              </a:rPr>
              <a:t>CREATE OR REPLACE TYPE BODY</a:t>
            </a:r>
            <a:r>
              <a:rPr lang="en-US" sz="1400" dirty="0">
                <a:latin typeface="+mn-lt"/>
                <a:cs typeface="Calibri" panose="020F0502020204030204" pitchFamily="34" charset="0"/>
              </a:rPr>
              <a:t> person IS  </a:t>
            </a:r>
            <a:r>
              <a:rPr lang="ru-RU" sz="1400" dirty="0">
                <a:latin typeface="+mn-lt"/>
                <a:cs typeface="Calibri" panose="020F0502020204030204" pitchFamily="34" charset="0"/>
              </a:rPr>
              <a:t>-- ----- </a:t>
            </a:r>
            <a:r>
              <a:rPr lang="en-US" sz="1400" dirty="0" err="1">
                <a:latin typeface="+mn-lt"/>
                <a:cs typeface="Calibri" panose="020F0502020204030204" pitchFamily="34" charset="0"/>
              </a:rPr>
              <a:t>задание</a:t>
            </a:r>
            <a:r>
              <a:rPr lang="en-US" sz="1400" dirty="0">
                <a:latin typeface="+mn-lt"/>
                <a:cs typeface="Calibri" panose="020F0502020204030204" pitchFamily="34" charset="0"/>
              </a:rPr>
              <a:t> </a:t>
            </a:r>
            <a:r>
              <a:rPr lang="en-US" sz="1400" dirty="0" err="1">
                <a:latin typeface="+mn-lt"/>
                <a:cs typeface="Calibri" panose="020F0502020204030204" pitchFamily="34" charset="0"/>
              </a:rPr>
              <a:t>методов</a:t>
            </a:r>
            <a:endParaRPr lang="en-US" sz="1400" dirty="0">
              <a:latin typeface="+mn-lt"/>
              <a:cs typeface="Calibri" panose="020F0502020204030204" pitchFamily="34" charset="0"/>
            </a:endParaRPr>
          </a:p>
          <a:p>
            <a:r>
              <a:rPr lang="en-US" sz="1400" b="1" dirty="0">
                <a:latin typeface="+mn-lt"/>
                <a:cs typeface="Calibri" panose="020F0502020204030204" pitchFamily="34" charset="0"/>
              </a:rPr>
              <a:t>MEMBER FUNCTION </a:t>
            </a:r>
            <a:r>
              <a:rPr lang="en-US" sz="1400" dirty="0">
                <a:latin typeface="+mn-lt"/>
                <a:cs typeface="Calibri" panose="020F0502020204030204" pitchFamily="34" charset="0"/>
              </a:rPr>
              <a:t>Age </a:t>
            </a:r>
            <a:r>
              <a:rPr lang="en-US" sz="1400" b="1" dirty="0">
                <a:latin typeface="+mn-lt"/>
                <a:cs typeface="Calibri" panose="020F0502020204030204" pitchFamily="34" charset="0"/>
              </a:rPr>
              <a:t>RETURN NUMBER IS</a:t>
            </a:r>
          </a:p>
          <a:p>
            <a:r>
              <a:rPr lang="en-US" sz="1400" dirty="0">
                <a:latin typeface="+mn-lt"/>
                <a:cs typeface="Calibri" panose="020F0502020204030204" pitchFamily="34" charset="0"/>
              </a:rPr>
              <a:t>  </a:t>
            </a:r>
            <a:r>
              <a:rPr lang="en-US" sz="1400" b="1" dirty="0">
                <a:latin typeface="+mn-lt"/>
                <a:cs typeface="Calibri" panose="020F0502020204030204" pitchFamily="34" charset="0"/>
              </a:rPr>
              <a:t>BEGIN</a:t>
            </a:r>
            <a:r>
              <a:rPr lang="en-US" sz="1400" dirty="0">
                <a:latin typeface="+mn-lt"/>
                <a:cs typeface="Calibri" panose="020F0502020204030204" pitchFamily="34" charset="0"/>
              </a:rPr>
              <a:t> -- </a:t>
            </a:r>
            <a:r>
              <a:rPr lang="ru-RU" sz="1400" dirty="0">
                <a:latin typeface="+mn-lt"/>
                <a:cs typeface="Calibri" panose="020F0502020204030204" pitchFamily="34" charset="0"/>
              </a:rPr>
              <a:t>вычисление возраста</a:t>
            </a:r>
          </a:p>
          <a:p>
            <a:r>
              <a:rPr lang="en-US" sz="1400" dirty="0">
                <a:latin typeface="+mn-lt"/>
                <a:cs typeface="Calibri" panose="020F0502020204030204" pitchFamily="34" charset="0"/>
              </a:rPr>
              <a:t>    RETURN ROUND(MONTHS_BETWEEN(</a:t>
            </a:r>
            <a:r>
              <a:rPr lang="en-US" sz="1400" dirty="0" err="1">
                <a:latin typeface="+mn-lt"/>
                <a:cs typeface="Calibri" panose="020F0502020204030204" pitchFamily="34" charset="0"/>
              </a:rPr>
              <a:t>sysdate</a:t>
            </a:r>
            <a:r>
              <a:rPr lang="en-US" sz="1400" dirty="0">
                <a:latin typeface="+mn-lt"/>
                <a:cs typeface="Calibri" panose="020F0502020204030204" pitchFamily="34" charset="0"/>
              </a:rPr>
              <a:t>,</a:t>
            </a:r>
            <a:r>
              <a:rPr lang="ru-RU" sz="1400" dirty="0">
                <a:latin typeface="+mn-lt"/>
                <a:cs typeface="Calibri" panose="020F0502020204030204" pitchFamily="34" charset="0"/>
              </a:rPr>
              <a:t> </a:t>
            </a:r>
            <a:r>
              <a:rPr lang="en-US" sz="1400" dirty="0">
                <a:latin typeface="+mn-lt"/>
                <a:cs typeface="Calibri" panose="020F0502020204030204" pitchFamily="34" charset="0"/>
              </a:rPr>
              <a:t>birthday)/12);</a:t>
            </a:r>
          </a:p>
          <a:p>
            <a:r>
              <a:rPr lang="en-US" sz="1400" dirty="0">
                <a:latin typeface="+mn-lt"/>
                <a:cs typeface="Calibri" panose="020F0502020204030204" pitchFamily="34" charset="0"/>
              </a:rPr>
              <a:t>  </a:t>
            </a:r>
            <a:r>
              <a:rPr lang="en-US" sz="1400" b="1" dirty="0">
                <a:latin typeface="+mn-lt"/>
                <a:cs typeface="Calibri" panose="020F0502020204030204" pitchFamily="34" charset="0"/>
              </a:rPr>
              <a:t>END</a:t>
            </a:r>
            <a:r>
              <a:rPr lang="en-US" sz="1400" dirty="0">
                <a:latin typeface="+mn-lt"/>
                <a:cs typeface="Calibri" panose="020F0502020204030204" pitchFamily="34" charset="0"/>
              </a:rPr>
              <a:t>;</a:t>
            </a:r>
          </a:p>
          <a:p>
            <a:r>
              <a:rPr lang="en-US" sz="1400" b="1" dirty="0">
                <a:latin typeface="+mn-lt"/>
                <a:cs typeface="Calibri" panose="020F0502020204030204" pitchFamily="34" charset="0"/>
              </a:rPr>
              <a:t>END</a:t>
            </a:r>
            <a:r>
              <a:rPr lang="en-US" sz="1400" dirty="0">
                <a:latin typeface="+mn-lt"/>
                <a:cs typeface="Calibri" panose="020F0502020204030204" pitchFamily="34" charset="0"/>
              </a:rPr>
              <a:t>;</a:t>
            </a:r>
            <a:endParaRPr lang="ru-RU" sz="1400" dirty="0">
              <a:latin typeface="+mn-lt"/>
              <a:cs typeface="Calibri" panose="020F0502020204030204" pitchFamily="34" charset="0"/>
            </a:endParaRPr>
          </a:p>
        </p:txBody>
      </p:sp>
    </p:spTree>
    <p:extLst>
      <p:ext uri="{BB962C8B-B14F-4D97-AF65-F5344CB8AC3E}">
        <p14:creationId xmlns:p14="http://schemas.microsoft.com/office/powerpoint/2010/main" val="1365482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eaLnBrk="1" hangingPunct="1">
              <a:lnSpc>
                <a:spcPct val="100000"/>
              </a:lnSpc>
              <a:spcBef>
                <a:spcPct val="0"/>
              </a:spcBef>
              <a:buClr>
                <a:srgbClr val="CE2816"/>
              </a:buClr>
              <a:buFont typeface="Arial" panose="020B0604020202020204" pitchFamily="34" charset="0"/>
              <a:buNone/>
            </a:pPr>
            <a:r>
              <a:rPr lang="ru-RU" sz="2000" b="1" dirty="0">
                <a:solidFill>
                  <a:srgbClr val="C00000"/>
                </a:solidFill>
              </a:rPr>
              <a:t>Информация о созданном типе</a:t>
            </a:r>
            <a:endParaRPr lang="en-GB" altLang="ru-RU" sz="2000" b="1" dirty="0">
              <a:solidFill>
                <a:srgbClr val="C00000"/>
              </a:solidFill>
            </a:endParaRPr>
          </a:p>
        </p:txBody>
      </p:sp>
      <p:sp>
        <p:nvSpPr>
          <p:cNvPr id="11" name="TextBox 10">
            <a:extLst>
              <a:ext uri="{FF2B5EF4-FFF2-40B4-BE49-F238E27FC236}">
                <a16:creationId xmlns:a16="http://schemas.microsoft.com/office/drawing/2014/main" id="{80EFBCAD-27A3-4A8E-BC12-30E3AF12E254}"/>
              </a:ext>
            </a:extLst>
          </p:cNvPr>
          <p:cNvSpPr txBox="1"/>
          <p:nvPr/>
        </p:nvSpPr>
        <p:spPr>
          <a:xfrm>
            <a:off x="755576" y="483518"/>
            <a:ext cx="7776864" cy="1384995"/>
          </a:xfrm>
          <a:prstGeom prst="rect">
            <a:avLst/>
          </a:prstGeom>
          <a:noFill/>
        </p:spPr>
        <p:txBody>
          <a:bodyPr wrap="square">
            <a:spAutoFit/>
          </a:bodyPr>
          <a:lstStyle/>
          <a:p>
            <a:pPr marL="0" indent="0" algn="just">
              <a:buNone/>
            </a:pPr>
            <a:r>
              <a:rPr lang="ru-RU" sz="1400" dirty="0">
                <a:solidFill>
                  <a:srgbClr val="000099"/>
                </a:solidFill>
              </a:rPr>
              <a:t>А теперь получим информацию о созданном типе данных из представления словаря </a:t>
            </a:r>
            <a:r>
              <a:rPr lang="en-US" sz="1400" dirty="0">
                <a:solidFill>
                  <a:srgbClr val="000099"/>
                </a:solidFill>
              </a:rPr>
              <a:t>USER_TYPE_ATTRS:</a:t>
            </a:r>
          </a:p>
          <a:p>
            <a:pPr marL="0" indent="0" algn="just">
              <a:buNone/>
            </a:pPr>
            <a:r>
              <a:rPr lang="en-US" sz="1400" b="1" dirty="0"/>
              <a:t>SELECT</a:t>
            </a:r>
            <a:r>
              <a:rPr lang="en-US" sz="1400" dirty="0"/>
              <a:t>  </a:t>
            </a:r>
            <a:r>
              <a:rPr lang="en-US" sz="1400" dirty="0" err="1"/>
              <a:t>type_name</a:t>
            </a:r>
            <a:r>
              <a:rPr lang="en-US" sz="1400" dirty="0"/>
              <a:t>, </a:t>
            </a:r>
            <a:r>
              <a:rPr lang="en-US" sz="1400" dirty="0" err="1"/>
              <a:t>attr_name</a:t>
            </a:r>
            <a:r>
              <a:rPr lang="en-US" sz="1400" dirty="0"/>
              <a:t>, </a:t>
            </a:r>
            <a:endParaRPr lang="ru-RU" sz="1400" dirty="0"/>
          </a:p>
          <a:p>
            <a:pPr marL="0" indent="0" algn="just">
              <a:buNone/>
            </a:pPr>
            <a:r>
              <a:rPr lang="en-US" sz="1400" dirty="0" err="1"/>
              <a:t>attr_type_name</a:t>
            </a:r>
            <a:r>
              <a:rPr lang="en-US" sz="1400" dirty="0"/>
              <a:t> </a:t>
            </a:r>
          </a:p>
          <a:p>
            <a:pPr marL="0" indent="0" algn="just">
              <a:buNone/>
            </a:pPr>
            <a:r>
              <a:rPr lang="en-US" sz="1400" b="1" dirty="0"/>
              <a:t>FROM</a:t>
            </a:r>
            <a:r>
              <a:rPr lang="en-US" sz="1400" dirty="0"/>
              <a:t>  </a:t>
            </a:r>
            <a:r>
              <a:rPr lang="en-US" sz="1400" dirty="0" err="1"/>
              <a:t>user_type_attrs</a:t>
            </a:r>
            <a:endParaRPr lang="en-US" sz="1400" dirty="0"/>
          </a:p>
          <a:p>
            <a:pPr marL="0" indent="0" algn="just">
              <a:buNone/>
            </a:pPr>
            <a:r>
              <a:rPr lang="en-US" sz="1400" b="1" dirty="0"/>
              <a:t>WHERE</a:t>
            </a:r>
            <a:r>
              <a:rPr lang="en-US" sz="1400" dirty="0"/>
              <a:t>  </a:t>
            </a:r>
            <a:r>
              <a:rPr lang="en-US" sz="1400" dirty="0" err="1"/>
              <a:t>type_name</a:t>
            </a:r>
            <a:r>
              <a:rPr lang="en-US" sz="1400" dirty="0"/>
              <a:t>='DEPT_TYPE';</a:t>
            </a:r>
            <a:endParaRPr lang="ru-RU" sz="1400" dirty="0"/>
          </a:p>
        </p:txBody>
      </p:sp>
      <p:pic>
        <p:nvPicPr>
          <p:cNvPr id="5" name="Picture 3">
            <a:extLst>
              <a:ext uri="{FF2B5EF4-FFF2-40B4-BE49-F238E27FC236}">
                <a16:creationId xmlns:a16="http://schemas.microsoft.com/office/drawing/2014/main" id="{A9FDA36B-9D72-679F-D3BB-EC0F722461D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35896" y="823994"/>
            <a:ext cx="6068564" cy="38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F3326789-8138-28FC-D856-DBA4D97D4D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72" y="1796078"/>
            <a:ext cx="353377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a:extLst>
              <a:ext uri="{FF2B5EF4-FFF2-40B4-BE49-F238E27FC236}">
                <a16:creationId xmlns:a16="http://schemas.microsoft.com/office/drawing/2014/main" id="{87D43840-8244-B110-E155-62CBDF45726C}"/>
              </a:ext>
            </a:extLst>
          </p:cNvPr>
          <p:cNvSpPr txBox="1"/>
          <p:nvPr/>
        </p:nvSpPr>
        <p:spPr>
          <a:xfrm>
            <a:off x="755576" y="4137942"/>
            <a:ext cx="4263516" cy="523220"/>
          </a:xfrm>
          <a:prstGeom prst="rect">
            <a:avLst/>
          </a:prstGeom>
          <a:noFill/>
        </p:spPr>
        <p:txBody>
          <a:bodyPr wrap="square">
            <a:spAutoFit/>
          </a:bodyPr>
          <a:lstStyle/>
          <a:p>
            <a:pPr marL="0" indent="0">
              <a:buNone/>
            </a:pPr>
            <a:r>
              <a:rPr lang="ru-RU" sz="1400" dirty="0">
                <a:solidFill>
                  <a:srgbClr val="000099"/>
                </a:solidFill>
              </a:rPr>
              <a:t>Справа структура представления </a:t>
            </a:r>
          </a:p>
          <a:p>
            <a:pPr marL="0" indent="0">
              <a:buNone/>
            </a:pPr>
            <a:r>
              <a:rPr lang="en-US" sz="1400" dirty="0" err="1">
                <a:solidFill>
                  <a:srgbClr val="000099"/>
                </a:solidFill>
              </a:rPr>
              <a:t>dba_type_attrs</a:t>
            </a:r>
            <a:endParaRPr lang="ru-RU" sz="1400" dirty="0">
              <a:solidFill>
                <a:srgbClr val="000099"/>
              </a:solidFill>
            </a:endParaRPr>
          </a:p>
        </p:txBody>
      </p:sp>
    </p:spTree>
    <p:extLst>
      <p:ext uri="{BB962C8B-B14F-4D97-AF65-F5344CB8AC3E}">
        <p14:creationId xmlns:p14="http://schemas.microsoft.com/office/powerpoint/2010/main" val="1667538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eaLnBrk="1" hangingPunct="1">
              <a:lnSpc>
                <a:spcPct val="100000"/>
              </a:lnSpc>
              <a:spcBef>
                <a:spcPct val="0"/>
              </a:spcBef>
              <a:buClr>
                <a:srgbClr val="CE2816"/>
              </a:buClr>
              <a:buFont typeface="Arial" panose="020B0604020202020204" pitchFamily="34" charset="0"/>
              <a:buNone/>
            </a:pPr>
            <a:r>
              <a:rPr lang="ru-RU" sz="2000" b="1" dirty="0">
                <a:solidFill>
                  <a:srgbClr val="C00000"/>
                </a:solidFill>
                <a:ea typeface="Times New Roman"/>
              </a:rPr>
              <a:t>Изменение и удаление типов. Зависимости</a:t>
            </a:r>
            <a:br>
              <a:rPr lang="ru-RU" sz="2000" dirty="0">
                <a:solidFill>
                  <a:srgbClr val="FF0000"/>
                </a:solidFill>
                <a:latin typeface="Times New Roman"/>
                <a:ea typeface="Times New Roman"/>
              </a:rPr>
            </a:br>
            <a:endParaRPr lang="en-GB" altLang="ru-RU" sz="2000" b="1" dirty="0">
              <a:solidFill>
                <a:srgbClr val="CC3300"/>
              </a:solidFill>
            </a:endParaRPr>
          </a:p>
        </p:txBody>
      </p:sp>
      <p:pic>
        <p:nvPicPr>
          <p:cNvPr id="5" name="Picture 2">
            <a:extLst>
              <a:ext uri="{FF2B5EF4-FFF2-40B4-BE49-F238E27FC236}">
                <a16:creationId xmlns:a16="http://schemas.microsoft.com/office/drawing/2014/main" id="{269E0388-3EC0-8D3E-0112-EBC3E2190625}"/>
              </a:ext>
            </a:extLst>
          </p:cNvPr>
          <p:cNvPicPr>
            <a:picLocks noGrp="1"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8313" y="488357"/>
            <a:ext cx="6587373" cy="2527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64A4F107-4733-B844-B02A-2F26981B5B6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78313" y="3219822"/>
            <a:ext cx="6587373" cy="11699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2078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eaLnBrk="1" hangingPunct="1">
              <a:lnSpc>
                <a:spcPct val="100000"/>
              </a:lnSpc>
              <a:spcBef>
                <a:spcPct val="0"/>
              </a:spcBef>
              <a:buClr>
                <a:srgbClr val="CE2816"/>
              </a:buClr>
              <a:buFont typeface="Arial" panose="020B0604020202020204" pitchFamily="34" charset="0"/>
              <a:buNone/>
            </a:pPr>
            <a:r>
              <a:rPr lang="ru-RU" sz="2000" b="1" dirty="0">
                <a:solidFill>
                  <a:srgbClr val="C00000"/>
                </a:solidFill>
                <a:ea typeface="Times New Roman"/>
              </a:rPr>
              <a:t>Пример зависимости объектов</a:t>
            </a:r>
            <a:endParaRPr lang="en-GB" altLang="ru-RU" sz="2000" b="1" dirty="0">
              <a:solidFill>
                <a:srgbClr val="C00000"/>
              </a:solidFill>
            </a:endParaRPr>
          </a:p>
        </p:txBody>
      </p:sp>
      <p:pic>
        <p:nvPicPr>
          <p:cNvPr id="5" name="Picture 2">
            <a:extLst>
              <a:ext uri="{FF2B5EF4-FFF2-40B4-BE49-F238E27FC236}">
                <a16:creationId xmlns:a16="http://schemas.microsoft.com/office/drawing/2014/main" id="{E95448FB-9943-FE42-042D-095F649320FA}"/>
              </a:ext>
            </a:extLst>
          </p:cNvPr>
          <p:cNvPicPr>
            <a:picLocks noGrp="1"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1670" y="461651"/>
            <a:ext cx="5940660" cy="4208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2888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eaLnBrk="1" hangingPunct="1">
              <a:lnSpc>
                <a:spcPct val="100000"/>
              </a:lnSpc>
              <a:spcBef>
                <a:spcPct val="0"/>
              </a:spcBef>
              <a:buClr>
                <a:srgbClr val="CE2816"/>
              </a:buClr>
              <a:buFont typeface="Arial" panose="020B0604020202020204" pitchFamily="34" charset="0"/>
              <a:buNone/>
            </a:pPr>
            <a:r>
              <a:rPr lang="ru-RU" sz="2000" b="1" dirty="0">
                <a:solidFill>
                  <a:srgbClr val="C00000"/>
                </a:solidFill>
                <a:ea typeface="Times New Roman"/>
              </a:rPr>
              <a:t>Конструкторы по умолчанию</a:t>
            </a:r>
            <a:endParaRPr lang="en-GB" altLang="ru-RU" sz="2000" b="1" dirty="0">
              <a:solidFill>
                <a:srgbClr val="C00000"/>
              </a:solidFill>
            </a:endParaRPr>
          </a:p>
        </p:txBody>
      </p:sp>
      <p:sp>
        <p:nvSpPr>
          <p:cNvPr id="6" name="Rectangle 2">
            <a:extLst>
              <a:ext uri="{FF2B5EF4-FFF2-40B4-BE49-F238E27FC236}">
                <a16:creationId xmlns:a16="http://schemas.microsoft.com/office/drawing/2014/main" id="{ADD6FA4D-8F85-1345-ACA6-0A5430E38FF2}"/>
              </a:ext>
            </a:extLst>
          </p:cNvPr>
          <p:cNvSpPr txBox="1">
            <a:spLocks noChangeArrowheads="1"/>
          </p:cNvSpPr>
          <p:nvPr/>
        </p:nvSpPr>
        <p:spPr>
          <a:xfrm>
            <a:off x="755576" y="461650"/>
            <a:ext cx="7488832" cy="4198332"/>
          </a:xfrm>
          <a:prstGeom prst="rect">
            <a:avLst/>
          </a:prstGeom>
        </p:spPr>
        <p:txBody>
          <a:bodyPr/>
          <a:lst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pPr marL="0" indent="360000" algn="just">
              <a:spcBef>
                <a:spcPts val="0"/>
              </a:spcBef>
              <a:spcAft>
                <a:spcPts val="300"/>
              </a:spcAft>
              <a:buNone/>
            </a:pPr>
            <a:r>
              <a:rPr lang="ru-RU" sz="1400" dirty="0">
                <a:solidFill>
                  <a:srgbClr val="000099"/>
                </a:solidFill>
                <a:ea typeface="Times New Roman"/>
              </a:rPr>
              <a:t>Метод конструктора возвращает новый экземпляр объектного типа. </a:t>
            </a:r>
          </a:p>
          <a:p>
            <a:pPr marL="0" indent="360000" algn="just">
              <a:spcBef>
                <a:spcPts val="0"/>
              </a:spcBef>
              <a:spcAft>
                <a:spcPts val="300"/>
              </a:spcAft>
              <a:buNone/>
            </a:pPr>
            <a:r>
              <a:rPr lang="ru-RU" sz="1400" dirty="0">
                <a:solidFill>
                  <a:srgbClr val="000099"/>
                </a:solidFill>
                <a:ea typeface="Times New Roman"/>
              </a:rPr>
              <a:t>Для  демонстрации  применения  конструктора по умолчанию создадим тип </a:t>
            </a:r>
            <a:r>
              <a:rPr lang="en-US" sz="1400" dirty="0">
                <a:ea typeface="Times New Roman"/>
              </a:rPr>
              <a:t>address</a:t>
            </a:r>
            <a:r>
              <a:rPr lang="ru-RU" sz="1400" dirty="0">
                <a:ea typeface="Times New Roman"/>
              </a:rPr>
              <a:t>_</a:t>
            </a:r>
            <a:r>
              <a:rPr lang="en-US" sz="1400" dirty="0">
                <a:ea typeface="Times New Roman"/>
              </a:rPr>
              <a:t>type</a:t>
            </a:r>
            <a:r>
              <a:rPr lang="ru-RU" sz="1400" dirty="0">
                <a:solidFill>
                  <a:srgbClr val="000099"/>
                </a:solidFill>
                <a:ea typeface="Times New Roman"/>
              </a:rPr>
              <a:t>, затем на его основе объектный тип </a:t>
            </a:r>
            <a:r>
              <a:rPr lang="en-US" sz="1400" dirty="0">
                <a:ea typeface="Times New Roman"/>
              </a:rPr>
              <a:t>person</a:t>
            </a:r>
            <a:r>
              <a:rPr lang="en-US" sz="1400" dirty="0">
                <a:solidFill>
                  <a:srgbClr val="000099"/>
                </a:solidFill>
                <a:ea typeface="Times New Roman"/>
              </a:rPr>
              <a:t> </a:t>
            </a:r>
            <a:r>
              <a:rPr lang="ru-RU" sz="1400" dirty="0">
                <a:solidFill>
                  <a:srgbClr val="000099"/>
                </a:solidFill>
                <a:ea typeface="Times New Roman"/>
              </a:rPr>
              <a:t>и таблицу </a:t>
            </a:r>
            <a:r>
              <a:rPr lang="en-US" sz="1400" dirty="0">
                <a:ea typeface="Times New Roman"/>
              </a:rPr>
              <a:t>peoples</a:t>
            </a:r>
            <a:r>
              <a:rPr lang="en-US" sz="1400" dirty="0">
                <a:solidFill>
                  <a:srgbClr val="000099"/>
                </a:solidFill>
                <a:ea typeface="Times New Roman"/>
              </a:rPr>
              <a:t> </a:t>
            </a:r>
            <a:r>
              <a:rPr lang="ru-RU" sz="1400" dirty="0">
                <a:solidFill>
                  <a:srgbClr val="000099"/>
                </a:solidFill>
                <a:ea typeface="Times New Roman"/>
              </a:rPr>
              <a:t>со столбцом этого типа</a:t>
            </a:r>
          </a:p>
          <a:p>
            <a:pPr marL="0" indent="360000" algn="just">
              <a:spcBef>
                <a:spcPts val="0"/>
              </a:spcBef>
              <a:spcAft>
                <a:spcPts val="300"/>
              </a:spcAft>
              <a:buNone/>
            </a:pPr>
            <a:r>
              <a:rPr lang="en-US" sz="1400" b="1" dirty="0">
                <a:ea typeface="Times New Roman"/>
              </a:rPr>
              <a:t>CREATE  TYPE</a:t>
            </a:r>
            <a:r>
              <a:rPr lang="en-US" sz="1400" dirty="0">
                <a:ea typeface="Times New Roman"/>
              </a:rPr>
              <a:t>  </a:t>
            </a:r>
            <a:r>
              <a:rPr lang="en-US" sz="1400" dirty="0" err="1">
                <a:ea typeface="Times New Roman"/>
              </a:rPr>
              <a:t>address_type</a:t>
            </a:r>
            <a:r>
              <a:rPr lang="en-US" sz="1400" dirty="0">
                <a:ea typeface="Times New Roman"/>
              </a:rPr>
              <a:t>  </a:t>
            </a:r>
            <a:r>
              <a:rPr lang="en-US" sz="1400" b="1" dirty="0">
                <a:ea typeface="Times New Roman"/>
              </a:rPr>
              <a:t>as object </a:t>
            </a:r>
            <a:r>
              <a:rPr lang="en-US" sz="1400" dirty="0">
                <a:ea typeface="Times New Roman"/>
              </a:rPr>
              <a:t>(</a:t>
            </a:r>
            <a:endParaRPr lang="ru-RU" sz="1400" dirty="0">
              <a:ea typeface="Times New Roman"/>
            </a:endParaRPr>
          </a:p>
          <a:p>
            <a:pPr marL="0" indent="360000" algn="just">
              <a:spcBef>
                <a:spcPts val="0"/>
              </a:spcBef>
              <a:spcAft>
                <a:spcPts val="300"/>
              </a:spcAft>
              <a:buNone/>
            </a:pPr>
            <a:r>
              <a:rPr lang="ru-RU" sz="1400" dirty="0">
                <a:ea typeface="Times New Roman"/>
              </a:rPr>
              <a:t>	</a:t>
            </a:r>
            <a:r>
              <a:rPr lang="en-US" sz="1400" dirty="0" err="1">
                <a:ea typeface="Times New Roman"/>
              </a:rPr>
              <a:t>zipcode</a:t>
            </a:r>
            <a:r>
              <a:rPr lang="ru-RU" sz="1400" dirty="0">
                <a:ea typeface="Times New Roman"/>
              </a:rPr>
              <a:t>	</a:t>
            </a:r>
            <a:r>
              <a:rPr lang="en-US" sz="1400" cap="all" dirty="0">
                <a:ea typeface="Times New Roman"/>
              </a:rPr>
              <a:t>number(5),</a:t>
            </a:r>
            <a:endParaRPr lang="ru-RU" sz="1400" dirty="0">
              <a:ea typeface="Times New Roman"/>
            </a:endParaRPr>
          </a:p>
          <a:p>
            <a:pPr marL="0" indent="360000" algn="just">
              <a:spcBef>
                <a:spcPts val="0"/>
              </a:spcBef>
              <a:spcAft>
                <a:spcPts val="300"/>
              </a:spcAft>
              <a:buNone/>
            </a:pPr>
            <a:r>
              <a:rPr lang="ru-RU" sz="1400" dirty="0">
                <a:ea typeface="Times New Roman"/>
              </a:rPr>
              <a:t>	</a:t>
            </a:r>
            <a:r>
              <a:rPr lang="en-US" sz="1400" dirty="0">
                <a:ea typeface="Times New Roman"/>
              </a:rPr>
              <a:t>country</a:t>
            </a:r>
            <a:r>
              <a:rPr lang="ru-RU" sz="1400" dirty="0">
                <a:ea typeface="Times New Roman"/>
              </a:rPr>
              <a:t>	</a:t>
            </a:r>
            <a:r>
              <a:rPr lang="en-US" sz="1400" cap="all" dirty="0">
                <a:ea typeface="Times New Roman"/>
              </a:rPr>
              <a:t>varchar2</a:t>
            </a:r>
            <a:r>
              <a:rPr lang="en-US" sz="1400" dirty="0">
                <a:ea typeface="Times New Roman"/>
              </a:rPr>
              <a:t>(</a:t>
            </a:r>
            <a:r>
              <a:rPr lang="ru-RU" sz="1400" dirty="0">
                <a:ea typeface="Times New Roman"/>
              </a:rPr>
              <a:t>20</a:t>
            </a:r>
            <a:r>
              <a:rPr lang="en-US" sz="1400" dirty="0">
                <a:ea typeface="Times New Roman"/>
              </a:rPr>
              <a:t>),</a:t>
            </a:r>
            <a:endParaRPr lang="ru-RU" sz="1400" dirty="0">
              <a:ea typeface="Times New Roman"/>
            </a:endParaRPr>
          </a:p>
          <a:p>
            <a:pPr marL="0" indent="360000" algn="just">
              <a:spcBef>
                <a:spcPts val="0"/>
              </a:spcBef>
              <a:spcAft>
                <a:spcPts val="300"/>
              </a:spcAft>
              <a:buNone/>
            </a:pPr>
            <a:r>
              <a:rPr lang="ru-RU" sz="1400" dirty="0">
                <a:ea typeface="Times New Roman"/>
              </a:rPr>
              <a:t>	</a:t>
            </a:r>
            <a:r>
              <a:rPr lang="en-US" sz="1400" dirty="0">
                <a:ea typeface="Times New Roman"/>
              </a:rPr>
              <a:t>city 	</a:t>
            </a:r>
            <a:r>
              <a:rPr lang="en-US" sz="1400" cap="all" dirty="0">
                <a:ea typeface="Times New Roman"/>
              </a:rPr>
              <a:t>varchar2(</a:t>
            </a:r>
            <a:r>
              <a:rPr lang="en-US" sz="1400" dirty="0">
                <a:ea typeface="Times New Roman"/>
              </a:rPr>
              <a:t>30),</a:t>
            </a:r>
            <a:endParaRPr lang="ru-RU" sz="1400" dirty="0">
              <a:ea typeface="Times New Roman"/>
            </a:endParaRPr>
          </a:p>
          <a:p>
            <a:pPr marL="0" indent="360000" algn="just">
              <a:spcBef>
                <a:spcPts val="0"/>
              </a:spcBef>
              <a:spcAft>
                <a:spcPts val="300"/>
              </a:spcAft>
              <a:buNone/>
            </a:pPr>
            <a:r>
              <a:rPr lang="ru-RU" sz="1400" dirty="0">
                <a:ea typeface="Times New Roman"/>
              </a:rPr>
              <a:t>	</a:t>
            </a:r>
            <a:r>
              <a:rPr lang="en-US" sz="1400" dirty="0">
                <a:ea typeface="Times New Roman"/>
              </a:rPr>
              <a:t>street</a:t>
            </a:r>
            <a:r>
              <a:rPr lang="ru-RU" sz="1400" dirty="0">
                <a:ea typeface="Times New Roman"/>
              </a:rPr>
              <a:t> </a:t>
            </a:r>
            <a:r>
              <a:rPr lang="en-US" sz="1400" dirty="0">
                <a:ea typeface="Times New Roman"/>
              </a:rPr>
              <a:t>	</a:t>
            </a:r>
            <a:r>
              <a:rPr lang="en-US" sz="1400" cap="all" dirty="0">
                <a:ea typeface="Times New Roman"/>
              </a:rPr>
              <a:t>varchar2</a:t>
            </a:r>
            <a:r>
              <a:rPr lang="en-US" sz="1400" dirty="0">
                <a:ea typeface="Times New Roman"/>
              </a:rPr>
              <a:t>(30),</a:t>
            </a:r>
            <a:endParaRPr lang="ru-RU" sz="1400" dirty="0">
              <a:ea typeface="Times New Roman"/>
            </a:endParaRPr>
          </a:p>
          <a:p>
            <a:pPr marL="0" indent="360000" algn="just">
              <a:spcBef>
                <a:spcPts val="0"/>
              </a:spcBef>
              <a:spcAft>
                <a:spcPts val="300"/>
              </a:spcAft>
              <a:buNone/>
            </a:pPr>
            <a:r>
              <a:rPr lang="ru-RU" sz="1400" dirty="0">
                <a:ea typeface="Times New Roman"/>
              </a:rPr>
              <a:t>	</a:t>
            </a:r>
            <a:r>
              <a:rPr lang="en-US" sz="1400" dirty="0">
                <a:ea typeface="Times New Roman"/>
              </a:rPr>
              <a:t>numb</a:t>
            </a:r>
            <a:r>
              <a:rPr lang="ru-RU" sz="1400" dirty="0">
                <a:ea typeface="Times New Roman"/>
              </a:rPr>
              <a:t>	</a:t>
            </a:r>
            <a:r>
              <a:rPr lang="en-US" sz="1400" cap="all" dirty="0">
                <a:ea typeface="Times New Roman"/>
              </a:rPr>
              <a:t>number</a:t>
            </a:r>
            <a:r>
              <a:rPr lang="en-US" sz="1400" dirty="0">
                <a:ea typeface="Times New Roman"/>
              </a:rPr>
              <a:t>(4));</a:t>
            </a:r>
            <a:endParaRPr lang="ru-RU" sz="1400" dirty="0">
              <a:ea typeface="Times New Roman"/>
            </a:endParaRPr>
          </a:p>
          <a:p>
            <a:pPr marL="0" indent="360000" algn="just">
              <a:spcBef>
                <a:spcPts val="0"/>
              </a:spcBef>
              <a:spcAft>
                <a:spcPts val="300"/>
              </a:spcAft>
              <a:buNone/>
            </a:pPr>
            <a:r>
              <a:rPr lang="en-US" sz="1400" b="1" dirty="0">
                <a:ea typeface="Times New Roman"/>
                <a:cs typeface="Times New Roman"/>
              </a:rPr>
              <a:t>CREATE  TYPE</a:t>
            </a:r>
            <a:r>
              <a:rPr lang="en-US" sz="1400" dirty="0">
                <a:ea typeface="Times New Roman"/>
                <a:cs typeface="Times New Roman"/>
              </a:rPr>
              <a:t> person </a:t>
            </a:r>
            <a:r>
              <a:rPr lang="en-US" sz="1400" b="1" dirty="0">
                <a:ea typeface="Times New Roman"/>
                <a:cs typeface="Times New Roman"/>
              </a:rPr>
              <a:t>AS OBJECT</a:t>
            </a:r>
            <a:r>
              <a:rPr lang="en-US" sz="1400" dirty="0">
                <a:ea typeface="Times New Roman"/>
                <a:cs typeface="Times New Roman"/>
              </a:rPr>
              <a:t> (</a:t>
            </a:r>
            <a:endParaRPr lang="ru-RU" sz="1400" dirty="0">
              <a:ea typeface="Times New Roman"/>
              <a:cs typeface="Times New Roman"/>
            </a:endParaRPr>
          </a:p>
          <a:p>
            <a:pPr marL="0" indent="360000" algn="just">
              <a:spcBef>
                <a:spcPts val="0"/>
              </a:spcBef>
              <a:spcAft>
                <a:spcPts val="300"/>
              </a:spcAft>
              <a:buNone/>
            </a:pPr>
            <a:r>
              <a:rPr lang="ru-RU" sz="1400" dirty="0">
                <a:ea typeface="Times New Roman"/>
                <a:cs typeface="Times New Roman"/>
              </a:rPr>
              <a:t>	</a:t>
            </a:r>
            <a:r>
              <a:rPr lang="en-US" sz="1400" dirty="0">
                <a:ea typeface="Times New Roman"/>
                <a:cs typeface="Times New Roman"/>
              </a:rPr>
              <a:t>name	VARCHAR2(</a:t>
            </a:r>
            <a:r>
              <a:rPr lang="ru-RU" sz="1400" dirty="0">
                <a:ea typeface="Times New Roman"/>
                <a:cs typeface="Times New Roman"/>
              </a:rPr>
              <a:t>4</a:t>
            </a:r>
            <a:r>
              <a:rPr lang="en-US" sz="1400" dirty="0">
                <a:ea typeface="Times New Roman"/>
                <a:cs typeface="Times New Roman"/>
              </a:rPr>
              <a:t>0),</a:t>
            </a:r>
            <a:endParaRPr lang="ru-RU" sz="1400" dirty="0">
              <a:ea typeface="Times New Roman"/>
              <a:cs typeface="Times New Roman"/>
            </a:endParaRPr>
          </a:p>
          <a:p>
            <a:pPr marL="0" indent="360000" algn="just">
              <a:spcBef>
                <a:spcPts val="0"/>
              </a:spcBef>
              <a:spcAft>
                <a:spcPts val="300"/>
              </a:spcAft>
              <a:buNone/>
            </a:pPr>
            <a:r>
              <a:rPr lang="ru-RU" sz="1400" dirty="0">
                <a:ea typeface="Times New Roman"/>
                <a:cs typeface="Times New Roman"/>
              </a:rPr>
              <a:t>	</a:t>
            </a:r>
            <a:r>
              <a:rPr lang="en-US" sz="1400" dirty="0">
                <a:ea typeface="Times New Roman"/>
                <a:cs typeface="Times New Roman"/>
              </a:rPr>
              <a:t>birthday	DATE,</a:t>
            </a:r>
            <a:r>
              <a:rPr lang="ru-RU" sz="1400" dirty="0">
                <a:ea typeface="Times New Roman"/>
                <a:cs typeface="Times New Roman"/>
              </a:rPr>
              <a:t>	        </a:t>
            </a:r>
            <a:r>
              <a:rPr lang="en-US" sz="1400" dirty="0">
                <a:solidFill>
                  <a:srgbClr val="7030A0"/>
                </a:solidFill>
                <a:ea typeface="Times New Roman"/>
                <a:cs typeface="Times New Roman"/>
              </a:rPr>
              <a:t>-- </a:t>
            </a:r>
            <a:r>
              <a:rPr lang="ru-RU" sz="1400" dirty="0">
                <a:solidFill>
                  <a:srgbClr val="7030A0"/>
                </a:solidFill>
                <a:ea typeface="Times New Roman"/>
                <a:cs typeface="Times New Roman"/>
              </a:rPr>
              <a:t>дата рождения</a:t>
            </a:r>
          </a:p>
          <a:p>
            <a:pPr marL="0" indent="360000" algn="just">
              <a:spcBef>
                <a:spcPts val="0"/>
              </a:spcBef>
              <a:spcAft>
                <a:spcPts val="300"/>
              </a:spcAft>
              <a:buNone/>
            </a:pPr>
            <a:r>
              <a:rPr lang="ru-RU" sz="1400" dirty="0">
                <a:ea typeface="Times New Roman"/>
                <a:cs typeface="Times New Roman"/>
              </a:rPr>
              <a:t>	</a:t>
            </a:r>
            <a:r>
              <a:rPr lang="en-US" sz="1400" dirty="0">
                <a:ea typeface="Times New Roman"/>
                <a:cs typeface="Times New Roman"/>
              </a:rPr>
              <a:t>address	</a:t>
            </a:r>
            <a:r>
              <a:rPr lang="en-US" sz="1400" dirty="0" err="1">
                <a:ea typeface="Times New Roman"/>
                <a:cs typeface="Times New Roman"/>
              </a:rPr>
              <a:t>address_type</a:t>
            </a:r>
            <a:r>
              <a:rPr lang="en-US" sz="1400" dirty="0">
                <a:ea typeface="Times New Roman"/>
                <a:cs typeface="Times New Roman"/>
              </a:rPr>
              <a:t>,</a:t>
            </a:r>
            <a:endParaRPr lang="ru-RU" sz="1400" dirty="0">
              <a:ea typeface="Times New Roman"/>
              <a:cs typeface="Times New Roman"/>
            </a:endParaRPr>
          </a:p>
          <a:p>
            <a:pPr marL="0" indent="360000" algn="just">
              <a:spcBef>
                <a:spcPts val="0"/>
              </a:spcBef>
              <a:spcAft>
                <a:spcPts val="300"/>
              </a:spcAft>
              <a:buNone/>
            </a:pPr>
            <a:r>
              <a:rPr lang="ru-RU" sz="1400" dirty="0">
                <a:ea typeface="Times New Roman"/>
                <a:cs typeface="Times New Roman"/>
              </a:rPr>
              <a:t>	</a:t>
            </a:r>
            <a:r>
              <a:rPr lang="en-US" sz="1400" dirty="0">
                <a:ea typeface="Times New Roman"/>
                <a:cs typeface="Times New Roman"/>
              </a:rPr>
              <a:t>MEMBER FUNCTION Age  </a:t>
            </a:r>
            <a:r>
              <a:rPr lang="en-US" sz="1400" dirty="0">
                <a:solidFill>
                  <a:srgbClr val="7030A0"/>
                </a:solidFill>
                <a:ea typeface="Times New Roman"/>
                <a:cs typeface="Times New Roman"/>
              </a:rPr>
              <a:t>-- </a:t>
            </a:r>
            <a:r>
              <a:rPr lang="ru-RU" sz="1400" dirty="0">
                <a:solidFill>
                  <a:srgbClr val="7030A0"/>
                </a:solidFill>
                <a:ea typeface="Times New Roman"/>
                <a:cs typeface="Times New Roman"/>
              </a:rPr>
              <a:t>спецификация метода</a:t>
            </a:r>
            <a:r>
              <a:rPr lang="en-US" sz="1400" dirty="0">
                <a:solidFill>
                  <a:srgbClr val="7030A0"/>
                </a:solidFill>
                <a:ea typeface="Times New Roman"/>
                <a:cs typeface="Times New Roman"/>
              </a:rPr>
              <a:t>, </a:t>
            </a:r>
            <a:r>
              <a:rPr lang="ru-RU" sz="1400" dirty="0">
                <a:solidFill>
                  <a:srgbClr val="7030A0"/>
                </a:solidFill>
                <a:ea typeface="Times New Roman"/>
                <a:cs typeface="Times New Roman"/>
              </a:rPr>
              <a:t>возвращающего возраст</a:t>
            </a:r>
          </a:p>
          <a:p>
            <a:pPr marL="0" indent="360000" algn="just">
              <a:spcBef>
                <a:spcPts val="0"/>
              </a:spcBef>
              <a:spcAft>
                <a:spcPts val="300"/>
              </a:spcAft>
              <a:buNone/>
            </a:pPr>
            <a:r>
              <a:rPr lang="ru-RU" sz="1400" cap="all" dirty="0">
                <a:ea typeface="Times New Roman"/>
                <a:cs typeface="Times New Roman"/>
              </a:rPr>
              <a:t>	</a:t>
            </a:r>
            <a:r>
              <a:rPr lang="en-US" sz="1400" cap="all" dirty="0">
                <a:ea typeface="Times New Roman"/>
                <a:cs typeface="Times New Roman"/>
              </a:rPr>
              <a:t>return</a:t>
            </a:r>
            <a:r>
              <a:rPr lang="en-US" sz="1400" dirty="0">
                <a:ea typeface="Times New Roman"/>
                <a:cs typeface="Times New Roman"/>
              </a:rPr>
              <a:t> NUMBER</a:t>
            </a:r>
            <a:r>
              <a:rPr lang="ru-RU" sz="1400" dirty="0">
                <a:ea typeface="Times New Roman"/>
                <a:cs typeface="Times New Roman"/>
              </a:rPr>
              <a:t>	        </a:t>
            </a:r>
            <a:r>
              <a:rPr lang="en-US" sz="1400" dirty="0">
                <a:solidFill>
                  <a:srgbClr val="7030A0"/>
                </a:solidFill>
                <a:ea typeface="Times New Roman"/>
                <a:cs typeface="Times New Roman"/>
              </a:rPr>
              <a:t>-- </a:t>
            </a:r>
            <a:r>
              <a:rPr lang="ru-RU" sz="1400" dirty="0">
                <a:solidFill>
                  <a:srgbClr val="7030A0"/>
                </a:solidFill>
                <a:ea typeface="Times New Roman"/>
                <a:cs typeface="Times New Roman"/>
              </a:rPr>
              <a:t>возвращаемое значение</a:t>
            </a:r>
          </a:p>
          <a:p>
            <a:pPr marL="0" indent="360000" algn="just">
              <a:spcBef>
                <a:spcPts val="0"/>
              </a:spcBef>
              <a:spcAft>
                <a:spcPts val="300"/>
              </a:spcAft>
              <a:buNone/>
              <a:tabLst>
                <a:tab pos="608965" algn="l"/>
                <a:tab pos="1217930" algn="l"/>
                <a:tab pos="1826895" algn="l"/>
                <a:tab pos="2435860" algn="l"/>
                <a:tab pos="3044825" algn="l"/>
                <a:tab pos="3653790" algn="l"/>
                <a:tab pos="4262755" algn="l"/>
                <a:tab pos="4871720" algn="l"/>
                <a:tab pos="5480685" algn="l"/>
                <a:tab pos="6089650" algn="l"/>
              </a:tabLst>
            </a:pPr>
            <a:r>
              <a:rPr lang="ru-RU" sz="1400" dirty="0">
                <a:ea typeface="Times New Roman"/>
                <a:cs typeface="Times New Roman"/>
              </a:rPr>
              <a:t>);</a:t>
            </a:r>
          </a:p>
        </p:txBody>
      </p:sp>
    </p:spTree>
    <p:extLst>
      <p:ext uri="{BB962C8B-B14F-4D97-AF65-F5344CB8AC3E}">
        <p14:creationId xmlns:p14="http://schemas.microsoft.com/office/powerpoint/2010/main" val="248667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Пример блока</a:t>
            </a:r>
          </a:p>
        </p:txBody>
      </p:sp>
      <p:sp>
        <p:nvSpPr>
          <p:cNvPr id="15" name="Прямоугольник 14">
            <a:extLst>
              <a:ext uri="{FF2B5EF4-FFF2-40B4-BE49-F238E27FC236}">
                <a16:creationId xmlns:a16="http://schemas.microsoft.com/office/drawing/2014/main" id="{907A36A2-6C3D-4345-930E-1DCAA8721A43}"/>
              </a:ext>
            </a:extLst>
          </p:cNvPr>
          <p:cNvSpPr/>
          <p:nvPr/>
        </p:nvSpPr>
        <p:spPr>
          <a:xfrm>
            <a:off x="971600" y="461651"/>
            <a:ext cx="6912768" cy="3754874"/>
          </a:xfrm>
          <a:prstGeom prst="rect">
            <a:avLst/>
          </a:prstGeom>
        </p:spPr>
        <p:txBody>
          <a:bodyPr wrap="square">
            <a:spAutoFit/>
          </a:bodyPr>
          <a:lstStyle/>
          <a:p>
            <a:pPr marL="0" indent="0">
              <a:buNone/>
            </a:pPr>
            <a:r>
              <a:rPr lang="ru-RU" sz="1400" dirty="0">
                <a:solidFill>
                  <a:srgbClr val="000099"/>
                </a:solidFill>
              </a:rPr>
              <a:t>Объявление переменных и констант можно выполнить так:</a:t>
            </a:r>
          </a:p>
          <a:p>
            <a:pPr marL="0" indent="0">
              <a:buNone/>
            </a:pPr>
            <a:endParaRPr lang="ru-RU" sz="1400" dirty="0">
              <a:solidFill>
                <a:srgbClr val="000099"/>
              </a:solidFill>
            </a:endParaRPr>
          </a:p>
          <a:p>
            <a:pPr marL="0" indent="0">
              <a:buNone/>
            </a:pPr>
            <a:endParaRPr lang="ru-RU" sz="1400" dirty="0">
              <a:solidFill>
                <a:srgbClr val="000099"/>
              </a:solidFill>
            </a:endParaRPr>
          </a:p>
          <a:p>
            <a:pPr marL="0" indent="0">
              <a:buNone/>
            </a:pPr>
            <a:endParaRPr lang="ru-RU" sz="1400" dirty="0">
              <a:solidFill>
                <a:srgbClr val="000099"/>
              </a:solidFill>
            </a:endParaRPr>
          </a:p>
          <a:p>
            <a:pPr marL="0" indent="0">
              <a:buNone/>
            </a:pPr>
            <a:r>
              <a:rPr lang="ru-RU" sz="1400" dirty="0">
                <a:solidFill>
                  <a:srgbClr val="000099"/>
                </a:solidFill>
              </a:rPr>
              <a:t>Присваивание обозначается знаком </a:t>
            </a:r>
            <a:r>
              <a:rPr lang="ru-RU" sz="1400" b="1" dirty="0"/>
              <a:t>:=</a:t>
            </a:r>
            <a:r>
              <a:rPr lang="ru-RU" sz="1400" dirty="0">
                <a:solidFill>
                  <a:srgbClr val="000099"/>
                </a:solidFill>
              </a:rPr>
              <a:t>.</a:t>
            </a:r>
          </a:p>
          <a:p>
            <a:pPr marL="0" indent="0">
              <a:buNone/>
            </a:pPr>
            <a:r>
              <a:rPr lang="ru-RU" sz="1400" dirty="0">
                <a:solidFill>
                  <a:srgbClr val="000099"/>
                </a:solidFill>
              </a:rPr>
              <a:t>Разберём несложный пример анонимного блока. Набрав текст нажимаем </a:t>
            </a:r>
            <a:r>
              <a:rPr lang="en-US" sz="1400" dirty="0">
                <a:solidFill>
                  <a:srgbClr val="000099"/>
                </a:solidFill>
              </a:rPr>
              <a:t>Run.</a:t>
            </a:r>
          </a:p>
          <a:p>
            <a:pPr marL="0" indent="0">
              <a:buNone/>
            </a:pPr>
            <a:endParaRPr lang="en-US" sz="1400" dirty="0">
              <a:solidFill>
                <a:srgbClr val="000099"/>
              </a:solidFill>
            </a:endParaRPr>
          </a:p>
          <a:p>
            <a:pPr marL="0" indent="0">
              <a:buNone/>
            </a:pPr>
            <a:r>
              <a:rPr lang="en-US" sz="1400" b="1" dirty="0"/>
              <a:t>DECLARE</a:t>
            </a:r>
          </a:p>
          <a:p>
            <a:pPr marL="0" indent="0">
              <a:buNone/>
            </a:pPr>
            <a:r>
              <a:rPr lang="en-US" sz="1400" dirty="0"/>
              <a:t>    x      NUMBER(5,2);</a:t>
            </a:r>
          </a:p>
          <a:p>
            <a:pPr marL="0" indent="0">
              <a:buNone/>
            </a:pPr>
            <a:r>
              <a:rPr lang="en-US" sz="1400" dirty="0"/>
              <a:t>    y      NUMBER(5,2):=2;</a:t>
            </a:r>
          </a:p>
          <a:p>
            <a:pPr marL="0" indent="0">
              <a:buNone/>
            </a:pPr>
            <a:r>
              <a:rPr lang="en-US" sz="1400" dirty="0"/>
              <a:t>    result NUMBER(5,2);</a:t>
            </a:r>
          </a:p>
          <a:p>
            <a:pPr marL="0" indent="0">
              <a:buNone/>
            </a:pPr>
            <a:r>
              <a:rPr lang="en-US" sz="1400" dirty="0"/>
              <a:t>  </a:t>
            </a:r>
            <a:r>
              <a:rPr lang="en-US" sz="1400" b="1" dirty="0"/>
              <a:t>BEGIN</a:t>
            </a:r>
          </a:p>
          <a:p>
            <a:pPr marL="0" indent="0">
              <a:buNone/>
            </a:pPr>
            <a:r>
              <a:rPr lang="en-US" sz="1400" dirty="0"/>
              <a:t>    -- </a:t>
            </a:r>
            <a:r>
              <a:rPr lang="ru-RU" sz="1400" dirty="0"/>
              <a:t>Это однострочный комментарий</a:t>
            </a:r>
          </a:p>
          <a:p>
            <a:pPr marL="0" indent="0">
              <a:buNone/>
            </a:pPr>
            <a:r>
              <a:rPr lang="ru-RU" sz="1400" dirty="0"/>
              <a:t>    </a:t>
            </a:r>
            <a:r>
              <a:rPr lang="en-US" sz="1400" dirty="0"/>
              <a:t>result := 12.02;</a:t>
            </a:r>
          </a:p>
          <a:p>
            <a:pPr marL="0" indent="0">
              <a:buNone/>
            </a:pPr>
            <a:r>
              <a:rPr lang="en-US" sz="1400" dirty="0"/>
              <a:t>    x := result / y;</a:t>
            </a:r>
          </a:p>
          <a:p>
            <a:pPr marL="0" indent="0">
              <a:buNone/>
            </a:pPr>
            <a:r>
              <a:rPr lang="en-US" sz="1400" dirty="0"/>
              <a:t>    DBMS_OUTPUT.PUT_LINE('x </a:t>
            </a:r>
            <a:r>
              <a:rPr lang="ru-RU" sz="1400" dirty="0"/>
              <a:t>равен ' || </a:t>
            </a:r>
            <a:r>
              <a:rPr lang="en-US" sz="1400" dirty="0"/>
              <a:t>x);</a:t>
            </a:r>
          </a:p>
          <a:p>
            <a:pPr marL="0" indent="0">
              <a:buNone/>
            </a:pPr>
            <a:r>
              <a:rPr lang="en-US" sz="1400" b="1" dirty="0"/>
              <a:t>END;</a:t>
            </a:r>
          </a:p>
        </p:txBody>
      </p:sp>
      <p:sp>
        <p:nvSpPr>
          <p:cNvPr id="5" name="Прямоугольник 4">
            <a:extLst>
              <a:ext uri="{FF2B5EF4-FFF2-40B4-BE49-F238E27FC236}">
                <a16:creationId xmlns:a16="http://schemas.microsoft.com/office/drawing/2014/main" id="{7AA90D76-042E-424D-81E6-3FE517A920C0}"/>
              </a:ext>
            </a:extLst>
          </p:cNvPr>
          <p:cNvSpPr/>
          <p:nvPr/>
        </p:nvSpPr>
        <p:spPr bwMode="auto">
          <a:xfrm>
            <a:off x="4788024" y="1818394"/>
            <a:ext cx="3528392" cy="2808312"/>
          </a:xfrm>
          <a:prstGeom prst="rect">
            <a:avLst/>
          </a:prstGeom>
          <a:solidFill>
            <a:schemeClr val="bg2">
              <a:lumMod val="40000"/>
              <a:lumOff val="60000"/>
              <a:alpha val="23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ru-RU" sz="1400" dirty="0">
                <a:solidFill>
                  <a:srgbClr val="000099"/>
                </a:solidFill>
              </a:rPr>
              <a:t>Язык </a:t>
            </a:r>
            <a:r>
              <a:rPr lang="en-US" sz="1400" dirty="0">
                <a:solidFill>
                  <a:srgbClr val="000099"/>
                </a:solidFill>
              </a:rPr>
              <a:t>PL</a:t>
            </a:r>
            <a:r>
              <a:rPr lang="ru-RU" sz="1400" dirty="0">
                <a:solidFill>
                  <a:srgbClr val="000099"/>
                </a:solidFill>
              </a:rPr>
              <a:t>/</a:t>
            </a:r>
            <a:r>
              <a:rPr lang="en-US" sz="1400" dirty="0">
                <a:solidFill>
                  <a:srgbClr val="000099"/>
                </a:solidFill>
              </a:rPr>
              <a:t>SQL</a:t>
            </a:r>
            <a:r>
              <a:rPr lang="ru-RU" sz="1400" dirty="0">
                <a:solidFill>
                  <a:srgbClr val="000099"/>
                </a:solidFill>
              </a:rPr>
              <a:t>, в отличие от </a:t>
            </a:r>
            <a:r>
              <a:rPr lang="en-US" sz="1400" dirty="0">
                <a:solidFill>
                  <a:srgbClr val="000099"/>
                </a:solidFill>
              </a:rPr>
              <a:t>SQL</a:t>
            </a:r>
            <a:r>
              <a:rPr lang="ru-RU" sz="1400" dirty="0">
                <a:solidFill>
                  <a:srgbClr val="000099"/>
                </a:solidFill>
              </a:rPr>
              <a:t>, “молчаливый” язык. Вывод на экран в нём необходимо прописать явно. Процедура </a:t>
            </a:r>
            <a:r>
              <a:rPr lang="en-US" sz="1400" b="1" dirty="0"/>
              <a:t>PUT</a:t>
            </a:r>
            <a:r>
              <a:rPr lang="ru-RU" sz="1400" b="1" dirty="0"/>
              <a:t>_</a:t>
            </a:r>
            <a:r>
              <a:rPr lang="en-US" sz="1400" b="1" dirty="0"/>
              <a:t>LINE</a:t>
            </a:r>
            <a:r>
              <a:rPr lang="ru-RU" sz="1400" b="1" dirty="0"/>
              <a:t> </a:t>
            </a:r>
            <a:r>
              <a:rPr lang="ru-RU" sz="1400" dirty="0">
                <a:solidFill>
                  <a:srgbClr val="000099"/>
                </a:solidFill>
              </a:rPr>
              <a:t>из пакета </a:t>
            </a:r>
            <a:r>
              <a:rPr lang="en-US" sz="1400" b="1" dirty="0"/>
              <a:t>DBMS</a:t>
            </a:r>
            <a:r>
              <a:rPr lang="ru-RU" sz="1400" b="1" dirty="0"/>
              <a:t>_</a:t>
            </a:r>
            <a:r>
              <a:rPr lang="en-US" sz="1400" b="1" dirty="0"/>
              <a:t>OUTPUT</a:t>
            </a:r>
            <a:r>
              <a:rPr lang="ru-RU" sz="1400" b="1" dirty="0"/>
              <a:t> </a:t>
            </a:r>
            <a:r>
              <a:rPr lang="ru-RU" sz="1400" dirty="0">
                <a:solidFill>
                  <a:srgbClr val="000099"/>
                </a:solidFill>
              </a:rPr>
              <a:t>позволяет вывести на экран строку, сформированную как конкатенация (обозначенная знаком </a:t>
            </a:r>
            <a:r>
              <a:rPr lang="ru-RU" sz="1400" b="1" dirty="0"/>
              <a:t>||</a:t>
            </a:r>
            <a:r>
              <a:rPr lang="ru-RU" sz="1400" dirty="0">
                <a:solidFill>
                  <a:srgbClr val="000099"/>
                </a:solidFill>
              </a:rPr>
              <a:t>) из двух строк – текста </a:t>
            </a:r>
            <a:r>
              <a:rPr lang="ru-RU" sz="1400" dirty="0"/>
              <a:t>'</a:t>
            </a:r>
            <a:r>
              <a:rPr lang="en-US" sz="1400" dirty="0"/>
              <a:t>x </a:t>
            </a:r>
            <a:r>
              <a:rPr lang="ru-RU" sz="1400" dirty="0"/>
              <a:t>равен '</a:t>
            </a:r>
            <a:r>
              <a:rPr lang="ru-RU" sz="1400" dirty="0">
                <a:solidFill>
                  <a:srgbClr val="000099"/>
                </a:solidFill>
              </a:rPr>
              <a:t> и строки, представляющей значение </a:t>
            </a:r>
            <a:r>
              <a:rPr lang="en-US" sz="1400" dirty="0"/>
              <a:t>x</a:t>
            </a:r>
            <a:r>
              <a:rPr lang="ru-RU" sz="1400" dirty="0">
                <a:solidFill>
                  <a:srgbClr val="000099"/>
                </a:solidFill>
              </a:rPr>
              <a:t>. Числовой тип </a:t>
            </a:r>
            <a:r>
              <a:rPr lang="en-US" sz="1400" dirty="0"/>
              <a:t>x</a:t>
            </a:r>
            <a:r>
              <a:rPr lang="en-US" sz="1400" dirty="0">
                <a:solidFill>
                  <a:srgbClr val="000099"/>
                </a:solidFill>
              </a:rPr>
              <a:t> </a:t>
            </a:r>
            <a:r>
              <a:rPr lang="ru-RU" sz="1400" dirty="0">
                <a:solidFill>
                  <a:srgbClr val="000099"/>
                </a:solidFill>
              </a:rPr>
              <a:t>здесь неявно приводится к текстовому типу. Теперь строка </a:t>
            </a:r>
            <a:r>
              <a:rPr lang="en-US" sz="1400" dirty="0"/>
              <a:t>DBMS</a:t>
            </a:r>
            <a:r>
              <a:rPr lang="ru-RU" sz="1400" dirty="0"/>
              <a:t>_</a:t>
            </a:r>
            <a:r>
              <a:rPr lang="en-US" sz="1400" dirty="0"/>
              <a:t>OUTPUT</a:t>
            </a:r>
            <a:r>
              <a:rPr lang="ru-RU" sz="1400" dirty="0"/>
              <a:t>.</a:t>
            </a:r>
            <a:r>
              <a:rPr lang="en-US" sz="1400" dirty="0"/>
              <a:t>PUT</a:t>
            </a:r>
            <a:r>
              <a:rPr lang="ru-RU" sz="1400" dirty="0"/>
              <a:t>_</a:t>
            </a:r>
            <a:r>
              <a:rPr lang="en-US" sz="1400" dirty="0"/>
              <a:t>LINE</a:t>
            </a:r>
            <a:r>
              <a:rPr lang="ru-RU" sz="1400" dirty="0"/>
              <a:t>('</a:t>
            </a:r>
            <a:r>
              <a:rPr lang="en-US" sz="1400" dirty="0"/>
              <a:t>x </a:t>
            </a:r>
            <a:r>
              <a:rPr lang="ru-RU" sz="1400" dirty="0"/>
              <a:t>равен ' || </a:t>
            </a:r>
            <a:r>
              <a:rPr lang="en-US" sz="1400" dirty="0"/>
              <a:t>x</a:t>
            </a:r>
            <a:r>
              <a:rPr lang="ru-RU" sz="1400" dirty="0"/>
              <a:t>);</a:t>
            </a:r>
            <a:r>
              <a:rPr lang="ru-RU" sz="1400" dirty="0">
                <a:solidFill>
                  <a:srgbClr val="000099"/>
                </a:solidFill>
              </a:rPr>
              <a:t> понятна.</a:t>
            </a:r>
          </a:p>
        </p:txBody>
      </p:sp>
      <p:pic>
        <p:nvPicPr>
          <p:cNvPr id="6" name="Picture 3">
            <a:extLst>
              <a:ext uri="{FF2B5EF4-FFF2-40B4-BE49-F238E27FC236}">
                <a16:creationId xmlns:a16="http://schemas.microsoft.com/office/drawing/2014/main" id="{FEA7FE7A-5D3F-0FD9-9D82-95BBDDAD0C9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0048" y="548132"/>
            <a:ext cx="7346596" cy="757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23850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eaLnBrk="1" hangingPunct="1">
              <a:lnSpc>
                <a:spcPct val="100000"/>
              </a:lnSpc>
              <a:spcBef>
                <a:spcPct val="0"/>
              </a:spcBef>
              <a:buClr>
                <a:srgbClr val="CE2816"/>
              </a:buClr>
              <a:buFont typeface="Arial" panose="020B0604020202020204" pitchFamily="34" charset="0"/>
              <a:buNone/>
            </a:pPr>
            <a:r>
              <a:rPr lang="ru-RU" sz="2000" b="1" dirty="0">
                <a:solidFill>
                  <a:srgbClr val="C00000"/>
                </a:solidFill>
                <a:latin typeface="+mn-lt"/>
                <a:ea typeface="Times New Roman"/>
              </a:rPr>
              <a:t>Конструкторы по умолчанию </a:t>
            </a:r>
            <a:endParaRPr lang="en-GB" altLang="ru-RU" sz="2000" b="1" dirty="0">
              <a:solidFill>
                <a:srgbClr val="C00000"/>
              </a:solidFill>
              <a:latin typeface="+mn-lt"/>
            </a:endParaRPr>
          </a:p>
        </p:txBody>
      </p:sp>
      <p:sp>
        <p:nvSpPr>
          <p:cNvPr id="7" name="TextBox 6">
            <a:extLst>
              <a:ext uri="{FF2B5EF4-FFF2-40B4-BE49-F238E27FC236}">
                <a16:creationId xmlns:a16="http://schemas.microsoft.com/office/drawing/2014/main" id="{71E76868-EAF5-4715-8F37-7A71D3C314C8}"/>
              </a:ext>
            </a:extLst>
          </p:cNvPr>
          <p:cNvSpPr txBox="1"/>
          <p:nvPr/>
        </p:nvSpPr>
        <p:spPr>
          <a:xfrm>
            <a:off x="1187624" y="483518"/>
            <a:ext cx="6840760" cy="2246769"/>
          </a:xfrm>
          <a:prstGeom prst="rect">
            <a:avLst/>
          </a:prstGeom>
          <a:noFill/>
        </p:spPr>
        <p:txBody>
          <a:bodyPr wrap="square">
            <a:spAutoFit/>
          </a:bodyPr>
          <a:lstStyle/>
          <a:p>
            <a:pPr marL="0" indent="360000">
              <a:spcAft>
                <a:spcPts val="0"/>
              </a:spcAft>
              <a:buNone/>
            </a:pPr>
            <a:r>
              <a:rPr lang="ru-RU" sz="1400" dirty="0">
                <a:solidFill>
                  <a:srgbClr val="000099"/>
                </a:solidFill>
              </a:rPr>
              <a:t>Ранее определена только спецификация типа, создаём тело типа:</a:t>
            </a:r>
          </a:p>
          <a:p>
            <a:pPr marL="0" indent="360000">
              <a:spcAft>
                <a:spcPts val="0"/>
              </a:spcAft>
              <a:buNone/>
            </a:pPr>
            <a:r>
              <a:rPr lang="en-US" sz="1400" b="1" dirty="0"/>
              <a:t>CREATE OR REPLACE TYPE BODY </a:t>
            </a:r>
            <a:r>
              <a:rPr lang="en-US" sz="1400" dirty="0"/>
              <a:t>person </a:t>
            </a:r>
            <a:r>
              <a:rPr lang="en-US" sz="1400" b="1" dirty="0"/>
              <a:t>IS</a:t>
            </a:r>
            <a:r>
              <a:rPr lang="ru-RU" sz="1400" dirty="0"/>
              <a:t>	</a:t>
            </a:r>
            <a:r>
              <a:rPr lang="en-US" sz="1400" dirty="0">
                <a:solidFill>
                  <a:srgbClr val="7030A0"/>
                </a:solidFill>
              </a:rPr>
              <a:t>-- </a:t>
            </a:r>
            <a:r>
              <a:rPr lang="en-US" sz="1400" dirty="0" err="1">
                <a:solidFill>
                  <a:srgbClr val="7030A0"/>
                </a:solidFill>
              </a:rPr>
              <a:t>задание</a:t>
            </a:r>
            <a:r>
              <a:rPr lang="en-US" sz="1400" dirty="0">
                <a:solidFill>
                  <a:srgbClr val="7030A0"/>
                </a:solidFill>
              </a:rPr>
              <a:t> </a:t>
            </a:r>
            <a:r>
              <a:rPr lang="en-US" sz="1400" dirty="0" err="1">
                <a:solidFill>
                  <a:srgbClr val="7030A0"/>
                </a:solidFill>
              </a:rPr>
              <a:t>методов</a:t>
            </a:r>
            <a:endParaRPr lang="ru-RU" sz="1400" dirty="0">
              <a:solidFill>
                <a:srgbClr val="7030A0"/>
              </a:solidFill>
            </a:endParaRPr>
          </a:p>
          <a:p>
            <a:pPr marL="0" indent="360000">
              <a:spcAft>
                <a:spcPts val="0"/>
              </a:spcAft>
              <a:buNone/>
            </a:pPr>
            <a:r>
              <a:rPr lang="en-US" sz="1400" b="1" dirty="0"/>
              <a:t>MEMBER FUNCTION </a:t>
            </a:r>
            <a:r>
              <a:rPr lang="en-US" sz="1400" dirty="0"/>
              <a:t>Age </a:t>
            </a:r>
            <a:r>
              <a:rPr lang="en-US" sz="1400" b="1" dirty="0"/>
              <a:t>RETURN</a:t>
            </a:r>
            <a:r>
              <a:rPr lang="en-US" sz="1400" dirty="0"/>
              <a:t> NUMBER</a:t>
            </a:r>
            <a:r>
              <a:rPr lang="en-US" sz="1400" b="1" dirty="0"/>
              <a:t> IS</a:t>
            </a:r>
            <a:r>
              <a:rPr lang="ru-RU" sz="1400" dirty="0"/>
              <a:t>	</a:t>
            </a:r>
            <a:r>
              <a:rPr lang="en-US" sz="1400" dirty="0">
                <a:solidFill>
                  <a:srgbClr val="7030A0"/>
                </a:solidFill>
              </a:rPr>
              <a:t>-- </a:t>
            </a:r>
            <a:r>
              <a:rPr lang="en-US" sz="1400" dirty="0" err="1">
                <a:solidFill>
                  <a:srgbClr val="7030A0"/>
                </a:solidFill>
              </a:rPr>
              <a:t>вычисление</a:t>
            </a:r>
            <a:r>
              <a:rPr lang="en-US" sz="1400" dirty="0">
                <a:solidFill>
                  <a:srgbClr val="7030A0"/>
                </a:solidFill>
              </a:rPr>
              <a:t> </a:t>
            </a:r>
            <a:r>
              <a:rPr lang="en-US" sz="1400" dirty="0" err="1">
                <a:solidFill>
                  <a:srgbClr val="7030A0"/>
                </a:solidFill>
              </a:rPr>
              <a:t>возраста</a:t>
            </a:r>
            <a:endParaRPr lang="ru-RU" sz="1400" dirty="0">
              <a:solidFill>
                <a:srgbClr val="7030A0"/>
              </a:solidFill>
            </a:endParaRPr>
          </a:p>
          <a:p>
            <a:pPr marL="0" indent="360000">
              <a:spcAft>
                <a:spcPts val="0"/>
              </a:spcAft>
              <a:buNone/>
            </a:pPr>
            <a:r>
              <a:rPr lang="en-US" sz="1400" dirty="0"/>
              <a:t>   BEGIN</a:t>
            </a:r>
            <a:endParaRPr lang="ru-RU" sz="1400" dirty="0"/>
          </a:p>
          <a:p>
            <a:pPr marL="0" indent="360000">
              <a:spcAft>
                <a:spcPts val="0"/>
              </a:spcAft>
              <a:buNone/>
            </a:pPr>
            <a:r>
              <a:rPr lang="en-US" sz="1400" dirty="0"/>
              <a:t>    </a:t>
            </a:r>
            <a:r>
              <a:rPr lang="ru-RU" sz="1400" dirty="0"/>
              <a:t>   </a:t>
            </a:r>
            <a:r>
              <a:rPr lang="en-US" sz="1400" dirty="0"/>
              <a:t>RETURN ROUND(MONTHS_BETWEEN(</a:t>
            </a:r>
            <a:r>
              <a:rPr lang="en-US" sz="1400" dirty="0" err="1"/>
              <a:t>sysdate</a:t>
            </a:r>
            <a:r>
              <a:rPr lang="en-US" sz="1400" dirty="0"/>
              <a:t>, birthday)/12);</a:t>
            </a:r>
            <a:endParaRPr lang="ru-RU" sz="1400" dirty="0"/>
          </a:p>
          <a:p>
            <a:pPr marL="0" indent="360000">
              <a:spcAft>
                <a:spcPts val="0"/>
              </a:spcAft>
              <a:buNone/>
            </a:pPr>
            <a:r>
              <a:rPr lang="en-US" sz="1400" dirty="0"/>
              <a:t>   END;</a:t>
            </a:r>
            <a:endParaRPr lang="ru-RU" sz="1400" dirty="0"/>
          </a:p>
          <a:p>
            <a:pPr marL="0" indent="360000">
              <a:spcAft>
                <a:spcPts val="0"/>
              </a:spcAft>
              <a:buNone/>
            </a:pPr>
            <a:r>
              <a:rPr lang="en-US" sz="1400" dirty="0"/>
              <a:t>END;</a:t>
            </a:r>
            <a:r>
              <a:rPr lang="ru-RU" sz="1400" dirty="0"/>
              <a:t> </a:t>
            </a:r>
          </a:p>
          <a:p>
            <a:pPr marL="0" indent="360000">
              <a:spcAft>
                <a:spcPts val="0"/>
              </a:spcAft>
              <a:buNone/>
            </a:pPr>
            <a:r>
              <a:rPr lang="ru-RU" sz="1400" dirty="0">
                <a:solidFill>
                  <a:srgbClr val="000099"/>
                </a:solidFill>
              </a:rPr>
              <a:t>Создадим таблицу типа</a:t>
            </a:r>
            <a:r>
              <a:rPr lang="en-US" sz="1400" dirty="0">
                <a:solidFill>
                  <a:srgbClr val="000099"/>
                </a:solidFill>
              </a:rPr>
              <a:t> person </a:t>
            </a:r>
            <a:r>
              <a:rPr lang="ru-RU" sz="1400" dirty="0">
                <a:solidFill>
                  <a:srgbClr val="000099"/>
                </a:solidFill>
              </a:rPr>
              <a:t>командой      </a:t>
            </a:r>
          </a:p>
          <a:p>
            <a:pPr marL="0" indent="360000">
              <a:spcAft>
                <a:spcPts val="0"/>
              </a:spcAft>
              <a:buNone/>
            </a:pPr>
            <a:r>
              <a:rPr lang="en-US" sz="1400" dirty="0"/>
              <a:t>CREATE TABLE peoples of person;</a:t>
            </a:r>
            <a:endParaRPr lang="ru-RU" sz="1400" dirty="0"/>
          </a:p>
          <a:p>
            <a:pPr marL="0" indent="360000">
              <a:spcAft>
                <a:spcPts val="0"/>
              </a:spcAft>
              <a:buNone/>
            </a:pPr>
            <a:r>
              <a:rPr lang="ru-RU" sz="1400" dirty="0">
                <a:solidFill>
                  <a:srgbClr val="000099"/>
                </a:solidFill>
              </a:rPr>
              <a:t>Посмотрим описание таблицы с созданным типом (команда </a:t>
            </a:r>
            <a:r>
              <a:rPr lang="en-US" sz="1400" dirty="0"/>
              <a:t>desc person</a:t>
            </a:r>
            <a:r>
              <a:rPr lang="ru-RU" sz="1400" dirty="0">
                <a:solidFill>
                  <a:srgbClr val="000099"/>
                </a:solidFill>
              </a:rPr>
              <a:t>).</a:t>
            </a:r>
          </a:p>
        </p:txBody>
      </p:sp>
      <p:pic>
        <p:nvPicPr>
          <p:cNvPr id="5" name="Picture 2">
            <a:extLst>
              <a:ext uri="{FF2B5EF4-FFF2-40B4-BE49-F238E27FC236}">
                <a16:creationId xmlns:a16="http://schemas.microsoft.com/office/drawing/2014/main" id="{3EF32985-0FDF-6A3A-63F5-7FE640CACC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9692" y="2665739"/>
            <a:ext cx="5616624" cy="1922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327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eaLnBrk="1" hangingPunct="1">
              <a:lnSpc>
                <a:spcPct val="100000"/>
              </a:lnSpc>
              <a:spcBef>
                <a:spcPct val="0"/>
              </a:spcBef>
              <a:buClr>
                <a:srgbClr val="CE2816"/>
              </a:buClr>
              <a:buFont typeface="Arial" panose="020B0604020202020204" pitchFamily="34" charset="0"/>
              <a:buNone/>
            </a:pPr>
            <a:r>
              <a:rPr lang="ru-RU" sz="2000" b="1" dirty="0">
                <a:solidFill>
                  <a:srgbClr val="C00000"/>
                </a:solidFill>
              </a:rPr>
              <a:t>Особенности объектных таблиц</a:t>
            </a:r>
            <a:endParaRPr lang="en-GB" altLang="ru-RU" sz="2000" b="1" dirty="0">
              <a:solidFill>
                <a:srgbClr val="C00000"/>
              </a:solidFill>
            </a:endParaRPr>
          </a:p>
        </p:txBody>
      </p:sp>
      <p:sp>
        <p:nvSpPr>
          <p:cNvPr id="5" name="Rectangle 3">
            <a:extLst>
              <a:ext uri="{FF2B5EF4-FFF2-40B4-BE49-F238E27FC236}">
                <a16:creationId xmlns:a16="http://schemas.microsoft.com/office/drawing/2014/main" id="{0D6B7DA2-23A6-4ED5-BD99-09F8E62569A2}"/>
              </a:ext>
            </a:extLst>
          </p:cNvPr>
          <p:cNvSpPr>
            <a:spLocks noGrp="1" noChangeArrowheads="1"/>
          </p:cNvSpPr>
          <p:nvPr/>
        </p:nvSpPr>
        <p:spPr bwMode="auto">
          <a:xfrm>
            <a:off x="1187624" y="461651"/>
            <a:ext cx="6768752" cy="37662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360000" algn="just">
              <a:spcBef>
                <a:spcPts val="0"/>
              </a:spcBef>
              <a:spcAft>
                <a:spcPts val="0"/>
              </a:spcAft>
              <a:buNone/>
            </a:pPr>
            <a:r>
              <a:rPr lang="ru-RU" sz="1400" dirty="0">
                <a:solidFill>
                  <a:srgbClr val="000099"/>
                </a:solidFill>
                <a:ea typeface="Times New Roman"/>
              </a:rPr>
              <a:t>Из ограничений целостности в объектных таблицах работают только </a:t>
            </a:r>
            <a:r>
              <a:rPr lang="en-US" sz="1400" dirty="0">
                <a:ea typeface="Times New Roman"/>
              </a:rPr>
              <a:t>primary key </a:t>
            </a:r>
            <a:r>
              <a:rPr lang="ru-RU" sz="1400" dirty="0">
                <a:solidFill>
                  <a:srgbClr val="000099"/>
                </a:solidFill>
                <a:ea typeface="Times New Roman"/>
              </a:rPr>
              <a:t>и </a:t>
            </a:r>
            <a:r>
              <a:rPr lang="en-US" sz="1400" dirty="0">
                <a:solidFill>
                  <a:srgbClr val="000099"/>
                </a:solidFill>
                <a:ea typeface="Times New Roman"/>
              </a:rPr>
              <a:t>unique </a:t>
            </a:r>
            <a:r>
              <a:rPr lang="en-US" sz="1400" dirty="0">
                <a:ea typeface="Times New Roman"/>
              </a:rPr>
              <a:t>key</a:t>
            </a:r>
            <a:r>
              <a:rPr lang="ru-RU" sz="1400" dirty="0">
                <a:solidFill>
                  <a:srgbClr val="000099"/>
                </a:solidFill>
                <a:ea typeface="Times New Roman"/>
              </a:rPr>
              <a:t>.  Например</a:t>
            </a:r>
            <a:r>
              <a:rPr lang="en-US" sz="1400" dirty="0">
                <a:solidFill>
                  <a:srgbClr val="000099"/>
                </a:solidFill>
                <a:ea typeface="Times New Roman"/>
              </a:rPr>
              <a:t>, </a:t>
            </a:r>
            <a:r>
              <a:rPr lang="ru-RU" sz="1400" dirty="0">
                <a:solidFill>
                  <a:srgbClr val="000099"/>
                </a:solidFill>
                <a:ea typeface="Times New Roman"/>
              </a:rPr>
              <a:t>создадим таблицу </a:t>
            </a:r>
            <a:r>
              <a:rPr lang="en-US" sz="1400" dirty="0">
                <a:ea typeface="Times New Roman"/>
              </a:rPr>
              <a:t>peoples1</a:t>
            </a:r>
            <a:r>
              <a:rPr lang="en-US" sz="1400" dirty="0">
                <a:solidFill>
                  <a:srgbClr val="000099"/>
                </a:solidFill>
                <a:ea typeface="Times New Roman"/>
              </a:rPr>
              <a:t> c </a:t>
            </a:r>
            <a:r>
              <a:rPr lang="ru-RU" sz="1400" dirty="0">
                <a:solidFill>
                  <a:srgbClr val="000099"/>
                </a:solidFill>
                <a:ea typeface="Times New Roman"/>
              </a:rPr>
              <a:t>первичным ключом</a:t>
            </a:r>
            <a:r>
              <a:rPr lang="en-US" sz="1400" dirty="0">
                <a:solidFill>
                  <a:srgbClr val="000099"/>
                </a:solidFill>
                <a:ea typeface="Times New Roman"/>
              </a:rPr>
              <a:t>:</a:t>
            </a:r>
            <a:endParaRPr lang="ru-RU" sz="1400" dirty="0">
              <a:solidFill>
                <a:srgbClr val="000099"/>
              </a:solidFill>
              <a:ea typeface="Times New Roman"/>
            </a:endParaRPr>
          </a:p>
          <a:p>
            <a:pPr marL="0" indent="360000" algn="just">
              <a:spcBef>
                <a:spcPts val="0"/>
              </a:spcBef>
              <a:spcAft>
                <a:spcPts val="0"/>
              </a:spcAft>
              <a:buNone/>
            </a:pPr>
            <a:r>
              <a:rPr lang="en-US" sz="1400" dirty="0">
                <a:ea typeface="Times New Roman"/>
              </a:rPr>
              <a:t>create table peoples</a:t>
            </a:r>
            <a:r>
              <a:rPr lang="ru-RU" sz="1400" dirty="0">
                <a:ea typeface="Times New Roman"/>
              </a:rPr>
              <a:t>1</a:t>
            </a:r>
            <a:r>
              <a:rPr lang="en-US" sz="1400" dirty="0">
                <a:ea typeface="Times New Roman"/>
              </a:rPr>
              <a:t> of person</a:t>
            </a:r>
            <a:r>
              <a:rPr lang="ru-RU" sz="1400" dirty="0">
                <a:ea typeface="Times New Roman"/>
              </a:rPr>
              <a:t> </a:t>
            </a:r>
            <a:r>
              <a:rPr lang="en-US" sz="1400" dirty="0">
                <a:ea typeface="Times New Roman"/>
              </a:rPr>
              <a:t>(name primary key);</a:t>
            </a:r>
            <a:endParaRPr lang="ru-RU" sz="1400" dirty="0">
              <a:ea typeface="Times New Roman"/>
            </a:endParaRPr>
          </a:p>
          <a:p>
            <a:pPr marL="0" indent="360000" algn="just">
              <a:spcBef>
                <a:spcPts val="0"/>
              </a:spcBef>
              <a:spcAft>
                <a:spcPts val="0"/>
              </a:spcAft>
              <a:buNone/>
            </a:pPr>
            <a:r>
              <a:rPr lang="ru-RU" sz="1400" dirty="0">
                <a:solidFill>
                  <a:srgbClr val="000099"/>
                </a:solidFill>
                <a:ea typeface="Times New Roman"/>
              </a:rPr>
              <a:t>Проверим ее структуру для сравнения с </a:t>
            </a:r>
            <a:r>
              <a:rPr lang="en-US" sz="1400" dirty="0">
                <a:solidFill>
                  <a:srgbClr val="000099"/>
                </a:solidFill>
                <a:ea typeface="Times New Roman"/>
              </a:rPr>
              <a:t>peoples</a:t>
            </a:r>
            <a:r>
              <a:rPr lang="ru-RU" sz="1400" dirty="0">
                <a:solidFill>
                  <a:srgbClr val="000099"/>
                </a:solidFill>
                <a:ea typeface="Times New Roman"/>
              </a:rPr>
              <a:t>. В столбце </a:t>
            </a:r>
            <a:r>
              <a:rPr lang="en-US" sz="1400" dirty="0">
                <a:ea typeface="Times New Roman"/>
              </a:rPr>
              <a:t>Primary Key</a:t>
            </a:r>
            <a:r>
              <a:rPr lang="en-US" sz="1400" dirty="0">
                <a:solidFill>
                  <a:srgbClr val="000099"/>
                </a:solidFill>
                <a:ea typeface="Times New Roman"/>
              </a:rPr>
              <a:t> </a:t>
            </a:r>
            <a:r>
              <a:rPr lang="ru-RU" sz="1400" dirty="0">
                <a:solidFill>
                  <a:srgbClr val="000099"/>
                </a:solidFill>
                <a:ea typeface="Times New Roman"/>
              </a:rPr>
              <a:t>в строке </a:t>
            </a:r>
            <a:r>
              <a:rPr lang="en-US" sz="1400" dirty="0">
                <a:ea typeface="Times New Roman"/>
              </a:rPr>
              <a:t>NAME</a:t>
            </a:r>
            <a:r>
              <a:rPr lang="en-US" sz="1400" dirty="0">
                <a:solidFill>
                  <a:srgbClr val="000099"/>
                </a:solidFill>
                <a:ea typeface="Times New Roman"/>
              </a:rPr>
              <a:t> </a:t>
            </a:r>
            <a:r>
              <a:rPr lang="ru-RU" sz="1400" dirty="0">
                <a:solidFill>
                  <a:srgbClr val="000099"/>
                </a:solidFill>
                <a:ea typeface="Times New Roman"/>
              </a:rPr>
              <a:t>появится значение </a:t>
            </a:r>
            <a:r>
              <a:rPr lang="ru-RU" sz="1400" dirty="0">
                <a:ea typeface="Times New Roman"/>
              </a:rPr>
              <a:t>1</a:t>
            </a:r>
            <a:r>
              <a:rPr lang="ru-RU" sz="1400" dirty="0">
                <a:solidFill>
                  <a:srgbClr val="000099"/>
                </a:solidFill>
                <a:ea typeface="Times New Roman"/>
              </a:rPr>
              <a:t>. </a:t>
            </a:r>
          </a:p>
          <a:p>
            <a:pPr marL="0" indent="360000" algn="just">
              <a:spcBef>
                <a:spcPts val="0"/>
              </a:spcBef>
              <a:spcAft>
                <a:spcPts val="0"/>
              </a:spcAft>
              <a:buNone/>
            </a:pPr>
            <a:r>
              <a:rPr lang="ru-RU" sz="1400" dirty="0">
                <a:solidFill>
                  <a:srgbClr val="000099"/>
                </a:solidFill>
                <a:ea typeface="Times New Roman"/>
              </a:rPr>
              <a:t>В объектных таблицах вставка строки “по-старому” не удастся. Например, вставка</a:t>
            </a:r>
          </a:p>
          <a:p>
            <a:pPr marL="0" indent="360000" algn="just">
              <a:spcBef>
                <a:spcPts val="0"/>
              </a:spcBef>
              <a:spcAft>
                <a:spcPts val="0"/>
              </a:spcAft>
              <a:buNone/>
            </a:pPr>
            <a:r>
              <a:rPr lang="en-US" sz="1400" b="1" dirty="0">
                <a:ea typeface="Times New Roman"/>
              </a:rPr>
              <a:t>INSERT INTO </a:t>
            </a:r>
            <a:r>
              <a:rPr lang="en-US" sz="1400" dirty="0">
                <a:ea typeface="Times New Roman"/>
              </a:rPr>
              <a:t>peoples</a:t>
            </a:r>
            <a:endParaRPr lang="ru-RU" sz="1400" dirty="0">
              <a:ea typeface="Times New Roman"/>
            </a:endParaRPr>
          </a:p>
          <a:p>
            <a:pPr marL="0" indent="360000" algn="just">
              <a:spcBef>
                <a:spcPts val="0"/>
              </a:spcBef>
              <a:spcAft>
                <a:spcPts val="0"/>
              </a:spcAft>
              <a:buNone/>
            </a:pPr>
            <a:r>
              <a:rPr lang="en-US" sz="1400" b="1" dirty="0">
                <a:ea typeface="Times New Roman"/>
              </a:rPr>
              <a:t>VALUES</a:t>
            </a:r>
            <a:r>
              <a:rPr lang="ru-RU" sz="1400" dirty="0">
                <a:ea typeface="Times New Roman"/>
              </a:rPr>
              <a:t>  ('Сидоров И. П.',  '22.11.80', 350000, 'Россия', </a:t>
            </a:r>
          </a:p>
          <a:p>
            <a:pPr marL="0" indent="360000" algn="just">
              <a:spcBef>
                <a:spcPts val="0"/>
              </a:spcBef>
              <a:spcAft>
                <a:spcPts val="0"/>
              </a:spcAft>
              <a:buNone/>
            </a:pPr>
            <a:r>
              <a:rPr lang="ru-RU" sz="1400" dirty="0">
                <a:ea typeface="Times New Roman"/>
              </a:rPr>
              <a:t>'</a:t>
            </a:r>
            <a:r>
              <a:rPr lang="ru-RU" sz="1400" dirty="0" err="1">
                <a:ea typeface="Times New Roman"/>
              </a:rPr>
              <a:t>Краснодар','Ставропольская</a:t>
            </a:r>
            <a:r>
              <a:rPr lang="ru-RU" sz="1400" dirty="0">
                <a:ea typeface="Times New Roman"/>
              </a:rPr>
              <a:t>', 149);</a:t>
            </a:r>
          </a:p>
          <a:p>
            <a:pPr marL="0" indent="360000" algn="just">
              <a:spcBef>
                <a:spcPts val="0"/>
              </a:spcBef>
              <a:spcAft>
                <a:spcPts val="0"/>
              </a:spcAft>
              <a:buNone/>
            </a:pPr>
            <a:r>
              <a:rPr lang="ru-RU" sz="1400" u="sng" dirty="0">
                <a:solidFill>
                  <a:srgbClr val="000099"/>
                </a:solidFill>
                <a:ea typeface="Times New Roman"/>
              </a:rPr>
              <a:t>вызывает появление ошибки.</a:t>
            </a:r>
          </a:p>
          <a:p>
            <a:pPr marL="0" indent="360000" algn="just">
              <a:spcBef>
                <a:spcPts val="0"/>
              </a:spcBef>
              <a:spcAft>
                <a:spcPts val="0"/>
              </a:spcAft>
              <a:buNone/>
            </a:pPr>
            <a:r>
              <a:rPr lang="ru-RU" sz="1400" dirty="0">
                <a:solidFill>
                  <a:srgbClr val="000099"/>
                </a:solidFill>
                <a:ea typeface="Times New Roman"/>
              </a:rPr>
              <a:t>Теперь  вставка  должна производиться с указанием иерархии типов пользователя, например так:</a:t>
            </a:r>
          </a:p>
          <a:p>
            <a:pPr marL="0" indent="360000" algn="just">
              <a:spcBef>
                <a:spcPts val="0"/>
              </a:spcBef>
              <a:spcAft>
                <a:spcPts val="0"/>
              </a:spcAft>
              <a:buNone/>
            </a:pPr>
            <a:r>
              <a:rPr lang="en-US" sz="1400" b="1" dirty="0">
                <a:ea typeface="Times New Roman"/>
              </a:rPr>
              <a:t>INSERT INTO </a:t>
            </a:r>
            <a:r>
              <a:rPr lang="en-US" sz="1400" dirty="0">
                <a:ea typeface="Times New Roman"/>
              </a:rPr>
              <a:t>peoples</a:t>
            </a:r>
            <a:endParaRPr lang="ru-RU" sz="1400" dirty="0">
              <a:ea typeface="Times New Roman"/>
            </a:endParaRPr>
          </a:p>
          <a:p>
            <a:pPr marL="0" indent="360000" algn="just">
              <a:spcBef>
                <a:spcPts val="0"/>
              </a:spcBef>
              <a:spcAft>
                <a:spcPts val="0"/>
              </a:spcAft>
              <a:buNone/>
            </a:pPr>
            <a:r>
              <a:rPr lang="en-US" sz="1400" b="1" dirty="0">
                <a:ea typeface="Times New Roman"/>
              </a:rPr>
              <a:t>VALUES</a:t>
            </a:r>
            <a:r>
              <a:rPr lang="ru-RU" sz="1400" dirty="0">
                <a:ea typeface="Times New Roman"/>
              </a:rPr>
              <a:t> </a:t>
            </a:r>
            <a:r>
              <a:rPr lang="en-US" sz="1400" dirty="0">
                <a:ea typeface="Times New Roman"/>
              </a:rPr>
              <a:t>('</a:t>
            </a:r>
            <a:r>
              <a:rPr lang="ru-RU" sz="1400" dirty="0">
                <a:ea typeface="Times New Roman"/>
              </a:rPr>
              <a:t>Сидоров И.П.</a:t>
            </a:r>
            <a:r>
              <a:rPr lang="en-US" sz="1400" dirty="0">
                <a:ea typeface="Times New Roman"/>
              </a:rPr>
              <a:t>', '22.11.</a:t>
            </a:r>
            <a:r>
              <a:rPr lang="ru-RU" sz="1400" dirty="0">
                <a:ea typeface="Times New Roman"/>
              </a:rPr>
              <a:t>8</a:t>
            </a:r>
            <a:r>
              <a:rPr lang="en-US" sz="1400" dirty="0">
                <a:ea typeface="Times New Roman"/>
              </a:rPr>
              <a:t>0’,</a:t>
            </a:r>
            <a:r>
              <a:rPr lang="ru-RU" sz="1400" dirty="0">
                <a:ea typeface="Times New Roman"/>
              </a:rPr>
              <a:t> </a:t>
            </a:r>
            <a:endParaRPr lang="en-US" sz="1400" dirty="0">
              <a:ea typeface="Times New Roman"/>
            </a:endParaRPr>
          </a:p>
          <a:p>
            <a:pPr marL="0" indent="360000" algn="just">
              <a:spcBef>
                <a:spcPts val="0"/>
              </a:spcBef>
              <a:spcAft>
                <a:spcPts val="0"/>
              </a:spcAft>
              <a:buNone/>
            </a:pPr>
            <a:r>
              <a:rPr lang="ru-RU" sz="1400" b="1" dirty="0" err="1">
                <a:ea typeface="Times New Roman"/>
              </a:rPr>
              <a:t>address_type</a:t>
            </a:r>
            <a:r>
              <a:rPr lang="ru-RU" sz="1400" dirty="0">
                <a:ea typeface="Times New Roman"/>
              </a:rPr>
              <a:t> (35000, 'Россия', 'Краснодар’,</a:t>
            </a:r>
            <a:r>
              <a:rPr lang="en-US" sz="1400" dirty="0">
                <a:ea typeface="Times New Roman"/>
              </a:rPr>
              <a:t> </a:t>
            </a:r>
            <a:r>
              <a:rPr lang="ru-RU" sz="1400" dirty="0">
                <a:ea typeface="Times New Roman"/>
              </a:rPr>
              <a:t>'Ставропольская', 149));</a:t>
            </a:r>
          </a:p>
        </p:txBody>
      </p:sp>
    </p:spTree>
    <p:extLst>
      <p:ext uri="{BB962C8B-B14F-4D97-AF65-F5344CB8AC3E}">
        <p14:creationId xmlns:p14="http://schemas.microsoft.com/office/powerpoint/2010/main" val="1572591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eaLnBrk="1" hangingPunct="1">
              <a:lnSpc>
                <a:spcPct val="100000"/>
              </a:lnSpc>
              <a:spcBef>
                <a:spcPct val="0"/>
              </a:spcBef>
              <a:buClr>
                <a:srgbClr val="CE2816"/>
              </a:buClr>
              <a:buFont typeface="Arial" panose="020B0604020202020204" pitchFamily="34" charset="0"/>
              <a:buNone/>
            </a:pPr>
            <a:r>
              <a:rPr lang="ru-RU" sz="2000" b="1" dirty="0">
                <a:solidFill>
                  <a:srgbClr val="C00000"/>
                </a:solidFill>
              </a:rPr>
              <a:t>Особенности объектных таблиц </a:t>
            </a:r>
            <a:endParaRPr lang="en-GB" altLang="ru-RU" sz="2000" b="1" dirty="0">
              <a:solidFill>
                <a:srgbClr val="C00000"/>
              </a:solidFill>
            </a:endParaRPr>
          </a:p>
        </p:txBody>
      </p:sp>
      <p:sp>
        <p:nvSpPr>
          <p:cNvPr id="9" name="TextBox 8">
            <a:extLst>
              <a:ext uri="{FF2B5EF4-FFF2-40B4-BE49-F238E27FC236}">
                <a16:creationId xmlns:a16="http://schemas.microsoft.com/office/drawing/2014/main" id="{C66AF7AF-3026-4F2F-A5B7-3839D1E81A59}"/>
              </a:ext>
            </a:extLst>
          </p:cNvPr>
          <p:cNvSpPr txBox="1"/>
          <p:nvPr/>
        </p:nvSpPr>
        <p:spPr>
          <a:xfrm>
            <a:off x="611560" y="462994"/>
            <a:ext cx="6408712" cy="2031325"/>
          </a:xfrm>
          <a:prstGeom prst="rect">
            <a:avLst/>
          </a:prstGeom>
          <a:noFill/>
        </p:spPr>
        <p:txBody>
          <a:bodyPr wrap="square">
            <a:spAutoFit/>
          </a:bodyPr>
          <a:lstStyle/>
          <a:p>
            <a:pPr marL="0" indent="360000" algn="just">
              <a:spcAft>
                <a:spcPts val="0"/>
              </a:spcAft>
              <a:buNone/>
            </a:pPr>
            <a:r>
              <a:rPr lang="ru-RU" sz="1400" dirty="0">
                <a:solidFill>
                  <a:srgbClr val="000099"/>
                </a:solidFill>
                <a:latin typeface="+mn-lt"/>
                <a:ea typeface="Times New Roman"/>
              </a:rPr>
              <a:t>Читать как в обычных реляционных таблицах также не удастся. Так, команда</a:t>
            </a:r>
          </a:p>
          <a:p>
            <a:pPr marL="0" indent="360000" algn="just">
              <a:spcAft>
                <a:spcPts val="0"/>
              </a:spcAft>
              <a:buNone/>
            </a:pPr>
            <a:r>
              <a:rPr lang="en-US" sz="1400" b="1" dirty="0">
                <a:latin typeface="+mn-lt"/>
                <a:ea typeface="Times New Roman"/>
              </a:rPr>
              <a:t>SELECT</a:t>
            </a:r>
            <a:r>
              <a:rPr lang="ru-RU" sz="1400" b="1" dirty="0">
                <a:latin typeface="+mn-lt"/>
                <a:ea typeface="Times New Roman"/>
              </a:rPr>
              <a:t> </a:t>
            </a:r>
            <a:r>
              <a:rPr lang="ru-RU" sz="1400" dirty="0">
                <a:latin typeface="+mn-lt"/>
                <a:ea typeface="Times New Roman"/>
              </a:rPr>
              <a:t>*</a:t>
            </a:r>
            <a:r>
              <a:rPr lang="ru-RU" sz="1400" b="1" dirty="0">
                <a:latin typeface="+mn-lt"/>
                <a:ea typeface="Times New Roman"/>
              </a:rPr>
              <a:t> </a:t>
            </a:r>
            <a:r>
              <a:rPr lang="en-US" sz="1400" b="1" dirty="0">
                <a:latin typeface="+mn-lt"/>
                <a:ea typeface="Times New Roman"/>
              </a:rPr>
              <a:t>FROM </a:t>
            </a:r>
            <a:r>
              <a:rPr lang="en-US" sz="1400" dirty="0">
                <a:latin typeface="+mn-lt"/>
                <a:ea typeface="Times New Roman"/>
              </a:rPr>
              <a:t>peoples</a:t>
            </a:r>
            <a:r>
              <a:rPr lang="ru-RU" sz="1400" dirty="0">
                <a:latin typeface="+mn-lt"/>
                <a:ea typeface="Times New Roman"/>
              </a:rPr>
              <a:t>;</a:t>
            </a:r>
          </a:p>
          <a:p>
            <a:pPr marL="0" indent="360000" algn="just">
              <a:spcAft>
                <a:spcPts val="0"/>
              </a:spcAft>
              <a:buNone/>
            </a:pPr>
            <a:r>
              <a:rPr lang="ru-RU" sz="1400" dirty="0">
                <a:solidFill>
                  <a:srgbClr val="000099"/>
                </a:solidFill>
                <a:latin typeface="+mn-lt"/>
                <a:ea typeface="Times New Roman"/>
              </a:rPr>
              <a:t>вызывает сообщение об ошибке.</a:t>
            </a:r>
          </a:p>
          <a:p>
            <a:pPr marL="0" indent="360000" algn="just">
              <a:spcAft>
                <a:spcPts val="0"/>
              </a:spcAft>
              <a:buNone/>
            </a:pPr>
            <a:r>
              <a:rPr lang="ru-RU" sz="1400" dirty="0">
                <a:solidFill>
                  <a:srgbClr val="000099"/>
                </a:solidFill>
                <a:latin typeface="+mn-lt"/>
                <a:ea typeface="Times New Roman"/>
              </a:rPr>
              <a:t>Тот же результат дают запросы: </a:t>
            </a:r>
          </a:p>
          <a:p>
            <a:pPr marL="0" indent="360000" algn="just">
              <a:spcAft>
                <a:spcPts val="0"/>
              </a:spcAft>
              <a:buNone/>
            </a:pPr>
            <a:r>
              <a:rPr lang="en-US" sz="1400" dirty="0">
                <a:latin typeface="+mn-lt"/>
                <a:ea typeface="Times New Roman"/>
              </a:rPr>
              <a:t>SELECT name, birthday, address  FROM peoples; </a:t>
            </a:r>
            <a:endParaRPr lang="ru-RU" sz="1400" dirty="0">
              <a:latin typeface="+mn-lt"/>
              <a:ea typeface="Times New Roman"/>
            </a:endParaRPr>
          </a:p>
          <a:p>
            <a:pPr marL="0" indent="360000" algn="just">
              <a:spcAft>
                <a:spcPts val="0"/>
              </a:spcAft>
              <a:buNone/>
            </a:pPr>
            <a:r>
              <a:rPr lang="en-US" sz="1400" dirty="0">
                <a:latin typeface="+mn-lt"/>
                <a:ea typeface="Times New Roman"/>
              </a:rPr>
              <a:t>SELECT name, birthday, </a:t>
            </a:r>
            <a:r>
              <a:rPr lang="en-US" sz="1400" dirty="0" err="1">
                <a:latin typeface="+mn-lt"/>
                <a:ea typeface="Times New Roman"/>
              </a:rPr>
              <a:t>address.country</a:t>
            </a:r>
            <a:r>
              <a:rPr lang="en-US" sz="1400" dirty="0">
                <a:latin typeface="+mn-lt"/>
                <a:ea typeface="Times New Roman"/>
              </a:rPr>
              <a:t> FROM peoples;</a:t>
            </a:r>
            <a:endParaRPr lang="ru-RU" sz="1400" dirty="0">
              <a:latin typeface="+mn-lt"/>
              <a:ea typeface="Times New Roman"/>
            </a:endParaRPr>
          </a:p>
          <a:p>
            <a:pPr marL="0" indent="360000" algn="just">
              <a:spcAft>
                <a:spcPts val="0"/>
              </a:spcAft>
              <a:buNone/>
            </a:pPr>
            <a:r>
              <a:rPr lang="ru-RU" sz="1400" dirty="0">
                <a:solidFill>
                  <a:srgbClr val="000099"/>
                </a:solidFill>
                <a:latin typeface="+mn-lt"/>
                <a:ea typeface="Times New Roman"/>
              </a:rPr>
              <a:t>А вот следующая команда позволяет работает нормально:</a:t>
            </a:r>
          </a:p>
          <a:p>
            <a:pPr marL="0" indent="360000" algn="just">
              <a:spcAft>
                <a:spcPts val="0"/>
              </a:spcAft>
              <a:buNone/>
            </a:pPr>
            <a:r>
              <a:rPr lang="en-US" sz="1400" dirty="0">
                <a:latin typeface="+mn-lt"/>
                <a:ea typeface="Times New Roman"/>
              </a:rPr>
              <a:t>SELECT name, birthday, </a:t>
            </a:r>
            <a:r>
              <a:rPr lang="en-US" sz="1400" dirty="0" err="1">
                <a:latin typeface="+mn-lt"/>
                <a:ea typeface="Times New Roman"/>
              </a:rPr>
              <a:t>p.address.country</a:t>
            </a:r>
            <a:r>
              <a:rPr lang="en-US" sz="1400" dirty="0">
                <a:latin typeface="+mn-lt"/>
                <a:ea typeface="Times New Roman"/>
              </a:rPr>
              <a:t> FROM peoples p; </a:t>
            </a:r>
            <a:endParaRPr lang="ru-RU" sz="1400" dirty="0">
              <a:latin typeface="+mn-lt"/>
            </a:endParaRPr>
          </a:p>
        </p:txBody>
      </p:sp>
      <p:pic>
        <p:nvPicPr>
          <p:cNvPr id="7" name="Picture 2">
            <a:extLst>
              <a:ext uri="{FF2B5EF4-FFF2-40B4-BE49-F238E27FC236}">
                <a16:creationId xmlns:a16="http://schemas.microsoft.com/office/drawing/2014/main" id="{573419AF-739B-A435-088C-E3424C9DA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5839" y="701554"/>
            <a:ext cx="3198670" cy="179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3">
            <a:extLst>
              <a:ext uri="{FF2B5EF4-FFF2-40B4-BE49-F238E27FC236}">
                <a16:creationId xmlns:a16="http://schemas.microsoft.com/office/drawing/2014/main" id="{17CBAE0F-4580-4A57-F2D0-CB130E91D8D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19906" y="3228658"/>
            <a:ext cx="7104187" cy="1072684"/>
          </a:xfrm>
          <a:prstGeom prst="rect">
            <a:avLst/>
          </a:prstGeom>
          <a:solidFill>
            <a:schemeClr val="bg1">
              <a:lumMod val="95000"/>
            </a:schemeClr>
          </a:solidFill>
          <a:ln w="12700">
            <a:solidFill>
              <a:schemeClr val="tx1"/>
            </a:solidFill>
          </a:ln>
          <a:effectLst/>
        </p:spPr>
      </p:pic>
      <p:sp>
        <p:nvSpPr>
          <p:cNvPr id="11" name="Скругленная прямоугольная выноска 3">
            <a:extLst>
              <a:ext uri="{FF2B5EF4-FFF2-40B4-BE49-F238E27FC236}">
                <a16:creationId xmlns:a16="http://schemas.microsoft.com/office/drawing/2014/main" id="{4BDE2300-999C-0C58-7AC1-0B2D533B8479}"/>
              </a:ext>
            </a:extLst>
          </p:cNvPr>
          <p:cNvSpPr/>
          <p:nvPr/>
        </p:nvSpPr>
        <p:spPr>
          <a:xfrm>
            <a:off x="5508104" y="2649182"/>
            <a:ext cx="1171303" cy="424613"/>
          </a:xfrm>
          <a:prstGeom prst="wedgeRoundRectCallout">
            <a:avLst>
              <a:gd name="adj1" fmla="val -25495"/>
              <a:gd name="adj2" fmla="val -93075"/>
              <a:gd name="adj3" fmla="val 16667"/>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ru-RU" sz="1400" dirty="0">
                <a:solidFill>
                  <a:schemeClr val="accent1">
                    <a:lumMod val="50000"/>
                  </a:schemeClr>
                </a:solidFill>
              </a:rPr>
              <a:t>Псевдоним обязателен</a:t>
            </a:r>
          </a:p>
        </p:txBody>
      </p:sp>
    </p:spTree>
    <p:extLst>
      <p:ext uri="{BB962C8B-B14F-4D97-AF65-F5344CB8AC3E}">
        <p14:creationId xmlns:p14="http://schemas.microsoft.com/office/powerpoint/2010/main" val="3083131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eaLnBrk="1" hangingPunct="1">
              <a:lnSpc>
                <a:spcPct val="100000"/>
              </a:lnSpc>
              <a:spcBef>
                <a:spcPct val="0"/>
              </a:spcBef>
              <a:buClr>
                <a:srgbClr val="CE2816"/>
              </a:buClr>
              <a:buFont typeface="Arial" panose="020B0604020202020204" pitchFamily="34" charset="0"/>
              <a:buNone/>
            </a:pPr>
            <a:r>
              <a:rPr lang="ru-RU" sz="2000" b="1" dirty="0">
                <a:solidFill>
                  <a:srgbClr val="C00000"/>
                </a:solidFill>
                <a:latin typeface="+mn-lt"/>
                <a:ea typeface="Times New Roman"/>
              </a:rPr>
              <a:t>Как хранятся объектные таблицы</a:t>
            </a:r>
            <a:endParaRPr lang="en-GB" altLang="ru-RU" sz="2000" b="1" dirty="0">
              <a:solidFill>
                <a:srgbClr val="C00000"/>
              </a:solidFill>
              <a:latin typeface="+mn-lt"/>
            </a:endParaRPr>
          </a:p>
        </p:txBody>
      </p:sp>
      <p:sp>
        <p:nvSpPr>
          <p:cNvPr id="7" name="Rectangle 3">
            <a:extLst>
              <a:ext uri="{FF2B5EF4-FFF2-40B4-BE49-F238E27FC236}">
                <a16:creationId xmlns:a16="http://schemas.microsoft.com/office/drawing/2014/main" id="{809FB103-8E49-4052-A97A-EAA823CEEB50}"/>
              </a:ext>
            </a:extLst>
          </p:cNvPr>
          <p:cNvSpPr>
            <a:spLocks noGrp="1" noChangeArrowheads="1"/>
          </p:cNvSpPr>
          <p:nvPr/>
        </p:nvSpPr>
        <p:spPr bwMode="auto">
          <a:xfrm>
            <a:off x="827584" y="445320"/>
            <a:ext cx="3960440" cy="4198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just">
              <a:buNone/>
            </a:pPr>
            <a:r>
              <a:rPr lang="ru-RU" sz="1400" dirty="0">
                <a:solidFill>
                  <a:srgbClr val="000099"/>
                </a:solidFill>
                <a:ea typeface="Times New Roman"/>
              </a:rPr>
              <a:t>Обратимся к представлению </a:t>
            </a:r>
            <a:r>
              <a:rPr lang="ru-RU" sz="1400" dirty="0" err="1">
                <a:ea typeface="Times New Roman"/>
              </a:rPr>
              <a:t>user_tab_cols</a:t>
            </a:r>
            <a:r>
              <a:rPr lang="ru-RU" sz="1400" dirty="0">
                <a:solidFill>
                  <a:srgbClr val="000099"/>
                </a:solidFill>
                <a:ea typeface="Times New Roman"/>
              </a:rPr>
              <a:t>, перечисляющему все столбцы указанной таблицы, в том числе, скрытые (</a:t>
            </a:r>
            <a:r>
              <a:rPr lang="en-US" sz="1400" dirty="0">
                <a:ea typeface="Times New Roman"/>
              </a:rPr>
              <a:t>hidden</a:t>
            </a:r>
            <a:r>
              <a:rPr lang="ru-RU" sz="1400" dirty="0">
                <a:solidFill>
                  <a:srgbClr val="000099"/>
                </a:solidFill>
                <a:ea typeface="Times New Roman"/>
              </a:rPr>
              <a:t>). Создана не совсем обычная таблица </a:t>
            </a:r>
            <a:r>
              <a:rPr lang="en-US" sz="1400" dirty="0">
                <a:ea typeface="Times New Roman"/>
              </a:rPr>
              <a:t>peoples</a:t>
            </a:r>
            <a:r>
              <a:rPr lang="ru-RU" sz="1400" dirty="0">
                <a:solidFill>
                  <a:srgbClr val="000099"/>
                </a:solidFill>
                <a:ea typeface="Times New Roman"/>
              </a:rPr>
              <a:t> со скрытыми столбцами. </a:t>
            </a:r>
            <a:r>
              <a:rPr lang="en-US" sz="1400" dirty="0">
                <a:ea typeface="Times New Roman"/>
              </a:rPr>
              <a:t>name</a:t>
            </a:r>
            <a:r>
              <a:rPr lang="ru-RU" sz="1400" dirty="0">
                <a:solidFill>
                  <a:srgbClr val="000099"/>
                </a:solidFill>
                <a:ea typeface="Times New Roman"/>
              </a:rPr>
              <a:t> и </a:t>
            </a:r>
            <a:r>
              <a:rPr lang="en-US" sz="1400" dirty="0">
                <a:ea typeface="Times New Roman"/>
              </a:rPr>
              <a:t>birthday</a:t>
            </a:r>
            <a:r>
              <a:rPr lang="en-US" sz="1400" dirty="0">
                <a:solidFill>
                  <a:srgbClr val="000099"/>
                </a:solidFill>
                <a:ea typeface="Times New Roman"/>
              </a:rPr>
              <a:t> </a:t>
            </a:r>
            <a:r>
              <a:rPr lang="ru-RU" sz="1400" dirty="0">
                <a:solidFill>
                  <a:srgbClr val="000099"/>
                </a:solidFill>
                <a:ea typeface="Times New Roman"/>
              </a:rPr>
              <a:t>это обычные реляционные столбцы и читаются обычным запросом. Столбцы </a:t>
            </a:r>
            <a:r>
              <a:rPr lang="en-US" sz="1400" dirty="0">
                <a:ea typeface="Times New Roman"/>
              </a:rPr>
              <a:t>ADDRESS</a:t>
            </a:r>
            <a:r>
              <a:rPr lang="ru-RU" sz="1400" dirty="0">
                <a:ea typeface="Times New Roman"/>
              </a:rPr>
              <a:t>, </a:t>
            </a:r>
            <a:r>
              <a:rPr lang="en-US" sz="1400" dirty="0">
                <a:ea typeface="Times New Roman"/>
              </a:rPr>
              <a:t>SYS</a:t>
            </a:r>
            <a:r>
              <a:rPr lang="ru-RU" sz="1400" dirty="0">
                <a:ea typeface="Times New Roman"/>
              </a:rPr>
              <a:t>_</a:t>
            </a:r>
            <a:r>
              <a:rPr lang="en-US" sz="1400" dirty="0">
                <a:ea typeface="Times New Roman"/>
              </a:rPr>
              <a:t>NC</a:t>
            </a:r>
            <a:r>
              <a:rPr lang="ru-RU" sz="1400" dirty="0">
                <a:ea typeface="Times New Roman"/>
              </a:rPr>
              <a:t>_</a:t>
            </a:r>
            <a:r>
              <a:rPr lang="en-US" sz="1400" dirty="0">
                <a:ea typeface="Times New Roman"/>
              </a:rPr>
              <a:t>OID</a:t>
            </a:r>
            <a:r>
              <a:rPr lang="ru-RU" sz="1400" dirty="0">
                <a:ea typeface="Times New Roman"/>
              </a:rPr>
              <a:t>$</a:t>
            </a:r>
            <a:r>
              <a:rPr lang="en-US" sz="1400" dirty="0">
                <a:ea typeface="Times New Roman"/>
              </a:rPr>
              <a:t> </a:t>
            </a:r>
            <a:r>
              <a:rPr lang="ru-RU" sz="1400" dirty="0">
                <a:solidFill>
                  <a:srgbClr val="000099"/>
                </a:solidFill>
                <a:ea typeface="Times New Roman"/>
              </a:rPr>
              <a:t>и </a:t>
            </a:r>
            <a:r>
              <a:rPr lang="en-US" sz="1400" dirty="0">
                <a:ea typeface="Times New Roman"/>
              </a:rPr>
              <a:t>SYS</a:t>
            </a:r>
            <a:r>
              <a:rPr lang="ru-RU" sz="1400" dirty="0">
                <a:ea typeface="Times New Roman"/>
              </a:rPr>
              <a:t>_</a:t>
            </a:r>
            <a:r>
              <a:rPr lang="en-US" sz="1400" dirty="0">
                <a:ea typeface="Times New Roman"/>
              </a:rPr>
              <a:t>NC</a:t>
            </a:r>
            <a:r>
              <a:rPr lang="ru-RU" sz="1400" dirty="0">
                <a:ea typeface="Times New Roman"/>
              </a:rPr>
              <a:t>_</a:t>
            </a:r>
            <a:r>
              <a:rPr lang="en-US" sz="1400" dirty="0">
                <a:ea typeface="Times New Roman"/>
              </a:rPr>
              <a:t>ROWINFO</a:t>
            </a:r>
            <a:r>
              <a:rPr lang="ru-RU" sz="1400" dirty="0">
                <a:ea typeface="Times New Roman"/>
              </a:rPr>
              <a:t>$ </a:t>
            </a:r>
            <a:r>
              <a:rPr lang="ru-RU" sz="1400" dirty="0">
                <a:solidFill>
                  <a:srgbClr val="000099"/>
                </a:solidFill>
                <a:ea typeface="Times New Roman"/>
              </a:rPr>
              <a:t>так не читаются. Столбец </a:t>
            </a:r>
            <a:r>
              <a:rPr lang="en-US" sz="1400" dirty="0">
                <a:ea typeface="Times New Roman"/>
              </a:rPr>
              <a:t>SYS</a:t>
            </a:r>
            <a:r>
              <a:rPr lang="ru-RU" sz="1400" dirty="0">
                <a:ea typeface="Times New Roman"/>
              </a:rPr>
              <a:t>_</a:t>
            </a:r>
            <a:r>
              <a:rPr lang="en-US" sz="1400" dirty="0">
                <a:ea typeface="Times New Roman"/>
              </a:rPr>
              <a:t>NC</a:t>
            </a:r>
            <a:r>
              <a:rPr lang="ru-RU" sz="1400" dirty="0">
                <a:ea typeface="Times New Roman"/>
              </a:rPr>
              <a:t>_</a:t>
            </a:r>
            <a:r>
              <a:rPr lang="en-US" sz="1400" dirty="0">
                <a:ea typeface="Times New Roman"/>
              </a:rPr>
              <a:t>OID</a:t>
            </a:r>
            <a:r>
              <a:rPr lang="ru-RU" sz="1400" dirty="0">
                <a:ea typeface="Times New Roman"/>
              </a:rPr>
              <a:t>$</a:t>
            </a:r>
            <a:r>
              <a:rPr lang="ru-RU" sz="1400" dirty="0">
                <a:solidFill>
                  <a:srgbClr val="000099"/>
                </a:solidFill>
                <a:ea typeface="Times New Roman"/>
              </a:rPr>
              <a:t> содержит </a:t>
            </a:r>
            <a:r>
              <a:rPr lang="en-US" sz="1400" dirty="0">
                <a:ea typeface="Times New Roman"/>
              </a:rPr>
              <a:t>OID</a:t>
            </a:r>
            <a:r>
              <a:rPr lang="ru-RU" sz="1400" dirty="0">
                <a:solidFill>
                  <a:srgbClr val="000099"/>
                </a:solidFill>
                <a:ea typeface="Times New Roman"/>
              </a:rPr>
              <a:t>ы строк таблицы. Последние пять скрытых столбцов по сочетанию типов подозрительно напоминают столбцы </a:t>
            </a:r>
            <a:r>
              <a:rPr lang="en-US" sz="1400" dirty="0" err="1">
                <a:ea typeface="Times New Roman"/>
              </a:rPr>
              <a:t>zipcode</a:t>
            </a:r>
            <a:r>
              <a:rPr lang="ru-RU" sz="1400" cap="all" dirty="0">
                <a:ea typeface="Times New Roman"/>
              </a:rPr>
              <a:t>, </a:t>
            </a:r>
            <a:r>
              <a:rPr lang="en-US" sz="1400" dirty="0">
                <a:ea typeface="Times New Roman"/>
              </a:rPr>
              <a:t>country</a:t>
            </a:r>
            <a:r>
              <a:rPr lang="ru-RU" sz="1400" dirty="0">
                <a:ea typeface="Times New Roman"/>
              </a:rPr>
              <a:t>, </a:t>
            </a:r>
            <a:r>
              <a:rPr lang="en-US" sz="1400" dirty="0">
                <a:ea typeface="Times New Roman"/>
              </a:rPr>
              <a:t>city</a:t>
            </a:r>
            <a:r>
              <a:rPr lang="ru-RU" sz="1400" dirty="0">
                <a:ea typeface="Times New Roman"/>
              </a:rPr>
              <a:t>, </a:t>
            </a:r>
            <a:r>
              <a:rPr lang="en-US" sz="1400" dirty="0">
                <a:ea typeface="Times New Roman"/>
              </a:rPr>
              <a:t>street</a:t>
            </a:r>
            <a:r>
              <a:rPr lang="en-US" sz="1400" dirty="0">
                <a:solidFill>
                  <a:srgbClr val="000099"/>
                </a:solidFill>
                <a:ea typeface="Times New Roman"/>
              </a:rPr>
              <a:t> </a:t>
            </a:r>
            <a:r>
              <a:rPr lang="ru-RU" sz="1400" dirty="0">
                <a:solidFill>
                  <a:srgbClr val="000099"/>
                </a:solidFill>
                <a:ea typeface="Times New Roman"/>
              </a:rPr>
              <a:t>и </a:t>
            </a:r>
            <a:r>
              <a:rPr lang="en-US" sz="1400" dirty="0">
                <a:ea typeface="Times New Roman"/>
              </a:rPr>
              <a:t>numb</a:t>
            </a:r>
            <a:r>
              <a:rPr lang="ru-RU" sz="1400" dirty="0">
                <a:solidFill>
                  <a:srgbClr val="000099"/>
                </a:solidFill>
                <a:ea typeface="Times New Roman"/>
              </a:rPr>
              <a:t>, определённые в типе </a:t>
            </a:r>
            <a:r>
              <a:rPr lang="en-US" sz="1400" dirty="0">
                <a:ea typeface="Times New Roman"/>
              </a:rPr>
              <a:t>address</a:t>
            </a:r>
            <a:r>
              <a:rPr lang="ru-RU" sz="1400" dirty="0">
                <a:ea typeface="Times New Roman"/>
              </a:rPr>
              <a:t>_</a:t>
            </a:r>
            <a:r>
              <a:rPr lang="en-US" sz="1400" dirty="0">
                <a:ea typeface="Times New Roman"/>
              </a:rPr>
              <a:t>type</a:t>
            </a:r>
            <a:r>
              <a:rPr lang="ru-RU" sz="1400" dirty="0">
                <a:solidFill>
                  <a:srgbClr val="000099"/>
                </a:solidFill>
                <a:ea typeface="Times New Roman"/>
              </a:rPr>
              <a:t>. Проверьте это предположение, выполнив запрос </a:t>
            </a:r>
          </a:p>
          <a:p>
            <a:pPr marL="0" indent="0">
              <a:buNone/>
            </a:pPr>
            <a:r>
              <a:rPr lang="en-US" sz="1400" b="1" dirty="0">
                <a:ea typeface="Times New Roman"/>
              </a:rPr>
              <a:t>SELECT</a:t>
            </a:r>
            <a:r>
              <a:rPr lang="en-US" sz="1400" dirty="0">
                <a:ea typeface="Times New Roman"/>
              </a:rPr>
              <a:t> SYS_NC00006$, SYS_NC00007$, SYS_NC00008$, SYS_NC00009$,</a:t>
            </a:r>
            <a:r>
              <a:rPr lang="ru-RU" sz="1400" dirty="0">
                <a:ea typeface="Times New Roman"/>
              </a:rPr>
              <a:t> </a:t>
            </a:r>
            <a:r>
              <a:rPr lang="en-US" sz="1400" dirty="0">
                <a:ea typeface="Times New Roman"/>
              </a:rPr>
              <a:t>SYS_NC00010$ </a:t>
            </a:r>
          </a:p>
          <a:p>
            <a:pPr marL="0" indent="0">
              <a:buNone/>
            </a:pPr>
            <a:r>
              <a:rPr lang="en-US" sz="1400" b="1" dirty="0">
                <a:ea typeface="Times New Roman"/>
              </a:rPr>
              <a:t>FROM</a:t>
            </a:r>
            <a:r>
              <a:rPr lang="en-US" sz="1400" dirty="0">
                <a:ea typeface="Times New Roman"/>
              </a:rPr>
              <a:t> peoples;</a:t>
            </a:r>
            <a:endParaRPr lang="ru-RU" sz="1400" dirty="0">
              <a:ea typeface="Times New Roman"/>
            </a:endParaRPr>
          </a:p>
        </p:txBody>
      </p:sp>
      <p:pic>
        <p:nvPicPr>
          <p:cNvPr id="5" name="Picture 2">
            <a:extLst>
              <a:ext uri="{FF2B5EF4-FFF2-40B4-BE49-F238E27FC236}">
                <a16:creationId xmlns:a16="http://schemas.microsoft.com/office/drawing/2014/main" id="{E7612CFB-3F22-91AA-0D25-0D78D34F6E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99849"/>
            <a:ext cx="3456384" cy="3479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a:extLst>
              <a:ext uri="{FF2B5EF4-FFF2-40B4-BE49-F238E27FC236}">
                <a16:creationId xmlns:a16="http://schemas.microsoft.com/office/drawing/2014/main" id="{0BFB305A-9A44-C3E1-E407-6779E037C081}"/>
              </a:ext>
            </a:extLst>
          </p:cNvPr>
          <p:cNvSpPr/>
          <p:nvPr/>
        </p:nvSpPr>
        <p:spPr>
          <a:xfrm>
            <a:off x="4815377" y="4071999"/>
            <a:ext cx="3528392" cy="47894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ru-RU" sz="1400" dirty="0">
                <a:solidFill>
                  <a:schemeClr val="accent1">
                    <a:lumMod val="25000"/>
                  </a:schemeClr>
                </a:solidFill>
              </a:rPr>
              <a:t>Вывод: объектно-рел. модель эмулируется в  табличной (</a:t>
            </a:r>
            <a:r>
              <a:rPr lang="en-US" sz="1400" dirty="0">
                <a:solidFill>
                  <a:schemeClr val="accent1">
                    <a:lumMod val="25000"/>
                  </a:schemeClr>
                </a:solidFill>
              </a:rPr>
              <a:t>SQL</a:t>
            </a:r>
            <a:r>
              <a:rPr lang="ru-RU" sz="1400" dirty="0">
                <a:solidFill>
                  <a:schemeClr val="accent1">
                    <a:lumMod val="25000"/>
                  </a:schemeClr>
                </a:solidFill>
              </a:rPr>
              <a:t>) модели</a:t>
            </a:r>
          </a:p>
        </p:txBody>
      </p:sp>
    </p:spTree>
    <p:extLst>
      <p:ext uri="{BB962C8B-B14F-4D97-AF65-F5344CB8AC3E}">
        <p14:creationId xmlns:p14="http://schemas.microsoft.com/office/powerpoint/2010/main" val="683343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buClr>
                <a:srgbClr val="CE2816"/>
              </a:buClr>
            </a:pPr>
            <a:r>
              <a:rPr lang="ru-RU" sz="2000" b="1" dirty="0">
                <a:solidFill>
                  <a:srgbClr val="C00000"/>
                </a:solidFill>
                <a:ea typeface="+mn-ea"/>
                <a:cs typeface="+mn-cs"/>
              </a:rPr>
              <a:t>Индексы и ограничения целостности</a:t>
            </a:r>
            <a:endParaRPr lang="en-GB" altLang="ru-RU" sz="2000" b="1" dirty="0">
              <a:solidFill>
                <a:srgbClr val="C00000"/>
              </a:solidFill>
            </a:endParaRPr>
          </a:p>
        </p:txBody>
      </p:sp>
      <p:sp>
        <p:nvSpPr>
          <p:cNvPr id="7" name="TextBox 6">
            <a:extLst>
              <a:ext uri="{FF2B5EF4-FFF2-40B4-BE49-F238E27FC236}">
                <a16:creationId xmlns:a16="http://schemas.microsoft.com/office/drawing/2014/main" id="{71E76868-EAF5-4715-8F37-7A71D3C314C8}"/>
              </a:ext>
            </a:extLst>
          </p:cNvPr>
          <p:cNvSpPr txBox="1"/>
          <p:nvPr/>
        </p:nvSpPr>
        <p:spPr>
          <a:xfrm>
            <a:off x="755576" y="526156"/>
            <a:ext cx="7560840" cy="3431709"/>
          </a:xfrm>
          <a:prstGeom prst="rect">
            <a:avLst/>
          </a:prstGeom>
          <a:noFill/>
        </p:spPr>
        <p:txBody>
          <a:bodyPr wrap="square">
            <a:spAutoFit/>
          </a:bodyPr>
          <a:lstStyle/>
          <a:p>
            <a:pPr marL="0" indent="360000" algn="just">
              <a:spcAft>
                <a:spcPts val="600"/>
              </a:spcAft>
              <a:buNone/>
            </a:pPr>
            <a:r>
              <a:rPr lang="ru-RU" sz="1400" dirty="0">
                <a:solidFill>
                  <a:srgbClr val="000099"/>
                </a:solidFill>
              </a:rPr>
              <a:t>Индекс может быть создан на любой листовой столбец объектной таблицы, в том числе принадлежащий вложенной таблице или входящий в атрибут объектного типа. </a:t>
            </a:r>
          </a:p>
          <a:p>
            <a:pPr marL="0" indent="360000" algn="just">
              <a:spcAft>
                <a:spcPts val="600"/>
              </a:spcAft>
              <a:buNone/>
            </a:pPr>
            <a:r>
              <a:rPr lang="ru-RU" sz="1400" dirty="0">
                <a:solidFill>
                  <a:srgbClr val="000099"/>
                </a:solidFill>
              </a:rPr>
              <a:t>Забегая вперёд, отметим, что индексировать можно и объектные ссылки, но только в том случае, когда при их определении не только указан тип, на который ссылаются, но и определена таблица этого типа.</a:t>
            </a:r>
          </a:p>
          <a:p>
            <a:pPr marL="0" indent="360000" algn="just">
              <a:spcAft>
                <a:spcPts val="600"/>
              </a:spcAft>
              <a:buNone/>
            </a:pPr>
            <a:r>
              <a:rPr lang="ru-RU" sz="1400" u="sng" dirty="0">
                <a:solidFill>
                  <a:srgbClr val="000099"/>
                </a:solidFill>
              </a:rPr>
              <a:t>Пример</a:t>
            </a:r>
            <a:r>
              <a:rPr lang="ru-RU" sz="1400" dirty="0">
                <a:solidFill>
                  <a:srgbClr val="000099"/>
                </a:solidFill>
              </a:rPr>
              <a:t>:</a:t>
            </a:r>
          </a:p>
          <a:p>
            <a:pPr marL="0" indent="360000" algn="just">
              <a:spcAft>
                <a:spcPts val="600"/>
              </a:spcAft>
              <a:buNone/>
            </a:pPr>
            <a:r>
              <a:rPr lang="ru-RU" sz="1400" b="1" dirty="0"/>
              <a:t>CREATE INDEX </a:t>
            </a:r>
            <a:r>
              <a:rPr lang="ru-RU" sz="1400" dirty="0" err="1"/>
              <a:t>country_idx</a:t>
            </a:r>
            <a:r>
              <a:rPr lang="ru-RU" sz="1400" dirty="0"/>
              <a:t> </a:t>
            </a:r>
            <a:r>
              <a:rPr lang="ru-RU" sz="1400" b="1" dirty="0"/>
              <a:t>ON</a:t>
            </a:r>
            <a:r>
              <a:rPr lang="ru-RU" sz="1400" dirty="0"/>
              <a:t> </a:t>
            </a:r>
            <a:r>
              <a:rPr lang="ru-RU" sz="1400" dirty="0" err="1"/>
              <a:t>peoples</a:t>
            </a:r>
            <a:r>
              <a:rPr lang="ru-RU" sz="1400" dirty="0"/>
              <a:t> (</a:t>
            </a:r>
            <a:r>
              <a:rPr lang="ru-RU" sz="1400" dirty="0" err="1"/>
              <a:t>address.country</a:t>
            </a:r>
            <a:r>
              <a:rPr lang="ru-RU" sz="1400" dirty="0"/>
              <a:t>);</a:t>
            </a:r>
          </a:p>
          <a:p>
            <a:pPr marL="0" indent="360000" algn="just">
              <a:spcAft>
                <a:spcPts val="600"/>
              </a:spcAft>
              <a:buNone/>
            </a:pPr>
            <a:r>
              <a:rPr lang="ru-RU" sz="1400" dirty="0">
                <a:solidFill>
                  <a:srgbClr val="000099"/>
                </a:solidFill>
              </a:rPr>
              <a:t>В этих же ситуациях можно определять и вводить ограничения целостности, например, </a:t>
            </a:r>
          </a:p>
          <a:p>
            <a:pPr marL="0" indent="360000" algn="just">
              <a:spcAft>
                <a:spcPts val="600"/>
              </a:spcAft>
              <a:buNone/>
            </a:pPr>
            <a:r>
              <a:rPr lang="ru-RU" sz="1400" b="1" dirty="0"/>
              <a:t>ALTER TABLE </a:t>
            </a:r>
            <a:r>
              <a:rPr lang="ru-RU" sz="1400" dirty="0" err="1"/>
              <a:t>peoples</a:t>
            </a:r>
            <a:r>
              <a:rPr lang="ru-RU" sz="1400" dirty="0"/>
              <a:t> </a:t>
            </a:r>
            <a:r>
              <a:rPr lang="ru-RU" sz="1400" b="1" dirty="0"/>
              <a:t>ADD CONSTRAINT </a:t>
            </a:r>
            <a:r>
              <a:rPr lang="ru-RU" sz="1400" dirty="0"/>
              <a:t>peoples_cons1 </a:t>
            </a:r>
            <a:endParaRPr lang="en-US" sz="1400" dirty="0"/>
          </a:p>
          <a:p>
            <a:pPr marL="0" indent="360000" algn="just">
              <a:spcAft>
                <a:spcPts val="600"/>
              </a:spcAft>
              <a:buNone/>
            </a:pPr>
            <a:r>
              <a:rPr lang="ru-RU" sz="1400" b="1" dirty="0"/>
              <a:t>CHECK</a:t>
            </a:r>
            <a:r>
              <a:rPr lang="ru-RU" sz="1400" dirty="0"/>
              <a:t> (</a:t>
            </a:r>
            <a:r>
              <a:rPr lang="ru-RU" sz="1400" dirty="0" err="1"/>
              <a:t>address.country</a:t>
            </a:r>
            <a:r>
              <a:rPr lang="ru-RU" sz="1400" dirty="0"/>
              <a:t> </a:t>
            </a:r>
            <a:r>
              <a:rPr lang="ru-RU" sz="1400" b="1" dirty="0"/>
              <a:t>IS NOT NULL</a:t>
            </a:r>
            <a:r>
              <a:rPr lang="ru-RU" sz="1400" dirty="0"/>
              <a:t>);</a:t>
            </a:r>
          </a:p>
          <a:p>
            <a:pPr marL="0" indent="360000" algn="just">
              <a:spcAft>
                <a:spcPts val="600"/>
              </a:spcAft>
              <a:buNone/>
            </a:pPr>
            <a:r>
              <a:rPr lang="ru-RU" sz="1400" dirty="0">
                <a:solidFill>
                  <a:srgbClr val="000099"/>
                </a:solidFill>
              </a:rPr>
              <a:t>При создании таблицы также следует использовать ограничения целостности уровня таблицы.</a:t>
            </a:r>
          </a:p>
        </p:txBody>
      </p:sp>
    </p:spTree>
    <p:extLst>
      <p:ext uri="{BB962C8B-B14F-4D97-AF65-F5344CB8AC3E}">
        <p14:creationId xmlns:p14="http://schemas.microsoft.com/office/powerpoint/2010/main" val="1660262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eaLnBrk="1" hangingPunct="1">
              <a:lnSpc>
                <a:spcPct val="100000"/>
              </a:lnSpc>
              <a:spcBef>
                <a:spcPct val="0"/>
              </a:spcBef>
              <a:buClr>
                <a:srgbClr val="CE2816"/>
              </a:buClr>
              <a:buFont typeface="Arial" panose="020B0604020202020204" pitchFamily="34" charset="0"/>
              <a:buNone/>
            </a:pPr>
            <a:r>
              <a:rPr lang="ru-RU" sz="2000" b="1" dirty="0">
                <a:solidFill>
                  <a:srgbClr val="C00000"/>
                </a:solidFill>
              </a:rPr>
              <a:t>Объектные модели </a:t>
            </a:r>
            <a:r>
              <a:rPr lang="en-US" sz="2000" b="1" dirty="0">
                <a:solidFill>
                  <a:srgbClr val="C00000"/>
                </a:solidFill>
              </a:rPr>
              <a:t>ODMG </a:t>
            </a:r>
            <a:r>
              <a:rPr lang="ru-RU" sz="2000" b="1" dirty="0">
                <a:solidFill>
                  <a:srgbClr val="C00000"/>
                </a:solidFill>
              </a:rPr>
              <a:t>и </a:t>
            </a:r>
            <a:r>
              <a:rPr lang="en-US" sz="2000" b="1" dirty="0">
                <a:solidFill>
                  <a:srgbClr val="C00000"/>
                </a:solidFill>
              </a:rPr>
              <a:t>SQL</a:t>
            </a:r>
            <a:r>
              <a:rPr lang="ru-RU" sz="2000" b="1" dirty="0">
                <a:solidFill>
                  <a:srgbClr val="C00000"/>
                </a:solidFill>
              </a:rPr>
              <a:t> </a:t>
            </a:r>
            <a:endParaRPr lang="en-GB" altLang="ru-RU" sz="2000" b="1" dirty="0">
              <a:solidFill>
                <a:srgbClr val="C00000"/>
              </a:solidFill>
            </a:endParaRPr>
          </a:p>
        </p:txBody>
      </p:sp>
      <p:sp>
        <p:nvSpPr>
          <p:cNvPr id="24" name="TextBox 23">
            <a:extLst>
              <a:ext uri="{FF2B5EF4-FFF2-40B4-BE49-F238E27FC236}">
                <a16:creationId xmlns:a16="http://schemas.microsoft.com/office/drawing/2014/main" id="{9A979359-D8F2-B499-AFF9-843BFD5845E9}"/>
              </a:ext>
            </a:extLst>
          </p:cNvPr>
          <p:cNvSpPr txBox="1"/>
          <p:nvPr/>
        </p:nvSpPr>
        <p:spPr>
          <a:xfrm>
            <a:off x="791580" y="462995"/>
            <a:ext cx="7560840" cy="4293483"/>
          </a:xfrm>
          <a:prstGeom prst="rect">
            <a:avLst/>
          </a:prstGeom>
          <a:noFill/>
        </p:spPr>
        <p:txBody>
          <a:bodyPr wrap="square">
            <a:spAutoFit/>
          </a:bodyPr>
          <a:lstStyle/>
          <a:p>
            <a:pPr marL="0" indent="360000" algn="just">
              <a:spcAft>
                <a:spcPts val="500"/>
              </a:spcAft>
              <a:buNone/>
            </a:pPr>
            <a:r>
              <a:rPr lang="ru-RU" sz="1400" dirty="0">
                <a:solidFill>
                  <a:srgbClr val="000099"/>
                </a:solidFill>
              </a:rPr>
              <a:t>Обе объектные модели построены на основе системы типов, хотя при изучении модели  </a:t>
            </a:r>
            <a:r>
              <a:rPr lang="en-US" sz="1400" dirty="0" err="1">
                <a:solidFill>
                  <a:srgbClr val="000099"/>
                </a:solidFill>
              </a:rPr>
              <a:t>Caché</a:t>
            </a:r>
            <a:r>
              <a:rPr lang="en-US" sz="1400" dirty="0">
                <a:solidFill>
                  <a:srgbClr val="000099"/>
                </a:solidFill>
              </a:rPr>
              <a:t> </a:t>
            </a:r>
            <a:r>
              <a:rPr lang="ru-RU" sz="1400" dirty="0">
                <a:solidFill>
                  <a:srgbClr val="000099"/>
                </a:solidFill>
              </a:rPr>
              <a:t>в этом можно усомниться.</a:t>
            </a:r>
          </a:p>
          <a:p>
            <a:pPr marL="0" indent="360000" algn="just">
              <a:spcAft>
                <a:spcPts val="500"/>
              </a:spcAft>
              <a:buNone/>
            </a:pPr>
            <a:r>
              <a:rPr lang="ru-RU" sz="1400" dirty="0">
                <a:solidFill>
                  <a:srgbClr val="000099"/>
                </a:solidFill>
              </a:rPr>
              <a:t>Структурная реализация объектной модели в </a:t>
            </a:r>
            <a:r>
              <a:rPr lang="en-US" sz="1400" dirty="0" err="1">
                <a:solidFill>
                  <a:srgbClr val="000099"/>
                </a:solidFill>
              </a:rPr>
              <a:t>Caché</a:t>
            </a:r>
            <a:r>
              <a:rPr lang="ru-RU" sz="1400" dirty="0">
                <a:solidFill>
                  <a:srgbClr val="000099"/>
                </a:solidFill>
              </a:rPr>
              <a:t> отличается от стандартной объектной модели</a:t>
            </a:r>
            <a:r>
              <a:rPr lang="en-US" sz="1400" dirty="0">
                <a:solidFill>
                  <a:srgbClr val="000099"/>
                </a:solidFill>
              </a:rPr>
              <a:t> ODMG</a:t>
            </a:r>
            <a:r>
              <a:rPr lang="ru-RU" sz="1400" dirty="0">
                <a:solidFill>
                  <a:srgbClr val="000099"/>
                </a:solidFill>
              </a:rPr>
              <a:t> из-за того, что на объектной основе эмулирована модель </a:t>
            </a:r>
            <a:r>
              <a:rPr lang="en-US" sz="1400" dirty="0">
                <a:solidFill>
                  <a:srgbClr val="000099"/>
                </a:solidFill>
              </a:rPr>
              <a:t>SQL</a:t>
            </a:r>
            <a:r>
              <a:rPr lang="ru-RU" sz="1400" dirty="0">
                <a:solidFill>
                  <a:srgbClr val="000099"/>
                </a:solidFill>
              </a:rPr>
              <a:t>, а все данные хранятся в </a:t>
            </a:r>
            <a:r>
              <a:rPr lang="ru-RU" sz="1400" dirty="0" err="1">
                <a:solidFill>
                  <a:srgbClr val="000099"/>
                </a:solidFill>
              </a:rPr>
              <a:t>глобалах</a:t>
            </a:r>
            <a:r>
              <a:rPr lang="ru-RU" sz="1400" dirty="0">
                <a:solidFill>
                  <a:srgbClr val="000099"/>
                </a:solidFill>
              </a:rPr>
              <a:t>, имеющих иерархическую структуру.</a:t>
            </a:r>
          </a:p>
          <a:p>
            <a:pPr marL="0" indent="360000" algn="just">
              <a:spcAft>
                <a:spcPts val="500"/>
              </a:spcAft>
              <a:buNone/>
            </a:pPr>
            <a:r>
              <a:rPr lang="ru-RU" sz="1400" dirty="0">
                <a:solidFill>
                  <a:srgbClr val="000099"/>
                </a:solidFill>
              </a:rPr>
              <a:t>В объектной модели </a:t>
            </a:r>
            <a:r>
              <a:rPr lang="en-US" sz="1400" dirty="0">
                <a:solidFill>
                  <a:srgbClr val="000099"/>
                </a:solidFill>
              </a:rPr>
              <a:t>ODMG </a:t>
            </a:r>
            <a:r>
              <a:rPr lang="ru-RU" sz="1400" dirty="0">
                <a:solidFill>
                  <a:srgbClr val="000099"/>
                </a:solidFill>
              </a:rPr>
              <a:t>имеется два вида типов: литеральные и объектные типы. Литеральные типы определены традиционно как тройка:</a:t>
            </a:r>
          </a:p>
          <a:p>
            <a:pPr marL="0" indent="360000" algn="just">
              <a:spcAft>
                <a:spcPts val="500"/>
              </a:spcAft>
              <a:buNone/>
            </a:pPr>
            <a:r>
              <a:rPr lang="en-US" sz="1400" dirty="0">
                <a:solidFill>
                  <a:srgbClr val="000099"/>
                </a:solidFill>
              </a:rPr>
              <a:t>&lt;</a:t>
            </a:r>
            <a:r>
              <a:rPr lang="ru-RU" sz="1400" dirty="0">
                <a:solidFill>
                  <a:srgbClr val="000099"/>
                </a:solidFill>
              </a:rPr>
              <a:t>множество литералов, множество значений, набор операций</a:t>
            </a:r>
            <a:r>
              <a:rPr lang="en-US" sz="1400" dirty="0">
                <a:solidFill>
                  <a:srgbClr val="000099"/>
                </a:solidFill>
              </a:rPr>
              <a:t>&gt;</a:t>
            </a:r>
            <a:r>
              <a:rPr lang="ru-RU" sz="1400" dirty="0">
                <a:solidFill>
                  <a:srgbClr val="000099"/>
                </a:solidFill>
              </a:rPr>
              <a:t>.</a:t>
            </a:r>
          </a:p>
          <a:p>
            <a:pPr marL="0" indent="360000" algn="just">
              <a:spcAft>
                <a:spcPts val="500"/>
              </a:spcAft>
              <a:buNone/>
            </a:pPr>
            <a:r>
              <a:rPr lang="ru-RU" sz="1400" dirty="0">
                <a:solidFill>
                  <a:srgbClr val="000099"/>
                </a:solidFill>
              </a:rPr>
              <a:t>Литеральные типы делятся на атомарные и конструируемые типы. К конструируемым типам относятся структурные литеральные типы и коллекции. </a:t>
            </a:r>
          </a:p>
          <a:p>
            <a:pPr marL="0" indent="360000" algn="just">
              <a:spcAft>
                <a:spcPts val="500"/>
              </a:spcAft>
              <a:buNone/>
            </a:pPr>
            <a:r>
              <a:rPr lang="ru-RU" sz="1400" dirty="0">
                <a:solidFill>
                  <a:srgbClr val="000099"/>
                </a:solidFill>
              </a:rPr>
              <a:t>Булевский тип двузначный поскольку в стандарте нет неопределённых значений.</a:t>
            </a:r>
          </a:p>
          <a:p>
            <a:pPr marL="0" indent="360000" algn="just">
              <a:spcAft>
                <a:spcPts val="500"/>
              </a:spcAft>
              <a:buNone/>
            </a:pPr>
            <a:r>
              <a:rPr lang="ru-RU" sz="1400" dirty="0">
                <a:solidFill>
                  <a:srgbClr val="000099"/>
                </a:solidFill>
              </a:rPr>
              <a:t>Объектные типы делятся на определяемые пользователем (мы с ними работали в </a:t>
            </a:r>
            <a:r>
              <a:rPr lang="en-US" sz="1400" dirty="0" err="1">
                <a:solidFill>
                  <a:srgbClr val="000099"/>
                </a:solidFill>
              </a:rPr>
              <a:t>Caché</a:t>
            </a:r>
            <a:r>
              <a:rPr lang="ru-RU" sz="1400" dirty="0">
                <a:solidFill>
                  <a:srgbClr val="000099"/>
                </a:solidFill>
              </a:rPr>
              <a:t> как с классами) и типы коллекций. Как и следовало ожидать, имеется операции создания, инициализации и сохранения объекта. </a:t>
            </a:r>
          </a:p>
          <a:p>
            <a:pPr marL="0" indent="360000" algn="just">
              <a:spcAft>
                <a:spcPts val="500"/>
              </a:spcAft>
              <a:buNone/>
            </a:pPr>
            <a:r>
              <a:rPr lang="ru-RU" sz="1400" dirty="0">
                <a:solidFill>
                  <a:srgbClr val="000099"/>
                </a:solidFill>
              </a:rPr>
              <a:t>Ссылочные типы в </a:t>
            </a:r>
            <a:r>
              <a:rPr lang="en-US" sz="1400" dirty="0">
                <a:solidFill>
                  <a:srgbClr val="000099"/>
                </a:solidFill>
              </a:rPr>
              <a:t>ODMG </a:t>
            </a:r>
            <a:r>
              <a:rPr lang="ru-RU" sz="1400" dirty="0">
                <a:solidFill>
                  <a:srgbClr val="000099"/>
                </a:solidFill>
              </a:rPr>
              <a:t>отсутствуют, точнее, под одним именем объединены определения типа значений объекта и ссылочного типа </a:t>
            </a:r>
            <a:r>
              <a:rPr lang="en-US" sz="1400" dirty="0">
                <a:solidFill>
                  <a:srgbClr val="000099"/>
                </a:solidFill>
              </a:rPr>
              <a:t>OID’</a:t>
            </a:r>
            <a:r>
              <a:rPr lang="ru-RU" sz="1400" dirty="0" err="1">
                <a:solidFill>
                  <a:srgbClr val="000099"/>
                </a:solidFill>
              </a:rPr>
              <a:t>ов</a:t>
            </a:r>
            <a:r>
              <a:rPr lang="ru-RU" sz="1400" dirty="0">
                <a:solidFill>
                  <a:srgbClr val="000099"/>
                </a:solidFill>
              </a:rPr>
              <a:t> объектов этого объектного типа. </a:t>
            </a:r>
          </a:p>
        </p:txBody>
      </p:sp>
    </p:spTree>
    <p:extLst>
      <p:ext uri="{BB962C8B-B14F-4D97-AF65-F5344CB8AC3E}">
        <p14:creationId xmlns:p14="http://schemas.microsoft.com/office/powerpoint/2010/main" val="9592661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eaLnBrk="1" hangingPunct="1">
              <a:lnSpc>
                <a:spcPct val="100000"/>
              </a:lnSpc>
              <a:spcBef>
                <a:spcPct val="0"/>
              </a:spcBef>
              <a:buClr>
                <a:srgbClr val="CE2816"/>
              </a:buClr>
              <a:buFont typeface="Arial" panose="020B0604020202020204" pitchFamily="34" charset="0"/>
              <a:buNone/>
            </a:pPr>
            <a:r>
              <a:rPr lang="ru-RU" sz="2000" b="1" dirty="0">
                <a:solidFill>
                  <a:srgbClr val="C00000"/>
                </a:solidFill>
              </a:rPr>
              <a:t>Объектные модели </a:t>
            </a:r>
            <a:r>
              <a:rPr lang="en-US" sz="2000" b="1" dirty="0">
                <a:solidFill>
                  <a:srgbClr val="C00000"/>
                </a:solidFill>
              </a:rPr>
              <a:t>ODMG </a:t>
            </a:r>
            <a:r>
              <a:rPr lang="ru-RU" sz="2000" b="1" dirty="0">
                <a:solidFill>
                  <a:srgbClr val="C00000"/>
                </a:solidFill>
              </a:rPr>
              <a:t>и </a:t>
            </a:r>
            <a:r>
              <a:rPr lang="en-US" sz="2000" b="1" dirty="0">
                <a:solidFill>
                  <a:srgbClr val="C00000"/>
                </a:solidFill>
              </a:rPr>
              <a:t>SQL</a:t>
            </a:r>
            <a:endParaRPr lang="en-GB" altLang="ru-RU" sz="1600" b="1" dirty="0">
              <a:solidFill>
                <a:srgbClr val="C00000"/>
              </a:solidFill>
            </a:endParaRPr>
          </a:p>
        </p:txBody>
      </p:sp>
      <p:sp>
        <p:nvSpPr>
          <p:cNvPr id="7" name="TextBox 6">
            <a:extLst>
              <a:ext uri="{FF2B5EF4-FFF2-40B4-BE49-F238E27FC236}">
                <a16:creationId xmlns:a16="http://schemas.microsoft.com/office/drawing/2014/main" id="{71E76868-EAF5-4715-8F37-7A71D3C314C8}"/>
              </a:ext>
            </a:extLst>
          </p:cNvPr>
          <p:cNvSpPr txBox="1"/>
          <p:nvPr/>
        </p:nvSpPr>
        <p:spPr>
          <a:xfrm>
            <a:off x="755576" y="461651"/>
            <a:ext cx="7488832" cy="4149854"/>
          </a:xfrm>
          <a:prstGeom prst="rect">
            <a:avLst/>
          </a:prstGeom>
          <a:noFill/>
        </p:spPr>
        <p:txBody>
          <a:bodyPr wrap="square">
            <a:spAutoFit/>
          </a:bodyPr>
          <a:lstStyle/>
          <a:p>
            <a:pPr indent="360000" algn="just">
              <a:spcAft>
                <a:spcPts val="100"/>
              </a:spcAft>
              <a:buNone/>
            </a:pPr>
            <a:r>
              <a:rPr lang="ru-RU" sz="1400" dirty="0">
                <a:solidFill>
                  <a:srgbClr val="000099"/>
                </a:solidFill>
              </a:rPr>
              <a:t>Объектная модель </a:t>
            </a:r>
            <a:r>
              <a:rPr lang="en-US" sz="1400" dirty="0">
                <a:solidFill>
                  <a:srgbClr val="000099"/>
                </a:solidFill>
              </a:rPr>
              <a:t>SQL, </a:t>
            </a:r>
            <a:r>
              <a:rPr lang="ru-RU" sz="1400" dirty="0">
                <a:solidFill>
                  <a:srgbClr val="000099"/>
                </a:solidFill>
              </a:rPr>
              <a:t>определённая на уровне стандарта </a:t>
            </a:r>
            <a:r>
              <a:rPr lang="en-US" sz="1400" dirty="0">
                <a:solidFill>
                  <a:srgbClr val="000099"/>
                </a:solidFill>
              </a:rPr>
              <a:t>SQL:2003,</a:t>
            </a:r>
            <a:r>
              <a:rPr lang="ru-RU" sz="1400" dirty="0">
                <a:solidFill>
                  <a:srgbClr val="000099"/>
                </a:solidFill>
              </a:rPr>
              <a:t> использует традиционное понятие типа данных. Основные виды типов:</a:t>
            </a:r>
          </a:p>
          <a:p>
            <a:pPr marL="285750" indent="-285750" algn="just">
              <a:spcAft>
                <a:spcPts val="100"/>
              </a:spcAft>
              <a:buFont typeface="Arial" panose="020B0604020202020204" pitchFamily="34" charset="0"/>
              <a:buChar char="•"/>
            </a:pPr>
            <a:r>
              <a:rPr lang="ru-RU" sz="1400" b="1" dirty="0">
                <a:solidFill>
                  <a:srgbClr val="000099"/>
                </a:solidFill>
              </a:rPr>
              <a:t>числовые</a:t>
            </a:r>
            <a:r>
              <a:rPr lang="ru-RU" sz="1400" dirty="0">
                <a:solidFill>
                  <a:srgbClr val="000099"/>
                </a:solidFill>
              </a:rPr>
              <a:t> (точные и приближённые);</a:t>
            </a:r>
          </a:p>
          <a:p>
            <a:pPr marL="285750" indent="-285750" algn="just">
              <a:spcAft>
                <a:spcPts val="100"/>
              </a:spcAft>
              <a:buFont typeface="Arial" panose="020B0604020202020204" pitchFamily="34" charset="0"/>
              <a:buChar char="•"/>
            </a:pPr>
            <a:r>
              <a:rPr lang="ru-RU" sz="1400" b="1" dirty="0">
                <a:solidFill>
                  <a:srgbClr val="000099"/>
                </a:solidFill>
              </a:rPr>
              <a:t>строчные</a:t>
            </a:r>
            <a:r>
              <a:rPr lang="ru-RU" sz="1400" dirty="0">
                <a:solidFill>
                  <a:srgbClr val="000099"/>
                </a:solidFill>
              </a:rPr>
              <a:t> (символьные, битовые, анонимные);</a:t>
            </a:r>
          </a:p>
          <a:p>
            <a:pPr marL="285750" indent="-285750" algn="just">
              <a:spcAft>
                <a:spcPts val="100"/>
              </a:spcAft>
              <a:buFont typeface="Arial" panose="020B0604020202020204" pitchFamily="34" charset="0"/>
              <a:buChar char="•"/>
            </a:pPr>
            <a:r>
              <a:rPr lang="ru-RU" sz="1400" b="1" dirty="0">
                <a:solidFill>
                  <a:srgbClr val="000099"/>
                </a:solidFill>
              </a:rPr>
              <a:t>типы даты и времени</a:t>
            </a:r>
            <a:r>
              <a:rPr lang="ru-RU" sz="1400" dirty="0">
                <a:solidFill>
                  <a:srgbClr val="000099"/>
                </a:solidFill>
              </a:rPr>
              <a:t>;</a:t>
            </a:r>
          </a:p>
          <a:p>
            <a:pPr marL="285750" indent="-285750" algn="just">
              <a:spcAft>
                <a:spcPts val="100"/>
              </a:spcAft>
              <a:buFont typeface="Arial" panose="020B0604020202020204" pitchFamily="34" charset="0"/>
              <a:buChar char="•"/>
            </a:pPr>
            <a:r>
              <a:rPr lang="ru-RU" sz="1400" b="1" dirty="0">
                <a:solidFill>
                  <a:srgbClr val="000099"/>
                </a:solidFill>
              </a:rPr>
              <a:t>типы временных интервалов</a:t>
            </a:r>
            <a:r>
              <a:rPr lang="ru-RU" sz="1400" dirty="0">
                <a:solidFill>
                  <a:srgbClr val="000099"/>
                </a:solidFill>
              </a:rPr>
              <a:t>;</a:t>
            </a:r>
          </a:p>
          <a:p>
            <a:pPr marL="285750" indent="-285750" algn="just">
              <a:spcAft>
                <a:spcPts val="100"/>
              </a:spcAft>
              <a:buFont typeface="Arial" panose="020B0604020202020204" pitchFamily="34" charset="0"/>
              <a:buChar char="•"/>
            </a:pPr>
            <a:r>
              <a:rPr lang="ru-RU" sz="1400" b="1" dirty="0">
                <a:solidFill>
                  <a:srgbClr val="000099"/>
                </a:solidFill>
              </a:rPr>
              <a:t>булев тип </a:t>
            </a:r>
            <a:r>
              <a:rPr lang="ru-RU" sz="1400" dirty="0">
                <a:solidFill>
                  <a:srgbClr val="7030A0"/>
                </a:solidFill>
              </a:rPr>
              <a:t>– трёхзначный!</a:t>
            </a:r>
          </a:p>
          <a:p>
            <a:pPr marL="285750" indent="-285750" algn="just">
              <a:spcAft>
                <a:spcPts val="100"/>
              </a:spcAft>
              <a:buFont typeface="Arial" panose="020B0604020202020204" pitchFamily="34" charset="0"/>
              <a:buChar char="•"/>
            </a:pPr>
            <a:r>
              <a:rPr lang="ru-RU" sz="1400" b="1" dirty="0">
                <a:solidFill>
                  <a:srgbClr val="000099"/>
                </a:solidFill>
              </a:rPr>
              <a:t>типы коллекций</a:t>
            </a:r>
            <a:r>
              <a:rPr lang="ru-RU" sz="1400" dirty="0">
                <a:solidFill>
                  <a:srgbClr val="000099"/>
                </a:solidFill>
              </a:rPr>
              <a:t>;</a:t>
            </a:r>
          </a:p>
          <a:p>
            <a:pPr marL="285750" indent="-285750" algn="just">
              <a:spcAft>
                <a:spcPts val="100"/>
              </a:spcAft>
              <a:buFont typeface="Arial" panose="020B0604020202020204" pitchFamily="34" charset="0"/>
              <a:buChar char="•"/>
            </a:pPr>
            <a:r>
              <a:rPr lang="ru-RU" sz="1400" b="1" dirty="0">
                <a:solidFill>
                  <a:srgbClr val="000099"/>
                </a:solidFill>
              </a:rPr>
              <a:t>ссылочные типы</a:t>
            </a:r>
            <a:r>
              <a:rPr lang="ru-RU" sz="1400" dirty="0">
                <a:solidFill>
                  <a:srgbClr val="000099"/>
                </a:solidFill>
              </a:rPr>
              <a:t>;</a:t>
            </a:r>
          </a:p>
          <a:p>
            <a:pPr marL="285750" indent="-285750" algn="just">
              <a:spcAft>
                <a:spcPts val="100"/>
              </a:spcAft>
              <a:buFont typeface="Arial" panose="020B0604020202020204" pitchFamily="34" charset="0"/>
              <a:buChar char="•"/>
            </a:pPr>
            <a:r>
              <a:rPr lang="ru-RU" sz="1400" b="1" dirty="0">
                <a:solidFill>
                  <a:srgbClr val="000099"/>
                </a:solidFill>
              </a:rPr>
              <a:t>типы, определяемые пользователем (</a:t>
            </a:r>
            <a:r>
              <a:rPr lang="en-US" sz="1400" b="1" dirty="0">
                <a:solidFill>
                  <a:srgbClr val="000099"/>
                </a:solidFill>
              </a:rPr>
              <a:t>UDT</a:t>
            </a:r>
            <a:r>
              <a:rPr lang="ru-RU" sz="1400" b="1" dirty="0">
                <a:solidFill>
                  <a:srgbClr val="000099"/>
                </a:solidFill>
              </a:rPr>
              <a:t>)</a:t>
            </a:r>
            <a:r>
              <a:rPr lang="ru-RU" sz="1400" dirty="0">
                <a:solidFill>
                  <a:srgbClr val="000099"/>
                </a:solidFill>
              </a:rPr>
              <a:t>.</a:t>
            </a:r>
          </a:p>
          <a:p>
            <a:pPr indent="360000" algn="just">
              <a:spcAft>
                <a:spcPts val="100"/>
              </a:spcAft>
              <a:buNone/>
            </a:pPr>
            <a:r>
              <a:rPr lang="ru-RU" sz="1400" dirty="0">
                <a:solidFill>
                  <a:srgbClr val="000099"/>
                </a:solidFill>
              </a:rPr>
              <a:t>Для расширения семантики хранимых данных была бы полезной реализация в СУБД так называемых индивидуальных типов данных. Например, если заданы два таких числовых типа </a:t>
            </a:r>
          </a:p>
          <a:p>
            <a:pPr indent="360000" algn="just">
              <a:spcAft>
                <a:spcPts val="100"/>
              </a:spcAft>
              <a:buNone/>
            </a:pPr>
            <a:r>
              <a:rPr lang="en-US" sz="1400" dirty="0">
                <a:solidFill>
                  <a:srgbClr val="000099"/>
                </a:solidFill>
              </a:rPr>
              <a:t>CREATE TYPE EMP_NO AS INTEGER; </a:t>
            </a:r>
            <a:endParaRPr lang="ru-RU" sz="1400" dirty="0">
              <a:solidFill>
                <a:srgbClr val="000099"/>
              </a:solidFill>
            </a:endParaRPr>
          </a:p>
          <a:p>
            <a:pPr indent="360000" algn="just">
              <a:spcAft>
                <a:spcPts val="100"/>
              </a:spcAft>
              <a:buNone/>
            </a:pPr>
            <a:r>
              <a:rPr lang="en-US" sz="1400" dirty="0">
                <a:solidFill>
                  <a:srgbClr val="000099"/>
                </a:solidFill>
              </a:rPr>
              <a:t>CREATE TYPE DEPT_NO AS INTEGER; </a:t>
            </a:r>
            <a:endParaRPr lang="ru-RU" sz="1400" dirty="0">
              <a:solidFill>
                <a:srgbClr val="000099"/>
              </a:solidFill>
            </a:endParaRPr>
          </a:p>
          <a:p>
            <a:pPr indent="360000" algn="just">
              <a:spcAft>
                <a:spcPts val="100"/>
              </a:spcAft>
              <a:buNone/>
            </a:pPr>
            <a:r>
              <a:rPr lang="ru-RU" sz="1400" dirty="0">
                <a:solidFill>
                  <a:srgbClr val="000099"/>
                </a:solidFill>
              </a:rPr>
              <a:t>то транслятор мог бы сообщить об ошибке сравнения в запросе</a:t>
            </a:r>
          </a:p>
          <a:p>
            <a:pPr indent="360000" algn="just">
              <a:spcAft>
                <a:spcPts val="100"/>
              </a:spcAft>
              <a:buNone/>
            </a:pPr>
            <a:r>
              <a:rPr lang="en-US" sz="1400" dirty="0">
                <a:solidFill>
                  <a:srgbClr val="000099"/>
                </a:solidFill>
              </a:rPr>
              <a:t>SELECT EMP_NAME FROM EMP </a:t>
            </a:r>
            <a:endParaRPr lang="ru-RU" sz="1400" dirty="0">
              <a:solidFill>
                <a:srgbClr val="000099"/>
              </a:solidFill>
            </a:endParaRPr>
          </a:p>
          <a:p>
            <a:pPr indent="360000" algn="just">
              <a:spcAft>
                <a:spcPts val="100"/>
              </a:spcAft>
              <a:buNone/>
            </a:pPr>
            <a:r>
              <a:rPr lang="en-US" sz="1400" dirty="0">
                <a:solidFill>
                  <a:srgbClr val="000099"/>
                </a:solidFill>
              </a:rPr>
              <a:t>WHERE EMP_ID &gt; DEPT_I</a:t>
            </a:r>
            <a:endParaRPr lang="ru-RU" sz="1400" dirty="0">
              <a:solidFill>
                <a:srgbClr val="000099"/>
              </a:solidFill>
              <a:latin typeface="+mn-lt"/>
              <a:ea typeface="Calibri"/>
              <a:cs typeface="Times New Roman"/>
            </a:endParaRPr>
          </a:p>
        </p:txBody>
      </p:sp>
    </p:spTree>
    <p:extLst>
      <p:ext uri="{BB962C8B-B14F-4D97-AF65-F5344CB8AC3E}">
        <p14:creationId xmlns:p14="http://schemas.microsoft.com/office/powerpoint/2010/main" val="298970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pPr algn="ctr" eaLnBrk="1" hangingPunct="1">
              <a:lnSpc>
                <a:spcPct val="100000"/>
              </a:lnSpc>
              <a:spcBef>
                <a:spcPct val="0"/>
              </a:spcBef>
              <a:buClr>
                <a:srgbClr val="CE2816"/>
              </a:buClr>
              <a:buFont typeface="Arial" panose="020B0604020202020204" pitchFamily="34" charset="0"/>
              <a:buNone/>
            </a:pPr>
            <a:r>
              <a:rPr lang="ru-RU" sz="2000" b="1" dirty="0">
                <a:solidFill>
                  <a:srgbClr val="C00000"/>
                </a:solidFill>
              </a:rPr>
              <a:t>Заключение </a:t>
            </a:r>
            <a:endParaRPr lang="en-GB" altLang="ru-RU" sz="2000" b="1" dirty="0">
              <a:solidFill>
                <a:srgbClr val="C00000"/>
              </a:solidFill>
            </a:endParaRPr>
          </a:p>
        </p:txBody>
      </p:sp>
      <p:sp>
        <p:nvSpPr>
          <p:cNvPr id="7" name="TextBox 6">
            <a:extLst>
              <a:ext uri="{FF2B5EF4-FFF2-40B4-BE49-F238E27FC236}">
                <a16:creationId xmlns:a16="http://schemas.microsoft.com/office/drawing/2014/main" id="{71E76868-EAF5-4715-8F37-7A71D3C314C8}"/>
              </a:ext>
            </a:extLst>
          </p:cNvPr>
          <p:cNvSpPr txBox="1"/>
          <p:nvPr/>
        </p:nvSpPr>
        <p:spPr>
          <a:xfrm>
            <a:off x="683568" y="461651"/>
            <a:ext cx="7776864" cy="4206280"/>
          </a:xfrm>
          <a:prstGeom prst="rect">
            <a:avLst/>
          </a:prstGeom>
          <a:noFill/>
        </p:spPr>
        <p:txBody>
          <a:bodyPr wrap="square">
            <a:spAutoFit/>
          </a:bodyPr>
          <a:lstStyle/>
          <a:p>
            <a:pPr indent="360000" algn="just">
              <a:spcAft>
                <a:spcPts val="400"/>
              </a:spcAft>
              <a:buNone/>
            </a:pPr>
            <a:r>
              <a:rPr lang="ru-RU" sz="1400" dirty="0">
                <a:solidFill>
                  <a:srgbClr val="000099"/>
                </a:solidFill>
              </a:rPr>
              <a:t>В двух последних лекциях мы познакомились с двумя объектными моделями данных.</a:t>
            </a:r>
          </a:p>
          <a:p>
            <a:pPr indent="360000" algn="just">
              <a:spcAft>
                <a:spcPts val="400"/>
              </a:spcAft>
              <a:buNone/>
            </a:pPr>
            <a:r>
              <a:rPr lang="ru-RU" sz="1400" dirty="0">
                <a:solidFill>
                  <a:srgbClr val="000099"/>
                </a:solidFill>
              </a:rPr>
              <a:t>Обратите внимание на то, что объектно-реляционная модель была эмулирована фирмой </a:t>
            </a:r>
            <a:r>
              <a:rPr lang="en-US" sz="1400" dirty="0">
                <a:solidFill>
                  <a:srgbClr val="000099"/>
                </a:solidFill>
              </a:rPr>
              <a:t>Oracle </a:t>
            </a:r>
            <a:r>
              <a:rPr lang="ru-RU" sz="1400" dirty="0">
                <a:solidFill>
                  <a:srgbClr val="000099"/>
                </a:solidFill>
              </a:rPr>
              <a:t>в табличную модель </a:t>
            </a:r>
            <a:r>
              <a:rPr lang="en-US" sz="1400" dirty="0">
                <a:solidFill>
                  <a:srgbClr val="000099"/>
                </a:solidFill>
              </a:rPr>
              <a:t>SQL.</a:t>
            </a:r>
          </a:p>
          <a:p>
            <a:pPr indent="360000" algn="just">
              <a:spcAft>
                <a:spcPts val="400"/>
              </a:spcAft>
              <a:buNone/>
            </a:pPr>
            <a:r>
              <a:rPr lang="ru-RU" sz="1400" dirty="0">
                <a:solidFill>
                  <a:srgbClr val="000099"/>
                </a:solidFill>
              </a:rPr>
              <a:t>Итак, у нас в арсенале пять моделей данных:</a:t>
            </a:r>
          </a:p>
          <a:p>
            <a:pPr marL="285750" indent="-285750" algn="just">
              <a:spcAft>
                <a:spcPts val="400"/>
              </a:spcAft>
              <a:buFont typeface="Arial" panose="020B0604020202020204" pitchFamily="34" charset="0"/>
              <a:buChar char="•"/>
            </a:pPr>
            <a:r>
              <a:rPr lang="ru-RU" sz="1400" dirty="0">
                <a:solidFill>
                  <a:srgbClr val="000099"/>
                </a:solidFill>
              </a:rPr>
              <a:t>Сущность - связь</a:t>
            </a:r>
          </a:p>
          <a:p>
            <a:pPr marL="285750" indent="-285750" algn="just">
              <a:spcAft>
                <a:spcPts val="400"/>
              </a:spcAft>
              <a:buFont typeface="Arial" panose="020B0604020202020204" pitchFamily="34" charset="0"/>
              <a:buChar char="•"/>
            </a:pPr>
            <a:r>
              <a:rPr lang="ru-RU" sz="1400" dirty="0">
                <a:solidFill>
                  <a:srgbClr val="000099"/>
                </a:solidFill>
              </a:rPr>
              <a:t>Иерархическая</a:t>
            </a:r>
          </a:p>
          <a:p>
            <a:pPr marL="285750" indent="-285750" algn="just">
              <a:spcAft>
                <a:spcPts val="400"/>
              </a:spcAft>
              <a:buFont typeface="Arial" panose="020B0604020202020204" pitchFamily="34" charset="0"/>
              <a:buChar char="•"/>
            </a:pPr>
            <a:r>
              <a:rPr lang="ru-RU" sz="1400" dirty="0">
                <a:solidFill>
                  <a:srgbClr val="000099"/>
                </a:solidFill>
              </a:rPr>
              <a:t>Табличная модель </a:t>
            </a:r>
            <a:r>
              <a:rPr lang="en-US" sz="1400" dirty="0">
                <a:solidFill>
                  <a:srgbClr val="000099"/>
                </a:solidFill>
              </a:rPr>
              <a:t>SQL</a:t>
            </a:r>
          </a:p>
          <a:p>
            <a:pPr marL="285750" indent="-285750" algn="just">
              <a:spcAft>
                <a:spcPts val="400"/>
              </a:spcAft>
              <a:buFont typeface="Arial" panose="020B0604020202020204" pitchFamily="34" charset="0"/>
              <a:buChar char="•"/>
            </a:pPr>
            <a:r>
              <a:rPr lang="ru-RU" sz="1400" dirty="0">
                <a:solidFill>
                  <a:srgbClr val="000099"/>
                </a:solidFill>
              </a:rPr>
              <a:t>Объектная</a:t>
            </a:r>
          </a:p>
          <a:p>
            <a:pPr marL="285750" indent="-285750" algn="just">
              <a:spcAft>
                <a:spcPts val="400"/>
              </a:spcAft>
              <a:buFont typeface="Arial" panose="020B0604020202020204" pitchFamily="34" charset="0"/>
              <a:buChar char="•"/>
            </a:pPr>
            <a:r>
              <a:rPr lang="ru-RU" sz="1400" dirty="0">
                <a:solidFill>
                  <a:srgbClr val="000099"/>
                </a:solidFill>
              </a:rPr>
              <a:t>Объектно-реляционная</a:t>
            </a:r>
          </a:p>
          <a:p>
            <a:pPr indent="360000" algn="just">
              <a:spcAft>
                <a:spcPts val="400"/>
              </a:spcAft>
              <a:buNone/>
            </a:pPr>
            <a:r>
              <a:rPr lang="ru-RU" sz="1400" dirty="0">
                <a:solidFill>
                  <a:srgbClr val="000099"/>
                </a:solidFill>
              </a:rPr>
              <a:t>В повседневной практике используют ещё модели:</a:t>
            </a:r>
          </a:p>
          <a:p>
            <a:pPr marL="285750" indent="-285750" algn="just">
              <a:spcAft>
                <a:spcPts val="400"/>
              </a:spcAft>
              <a:buFont typeface="Arial" panose="020B0604020202020204" pitchFamily="34" charset="0"/>
              <a:buChar char="•"/>
            </a:pPr>
            <a:r>
              <a:rPr lang="ru-RU" sz="1400" dirty="0">
                <a:solidFill>
                  <a:srgbClr val="000099"/>
                </a:solidFill>
              </a:rPr>
              <a:t>Многомерные (для аналитики)</a:t>
            </a:r>
          </a:p>
          <a:p>
            <a:pPr marL="285750" indent="-285750" algn="just">
              <a:spcAft>
                <a:spcPts val="400"/>
              </a:spcAft>
              <a:buFont typeface="Arial" panose="020B0604020202020204" pitchFamily="34" charset="0"/>
              <a:buChar char="•"/>
            </a:pPr>
            <a:r>
              <a:rPr lang="en-US" sz="1400" dirty="0">
                <a:solidFill>
                  <a:srgbClr val="000099"/>
                </a:solidFill>
              </a:rPr>
              <a:t>NoSQL, </a:t>
            </a:r>
            <a:r>
              <a:rPr lang="ru-RU" sz="1400" dirty="0">
                <a:solidFill>
                  <a:srgbClr val="000099"/>
                </a:solidFill>
              </a:rPr>
              <a:t>в частности, документарные</a:t>
            </a:r>
          </a:p>
          <a:p>
            <a:pPr marL="285750" indent="-285750" algn="just">
              <a:spcAft>
                <a:spcPts val="400"/>
              </a:spcAft>
              <a:buFont typeface="Arial" panose="020B0604020202020204" pitchFamily="34" charset="0"/>
              <a:buChar char="•"/>
            </a:pPr>
            <a:r>
              <a:rPr lang="en-US" sz="1400" dirty="0">
                <a:solidFill>
                  <a:srgbClr val="000099"/>
                </a:solidFill>
              </a:rPr>
              <a:t>XML-</a:t>
            </a:r>
            <a:r>
              <a:rPr lang="ru-RU" sz="1400" dirty="0">
                <a:solidFill>
                  <a:srgbClr val="000099"/>
                </a:solidFill>
              </a:rPr>
              <a:t> модели</a:t>
            </a:r>
          </a:p>
          <a:p>
            <a:pPr indent="360000" algn="just">
              <a:spcAft>
                <a:spcPts val="400"/>
              </a:spcAft>
              <a:buNone/>
            </a:pPr>
            <a:r>
              <a:rPr lang="ru-RU" sz="1400" dirty="0">
                <a:solidFill>
                  <a:srgbClr val="000099"/>
                </a:solidFill>
              </a:rPr>
              <a:t>Некоторые полезные для практики модели могут эмулироваться самим пользователем. </a:t>
            </a:r>
          </a:p>
          <a:p>
            <a:pPr indent="360000" algn="just">
              <a:spcAft>
                <a:spcPts val="400"/>
              </a:spcAft>
              <a:buNone/>
            </a:pPr>
            <a:r>
              <a:rPr lang="ru-RU" sz="1400" u="sng" dirty="0">
                <a:solidFill>
                  <a:srgbClr val="000099"/>
                </a:solidFill>
              </a:rPr>
              <a:t>Пример</a:t>
            </a:r>
            <a:r>
              <a:rPr lang="ru-RU" sz="1400" dirty="0">
                <a:solidFill>
                  <a:srgbClr val="000099"/>
                </a:solidFill>
              </a:rPr>
              <a:t>: таблицы принятия решений.</a:t>
            </a:r>
            <a:endParaRPr lang="ru-RU" sz="1300" dirty="0">
              <a:solidFill>
                <a:srgbClr val="000099"/>
              </a:solidFill>
              <a:latin typeface="+mj-lt"/>
            </a:endParaRPr>
          </a:p>
        </p:txBody>
      </p:sp>
    </p:spTree>
    <p:extLst>
      <p:ext uri="{BB962C8B-B14F-4D97-AF65-F5344CB8AC3E}">
        <p14:creationId xmlns:p14="http://schemas.microsoft.com/office/powerpoint/2010/main" val="18133193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txBox="1">
            <a:spLocks noChangeArrowheads="1"/>
          </p:cNvSpPr>
          <p:nvPr/>
        </p:nvSpPr>
        <p:spPr>
          <a:xfrm>
            <a:off x="0" y="2067694"/>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4000" b="1" dirty="0">
                <a:solidFill>
                  <a:schemeClr val="tx1"/>
                </a:solidFill>
              </a:rPr>
              <a:t>Спасибо за внимание</a:t>
            </a:r>
          </a:p>
          <a:p>
            <a:r>
              <a:rPr lang="ru-RU" sz="2000" b="1" dirty="0">
                <a:solidFill>
                  <a:srgbClr val="000099"/>
                </a:solidFill>
              </a:rPr>
              <a:t> </a:t>
            </a:r>
          </a:p>
        </p:txBody>
      </p:sp>
    </p:spTree>
    <p:extLst>
      <p:ext uri="{BB962C8B-B14F-4D97-AF65-F5344CB8AC3E}">
        <p14:creationId xmlns:p14="http://schemas.microsoft.com/office/powerpoint/2010/main" val="307520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en-US" sz="2000" b="1" dirty="0">
                <a:solidFill>
                  <a:srgbClr val="C00000"/>
                </a:solidFill>
              </a:rPr>
              <a:t>SQL </a:t>
            </a:r>
            <a:r>
              <a:rPr lang="ru-RU" sz="2000" b="1" dirty="0">
                <a:solidFill>
                  <a:srgbClr val="C00000"/>
                </a:solidFill>
              </a:rPr>
              <a:t>внутри </a:t>
            </a:r>
            <a:r>
              <a:rPr lang="en-US" sz="2000" b="1" dirty="0">
                <a:solidFill>
                  <a:srgbClr val="C00000"/>
                </a:solidFill>
              </a:rPr>
              <a:t>PL</a:t>
            </a:r>
            <a:r>
              <a:rPr lang="ru-RU" sz="2000" b="1" dirty="0">
                <a:solidFill>
                  <a:srgbClr val="C00000"/>
                </a:solidFill>
              </a:rPr>
              <a:t>/</a:t>
            </a:r>
            <a:r>
              <a:rPr lang="en-US" sz="2000" b="1" dirty="0">
                <a:solidFill>
                  <a:srgbClr val="C00000"/>
                </a:solidFill>
              </a:rPr>
              <a:t>SQL</a:t>
            </a:r>
            <a:endParaRPr lang="ru-RU" sz="2000" b="1" dirty="0">
              <a:solidFill>
                <a:srgbClr val="C00000"/>
              </a:solidFill>
            </a:endParaRPr>
          </a:p>
        </p:txBody>
      </p:sp>
      <p:sp>
        <p:nvSpPr>
          <p:cNvPr id="15" name="Прямоугольник 14">
            <a:extLst>
              <a:ext uri="{FF2B5EF4-FFF2-40B4-BE49-F238E27FC236}">
                <a16:creationId xmlns:a16="http://schemas.microsoft.com/office/drawing/2014/main" id="{C8D94511-6E3D-4E35-B9CF-B12E822C5500}"/>
              </a:ext>
            </a:extLst>
          </p:cNvPr>
          <p:cNvSpPr/>
          <p:nvPr/>
        </p:nvSpPr>
        <p:spPr>
          <a:xfrm>
            <a:off x="1079612" y="458081"/>
            <a:ext cx="6984776" cy="3954929"/>
          </a:xfrm>
          <a:prstGeom prst="rect">
            <a:avLst/>
          </a:prstGeom>
        </p:spPr>
        <p:txBody>
          <a:bodyPr wrap="square">
            <a:spAutoFit/>
          </a:bodyPr>
          <a:lstStyle/>
          <a:p>
            <a:pPr marL="0" indent="360000" algn="just">
              <a:spcAft>
                <a:spcPts val="600"/>
              </a:spcAft>
              <a:buNone/>
            </a:pPr>
            <a:r>
              <a:rPr lang="ru-RU" sz="1400" dirty="0">
                <a:solidFill>
                  <a:srgbClr val="000099"/>
                </a:solidFill>
              </a:rPr>
              <a:t>Поскольку </a:t>
            </a:r>
            <a:r>
              <a:rPr lang="en-US" sz="1400" dirty="0">
                <a:solidFill>
                  <a:srgbClr val="000099"/>
                </a:solidFill>
              </a:rPr>
              <a:t>PL</a:t>
            </a:r>
            <a:r>
              <a:rPr lang="ru-RU" sz="1400" dirty="0">
                <a:solidFill>
                  <a:srgbClr val="000099"/>
                </a:solidFill>
              </a:rPr>
              <a:t>/</a:t>
            </a:r>
            <a:r>
              <a:rPr lang="en-US" sz="1400" dirty="0">
                <a:solidFill>
                  <a:srgbClr val="000099"/>
                </a:solidFill>
              </a:rPr>
              <a:t>SQL </a:t>
            </a:r>
            <a:r>
              <a:rPr lang="ru-RU" sz="1400" dirty="0">
                <a:solidFill>
                  <a:srgbClr val="000099"/>
                </a:solidFill>
              </a:rPr>
              <a:t>не персистентный язык, то работу с базами данных в нём</a:t>
            </a:r>
            <a:r>
              <a:rPr lang="en-US" sz="1400" dirty="0">
                <a:solidFill>
                  <a:srgbClr val="000099"/>
                </a:solidFill>
              </a:rPr>
              <a:t> </a:t>
            </a:r>
            <a:r>
              <a:rPr lang="ru-RU" sz="1400" dirty="0">
                <a:solidFill>
                  <a:srgbClr val="000099"/>
                </a:solidFill>
              </a:rPr>
              <a:t>выполняют операторы </a:t>
            </a:r>
            <a:r>
              <a:rPr lang="en-US" sz="1400" dirty="0">
                <a:solidFill>
                  <a:srgbClr val="000099"/>
                </a:solidFill>
              </a:rPr>
              <a:t>SQL</a:t>
            </a:r>
            <a:r>
              <a:rPr lang="ru-RU" sz="1400" dirty="0">
                <a:solidFill>
                  <a:srgbClr val="000099"/>
                </a:solidFill>
              </a:rPr>
              <a:t>. Запросы </a:t>
            </a:r>
            <a:r>
              <a:rPr lang="en-US" sz="1400" dirty="0"/>
              <a:t>SELECT</a:t>
            </a:r>
            <a:r>
              <a:rPr lang="en-US" sz="1400" dirty="0">
                <a:solidFill>
                  <a:srgbClr val="000099"/>
                </a:solidFill>
              </a:rPr>
              <a:t> </a:t>
            </a:r>
            <a:r>
              <a:rPr lang="ru-RU" sz="1400" dirty="0">
                <a:solidFill>
                  <a:srgbClr val="000099"/>
                </a:solidFill>
              </a:rPr>
              <a:t>теперь должны выдавать</a:t>
            </a:r>
            <a:r>
              <a:rPr lang="en-US" sz="1400" dirty="0">
                <a:solidFill>
                  <a:srgbClr val="000099"/>
                </a:solidFill>
              </a:rPr>
              <a:t> </a:t>
            </a:r>
            <a:r>
              <a:rPr lang="ru-RU" sz="1400" dirty="0">
                <a:solidFill>
                  <a:srgbClr val="000099"/>
                </a:solidFill>
              </a:rPr>
              <a:t>результат не на экран, а в подготовленные переменные или другие структуры.</a:t>
            </a:r>
          </a:p>
          <a:p>
            <a:pPr marL="0" indent="360000">
              <a:spcAft>
                <a:spcPts val="600"/>
              </a:spcAft>
              <a:buNone/>
            </a:pPr>
            <a:r>
              <a:rPr lang="ru-RU" sz="1400" dirty="0">
                <a:solidFill>
                  <a:srgbClr val="000099"/>
                </a:solidFill>
              </a:rPr>
              <a:t>Создадим таблицу и введём в неё одну строку:</a:t>
            </a:r>
          </a:p>
          <a:p>
            <a:pPr marL="0" indent="360000">
              <a:spcAft>
                <a:spcPts val="600"/>
              </a:spcAft>
              <a:buNone/>
            </a:pPr>
            <a:r>
              <a:rPr lang="en-US" sz="1400" dirty="0"/>
              <a:t>CREATE TABLE </a:t>
            </a:r>
            <a:r>
              <a:rPr lang="en-US" sz="1400" dirty="0" err="1"/>
              <a:t>qq</a:t>
            </a:r>
            <a:r>
              <a:rPr lang="en-US" sz="1400" dirty="0"/>
              <a:t>(c1 CHAR(10), c2 INTEGER);</a:t>
            </a:r>
            <a:endParaRPr lang="ru-RU" sz="1400" dirty="0"/>
          </a:p>
          <a:p>
            <a:pPr marL="0" indent="360000">
              <a:spcAft>
                <a:spcPts val="600"/>
              </a:spcAft>
              <a:buNone/>
            </a:pPr>
            <a:r>
              <a:rPr lang="en-US" sz="1400" dirty="0"/>
              <a:t>INSERT INTO </a:t>
            </a:r>
            <a:r>
              <a:rPr lang="en-US" sz="1400" dirty="0" err="1"/>
              <a:t>qq</a:t>
            </a:r>
            <a:r>
              <a:rPr lang="en-US" sz="1400" dirty="0"/>
              <a:t> VALUES('QWERT', 1);</a:t>
            </a:r>
            <a:endParaRPr lang="ru-RU" sz="1400" dirty="0"/>
          </a:p>
          <a:p>
            <a:pPr marL="0" indent="360000">
              <a:spcAft>
                <a:spcPts val="600"/>
              </a:spcAft>
              <a:buNone/>
            </a:pPr>
            <a:r>
              <a:rPr lang="ru-RU" sz="1400" dirty="0">
                <a:solidFill>
                  <a:srgbClr val="000099"/>
                </a:solidFill>
              </a:rPr>
              <a:t>Извлечём значение первого столбца запросом вида </a:t>
            </a:r>
            <a:r>
              <a:rPr lang="en-US" sz="1400" dirty="0"/>
              <a:t>SELECT</a:t>
            </a:r>
            <a:r>
              <a:rPr lang="ru-RU" sz="1400" dirty="0"/>
              <a:t> .. </a:t>
            </a:r>
            <a:r>
              <a:rPr lang="en-US" sz="1400" dirty="0"/>
              <a:t>INTO</a:t>
            </a:r>
            <a:r>
              <a:rPr lang="ru-RU" sz="1400" dirty="0">
                <a:solidFill>
                  <a:srgbClr val="000099"/>
                </a:solidFill>
              </a:rPr>
              <a:t>: </a:t>
            </a:r>
          </a:p>
          <a:p>
            <a:pPr marL="0" indent="360000">
              <a:spcAft>
                <a:spcPts val="600"/>
              </a:spcAft>
              <a:buNone/>
            </a:pPr>
            <a:r>
              <a:rPr lang="en-US" sz="1400" b="1" dirty="0"/>
              <a:t>DECLARE</a:t>
            </a:r>
            <a:endParaRPr lang="ru-RU" sz="1400" b="1" dirty="0"/>
          </a:p>
          <a:p>
            <a:pPr marL="0" indent="360000">
              <a:spcAft>
                <a:spcPts val="600"/>
              </a:spcAft>
              <a:buNone/>
            </a:pPr>
            <a:r>
              <a:rPr lang="en-US" sz="1400" dirty="0"/>
              <a:t>	result char(10);</a:t>
            </a:r>
            <a:endParaRPr lang="ru-RU" sz="1400" dirty="0"/>
          </a:p>
          <a:p>
            <a:pPr marL="0" indent="360000">
              <a:spcAft>
                <a:spcPts val="600"/>
              </a:spcAft>
              <a:buNone/>
            </a:pPr>
            <a:r>
              <a:rPr lang="en-US" sz="1400" b="1" dirty="0"/>
              <a:t>BEGIN</a:t>
            </a:r>
            <a:endParaRPr lang="ru-RU" sz="1400" b="1" dirty="0"/>
          </a:p>
          <a:p>
            <a:pPr marL="0" indent="360000">
              <a:spcAft>
                <a:spcPts val="600"/>
              </a:spcAft>
              <a:buNone/>
            </a:pPr>
            <a:r>
              <a:rPr lang="en-US" sz="1400" dirty="0"/>
              <a:t>	</a:t>
            </a:r>
            <a:r>
              <a:rPr lang="en-US" sz="1400" b="1" dirty="0"/>
              <a:t>SELECT</a:t>
            </a:r>
            <a:r>
              <a:rPr lang="en-US" sz="1400" dirty="0"/>
              <a:t> c1 </a:t>
            </a:r>
            <a:r>
              <a:rPr lang="en-US" sz="1400" b="1" dirty="0"/>
              <a:t>INTO</a:t>
            </a:r>
            <a:r>
              <a:rPr lang="en-US" sz="1400" dirty="0"/>
              <a:t> result </a:t>
            </a:r>
            <a:r>
              <a:rPr lang="en-US" sz="1400" b="1" dirty="0"/>
              <a:t>FROM</a:t>
            </a:r>
            <a:r>
              <a:rPr lang="en-US" sz="1400" dirty="0"/>
              <a:t> </a:t>
            </a:r>
            <a:r>
              <a:rPr lang="en-US" sz="1400" dirty="0" err="1"/>
              <a:t>qq</a:t>
            </a:r>
            <a:r>
              <a:rPr lang="en-US" sz="1400" dirty="0"/>
              <a:t> </a:t>
            </a:r>
            <a:r>
              <a:rPr lang="en-US" sz="1400" b="1" dirty="0"/>
              <a:t>WHERE</a:t>
            </a:r>
            <a:r>
              <a:rPr lang="en-US" sz="1400" dirty="0"/>
              <a:t> c2=1;</a:t>
            </a:r>
            <a:endParaRPr lang="ru-RU" sz="1400" dirty="0"/>
          </a:p>
          <a:p>
            <a:pPr marL="0" indent="360000">
              <a:spcAft>
                <a:spcPts val="600"/>
              </a:spcAft>
              <a:buNone/>
            </a:pPr>
            <a:r>
              <a:rPr lang="en-US" sz="1400" dirty="0"/>
              <a:t>	DBMS_OUTPUT.PUT_LINE(result);</a:t>
            </a:r>
            <a:endParaRPr lang="ru-RU" sz="1400" dirty="0"/>
          </a:p>
          <a:p>
            <a:pPr marL="0" indent="360000">
              <a:spcAft>
                <a:spcPts val="600"/>
              </a:spcAft>
              <a:buNone/>
            </a:pPr>
            <a:r>
              <a:rPr lang="ru-RU" sz="1400" b="1" dirty="0"/>
              <a:t>END;</a:t>
            </a:r>
          </a:p>
          <a:p>
            <a:pPr marL="0" indent="360000">
              <a:spcAft>
                <a:spcPts val="600"/>
              </a:spcAft>
              <a:buNone/>
            </a:pPr>
            <a:r>
              <a:rPr lang="ru-RU" sz="1400" dirty="0">
                <a:solidFill>
                  <a:srgbClr val="000099"/>
                </a:solidFill>
              </a:rPr>
              <a:t>Удаление слов </a:t>
            </a:r>
            <a:r>
              <a:rPr lang="en-US" sz="1400" b="1" dirty="0"/>
              <a:t>INTO</a:t>
            </a:r>
            <a:r>
              <a:rPr lang="en-US" sz="1400" dirty="0">
                <a:solidFill>
                  <a:srgbClr val="000099"/>
                </a:solidFill>
              </a:rPr>
              <a:t> </a:t>
            </a:r>
            <a:r>
              <a:rPr lang="en-US" sz="1400" dirty="0"/>
              <a:t>result</a:t>
            </a:r>
            <a:r>
              <a:rPr lang="en-US" sz="1400" dirty="0">
                <a:solidFill>
                  <a:srgbClr val="000099"/>
                </a:solidFill>
              </a:rPr>
              <a:t> </a:t>
            </a:r>
            <a:r>
              <a:rPr lang="ru-RU" sz="1400" dirty="0">
                <a:solidFill>
                  <a:srgbClr val="000099"/>
                </a:solidFill>
              </a:rPr>
              <a:t>вызовет появление ошибки.</a:t>
            </a:r>
            <a:endParaRPr lang="ru-RU" sz="1400" dirty="0">
              <a:solidFill>
                <a:srgbClr val="000099"/>
              </a:solidFill>
              <a:latin typeface="+mn-lt"/>
            </a:endParaRPr>
          </a:p>
        </p:txBody>
      </p:sp>
    </p:spTree>
    <p:extLst>
      <p:ext uri="{BB962C8B-B14F-4D97-AF65-F5344CB8AC3E}">
        <p14:creationId xmlns:p14="http://schemas.microsoft.com/office/powerpoint/2010/main" val="1341538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71D8EBFC-2DAF-D20F-5A9D-A00B68A6C858}"/>
              </a:ext>
            </a:extLst>
          </p:cNvPr>
          <p:cNvSpPr/>
          <p:nvPr/>
        </p:nvSpPr>
        <p:spPr>
          <a:xfrm>
            <a:off x="719572" y="2499742"/>
            <a:ext cx="8064896" cy="1584176"/>
          </a:xfrm>
          <a:prstGeom prst="rect">
            <a:avLst/>
          </a:prstGeom>
          <a:solidFill>
            <a:srgbClr val="ABDB77"/>
          </a:solidFill>
          <a:ln>
            <a:solidFill>
              <a:schemeClr val="accent6">
                <a:alpha val="98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7744E7C3-4C5E-130F-CB25-F8DEE0E870EB}"/>
              </a:ext>
            </a:extLst>
          </p:cNvPr>
          <p:cNvSpPr/>
          <p:nvPr/>
        </p:nvSpPr>
        <p:spPr>
          <a:xfrm>
            <a:off x="719572" y="782360"/>
            <a:ext cx="8064896" cy="1026370"/>
          </a:xfrm>
          <a:prstGeom prst="rect">
            <a:avLst/>
          </a:prstGeom>
          <a:solidFill>
            <a:schemeClr val="accent3">
              <a:lumMod val="95000"/>
            </a:schemeClr>
          </a:solidFill>
          <a:ln>
            <a:solidFill>
              <a:schemeClr val="accent6">
                <a:alpha val="98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Разветвления и циклы</a:t>
            </a:r>
          </a:p>
        </p:txBody>
      </p:sp>
      <p:sp>
        <p:nvSpPr>
          <p:cNvPr id="6" name="Прямоугольник 5">
            <a:extLst>
              <a:ext uri="{FF2B5EF4-FFF2-40B4-BE49-F238E27FC236}">
                <a16:creationId xmlns:a16="http://schemas.microsoft.com/office/drawing/2014/main" id="{B52F60DC-B470-08E2-74C9-2E4C37D23D97}"/>
              </a:ext>
            </a:extLst>
          </p:cNvPr>
          <p:cNvSpPr/>
          <p:nvPr/>
        </p:nvSpPr>
        <p:spPr>
          <a:xfrm>
            <a:off x="1259632" y="483518"/>
            <a:ext cx="6984776" cy="4498667"/>
          </a:xfrm>
          <a:prstGeom prst="rect">
            <a:avLst/>
          </a:prstGeom>
        </p:spPr>
        <p:txBody>
          <a:bodyPr wrap="square">
            <a:spAutoFit/>
          </a:bodyPr>
          <a:lstStyle/>
          <a:p>
            <a:pPr indent="360000">
              <a:spcAft>
                <a:spcPts val="400"/>
              </a:spcAft>
              <a:buNone/>
            </a:pPr>
            <a:r>
              <a:rPr lang="ru-RU" sz="1400" dirty="0">
                <a:solidFill>
                  <a:srgbClr val="000099"/>
                </a:solidFill>
                <a:latin typeface="+mn-lt"/>
              </a:rPr>
              <a:t>Синтаксис команды разветвления в общем обычный:</a:t>
            </a:r>
          </a:p>
          <a:p>
            <a:pPr marR="0" lvl="0" indent="360000" algn="l" defTabSz="914400" rtl="0" eaLnBrk="1" fontAlgn="base" latinLnBrk="0" hangingPunct="1">
              <a:spcBef>
                <a:spcPct val="0"/>
              </a:spcBef>
              <a:spcAft>
                <a:spcPts val="400"/>
              </a:spcAft>
              <a:buClrTx/>
              <a:buSzTx/>
              <a:buFontTx/>
              <a:buNone/>
              <a:tabLst/>
            </a:pPr>
            <a:r>
              <a:rPr kumimoji="0" lang="en-US" altLang="ru-RU" sz="1400" b="1" i="0" u="none" strike="noStrike" cap="none" normalizeH="0" baseline="0" dirty="0">
                <a:ln>
                  <a:noFill/>
                </a:ln>
                <a:solidFill>
                  <a:schemeClr val="tx1"/>
                </a:solidFill>
                <a:effectLst/>
                <a:latin typeface="+mn-lt"/>
                <a:cs typeface="Arial" pitchFamily="34" charset="0"/>
              </a:rPr>
              <a:t>IF</a:t>
            </a:r>
            <a:r>
              <a:rPr kumimoji="0" lang="ru-RU" altLang="ru-RU" sz="1400" b="0" i="0" u="none" strike="noStrike" cap="none" normalizeH="0" baseline="0" dirty="0">
                <a:ln>
                  <a:noFill/>
                </a:ln>
                <a:solidFill>
                  <a:schemeClr val="tx1"/>
                </a:solidFill>
                <a:effectLst/>
                <a:latin typeface="+mn-lt"/>
                <a:cs typeface="Arial" pitchFamily="34" charset="0"/>
              </a:rPr>
              <a:t> условие </a:t>
            </a:r>
            <a:r>
              <a:rPr kumimoji="0" lang="en-US" altLang="ru-RU" sz="1400" b="1" i="0" u="none" strike="noStrike" cap="none" normalizeH="0" baseline="0" dirty="0">
                <a:ln>
                  <a:noFill/>
                </a:ln>
                <a:solidFill>
                  <a:schemeClr val="tx1"/>
                </a:solidFill>
                <a:effectLst/>
                <a:latin typeface="+mn-lt"/>
                <a:cs typeface="Arial" pitchFamily="34" charset="0"/>
              </a:rPr>
              <a:t>THEN</a:t>
            </a:r>
            <a:r>
              <a:rPr kumimoji="0" lang="ru-RU" altLang="ru-RU" sz="1400" b="0" i="0" u="none" strike="noStrike" cap="none" normalizeH="0" baseline="0" dirty="0">
                <a:ln>
                  <a:noFill/>
                </a:ln>
                <a:solidFill>
                  <a:schemeClr val="tx1"/>
                </a:solidFill>
                <a:effectLst/>
                <a:latin typeface="+mn-lt"/>
                <a:cs typeface="Arial" pitchFamily="34" charset="0"/>
              </a:rPr>
              <a:t> последовательность_операторов_1</a:t>
            </a:r>
          </a:p>
          <a:p>
            <a:pPr marR="0" lvl="0" indent="360000" algn="l" defTabSz="914400" rtl="0" eaLnBrk="1" fontAlgn="base" latinLnBrk="0" hangingPunct="1">
              <a:spcBef>
                <a:spcPct val="0"/>
              </a:spcBef>
              <a:spcAft>
                <a:spcPts val="400"/>
              </a:spcAft>
              <a:buClrTx/>
              <a:buSzTx/>
              <a:buFontTx/>
              <a:buNone/>
              <a:tabLst/>
            </a:pPr>
            <a:r>
              <a:rPr kumimoji="0" lang="en-US" altLang="ru-RU" sz="1400" b="1" i="0" u="none" strike="noStrike" cap="none" normalizeH="0" baseline="0" dirty="0">
                <a:ln>
                  <a:noFill/>
                </a:ln>
                <a:solidFill>
                  <a:schemeClr val="tx1"/>
                </a:solidFill>
                <a:effectLst/>
                <a:latin typeface="+mn-lt"/>
                <a:cs typeface="Arial" pitchFamily="34" charset="0"/>
              </a:rPr>
              <a:t>ELSIF</a:t>
            </a:r>
            <a:r>
              <a:rPr kumimoji="0" lang="ru-RU" altLang="ru-RU" sz="1400" b="0" i="0" u="none" strike="noStrike" cap="none" normalizeH="0" baseline="0" dirty="0">
                <a:ln>
                  <a:noFill/>
                </a:ln>
                <a:solidFill>
                  <a:schemeClr val="tx1"/>
                </a:solidFill>
                <a:effectLst/>
                <a:latin typeface="+mn-lt"/>
                <a:cs typeface="Arial" pitchFamily="34" charset="0"/>
              </a:rPr>
              <a:t> условие2 </a:t>
            </a:r>
            <a:r>
              <a:rPr kumimoji="0" lang="en-US" altLang="ru-RU" sz="1400" b="1" i="0" u="none" strike="noStrike" cap="none" normalizeH="0" baseline="0" dirty="0">
                <a:ln>
                  <a:noFill/>
                </a:ln>
                <a:solidFill>
                  <a:schemeClr val="tx1"/>
                </a:solidFill>
                <a:effectLst/>
                <a:latin typeface="+mn-lt"/>
                <a:cs typeface="Arial" pitchFamily="34" charset="0"/>
              </a:rPr>
              <a:t>THEN</a:t>
            </a:r>
            <a:r>
              <a:rPr kumimoji="0" lang="ru-RU" altLang="ru-RU" sz="1400" b="0" i="0" u="none" strike="noStrike" cap="none" normalizeH="0" baseline="0" dirty="0">
                <a:ln>
                  <a:noFill/>
                </a:ln>
                <a:solidFill>
                  <a:schemeClr val="tx1"/>
                </a:solidFill>
                <a:effectLst/>
                <a:latin typeface="+mn-lt"/>
                <a:cs typeface="Arial" pitchFamily="34" charset="0"/>
              </a:rPr>
              <a:t> последовательность_операторов_2 </a:t>
            </a:r>
          </a:p>
          <a:p>
            <a:pPr marR="0" lvl="0" indent="360000" algn="l" defTabSz="914400" rtl="0" eaLnBrk="1" fontAlgn="base" latinLnBrk="0" hangingPunct="1">
              <a:spcBef>
                <a:spcPct val="0"/>
              </a:spcBef>
              <a:spcAft>
                <a:spcPts val="400"/>
              </a:spcAft>
              <a:buClrTx/>
              <a:buSzTx/>
              <a:buFontTx/>
              <a:buNone/>
              <a:tabLst/>
            </a:pPr>
            <a:r>
              <a:rPr kumimoji="0" lang="en-US" altLang="ru-RU" sz="1400" b="1" i="0" u="none" strike="noStrike" cap="none" normalizeH="0" baseline="0" dirty="0">
                <a:ln>
                  <a:noFill/>
                </a:ln>
                <a:solidFill>
                  <a:schemeClr val="tx1"/>
                </a:solidFill>
                <a:effectLst/>
                <a:latin typeface="+mn-lt"/>
                <a:cs typeface="Arial" pitchFamily="34" charset="0"/>
              </a:rPr>
              <a:t>ELSE</a:t>
            </a:r>
            <a:r>
              <a:rPr kumimoji="0" lang="ru-RU" altLang="ru-RU" sz="1400" b="0" i="0" u="none" strike="noStrike" cap="none" normalizeH="0" baseline="0" dirty="0">
                <a:ln>
                  <a:noFill/>
                </a:ln>
                <a:solidFill>
                  <a:schemeClr val="tx1"/>
                </a:solidFill>
                <a:effectLst/>
                <a:latin typeface="+mn-lt"/>
                <a:cs typeface="Arial" pitchFamily="34" charset="0"/>
              </a:rPr>
              <a:t>  последовательность_операторов_3</a:t>
            </a:r>
          </a:p>
          <a:p>
            <a:pPr marR="0" lvl="0" indent="360000" algn="l" defTabSz="914400" rtl="0" eaLnBrk="1" fontAlgn="base" latinLnBrk="0" hangingPunct="1">
              <a:spcBef>
                <a:spcPct val="0"/>
              </a:spcBef>
              <a:spcAft>
                <a:spcPts val="400"/>
              </a:spcAft>
              <a:buClrTx/>
              <a:buSzTx/>
              <a:buFontTx/>
              <a:buNone/>
              <a:tabLst/>
            </a:pPr>
            <a:r>
              <a:rPr kumimoji="0" lang="en-US" altLang="ru-RU" sz="1400" b="1" i="0" u="none" strike="noStrike" cap="none" normalizeH="0" baseline="0" dirty="0">
                <a:ln>
                  <a:noFill/>
                </a:ln>
                <a:solidFill>
                  <a:schemeClr val="tx1"/>
                </a:solidFill>
                <a:effectLst/>
                <a:latin typeface="+mn-lt"/>
                <a:cs typeface="Arial" pitchFamily="34" charset="0"/>
              </a:rPr>
              <a:t>END</a:t>
            </a:r>
            <a:r>
              <a:rPr kumimoji="0" lang="ru-RU" altLang="ru-RU" sz="1400" b="1" i="0" u="none" strike="noStrike" cap="none" normalizeH="0" baseline="0" dirty="0">
                <a:ln>
                  <a:noFill/>
                </a:ln>
                <a:solidFill>
                  <a:schemeClr val="tx1"/>
                </a:solidFill>
                <a:effectLst/>
                <a:latin typeface="+mn-lt"/>
                <a:cs typeface="Arial" pitchFamily="34" charset="0"/>
              </a:rPr>
              <a:t> </a:t>
            </a:r>
            <a:r>
              <a:rPr kumimoji="0" lang="en-US" altLang="ru-RU" sz="1400" b="1" i="0" u="none" strike="noStrike" cap="none" normalizeH="0" baseline="0" dirty="0">
                <a:ln>
                  <a:noFill/>
                </a:ln>
                <a:solidFill>
                  <a:schemeClr val="tx1"/>
                </a:solidFill>
                <a:effectLst/>
                <a:latin typeface="+mn-lt"/>
                <a:cs typeface="Arial" pitchFamily="34" charset="0"/>
              </a:rPr>
              <a:t>IF</a:t>
            </a:r>
            <a:r>
              <a:rPr kumimoji="0" lang="ru-RU" altLang="ru-RU" sz="1400" b="1" i="0" u="none" strike="noStrike" cap="none" normalizeH="0" baseline="0" dirty="0">
                <a:ln>
                  <a:noFill/>
                </a:ln>
                <a:solidFill>
                  <a:schemeClr val="tx1"/>
                </a:solidFill>
                <a:effectLst/>
                <a:latin typeface="+mn-lt"/>
                <a:cs typeface="Arial" pitchFamily="34" charset="0"/>
              </a:rPr>
              <a:t>;</a:t>
            </a:r>
          </a:p>
          <a:p>
            <a:pPr indent="360000" algn="just">
              <a:spcAft>
                <a:spcPts val="0"/>
              </a:spcAft>
            </a:pPr>
            <a:r>
              <a:rPr lang="ru-RU" sz="1400" dirty="0">
                <a:solidFill>
                  <a:srgbClr val="000099"/>
                </a:solidFill>
                <a:latin typeface="+mn-lt"/>
              </a:rPr>
              <a:t>Обратите внимание на то, что вместо обычного </a:t>
            </a:r>
            <a:r>
              <a:rPr lang="en-US" sz="1400" b="1" dirty="0">
                <a:latin typeface="+mn-lt"/>
              </a:rPr>
              <a:t>ELSEIF</a:t>
            </a:r>
            <a:r>
              <a:rPr lang="ru-RU" sz="1400" dirty="0">
                <a:latin typeface="+mn-lt"/>
              </a:rPr>
              <a:t> </a:t>
            </a:r>
            <a:r>
              <a:rPr lang="ru-RU" sz="1400" dirty="0">
                <a:solidFill>
                  <a:srgbClr val="000099"/>
                </a:solidFill>
                <a:latin typeface="+mn-lt"/>
              </a:rPr>
              <a:t>почему-то пишется  </a:t>
            </a:r>
            <a:r>
              <a:rPr lang="en-US" sz="1400" b="1" dirty="0">
                <a:latin typeface="+mn-lt"/>
              </a:rPr>
              <a:t>ELSIF</a:t>
            </a:r>
            <a:r>
              <a:rPr lang="ru-RU" sz="1400" dirty="0">
                <a:solidFill>
                  <a:srgbClr val="000099"/>
                </a:solidFill>
                <a:latin typeface="+mn-lt"/>
              </a:rPr>
              <a:t>. </a:t>
            </a:r>
            <a:r>
              <a:rPr kumimoji="0" lang="ru-RU" altLang="ru-RU" sz="1400" b="0" i="0" u="none" strike="noStrike" cap="none" normalizeH="0" baseline="0" dirty="0">
                <a:ln>
                  <a:noFill/>
                </a:ln>
                <a:solidFill>
                  <a:srgbClr val="000099"/>
                </a:solidFill>
                <a:effectLst/>
                <a:latin typeface="+mn-lt"/>
                <a:cs typeface="Arial" pitchFamily="34" charset="0"/>
              </a:rPr>
              <a:t>Фраза </a:t>
            </a:r>
            <a:r>
              <a:rPr lang="en-US" sz="1400" b="1" dirty="0">
                <a:solidFill>
                  <a:prstClr val="black"/>
                </a:solidFill>
                <a:latin typeface="+mn-lt"/>
              </a:rPr>
              <a:t>ELSIF</a:t>
            </a:r>
            <a:r>
              <a:rPr lang="ru-RU" sz="1400" dirty="0">
                <a:solidFill>
                  <a:prstClr val="black"/>
                </a:solidFill>
                <a:latin typeface="+mn-lt"/>
              </a:rPr>
              <a:t> </a:t>
            </a:r>
            <a:r>
              <a:rPr lang="ru-RU" sz="1400" dirty="0">
                <a:solidFill>
                  <a:srgbClr val="000099"/>
                </a:solidFill>
                <a:latin typeface="+mn-lt"/>
              </a:rPr>
              <a:t>может отсутствовать или быть повторена более одного раза.</a:t>
            </a:r>
          </a:p>
          <a:p>
            <a:pPr lvl="0" indent="360000" algn="just">
              <a:spcAft>
                <a:spcPts val="400"/>
              </a:spcAft>
            </a:pPr>
            <a:r>
              <a:rPr lang="ru-RU" sz="1400" dirty="0">
                <a:solidFill>
                  <a:srgbClr val="000099"/>
                </a:solidFill>
                <a:latin typeface="+mn-lt"/>
              </a:rPr>
              <a:t>Циклы строятся на основе так называемого простого цикла:</a:t>
            </a:r>
          </a:p>
          <a:p>
            <a:pPr marR="0" lvl="0" indent="360000" algn="l" defTabSz="914400" rtl="0" eaLnBrk="1" fontAlgn="base" latinLnBrk="0" hangingPunct="1">
              <a:spcBef>
                <a:spcPct val="0"/>
              </a:spcBef>
              <a:spcAft>
                <a:spcPts val="400"/>
              </a:spcAft>
              <a:buClrTx/>
              <a:buSzTx/>
              <a:buFontTx/>
              <a:buNone/>
              <a:tabLst/>
            </a:pPr>
            <a:r>
              <a:rPr kumimoji="0" lang="ru-RU" altLang="ru-RU" sz="1400" b="0" i="0" u="none" strike="noStrike" cap="none" normalizeH="0" baseline="0" dirty="0">
                <a:ln>
                  <a:noFill/>
                </a:ln>
                <a:solidFill>
                  <a:schemeClr val="tx1"/>
                </a:solidFill>
                <a:effectLst/>
                <a:latin typeface="+mn-lt"/>
                <a:cs typeface="Arial" pitchFamily="34" charset="0"/>
              </a:rPr>
              <a:t>[&lt;&lt;</a:t>
            </a:r>
            <a:r>
              <a:rPr kumimoji="0" lang="ru-RU" altLang="ru-RU" sz="1400" b="0" i="0" u="none" strike="noStrike" cap="none" normalizeH="0" baseline="0" dirty="0" err="1">
                <a:ln>
                  <a:noFill/>
                </a:ln>
                <a:solidFill>
                  <a:schemeClr val="tx1"/>
                </a:solidFill>
                <a:effectLst/>
                <a:latin typeface="+mn-lt"/>
                <a:cs typeface="Arial" pitchFamily="34" charset="0"/>
              </a:rPr>
              <a:t>имя_цикла</a:t>
            </a:r>
            <a:r>
              <a:rPr kumimoji="0" lang="ru-RU" altLang="ru-RU" sz="1400" b="0" i="0" u="none" strike="noStrike" cap="none" normalizeH="0" baseline="0" dirty="0">
                <a:ln>
                  <a:noFill/>
                </a:ln>
                <a:solidFill>
                  <a:schemeClr val="tx1"/>
                </a:solidFill>
                <a:effectLst/>
                <a:latin typeface="+mn-lt"/>
                <a:cs typeface="Arial" pitchFamily="34" charset="0"/>
              </a:rPr>
              <a:t>&gt;&gt;]</a:t>
            </a:r>
          </a:p>
          <a:p>
            <a:pPr marR="0" lvl="0" indent="360000" algn="l" defTabSz="914400" rtl="0" eaLnBrk="1" fontAlgn="base" latinLnBrk="0" hangingPunct="1">
              <a:spcBef>
                <a:spcPct val="0"/>
              </a:spcBef>
              <a:spcAft>
                <a:spcPts val="400"/>
              </a:spcAft>
              <a:buClrTx/>
              <a:buSzTx/>
              <a:buFontTx/>
              <a:buNone/>
              <a:tabLst/>
            </a:pPr>
            <a:r>
              <a:rPr kumimoji="0" lang="en-US" altLang="ru-RU" sz="1400" b="1" i="0" u="none" strike="noStrike" cap="none" normalizeH="0" baseline="0" dirty="0">
                <a:ln>
                  <a:noFill/>
                </a:ln>
                <a:solidFill>
                  <a:schemeClr val="tx1"/>
                </a:solidFill>
                <a:effectLst/>
                <a:latin typeface="+mn-lt"/>
                <a:cs typeface="Arial" pitchFamily="34" charset="0"/>
              </a:rPr>
              <a:t>LOOP</a:t>
            </a:r>
            <a:endParaRPr kumimoji="0" lang="ru-RU" altLang="ru-RU" sz="1400" b="1" i="0" u="none" strike="noStrike" cap="none" normalizeH="0" baseline="0" dirty="0">
              <a:ln>
                <a:noFill/>
              </a:ln>
              <a:solidFill>
                <a:schemeClr val="tx1"/>
              </a:solidFill>
              <a:effectLst/>
              <a:latin typeface="+mn-lt"/>
              <a:cs typeface="Arial" pitchFamily="34" charset="0"/>
            </a:endParaRPr>
          </a:p>
          <a:p>
            <a:pPr marR="0" lvl="0" indent="360000" algn="l" defTabSz="914400" rtl="0" eaLnBrk="1" fontAlgn="base" latinLnBrk="0" hangingPunct="1">
              <a:spcBef>
                <a:spcPct val="0"/>
              </a:spcBef>
              <a:spcAft>
                <a:spcPts val="400"/>
              </a:spcAft>
              <a:buClrTx/>
              <a:buSzTx/>
              <a:buFontTx/>
              <a:buNone/>
              <a:tabLst/>
            </a:pPr>
            <a:r>
              <a:rPr kumimoji="0" lang="ru-RU" altLang="ru-RU" sz="1400" b="0" i="0" u="none" strike="noStrike" cap="none" normalizeH="0" baseline="0" dirty="0">
                <a:ln>
                  <a:noFill/>
                </a:ln>
                <a:solidFill>
                  <a:schemeClr val="tx1"/>
                </a:solidFill>
                <a:effectLst/>
                <a:latin typeface="+mn-lt"/>
                <a:cs typeface="Arial" pitchFamily="34" charset="0"/>
              </a:rPr>
              <a:t>последовательность_операторов_1</a:t>
            </a:r>
          </a:p>
          <a:p>
            <a:pPr marR="0" lvl="0" indent="360000" algn="l" defTabSz="914400" rtl="0" eaLnBrk="1" fontAlgn="base" latinLnBrk="0" hangingPunct="1">
              <a:spcBef>
                <a:spcPct val="0"/>
              </a:spcBef>
              <a:spcAft>
                <a:spcPts val="400"/>
              </a:spcAft>
              <a:buClrTx/>
              <a:buSzTx/>
              <a:buFontTx/>
              <a:buNone/>
              <a:tabLst/>
            </a:pPr>
            <a:r>
              <a:rPr kumimoji="0" lang="en-US" altLang="ru-RU" sz="1400" b="1" i="0" u="none" strike="noStrike" cap="none" normalizeH="0" baseline="0" dirty="0">
                <a:ln>
                  <a:noFill/>
                </a:ln>
                <a:solidFill>
                  <a:schemeClr val="tx1"/>
                </a:solidFill>
                <a:effectLst/>
                <a:latin typeface="+mn-lt"/>
                <a:cs typeface="Arial" pitchFamily="34" charset="0"/>
              </a:rPr>
              <a:t>EXIT</a:t>
            </a:r>
            <a:r>
              <a:rPr kumimoji="0" lang="ru-RU" altLang="ru-RU" sz="1400" b="0" i="0" u="none" strike="noStrike" cap="none" normalizeH="0" baseline="0" dirty="0">
                <a:ln>
                  <a:noFill/>
                </a:ln>
                <a:solidFill>
                  <a:schemeClr val="tx1"/>
                </a:solidFill>
                <a:effectLst/>
                <a:latin typeface="+mn-lt"/>
                <a:cs typeface="Arial" pitchFamily="34" charset="0"/>
              </a:rPr>
              <a:t> </a:t>
            </a:r>
            <a:r>
              <a:rPr kumimoji="0" lang="ru-RU" altLang="ru-RU" sz="1400" b="0" i="0" u="none" strike="noStrike" cap="none" normalizeH="0" baseline="0" dirty="0" err="1">
                <a:ln>
                  <a:noFill/>
                </a:ln>
                <a:solidFill>
                  <a:schemeClr val="tx1"/>
                </a:solidFill>
                <a:effectLst/>
                <a:latin typeface="+mn-lt"/>
                <a:cs typeface="Arial" pitchFamily="34" charset="0"/>
              </a:rPr>
              <a:t>имя_цикла</a:t>
            </a:r>
            <a:r>
              <a:rPr kumimoji="0" lang="ru-RU" altLang="ru-RU" sz="1400" b="0" i="0" u="none" strike="noStrike" cap="none" normalizeH="0" baseline="0" dirty="0">
                <a:ln>
                  <a:noFill/>
                </a:ln>
                <a:solidFill>
                  <a:schemeClr val="tx1"/>
                </a:solidFill>
                <a:effectLst/>
                <a:latin typeface="+mn-lt"/>
                <a:cs typeface="Arial" pitchFamily="34" charset="0"/>
              </a:rPr>
              <a:t> </a:t>
            </a:r>
            <a:r>
              <a:rPr kumimoji="0" lang="en-US" altLang="ru-RU" sz="1400" b="1" i="0" u="none" strike="noStrike" cap="none" normalizeH="0" baseline="0" dirty="0">
                <a:ln>
                  <a:noFill/>
                </a:ln>
                <a:solidFill>
                  <a:schemeClr val="tx1"/>
                </a:solidFill>
                <a:effectLst/>
                <a:latin typeface="+mn-lt"/>
                <a:cs typeface="Arial" pitchFamily="34" charset="0"/>
              </a:rPr>
              <a:t>WHEN</a:t>
            </a:r>
            <a:r>
              <a:rPr kumimoji="0" lang="ru-RU" altLang="ru-RU" sz="1400" b="0" i="0" u="none" strike="noStrike" cap="none" normalizeH="0" baseline="0" dirty="0">
                <a:ln>
                  <a:noFill/>
                </a:ln>
                <a:solidFill>
                  <a:schemeClr val="tx1"/>
                </a:solidFill>
                <a:effectLst/>
                <a:latin typeface="+mn-lt"/>
                <a:cs typeface="Arial" pitchFamily="34" charset="0"/>
              </a:rPr>
              <a:t> </a:t>
            </a:r>
            <a:r>
              <a:rPr kumimoji="0" lang="ru-RU" altLang="ru-RU" sz="1400" b="0" i="0" u="none" strike="noStrike" cap="none" normalizeH="0" baseline="0" dirty="0" err="1">
                <a:ln>
                  <a:noFill/>
                </a:ln>
                <a:solidFill>
                  <a:schemeClr val="tx1"/>
                </a:solidFill>
                <a:effectLst/>
                <a:latin typeface="+mn-lt"/>
                <a:cs typeface="Arial" pitchFamily="34" charset="0"/>
              </a:rPr>
              <a:t>условие_выхода</a:t>
            </a:r>
            <a:endParaRPr kumimoji="0" lang="ru-RU" altLang="ru-RU" sz="1400" b="0" i="0" u="none" strike="noStrike" cap="none" normalizeH="0" baseline="0" dirty="0">
              <a:ln>
                <a:noFill/>
              </a:ln>
              <a:solidFill>
                <a:schemeClr val="tx1"/>
              </a:solidFill>
              <a:effectLst/>
              <a:latin typeface="+mn-lt"/>
              <a:cs typeface="Arial" pitchFamily="34" charset="0"/>
            </a:endParaRPr>
          </a:p>
          <a:p>
            <a:pPr marR="0" lvl="0" indent="360000" algn="l" defTabSz="914400" rtl="0" eaLnBrk="1" fontAlgn="base" latinLnBrk="0" hangingPunct="1">
              <a:spcBef>
                <a:spcPct val="0"/>
              </a:spcBef>
              <a:spcAft>
                <a:spcPts val="400"/>
              </a:spcAft>
              <a:buClrTx/>
              <a:buSzTx/>
              <a:buFontTx/>
              <a:buNone/>
              <a:tabLst/>
            </a:pPr>
            <a:r>
              <a:rPr kumimoji="0" lang="ru-RU" altLang="ru-RU" sz="1400" b="0" i="0" u="none" strike="noStrike" cap="none" normalizeH="0" baseline="0" dirty="0">
                <a:ln>
                  <a:noFill/>
                </a:ln>
                <a:solidFill>
                  <a:schemeClr val="tx1"/>
                </a:solidFill>
                <a:effectLst/>
                <a:latin typeface="+mn-lt"/>
                <a:cs typeface="Arial" pitchFamily="34" charset="0"/>
              </a:rPr>
              <a:t>последовательность_операторов_2</a:t>
            </a:r>
          </a:p>
          <a:p>
            <a:pPr marR="0" lvl="0" indent="360000" algn="l" defTabSz="914400" rtl="0" eaLnBrk="1" fontAlgn="base" latinLnBrk="0" hangingPunct="1">
              <a:spcBef>
                <a:spcPct val="0"/>
              </a:spcBef>
              <a:spcAft>
                <a:spcPts val="400"/>
              </a:spcAft>
              <a:buClrTx/>
              <a:buSzTx/>
              <a:buFontTx/>
              <a:buNone/>
              <a:tabLst/>
            </a:pPr>
            <a:r>
              <a:rPr kumimoji="0" lang="en-US" altLang="ru-RU" sz="1400" b="1" i="0" u="none" strike="noStrike" cap="none" normalizeH="0" baseline="0" dirty="0">
                <a:ln>
                  <a:noFill/>
                </a:ln>
                <a:solidFill>
                  <a:schemeClr val="tx1"/>
                </a:solidFill>
                <a:effectLst/>
                <a:latin typeface="+mn-lt"/>
                <a:cs typeface="Arial" pitchFamily="34" charset="0"/>
              </a:rPr>
              <a:t>END</a:t>
            </a:r>
            <a:r>
              <a:rPr kumimoji="0" lang="ru-RU" altLang="ru-RU" sz="1400" b="1" i="0" u="none" strike="noStrike" cap="none" normalizeH="0" baseline="0" dirty="0">
                <a:ln>
                  <a:noFill/>
                </a:ln>
                <a:solidFill>
                  <a:schemeClr val="tx1"/>
                </a:solidFill>
                <a:effectLst/>
                <a:latin typeface="+mn-lt"/>
                <a:cs typeface="Arial" pitchFamily="34" charset="0"/>
              </a:rPr>
              <a:t> </a:t>
            </a:r>
            <a:r>
              <a:rPr kumimoji="0" lang="en-US" altLang="ru-RU" sz="1400" b="1" i="0" u="none" strike="noStrike" cap="none" normalizeH="0" baseline="0" dirty="0">
                <a:ln>
                  <a:noFill/>
                </a:ln>
                <a:solidFill>
                  <a:schemeClr val="tx1"/>
                </a:solidFill>
                <a:effectLst/>
                <a:latin typeface="+mn-lt"/>
                <a:cs typeface="Arial" pitchFamily="34" charset="0"/>
              </a:rPr>
              <a:t>LOOP</a:t>
            </a:r>
            <a:r>
              <a:rPr kumimoji="0" lang="ru-RU" altLang="ru-RU" sz="1400" b="1" i="0" u="none" strike="noStrike" cap="none" normalizeH="0" baseline="0" dirty="0">
                <a:ln>
                  <a:noFill/>
                </a:ln>
                <a:solidFill>
                  <a:schemeClr val="tx1"/>
                </a:solidFill>
                <a:effectLst/>
                <a:latin typeface="+mn-lt"/>
                <a:cs typeface="Arial" pitchFamily="34" charset="0"/>
              </a:rPr>
              <a:t>;</a:t>
            </a:r>
          </a:p>
          <a:p>
            <a:pPr indent="360000" algn="just">
              <a:spcAft>
                <a:spcPts val="0"/>
              </a:spcAft>
            </a:pPr>
            <a:r>
              <a:rPr lang="ru-RU" sz="1400" dirty="0">
                <a:solidFill>
                  <a:srgbClr val="000099"/>
                </a:solidFill>
                <a:latin typeface="+mn-lt"/>
              </a:rPr>
              <a:t>Без инструкций останова </a:t>
            </a:r>
            <a:r>
              <a:rPr lang="en-US" sz="1400" b="1" dirty="0">
                <a:latin typeface="+mn-lt"/>
              </a:rPr>
              <a:t>EXIT</a:t>
            </a:r>
            <a:r>
              <a:rPr lang="en-US" sz="1400" dirty="0">
                <a:latin typeface="+mn-lt"/>
              </a:rPr>
              <a:t> </a:t>
            </a:r>
            <a:r>
              <a:rPr lang="ru-RU" sz="1400" dirty="0">
                <a:solidFill>
                  <a:srgbClr val="000099"/>
                </a:solidFill>
                <a:latin typeface="+mn-lt"/>
              </a:rPr>
              <a:t>или </a:t>
            </a:r>
            <a:r>
              <a:rPr lang="en-US" sz="1400" b="1" dirty="0">
                <a:latin typeface="+mn-lt"/>
              </a:rPr>
              <a:t>EXIT WHEN</a:t>
            </a:r>
            <a:r>
              <a:rPr lang="ru-RU" sz="1400" dirty="0">
                <a:latin typeface="+mn-lt"/>
              </a:rPr>
              <a:t> </a:t>
            </a:r>
            <a:r>
              <a:rPr lang="ru-RU" sz="1400" dirty="0">
                <a:solidFill>
                  <a:srgbClr val="000099"/>
                </a:solidFill>
                <a:latin typeface="+mn-lt"/>
              </a:rPr>
              <a:t>он зацикливается. Фраза в двойных угловых скобках </a:t>
            </a:r>
            <a:r>
              <a:rPr lang="ru-RU" sz="1400" dirty="0">
                <a:latin typeface="+mn-lt"/>
              </a:rPr>
              <a:t>&lt;&lt;</a:t>
            </a:r>
            <a:r>
              <a:rPr lang="ru-RU" sz="1400" dirty="0" err="1">
                <a:latin typeface="+mn-lt"/>
              </a:rPr>
              <a:t>имя_цикла</a:t>
            </a:r>
            <a:r>
              <a:rPr lang="ru-RU" sz="1400" dirty="0">
                <a:latin typeface="+mn-lt"/>
              </a:rPr>
              <a:t>&gt;&gt; </a:t>
            </a:r>
            <a:r>
              <a:rPr lang="ru-RU" sz="1400" dirty="0">
                <a:solidFill>
                  <a:srgbClr val="000099"/>
                </a:solidFill>
                <a:latin typeface="+mn-lt"/>
              </a:rPr>
              <a:t>это метка имени цикла.</a:t>
            </a:r>
          </a:p>
          <a:p>
            <a:pPr marL="0" indent="0">
              <a:buNone/>
            </a:pPr>
            <a:endParaRPr lang="ru-RU" sz="1400" dirty="0"/>
          </a:p>
        </p:txBody>
      </p:sp>
      <p:sp>
        <p:nvSpPr>
          <p:cNvPr id="8" name="Скругленная прямоугольная выноска 5">
            <a:extLst>
              <a:ext uri="{FF2B5EF4-FFF2-40B4-BE49-F238E27FC236}">
                <a16:creationId xmlns:a16="http://schemas.microsoft.com/office/drawing/2014/main" id="{58A38F0F-F214-D623-277E-9684E7956C0F}"/>
              </a:ext>
            </a:extLst>
          </p:cNvPr>
          <p:cNvSpPr/>
          <p:nvPr/>
        </p:nvSpPr>
        <p:spPr>
          <a:xfrm>
            <a:off x="3779912" y="2705417"/>
            <a:ext cx="2952328" cy="324036"/>
          </a:xfrm>
          <a:prstGeom prst="wedgeRoundRectCallout">
            <a:avLst>
              <a:gd name="adj1" fmla="val -69970"/>
              <a:gd name="adj2" fmla="val -63136"/>
              <a:gd name="adj3" fmla="val 16667"/>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ru-RU" sz="1400" dirty="0">
                <a:solidFill>
                  <a:srgbClr val="CC3300"/>
                </a:solidFill>
              </a:rPr>
              <a:t>В скобках </a:t>
            </a:r>
            <a:r>
              <a:rPr lang="en-US" sz="1400" dirty="0">
                <a:solidFill>
                  <a:srgbClr val="CC3300"/>
                </a:solidFill>
              </a:rPr>
              <a:t>&lt;&lt;&gt;&gt;</a:t>
            </a:r>
            <a:r>
              <a:rPr lang="ru-RU" sz="1400" dirty="0">
                <a:solidFill>
                  <a:srgbClr val="CC3300"/>
                </a:solidFill>
              </a:rPr>
              <a:t> записана метка</a:t>
            </a:r>
          </a:p>
        </p:txBody>
      </p:sp>
    </p:spTree>
    <p:extLst>
      <p:ext uri="{BB962C8B-B14F-4D97-AF65-F5344CB8AC3E}">
        <p14:creationId xmlns:p14="http://schemas.microsoft.com/office/powerpoint/2010/main" val="1068801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C3300"/>
                </a:solidFill>
              </a:rPr>
              <a:t>Примеры циклов </a:t>
            </a:r>
          </a:p>
        </p:txBody>
      </p:sp>
      <p:sp>
        <p:nvSpPr>
          <p:cNvPr id="8" name="TextBox 7">
            <a:extLst>
              <a:ext uri="{FF2B5EF4-FFF2-40B4-BE49-F238E27FC236}">
                <a16:creationId xmlns:a16="http://schemas.microsoft.com/office/drawing/2014/main" id="{CA57E2E6-A054-4EEE-A5A3-667D1490D169}"/>
              </a:ext>
            </a:extLst>
          </p:cNvPr>
          <p:cNvSpPr txBox="1"/>
          <p:nvPr/>
        </p:nvSpPr>
        <p:spPr>
          <a:xfrm>
            <a:off x="1002757" y="461651"/>
            <a:ext cx="6912768" cy="3708708"/>
          </a:xfrm>
          <a:prstGeom prst="rect">
            <a:avLst/>
          </a:prstGeom>
          <a:noFill/>
        </p:spPr>
        <p:txBody>
          <a:bodyPr wrap="square">
            <a:spAutoFit/>
          </a:bodyPr>
          <a:lstStyle/>
          <a:p>
            <a:pPr marL="0" indent="360000">
              <a:spcAft>
                <a:spcPts val="600"/>
              </a:spcAft>
              <a:buNone/>
            </a:pPr>
            <a:r>
              <a:rPr lang="ru-RU" sz="1400" dirty="0">
                <a:solidFill>
                  <a:srgbClr val="000099"/>
                </a:solidFill>
              </a:rPr>
              <a:t>Пример простого цикла с меткой:</a:t>
            </a:r>
          </a:p>
          <a:p>
            <a:pPr marL="0" indent="360000">
              <a:spcAft>
                <a:spcPts val="600"/>
              </a:spcAft>
              <a:buNone/>
            </a:pPr>
            <a:r>
              <a:rPr lang="en-US" sz="1200" b="1" dirty="0"/>
              <a:t>DECLARE</a:t>
            </a:r>
          </a:p>
          <a:p>
            <a:pPr marL="0" indent="360000">
              <a:spcAft>
                <a:spcPts val="600"/>
              </a:spcAft>
              <a:buNone/>
            </a:pPr>
            <a:r>
              <a:rPr lang="ru-RU" sz="1200" dirty="0"/>
              <a:t>	</a:t>
            </a:r>
            <a:r>
              <a:rPr lang="en-US" sz="1200" dirty="0" err="1"/>
              <a:t>v_i</a:t>
            </a:r>
            <a:r>
              <a:rPr lang="en-US" sz="1200" dirty="0"/>
              <a:t> INTEGER := 1;</a:t>
            </a:r>
          </a:p>
          <a:p>
            <a:pPr marL="0" indent="360000">
              <a:spcAft>
                <a:spcPts val="600"/>
              </a:spcAft>
              <a:buNone/>
            </a:pPr>
            <a:r>
              <a:rPr lang="en-US" sz="1200" b="1" dirty="0"/>
              <a:t>BEGIN</a:t>
            </a:r>
          </a:p>
          <a:p>
            <a:pPr marL="0" indent="360000">
              <a:spcAft>
                <a:spcPts val="600"/>
              </a:spcAft>
              <a:buNone/>
            </a:pPr>
            <a:r>
              <a:rPr lang="ru-RU" sz="1200" dirty="0"/>
              <a:t>	</a:t>
            </a:r>
            <a:r>
              <a:rPr lang="en-US" sz="1200" dirty="0"/>
              <a:t>&lt;&lt;loop_1&gt;&gt;</a:t>
            </a:r>
            <a:endParaRPr lang="ru-RU" sz="1200" dirty="0"/>
          </a:p>
          <a:p>
            <a:pPr marL="0" indent="360000">
              <a:spcAft>
                <a:spcPts val="600"/>
              </a:spcAft>
              <a:buNone/>
            </a:pPr>
            <a:r>
              <a:rPr lang="ru-RU" sz="1200" dirty="0"/>
              <a:t>	</a:t>
            </a:r>
            <a:r>
              <a:rPr lang="en-US" sz="1200" b="1" dirty="0"/>
              <a:t>LOOP</a:t>
            </a:r>
            <a:endParaRPr lang="ru-RU" sz="1200" b="1" dirty="0"/>
          </a:p>
          <a:p>
            <a:pPr marL="0" indent="360000">
              <a:spcAft>
                <a:spcPts val="600"/>
              </a:spcAft>
              <a:buNone/>
            </a:pPr>
            <a:r>
              <a:rPr lang="ru-RU" sz="1200" dirty="0"/>
              <a:t>	    </a:t>
            </a:r>
            <a:r>
              <a:rPr lang="en-US" sz="1200" dirty="0"/>
              <a:t>DBMS_OUTPUT.PUT_LINE('</a:t>
            </a:r>
            <a:r>
              <a:rPr lang="ru-RU" sz="1200" dirty="0"/>
              <a:t>В цикле  </a:t>
            </a:r>
          </a:p>
          <a:p>
            <a:pPr marL="0" indent="360000">
              <a:spcAft>
                <a:spcPts val="600"/>
              </a:spcAft>
              <a:buNone/>
            </a:pPr>
            <a:r>
              <a:rPr lang="ru-RU" sz="1200" dirty="0"/>
              <a:t>	    </a:t>
            </a:r>
            <a:r>
              <a:rPr lang="en-US" sz="1200" dirty="0" err="1"/>
              <a:t>v_i</a:t>
            </a:r>
            <a:r>
              <a:rPr lang="en-US" sz="1200" dirty="0"/>
              <a:t> = ' || </a:t>
            </a:r>
            <a:r>
              <a:rPr lang="en-US" sz="1200" dirty="0" err="1"/>
              <a:t>v_i</a:t>
            </a:r>
            <a:r>
              <a:rPr lang="en-US" sz="1200" dirty="0"/>
              <a:t>);</a:t>
            </a:r>
            <a:endParaRPr lang="ru-RU" sz="1200" dirty="0"/>
          </a:p>
          <a:p>
            <a:pPr marL="0" indent="360000">
              <a:spcAft>
                <a:spcPts val="600"/>
              </a:spcAft>
              <a:buNone/>
            </a:pPr>
            <a:r>
              <a:rPr lang="ru-RU" sz="1200" dirty="0"/>
              <a:t>  	    </a:t>
            </a:r>
            <a:r>
              <a:rPr lang="en-US" sz="1200" dirty="0"/>
              <a:t>EXIT loop_1 WHEN </a:t>
            </a:r>
            <a:r>
              <a:rPr lang="en-US" sz="1200" dirty="0" err="1"/>
              <a:t>v_i</a:t>
            </a:r>
            <a:r>
              <a:rPr lang="en-US" sz="1200" dirty="0"/>
              <a:t> &gt; 2;</a:t>
            </a:r>
            <a:endParaRPr lang="ru-RU" sz="1200" dirty="0"/>
          </a:p>
          <a:p>
            <a:pPr marL="0" indent="360000">
              <a:spcAft>
                <a:spcPts val="600"/>
              </a:spcAft>
              <a:buNone/>
            </a:pPr>
            <a:r>
              <a:rPr lang="ru-RU" sz="1200" dirty="0"/>
              <a:t>	    </a:t>
            </a:r>
            <a:r>
              <a:rPr lang="en-US" sz="1200" dirty="0" err="1"/>
              <a:t>v_i</a:t>
            </a:r>
            <a:r>
              <a:rPr lang="en-US" sz="1200" dirty="0"/>
              <a:t> := </a:t>
            </a:r>
            <a:r>
              <a:rPr lang="en-US" sz="1200" dirty="0" err="1"/>
              <a:t>v_i</a:t>
            </a:r>
            <a:r>
              <a:rPr lang="en-US" sz="1200" dirty="0"/>
              <a:t> + 1;</a:t>
            </a:r>
            <a:endParaRPr lang="ru-RU" sz="1200" dirty="0"/>
          </a:p>
          <a:p>
            <a:pPr marL="0" indent="360000">
              <a:spcAft>
                <a:spcPts val="600"/>
              </a:spcAft>
              <a:buNone/>
            </a:pPr>
            <a:r>
              <a:rPr lang="ru-RU" sz="1200" dirty="0"/>
              <a:t>	</a:t>
            </a:r>
            <a:r>
              <a:rPr lang="en-US" sz="1200" b="1" dirty="0"/>
              <a:t>END LOOP;</a:t>
            </a:r>
            <a:endParaRPr lang="ru-RU" sz="1200" b="1" dirty="0"/>
          </a:p>
          <a:p>
            <a:pPr marL="0" indent="360000">
              <a:spcAft>
                <a:spcPts val="600"/>
              </a:spcAft>
              <a:buNone/>
            </a:pPr>
            <a:r>
              <a:rPr lang="ru-RU" sz="1200" dirty="0"/>
              <a:t>	</a:t>
            </a:r>
            <a:r>
              <a:rPr lang="en-US" sz="1200" dirty="0"/>
              <a:t>DBMS_OUTPUT.PUT_LINE('</a:t>
            </a:r>
            <a:r>
              <a:rPr lang="ru-RU" sz="1200" dirty="0"/>
              <a:t>Вышли </a:t>
            </a:r>
          </a:p>
          <a:p>
            <a:pPr marL="0" indent="360000">
              <a:spcAft>
                <a:spcPts val="600"/>
              </a:spcAft>
              <a:buNone/>
            </a:pPr>
            <a:r>
              <a:rPr lang="ru-RU" sz="1200" dirty="0"/>
              <a:t>	из цикла');</a:t>
            </a:r>
          </a:p>
          <a:p>
            <a:pPr marL="0" indent="360000">
              <a:spcAft>
                <a:spcPts val="600"/>
              </a:spcAft>
              <a:buNone/>
            </a:pPr>
            <a:r>
              <a:rPr lang="en-US" sz="1200" b="1" dirty="0"/>
              <a:t>END;</a:t>
            </a:r>
          </a:p>
        </p:txBody>
      </p:sp>
      <p:sp>
        <p:nvSpPr>
          <p:cNvPr id="5" name="Прямоугольник 4">
            <a:extLst>
              <a:ext uri="{FF2B5EF4-FFF2-40B4-BE49-F238E27FC236}">
                <a16:creationId xmlns:a16="http://schemas.microsoft.com/office/drawing/2014/main" id="{9522F482-1993-4367-8315-C8B0768B63D7}"/>
              </a:ext>
            </a:extLst>
          </p:cNvPr>
          <p:cNvSpPr/>
          <p:nvPr/>
        </p:nvSpPr>
        <p:spPr>
          <a:xfrm>
            <a:off x="4910158" y="543166"/>
            <a:ext cx="3005367" cy="1910897"/>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ru-RU" sz="1200" dirty="0">
                <a:solidFill>
                  <a:schemeClr val="tx1"/>
                </a:solidFill>
              </a:rPr>
              <a:t>Пример цикла </a:t>
            </a:r>
            <a:r>
              <a:rPr lang="en-US" sz="1200" dirty="0">
                <a:solidFill>
                  <a:schemeClr val="tx1"/>
                </a:solidFill>
              </a:rPr>
              <a:t>WHILE </a:t>
            </a:r>
            <a:r>
              <a:rPr lang="ru-RU" sz="1200" dirty="0">
                <a:solidFill>
                  <a:schemeClr val="tx1"/>
                </a:solidFill>
              </a:rPr>
              <a:t>с предусловием:</a:t>
            </a:r>
          </a:p>
          <a:p>
            <a:r>
              <a:rPr lang="en-US" sz="1200" b="1" dirty="0">
                <a:solidFill>
                  <a:schemeClr val="tx1"/>
                </a:solidFill>
              </a:rPr>
              <a:t>DECLARE</a:t>
            </a:r>
          </a:p>
          <a:p>
            <a:r>
              <a:rPr lang="en-US" sz="1200" dirty="0" err="1">
                <a:solidFill>
                  <a:schemeClr val="tx1"/>
                </a:solidFill>
              </a:rPr>
              <a:t>i</a:t>
            </a:r>
            <a:r>
              <a:rPr lang="en-US" sz="1200" dirty="0">
                <a:solidFill>
                  <a:schemeClr val="tx1"/>
                </a:solidFill>
              </a:rPr>
              <a:t>       INTEGER:=1;</a:t>
            </a:r>
          </a:p>
          <a:p>
            <a:r>
              <a:rPr lang="en-US" sz="1200" b="1" dirty="0">
                <a:solidFill>
                  <a:schemeClr val="tx1"/>
                </a:solidFill>
              </a:rPr>
              <a:t>BEGIN</a:t>
            </a:r>
          </a:p>
          <a:p>
            <a:r>
              <a:rPr lang="en-US" sz="1200" b="1" dirty="0">
                <a:solidFill>
                  <a:schemeClr val="tx1"/>
                </a:solidFill>
              </a:rPr>
              <a:t>   WHILE</a:t>
            </a:r>
            <a:r>
              <a:rPr lang="en-US" sz="1200" dirty="0">
                <a:solidFill>
                  <a:schemeClr val="tx1"/>
                </a:solidFill>
              </a:rPr>
              <a:t> </a:t>
            </a:r>
            <a:r>
              <a:rPr lang="en-US" sz="1200" dirty="0" err="1">
                <a:solidFill>
                  <a:schemeClr val="tx1"/>
                </a:solidFill>
              </a:rPr>
              <a:t>i</a:t>
            </a:r>
            <a:r>
              <a:rPr lang="en-US" sz="1200" dirty="0">
                <a:solidFill>
                  <a:schemeClr val="tx1"/>
                </a:solidFill>
              </a:rPr>
              <a:t> &lt; 6 </a:t>
            </a:r>
            <a:endParaRPr lang="ru-RU" sz="1200" dirty="0">
              <a:solidFill>
                <a:schemeClr val="tx1"/>
              </a:solidFill>
            </a:endParaRPr>
          </a:p>
          <a:p>
            <a:r>
              <a:rPr lang="en-US" sz="1200" b="1" dirty="0">
                <a:solidFill>
                  <a:schemeClr val="tx1"/>
                </a:solidFill>
              </a:rPr>
              <a:t>       LOOP</a:t>
            </a:r>
          </a:p>
          <a:p>
            <a:r>
              <a:rPr lang="en-US" sz="1200" dirty="0">
                <a:solidFill>
                  <a:schemeClr val="tx1"/>
                </a:solidFill>
              </a:rPr>
              <a:t>          DBMS_OUTPUT.PUT_LINE(</a:t>
            </a:r>
            <a:r>
              <a:rPr lang="en-US" sz="1200" dirty="0" err="1">
                <a:solidFill>
                  <a:schemeClr val="tx1"/>
                </a:solidFill>
              </a:rPr>
              <a:t>i</a:t>
            </a:r>
            <a:r>
              <a:rPr lang="en-US" sz="1200" dirty="0">
                <a:solidFill>
                  <a:schemeClr val="tx1"/>
                </a:solidFill>
              </a:rPr>
              <a:t>);</a:t>
            </a:r>
          </a:p>
          <a:p>
            <a:r>
              <a:rPr lang="en-US" sz="1200" dirty="0">
                <a:solidFill>
                  <a:schemeClr val="tx1"/>
                </a:solidFill>
              </a:rPr>
              <a:t>          i:=i +1;</a:t>
            </a:r>
          </a:p>
          <a:p>
            <a:r>
              <a:rPr lang="en-US" sz="1200" b="1" dirty="0">
                <a:solidFill>
                  <a:schemeClr val="tx1"/>
                </a:solidFill>
              </a:rPr>
              <a:t>       END LOOP;</a:t>
            </a:r>
          </a:p>
          <a:p>
            <a:r>
              <a:rPr lang="en-US" sz="1200" b="1" dirty="0">
                <a:solidFill>
                  <a:schemeClr val="tx1"/>
                </a:solidFill>
              </a:rPr>
              <a:t>END</a:t>
            </a:r>
            <a:r>
              <a:rPr lang="ru-RU" sz="1200" b="1" dirty="0">
                <a:solidFill>
                  <a:schemeClr val="tx1"/>
                </a:solidFill>
              </a:rPr>
              <a:t>;</a:t>
            </a:r>
            <a:r>
              <a:rPr lang="en-US" sz="1200" b="1" dirty="0"/>
              <a:t>;</a:t>
            </a:r>
          </a:p>
        </p:txBody>
      </p:sp>
      <p:sp>
        <p:nvSpPr>
          <p:cNvPr id="7" name="Прямоугольник 6">
            <a:extLst>
              <a:ext uri="{FF2B5EF4-FFF2-40B4-BE49-F238E27FC236}">
                <a16:creationId xmlns:a16="http://schemas.microsoft.com/office/drawing/2014/main" id="{D5BB562F-CA1C-98F7-D220-1FD70840ED69}"/>
              </a:ext>
            </a:extLst>
          </p:cNvPr>
          <p:cNvSpPr/>
          <p:nvPr/>
        </p:nvSpPr>
        <p:spPr>
          <a:xfrm>
            <a:off x="4572000" y="2535579"/>
            <a:ext cx="3888432" cy="2044962"/>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ru-RU" sz="1200" dirty="0">
                <a:solidFill>
                  <a:schemeClr val="tx1"/>
                </a:solidFill>
              </a:rPr>
              <a:t>Пример цикла </a:t>
            </a:r>
            <a:r>
              <a:rPr lang="en-US" sz="1200" b="1" dirty="0">
                <a:solidFill>
                  <a:schemeClr val="tx1"/>
                </a:solidFill>
              </a:rPr>
              <a:t>FOR</a:t>
            </a:r>
            <a:r>
              <a:rPr lang="en-US" sz="1200" dirty="0">
                <a:solidFill>
                  <a:schemeClr val="tx1"/>
                </a:solidFill>
              </a:rPr>
              <a:t>:</a:t>
            </a:r>
            <a:endParaRPr lang="ru-RU" sz="1200" dirty="0">
              <a:solidFill>
                <a:schemeClr val="tx1"/>
              </a:solidFill>
            </a:endParaRPr>
          </a:p>
          <a:p>
            <a:r>
              <a:rPr lang="en-US" sz="1200" b="1" dirty="0">
                <a:solidFill>
                  <a:schemeClr val="tx1"/>
                </a:solidFill>
              </a:rPr>
              <a:t>BEGIN</a:t>
            </a:r>
          </a:p>
          <a:p>
            <a:r>
              <a:rPr lang="en-US" sz="1200" b="1" dirty="0">
                <a:solidFill>
                  <a:schemeClr val="tx1"/>
                </a:solidFill>
              </a:rPr>
              <a:t>FOR</a:t>
            </a:r>
            <a:r>
              <a:rPr lang="en-US" sz="1200" dirty="0">
                <a:solidFill>
                  <a:schemeClr val="tx1"/>
                </a:solidFill>
              </a:rPr>
              <a:t> </a:t>
            </a:r>
            <a:r>
              <a:rPr lang="en-US" sz="1200" dirty="0" err="1">
                <a:solidFill>
                  <a:schemeClr val="tx1"/>
                </a:solidFill>
              </a:rPr>
              <a:t>i</a:t>
            </a:r>
            <a:r>
              <a:rPr lang="en-US" sz="1200" dirty="0">
                <a:solidFill>
                  <a:schemeClr val="tx1"/>
                </a:solidFill>
              </a:rPr>
              <a:t> </a:t>
            </a:r>
            <a:r>
              <a:rPr lang="en-US" sz="1200" b="1" dirty="0">
                <a:solidFill>
                  <a:schemeClr val="tx1"/>
                </a:solidFill>
              </a:rPr>
              <a:t>IN</a:t>
            </a:r>
            <a:r>
              <a:rPr lang="en-US" sz="1200" dirty="0">
                <a:solidFill>
                  <a:schemeClr val="tx1"/>
                </a:solidFill>
              </a:rPr>
              <a:t> 1 .. 5 </a:t>
            </a:r>
          </a:p>
          <a:p>
            <a:r>
              <a:rPr lang="en-US" sz="1200" dirty="0">
                <a:solidFill>
                  <a:schemeClr val="tx1"/>
                </a:solidFill>
              </a:rPr>
              <a:t>    LOOP</a:t>
            </a:r>
          </a:p>
          <a:p>
            <a:r>
              <a:rPr lang="en-US" sz="1200" dirty="0">
                <a:solidFill>
                  <a:schemeClr val="tx1"/>
                </a:solidFill>
              </a:rPr>
              <a:t>        DBMS_OUTPUT.PUT_LINE(</a:t>
            </a:r>
            <a:r>
              <a:rPr lang="en-US" sz="1200" dirty="0" err="1">
                <a:solidFill>
                  <a:schemeClr val="tx1"/>
                </a:solidFill>
              </a:rPr>
              <a:t>i</a:t>
            </a:r>
            <a:r>
              <a:rPr lang="en-US" sz="1200" dirty="0">
                <a:solidFill>
                  <a:schemeClr val="tx1"/>
                </a:solidFill>
              </a:rPr>
              <a:t>);</a:t>
            </a:r>
          </a:p>
          <a:p>
            <a:r>
              <a:rPr lang="en-US" sz="1200" dirty="0">
                <a:solidFill>
                  <a:schemeClr val="tx1"/>
                </a:solidFill>
              </a:rPr>
              <a:t>    </a:t>
            </a:r>
            <a:r>
              <a:rPr lang="en-US" sz="1200" b="1" dirty="0">
                <a:solidFill>
                  <a:schemeClr val="tx1"/>
                </a:solidFill>
              </a:rPr>
              <a:t>END LOOP;</a:t>
            </a:r>
          </a:p>
          <a:p>
            <a:r>
              <a:rPr lang="en-US" sz="1200" b="1" dirty="0">
                <a:solidFill>
                  <a:schemeClr val="tx1"/>
                </a:solidFill>
              </a:rPr>
              <a:t>END</a:t>
            </a:r>
            <a:r>
              <a:rPr lang="en-US" sz="1200" dirty="0">
                <a:solidFill>
                  <a:schemeClr val="tx1"/>
                </a:solidFill>
              </a:rPr>
              <a:t>;</a:t>
            </a:r>
            <a:endParaRPr lang="ru-RU" sz="1200" dirty="0">
              <a:solidFill>
                <a:schemeClr val="tx1"/>
              </a:solidFill>
            </a:endParaRPr>
          </a:p>
          <a:p>
            <a:pPr algn="just"/>
            <a:r>
              <a:rPr lang="ru-RU" sz="1200" dirty="0">
                <a:solidFill>
                  <a:schemeClr val="tx1"/>
                </a:solidFill>
              </a:rPr>
              <a:t>Переменная </a:t>
            </a:r>
            <a:r>
              <a:rPr lang="en-US" sz="1200" dirty="0" err="1">
                <a:solidFill>
                  <a:schemeClr val="tx1"/>
                </a:solidFill>
              </a:rPr>
              <a:t>i</a:t>
            </a:r>
            <a:r>
              <a:rPr lang="en-US" sz="1200" dirty="0">
                <a:solidFill>
                  <a:schemeClr val="tx1"/>
                </a:solidFill>
              </a:rPr>
              <a:t> </a:t>
            </a:r>
            <a:r>
              <a:rPr lang="ru-RU" sz="1200" dirty="0">
                <a:solidFill>
                  <a:schemeClr val="tx1"/>
                </a:solidFill>
              </a:rPr>
              <a:t>не была объявлена явно, и цикл сам создал её с типом </a:t>
            </a:r>
            <a:r>
              <a:rPr lang="en-US" sz="1200" dirty="0">
                <a:solidFill>
                  <a:schemeClr val="tx1"/>
                </a:solidFill>
              </a:rPr>
              <a:t>INTEGER. </a:t>
            </a:r>
            <a:r>
              <a:rPr lang="ru-RU" sz="1200" dirty="0">
                <a:solidFill>
                  <a:schemeClr val="tx1"/>
                </a:solidFill>
              </a:rPr>
              <a:t>Слово </a:t>
            </a:r>
            <a:r>
              <a:rPr lang="en-US" sz="1200" dirty="0">
                <a:solidFill>
                  <a:schemeClr val="tx1"/>
                </a:solidFill>
              </a:rPr>
              <a:t>REVERSE </a:t>
            </a:r>
            <a:r>
              <a:rPr lang="ru-RU" sz="1200" dirty="0">
                <a:solidFill>
                  <a:schemeClr val="tx1"/>
                </a:solidFill>
              </a:rPr>
              <a:t>во фразе </a:t>
            </a:r>
            <a:r>
              <a:rPr lang="en-US" sz="1200" dirty="0">
                <a:solidFill>
                  <a:schemeClr val="tx1"/>
                </a:solidFill>
              </a:rPr>
              <a:t>FOR </a:t>
            </a:r>
            <a:r>
              <a:rPr lang="en-US" sz="1200" dirty="0" err="1">
                <a:solidFill>
                  <a:schemeClr val="tx1"/>
                </a:solidFill>
              </a:rPr>
              <a:t>i</a:t>
            </a:r>
            <a:r>
              <a:rPr lang="en-US" sz="1200" dirty="0">
                <a:solidFill>
                  <a:schemeClr val="tx1"/>
                </a:solidFill>
              </a:rPr>
              <a:t> IN REVERSE 1 .. 5 LOOP </a:t>
            </a:r>
            <a:r>
              <a:rPr lang="ru-RU" sz="1200" dirty="0">
                <a:solidFill>
                  <a:schemeClr val="tx1"/>
                </a:solidFill>
              </a:rPr>
              <a:t>задало бы обратное направление перебора значений.</a:t>
            </a:r>
          </a:p>
        </p:txBody>
      </p:sp>
    </p:spTree>
    <p:extLst>
      <p:ext uri="{BB962C8B-B14F-4D97-AF65-F5344CB8AC3E}">
        <p14:creationId xmlns:p14="http://schemas.microsoft.com/office/powerpoint/2010/main" val="2594938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a:extLst>
              <a:ext uri="{FF2B5EF4-FFF2-40B4-BE49-F238E27FC236}">
                <a16:creationId xmlns:a16="http://schemas.microsoft.com/office/drawing/2014/main" id="{CA1BF01C-A779-DD8E-6BA4-B0F9B51AC931}"/>
              </a:ext>
            </a:extLst>
          </p:cNvPr>
          <p:cNvSpPr/>
          <p:nvPr/>
        </p:nvSpPr>
        <p:spPr>
          <a:xfrm>
            <a:off x="755576" y="3056319"/>
            <a:ext cx="5544615" cy="1531655"/>
          </a:xfrm>
          <a:prstGeom prst="rect">
            <a:avLst/>
          </a:prstGeom>
          <a:solidFill>
            <a:srgbClr val="ABDB77"/>
          </a:solidFill>
          <a:ln>
            <a:solidFill>
              <a:schemeClr val="accent6">
                <a:alpha val="98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10" name="Прямоугольник 9">
            <a:extLst>
              <a:ext uri="{FF2B5EF4-FFF2-40B4-BE49-F238E27FC236}">
                <a16:creationId xmlns:a16="http://schemas.microsoft.com/office/drawing/2014/main" id="{47AA2666-56B1-5AF9-9629-A55734912A59}"/>
              </a:ext>
            </a:extLst>
          </p:cNvPr>
          <p:cNvSpPr/>
          <p:nvPr/>
        </p:nvSpPr>
        <p:spPr>
          <a:xfrm>
            <a:off x="755576" y="1555870"/>
            <a:ext cx="5544615" cy="1311714"/>
          </a:xfrm>
          <a:prstGeom prst="rect">
            <a:avLst/>
          </a:prstGeom>
          <a:solidFill>
            <a:schemeClr val="accent3">
              <a:lumMod val="95000"/>
            </a:schemeClr>
          </a:solidFill>
          <a:ln>
            <a:solidFill>
              <a:schemeClr val="accent6">
                <a:alpha val="98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RU"/>
          </a:p>
        </p:txBody>
      </p:sp>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Процедуры и функции </a:t>
            </a:r>
          </a:p>
        </p:txBody>
      </p:sp>
      <p:sp>
        <p:nvSpPr>
          <p:cNvPr id="6" name="TextBox 5">
            <a:extLst>
              <a:ext uri="{FF2B5EF4-FFF2-40B4-BE49-F238E27FC236}">
                <a16:creationId xmlns:a16="http://schemas.microsoft.com/office/drawing/2014/main" id="{2B5FB962-DFA4-4047-A90E-74E8EA20B25C}"/>
              </a:ext>
            </a:extLst>
          </p:cNvPr>
          <p:cNvSpPr txBox="1"/>
          <p:nvPr/>
        </p:nvSpPr>
        <p:spPr>
          <a:xfrm>
            <a:off x="1115615" y="462995"/>
            <a:ext cx="6912769" cy="4185761"/>
          </a:xfrm>
          <a:prstGeom prst="rect">
            <a:avLst/>
          </a:prstGeom>
          <a:noFill/>
        </p:spPr>
        <p:txBody>
          <a:bodyPr wrap="square">
            <a:spAutoFit/>
          </a:bodyPr>
          <a:lstStyle/>
          <a:p>
            <a:pPr indent="360000" algn="just">
              <a:buNone/>
            </a:pPr>
            <a:r>
              <a:rPr lang="ru-RU" sz="1400" dirty="0">
                <a:solidFill>
                  <a:srgbClr val="000099"/>
                </a:solidFill>
              </a:rPr>
              <a:t>Хранимые процедуры и функции создаются на основе анонимного блока путём добавления в него четвёртой секции, содержащей спецификацию процедуры/функции. В неё входят имя и список формальных параметров. Особенность функции в том, что она возвращает значение, а процедура нет.</a:t>
            </a:r>
          </a:p>
          <a:p>
            <a:pPr indent="360000" algn="just">
              <a:buNone/>
            </a:pPr>
            <a:r>
              <a:rPr lang="ru-RU" sz="1400" dirty="0">
                <a:solidFill>
                  <a:srgbClr val="000099"/>
                </a:solidFill>
              </a:rPr>
              <a:t>Упрощенный синтаксис инструкции создания процедуры:</a:t>
            </a:r>
          </a:p>
          <a:p>
            <a:pPr indent="360000" algn="just"/>
            <a:r>
              <a:rPr lang="en-US" sz="1400" b="1" dirty="0"/>
              <a:t>CREATE [OR REPLACE] PROCEDURE </a:t>
            </a:r>
            <a:r>
              <a:rPr lang="ru-RU" sz="1400" dirty="0"/>
              <a:t>имя</a:t>
            </a:r>
            <a:r>
              <a:rPr lang="en-US" sz="1400" dirty="0"/>
              <a:t>_</a:t>
            </a:r>
            <a:r>
              <a:rPr lang="ru-RU" sz="1400" dirty="0"/>
              <a:t>процедуры</a:t>
            </a:r>
          </a:p>
          <a:p>
            <a:pPr indent="360000" algn="just"/>
            <a:r>
              <a:rPr lang="en-US" sz="1400" dirty="0"/>
              <a:t>[</a:t>
            </a:r>
            <a:r>
              <a:rPr lang="en-US" sz="1400" b="1" dirty="0"/>
              <a:t>(</a:t>
            </a:r>
            <a:r>
              <a:rPr lang="ru-RU" sz="1400" dirty="0"/>
              <a:t>имя</a:t>
            </a:r>
            <a:r>
              <a:rPr lang="en-US" sz="1400" dirty="0"/>
              <a:t>_</a:t>
            </a:r>
            <a:r>
              <a:rPr lang="ru-RU" sz="1400" dirty="0"/>
              <a:t>параметра </a:t>
            </a:r>
            <a:r>
              <a:rPr lang="en-US" sz="1400" dirty="0"/>
              <a:t>[IN | OUT | INOUT] </a:t>
            </a:r>
            <a:r>
              <a:rPr lang="ru-RU" sz="1400" dirty="0"/>
              <a:t>тип </a:t>
            </a:r>
            <a:r>
              <a:rPr lang="en-US" sz="1400" dirty="0"/>
              <a:t>[, …]</a:t>
            </a:r>
            <a:r>
              <a:rPr lang="en-US" sz="1400" b="1" dirty="0"/>
              <a:t>)</a:t>
            </a:r>
            <a:r>
              <a:rPr lang="en-US" sz="1400" dirty="0"/>
              <a:t>]</a:t>
            </a:r>
            <a:endParaRPr lang="ru-RU" sz="1400" dirty="0"/>
          </a:p>
          <a:p>
            <a:pPr indent="360000" algn="just"/>
            <a:r>
              <a:rPr lang="en-US" sz="1400" b="1" dirty="0"/>
              <a:t>IS</a:t>
            </a:r>
            <a:r>
              <a:rPr lang="ru-RU" sz="1400" b="1" dirty="0"/>
              <a:t> | </a:t>
            </a:r>
            <a:r>
              <a:rPr lang="en-US" sz="1400" b="1" dirty="0"/>
              <a:t>AS</a:t>
            </a:r>
            <a:endParaRPr lang="ru-RU" sz="1400" b="1" dirty="0"/>
          </a:p>
          <a:p>
            <a:pPr indent="360000" algn="just"/>
            <a:r>
              <a:rPr lang="en-US" sz="1400" b="1" dirty="0"/>
              <a:t>BEGIN</a:t>
            </a:r>
            <a:endParaRPr lang="ru-RU" sz="1400" b="1" dirty="0"/>
          </a:p>
          <a:p>
            <a:pPr indent="360000" algn="just"/>
            <a:r>
              <a:rPr lang="ru-RU" sz="1400" dirty="0"/>
              <a:t>    </a:t>
            </a:r>
            <a:r>
              <a:rPr lang="ru-RU" sz="1400" dirty="0" err="1"/>
              <a:t>тело_процедуры</a:t>
            </a:r>
            <a:endParaRPr lang="ru-RU" sz="1400" dirty="0"/>
          </a:p>
          <a:p>
            <a:pPr indent="360000" algn="just"/>
            <a:r>
              <a:rPr lang="en-US" sz="1400" b="1" dirty="0"/>
              <a:t>END </a:t>
            </a:r>
            <a:r>
              <a:rPr lang="ru-RU" sz="1400" b="1" dirty="0" err="1"/>
              <a:t>имя_процедуры</a:t>
            </a:r>
            <a:r>
              <a:rPr lang="ru-RU" sz="1400" b="1" dirty="0"/>
              <a:t>;</a:t>
            </a:r>
          </a:p>
          <a:p>
            <a:pPr indent="360000" algn="just"/>
            <a:r>
              <a:rPr lang="ru-RU" sz="1400" dirty="0">
                <a:solidFill>
                  <a:srgbClr val="000099"/>
                </a:solidFill>
              </a:rPr>
              <a:t>Упрощённый синтаксис инструкции создания функции:</a:t>
            </a:r>
          </a:p>
          <a:p>
            <a:pPr indent="360000" algn="just"/>
            <a:r>
              <a:rPr lang="en-US" sz="1400" b="1" dirty="0"/>
              <a:t>CREATE</a:t>
            </a:r>
            <a:r>
              <a:rPr lang="en-US" sz="1400" dirty="0"/>
              <a:t> </a:t>
            </a:r>
            <a:r>
              <a:rPr lang="en-US" sz="1400" b="1" dirty="0"/>
              <a:t>[OR REPLACE] FUNCTION </a:t>
            </a:r>
            <a:r>
              <a:rPr lang="ru-RU" sz="1400" dirty="0" err="1"/>
              <a:t>имя_функции</a:t>
            </a:r>
            <a:endParaRPr lang="ru-RU" sz="1400" dirty="0"/>
          </a:p>
          <a:p>
            <a:pPr indent="360000" algn="just"/>
            <a:r>
              <a:rPr lang="ru-RU" sz="1400" dirty="0"/>
              <a:t>[</a:t>
            </a:r>
            <a:r>
              <a:rPr lang="ru-RU" sz="1400" b="1" dirty="0"/>
              <a:t>(</a:t>
            </a:r>
            <a:r>
              <a:rPr lang="ru-RU" sz="1400" dirty="0" err="1"/>
              <a:t>имя_параметра</a:t>
            </a:r>
            <a:r>
              <a:rPr lang="ru-RU" sz="1400" dirty="0"/>
              <a:t> [</a:t>
            </a:r>
            <a:r>
              <a:rPr lang="en-US" sz="1400" dirty="0"/>
              <a:t>IN | OUT | INOUT] </a:t>
            </a:r>
            <a:r>
              <a:rPr lang="ru-RU" sz="1400" dirty="0"/>
              <a:t>тип [, …]</a:t>
            </a:r>
            <a:r>
              <a:rPr lang="ru-RU" sz="1400" b="1" dirty="0"/>
              <a:t>)</a:t>
            </a:r>
            <a:r>
              <a:rPr lang="ru-RU" sz="1400" dirty="0"/>
              <a:t>]</a:t>
            </a:r>
          </a:p>
          <a:p>
            <a:pPr indent="360000" algn="just"/>
            <a:r>
              <a:rPr lang="en-US" sz="1400" b="1" dirty="0"/>
              <a:t>RETURN </a:t>
            </a:r>
            <a:r>
              <a:rPr lang="ru-RU" sz="1400" dirty="0" err="1"/>
              <a:t>тип_возвращаемого</a:t>
            </a:r>
            <a:r>
              <a:rPr lang="ru-RU" sz="1400" dirty="0"/>
              <a:t> значения</a:t>
            </a:r>
          </a:p>
          <a:p>
            <a:pPr indent="360000" algn="just"/>
            <a:r>
              <a:rPr lang="en-US" sz="1400" b="1" dirty="0"/>
              <a:t>IS | AS</a:t>
            </a:r>
          </a:p>
          <a:p>
            <a:pPr indent="360000" algn="just"/>
            <a:r>
              <a:rPr lang="en-US" sz="1400" b="1" dirty="0"/>
              <a:t>BEGIN</a:t>
            </a:r>
          </a:p>
          <a:p>
            <a:pPr indent="360000" algn="just"/>
            <a:r>
              <a:rPr lang="en-US" sz="1400" dirty="0"/>
              <a:t>    </a:t>
            </a:r>
            <a:r>
              <a:rPr lang="ru-RU" sz="1400" dirty="0" err="1"/>
              <a:t>тело_функции</a:t>
            </a:r>
            <a:endParaRPr lang="ru-RU" sz="1400" dirty="0"/>
          </a:p>
          <a:p>
            <a:pPr indent="360000" algn="just"/>
            <a:r>
              <a:rPr lang="en-US" sz="1400" b="1" dirty="0"/>
              <a:t>END </a:t>
            </a:r>
            <a:r>
              <a:rPr lang="ru-RU" sz="1400" b="1" dirty="0" err="1"/>
              <a:t>имя_функции</a:t>
            </a:r>
            <a:r>
              <a:rPr lang="ru-RU" sz="1400" b="1" dirty="0"/>
              <a:t>;</a:t>
            </a:r>
          </a:p>
        </p:txBody>
      </p:sp>
      <p:sp>
        <p:nvSpPr>
          <p:cNvPr id="8" name="Скругленная прямоугольная выноска 7">
            <a:extLst>
              <a:ext uri="{FF2B5EF4-FFF2-40B4-BE49-F238E27FC236}">
                <a16:creationId xmlns:a16="http://schemas.microsoft.com/office/drawing/2014/main" id="{FB21869A-121C-805A-0066-521B9EC5BE29}"/>
              </a:ext>
            </a:extLst>
          </p:cNvPr>
          <p:cNvSpPr/>
          <p:nvPr/>
        </p:nvSpPr>
        <p:spPr>
          <a:xfrm>
            <a:off x="6430207" y="1946733"/>
            <a:ext cx="2088232" cy="529988"/>
          </a:xfrm>
          <a:prstGeom prst="wedgeRoundRectCallout">
            <a:avLst>
              <a:gd name="adj1" fmla="val -86053"/>
              <a:gd name="adj2" fmla="val -62779"/>
              <a:gd name="adj3" fmla="val 16667"/>
            </a:avLst>
          </a:prstGeom>
          <a:solidFill>
            <a:schemeClr val="tx2">
              <a:lumMod val="20000"/>
              <a:lumOff val="80000"/>
              <a:alpha val="91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ru-RU" sz="1400" dirty="0">
                <a:solidFill>
                  <a:schemeClr val="tx1"/>
                </a:solidFill>
              </a:rPr>
              <a:t>Это спецификация</a:t>
            </a:r>
            <a:r>
              <a:rPr lang="en-US" sz="1400" dirty="0">
                <a:solidFill>
                  <a:schemeClr val="tx1"/>
                </a:solidFill>
              </a:rPr>
              <a:t> </a:t>
            </a:r>
            <a:r>
              <a:rPr lang="ru-RU" sz="1400" dirty="0">
                <a:solidFill>
                  <a:schemeClr val="tx1"/>
                </a:solidFill>
              </a:rPr>
              <a:t>процедуры</a:t>
            </a:r>
          </a:p>
        </p:txBody>
      </p:sp>
      <p:sp>
        <p:nvSpPr>
          <p:cNvPr id="9" name="Скругленная прямоугольная выноска 9">
            <a:extLst>
              <a:ext uri="{FF2B5EF4-FFF2-40B4-BE49-F238E27FC236}">
                <a16:creationId xmlns:a16="http://schemas.microsoft.com/office/drawing/2014/main" id="{A5617C40-6585-A03B-74AA-7356EF41CE50}"/>
              </a:ext>
            </a:extLst>
          </p:cNvPr>
          <p:cNvSpPr/>
          <p:nvPr/>
        </p:nvSpPr>
        <p:spPr>
          <a:xfrm>
            <a:off x="6444208" y="3579862"/>
            <a:ext cx="2088232" cy="725455"/>
          </a:xfrm>
          <a:prstGeom prst="wedgeRoundRectCallout">
            <a:avLst>
              <a:gd name="adj1" fmla="val -125108"/>
              <a:gd name="adj2" fmla="val -40984"/>
              <a:gd name="adj3" fmla="val 16667"/>
            </a:avLst>
          </a:prstGeom>
          <a:solidFill>
            <a:schemeClr val="tx2">
              <a:lumMod val="20000"/>
              <a:lumOff val="80000"/>
              <a:alpha val="91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ru-R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ru-RU" sz="1400" dirty="0">
                <a:solidFill>
                  <a:schemeClr val="tx1"/>
                </a:solidFill>
              </a:rPr>
              <a:t>Это спецификация функции. Добавлена фраза  </a:t>
            </a:r>
            <a:r>
              <a:rPr lang="en-US" sz="1400" b="1" dirty="0">
                <a:solidFill>
                  <a:schemeClr val="tx1"/>
                </a:solidFill>
              </a:rPr>
              <a:t>RETURN</a:t>
            </a:r>
            <a:endParaRPr lang="ru-RU" sz="1400" b="1" dirty="0">
              <a:solidFill>
                <a:schemeClr val="tx1"/>
              </a:solidFill>
            </a:endParaRPr>
          </a:p>
        </p:txBody>
      </p:sp>
    </p:spTree>
    <p:extLst>
      <p:ext uri="{BB962C8B-B14F-4D97-AF65-F5344CB8AC3E}">
        <p14:creationId xmlns:p14="http://schemas.microsoft.com/office/powerpoint/2010/main" val="1142091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Процедуры и функции </a:t>
            </a:r>
          </a:p>
        </p:txBody>
      </p:sp>
      <p:sp>
        <p:nvSpPr>
          <p:cNvPr id="8" name="Прямоугольник 7">
            <a:extLst>
              <a:ext uri="{FF2B5EF4-FFF2-40B4-BE49-F238E27FC236}">
                <a16:creationId xmlns:a16="http://schemas.microsoft.com/office/drawing/2014/main" id="{5FA77280-451F-41D5-9DDC-A0B781B9C03C}"/>
              </a:ext>
            </a:extLst>
          </p:cNvPr>
          <p:cNvSpPr/>
          <p:nvPr/>
        </p:nvSpPr>
        <p:spPr>
          <a:xfrm>
            <a:off x="1331640" y="461651"/>
            <a:ext cx="6480720" cy="4170372"/>
          </a:xfrm>
          <a:prstGeom prst="rect">
            <a:avLst/>
          </a:prstGeom>
        </p:spPr>
        <p:txBody>
          <a:bodyPr wrap="square">
            <a:spAutoFit/>
          </a:bodyPr>
          <a:lstStyle/>
          <a:p>
            <a:pPr marL="0" indent="360000" algn="just">
              <a:spcAft>
                <a:spcPts val="600"/>
              </a:spcAft>
              <a:buNone/>
            </a:pPr>
            <a:r>
              <a:rPr lang="ru-RU" sz="1400" dirty="0">
                <a:solidFill>
                  <a:srgbClr val="000099"/>
                </a:solidFill>
              </a:rPr>
              <a:t>Тело функции или процедуры это последовательность операторов.</a:t>
            </a:r>
          </a:p>
          <a:p>
            <a:pPr marL="0" indent="360000" algn="just">
              <a:spcAft>
                <a:spcPts val="600"/>
              </a:spcAft>
              <a:buNone/>
            </a:pPr>
            <a:r>
              <a:rPr lang="ru-RU" sz="1400" dirty="0">
                <a:solidFill>
                  <a:srgbClr val="000099"/>
                </a:solidFill>
              </a:rPr>
              <a:t>Слова </a:t>
            </a:r>
            <a:r>
              <a:rPr lang="en-US" sz="1400" dirty="0">
                <a:solidFill>
                  <a:srgbClr val="000099"/>
                </a:solidFill>
              </a:rPr>
              <a:t>OR REPLACE</a:t>
            </a:r>
            <a:r>
              <a:rPr lang="ru-RU" sz="1400" dirty="0">
                <a:solidFill>
                  <a:srgbClr val="000099"/>
                </a:solidFill>
              </a:rPr>
              <a:t> во фразу </a:t>
            </a:r>
            <a:r>
              <a:rPr lang="en-US" sz="1400" dirty="0">
                <a:solidFill>
                  <a:srgbClr val="000099"/>
                </a:solidFill>
              </a:rPr>
              <a:t>CREATE </a:t>
            </a:r>
            <a:r>
              <a:rPr lang="ru-RU" sz="1400" dirty="0">
                <a:solidFill>
                  <a:srgbClr val="000099"/>
                </a:solidFill>
              </a:rPr>
              <a:t>добавляют, если необходимо заменить существующую функцию с таким же наименованием.</a:t>
            </a:r>
          </a:p>
          <a:p>
            <a:pPr marL="0" indent="360000" algn="just">
              <a:spcAft>
                <a:spcPts val="600"/>
              </a:spcAft>
              <a:buNone/>
            </a:pPr>
            <a:r>
              <a:rPr lang="ru-RU" sz="1400" dirty="0">
                <a:solidFill>
                  <a:srgbClr val="000099"/>
                </a:solidFill>
              </a:rPr>
              <a:t>Режим параметров указывается как </a:t>
            </a:r>
            <a:r>
              <a:rPr lang="en-US" sz="1400" dirty="0">
                <a:solidFill>
                  <a:srgbClr val="000099"/>
                </a:solidFill>
              </a:rPr>
              <a:t>IN</a:t>
            </a:r>
            <a:r>
              <a:rPr lang="ru-RU" sz="1400" dirty="0">
                <a:solidFill>
                  <a:srgbClr val="000099"/>
                </a:solidFill>
              </a:rPr>
              <a:t> – входной, </a:t>
            </a:r>
            <a:r>
              <a:rPr lang="en-US" sz="1400" dirty="0">
                <a:solidFill>
                  <a:srgbClr val="000099"/>
                </a:solidFill>
              </a:rPr>
              <a:t>OUT </a:t>
            </a:r>
            <a:r>
              <a:rPr lang="ru-RU" sz="1400" dirty="0">
                <a:solidFill>
                  <a:srgbClr val="000099"/>
                </a:solidFill>
              </a:rPr>
              <a:t>– выходной, или </a:t>
            </a:r>
            <a:r>
              <a:rPr lang="en-US" sz="1400" dirty="0">
                <a:solidFill>
                  <a:srgbClr val="000099"/>
                </a:solidFill>
              </a:rPr>
              <a:t>INOUT</a:t>
            </a:r>
            <a:r>
              <a:rPr lang="ru-RU" sz="1400" dirty="0">
                <a:solidFill>
                  <a:srgbClr val="000099"/>
                </a:solidFill>
              </a:rPr>
              <a:t> – </a:t>
            </a:r>
            <a:r>
              <a:rPr lang="ru-RU" sz="1400" dirty="0" err="1">
                <a:solidFill>
                  <a:srgbClr val="000099"/>
                </a:solidFill>
              </a:rPr>
              <a:t>входо</a:t>
            </a:r>
            <a:r>
              <a:rPr lang="ru-RU" sz="1400" dirty="0">
                <a:solidFill>
                  <a:srgbClr val="000099"/>
                </a:solidFill>
              </a:rPr>
              <a:t>-выходной. Входной параметр нельзя изменять в теле функции, а выходному обязательно должно быть присвоено значение.</a:t>
            </a:r>
          </a:p>
          <a:p>
            <a:pPr marL="0" indent="360000" algn="just">
              <a:spcAft>
                <a:spcPts val="600"/>
              </a:spcAft>
              <a:buNone/>
            </a:pPr>
            <a:r>
              <a:rPr lang="ru-RU" sz="1400" dirty="0">
                <a:solidFill>
                  <a:srgbClr val="000099"/>
                </a:solidFill>
              </a:rPr>
              <a:t>Пример функции, вычисляющей площадь круга по его радиусу:</a:t>
            </a:r>
          </a:p>
          <a:p>
            <a:pPr marL="0" indent="360000" algn="just">
              <a:spcAft>
                <a:spcPts val="600"/>
              </a:spcAft>
              <a:buNone/>
            </a:pPr>
            <a:r>
              <a:rPr lang="en-US" sz="1400" b="1" dirty="0"/>
              <a:t>CREATE OR REPLACE FUNCTION</a:t>
            </a:r>
            <a:r>
              <a:rPr lang="en-US" sz="1400" dirty="0"/>
              <a:t> </a:t>
            </a:r>
            <a:r>
              <a:rPr lang="en-US" sz="1400" dirty="0" err="1"/>
              <a:t>circle_area</a:t>
            </a:r>
            <a:r>
              <a:rPr lang="en-US" sz="1400" dirty="0"/>
              <a:t> (</a:t>
            </a:r>
            <a:r>
              <a:rPr lang="en-US" sz="1400" dirty="0" err="1"/>
              <a:t>p_radius</a:t>
            </a:r>
            <a:r>
              <a:rPr lang="en-US" sz="1400" dirty="0"/>
              <a:t> </a:t>
            </a:r>
            <a:r>
              <a:rPr lang="en-US" sz="1400" b="1" dirty="0"/>
              <a:t>IN NUMBER</a:t>
            </a:r>
            <a:r>
              <a:rPr lang="en-US" sz="1400" dirty="0"/>
              <a:t>)</a:t>
            </a:r>
            <a:endParaRPr lang="ru-RU" sz="1400" dirty="0"/>
          </a:p>
          <a:p>
            <a:pPr marL="0" indent="360000" algn="just">
              <a:spcAft>
                <a:spcPts val="600"/>
              </a:spcAft>
              <a:buNone/>
            </a:pPr>
            <a:r>
              <a:rPr lang="en-US" sz="1400" b="1" dirty="0"/>
              <a:t>RETURN NUMBER</a:t>
            </a:r>
            <a:r>
              <a:rPr lang="ru-RU" sz="1400" b="1" dirty="0"/>
              <a:t> </a:t>
            </a:r>
            <a:r>
              <a:rPr lang="en-US" sz="1400" b="1" dirty="0"/>
              <a:t> AS</a:t>
            </a:r>
            <a:endParaRPr lang="ru-RU" sz="1400" b="1" dirty="0"/>
          </a:p>
          <a:p>
            <a:pPr marL="0" indent="360000" algn="just">
              <a:spcAft>
                <a:spcPts val="600"/>
              </a:spcAft>
              <a:buNone/>
            </a:pPr>
            <a:r>
              <a:rPr lang="ru-RU" sz="1400" dirty="0"/>
              <a:t>	</a:t>
            </a:r>
            <a:r>
              <a:rPr lang="en-US" sz="1400" dirty="0" err="1"/>
              <a:t>v_pi</a:t>
            </a:r>
            <a:r>
              <a:rPr lang="en-US" sz="1400" dirty="0"/>
              <a:t>   NUMBER := 3.1415926;</a:t>
            </a:r>
            <a:endParaRPr lang="ru-RU" sz="1400" dirty="0"/>
          </a:p>
          <a:p>
            <a:pPr marL="0" indent="360000" algn="just">
              <a:spcAft>
                <a:spcPts val="600"/>
              </a:spcAft>
              <a:buNone/>
            </a:pPr>
            <a:r>
              <a:rPr lang="en-US" sz="1400" dirty="0"/>
              <a:t> </a:t>
            </a:r>
            <a:r>
              <a:rPr lang="ru-RU" sz="1400" dirty="0"/>
              <a:t>	</a:t>
            </a:r>
            <a:r>
              <a:rPr lang="en-US" sz="1400" dirty="0" err="1"/>
              <a:t>v_area</a:t>
            </a:r>
            <a:r>
              <a:rPr lang="en-US" sz="1400" dirty="0"/>
              <a:t> NUMBER;</a:t>
            </a:r>
            <a:endParaRPr lang="ru-RU" sz="1400" dirty="0"/>
          </a:p>
          <a:p>
            <a:pPr marL="0" indent="360000" algn="just">
              <a:spcAft>
                <a:spcPts val="600"/>
              </a:spcAft>
              <a:buNone/>
            </a:pPr>
            <a:r>
              <a:rPr lang="en-US" sz="1400" b="1" dirty="0"/>
              <a:t>BEGIN</a:t>
            </a:r>
            <a:endParaRPr lang="ru-RU" sz="1400" b="1" dirty="0"/>
          </a:p>
          <a:p>
            <a:pPr marL="0" indent="360000" algn="just">
              <a:spcAft>
                <a:spcPts val="600"/>
              </a:spcAft>
              <a:buNone/>
            </a:pPr>
            <a:r>
              <a:rPr lang="ru-RU" sz="1400" dirty="0"/>
              <a:t>	</a:t>
            </a:r>
            <a:r>
              <a:rPr lang="en-US" sz="1400" dirty="0" err="1"/>
              <a:t>v_area</a:t>
            </a:r>
            <a:r>
              <a:rPr lang="en-US" sz="1400" dirty="0"/>
              <a:t> := </a:t>
            </a:r>
            <a:r>
              <a:rPr lang="en-US" sz="1400" dirty="0" err="1"/>
              <a:t>v_pi</a:t>
            </a:r>
            <a:r>
              <a:rPr lang="en-US" sz="1400" dirty="0"/>
              <a:t> * POWER(</a:t>
            </a:r>
            <a:r>
              <a:rPr lang="en-US" sz="1400" dirty="0" err="1"/>
              <a:t>p_radius</a:t>
            </a:r>
            <a:r>
              <a:rPr lang="en-US" sz="1400" dirty="0"/>
              <a:t>, 2);</a:t>
            </a:r>
            <a:endParaRPr lang="ru-RU" sz="1400" dirty="0"/>
          </a:p>
          <a:p>
            <a:pPr marL="0" indent="360000" algn="just">
              <a:spcAft>
                <a:spcPts val="600"/>
              </a:spcAft>
              <a:buNone/>
            </a:pPr>
            <a:r>
              <a:rPr lang="ru-RU" sz="1400" dirty="0"/>
              <a:t>	</a:t>
            </a:r>
            <a:r>
              <a:rPr lang="en-US" sz="1400" dirty="0"/>
              <a:t>RETURN </a:t>
            </a:r>
            <a:r>
              <a:rPr lang="en-US" sz="1400" dirty="0" err="1"/>
              <a:t>v_area</a:t>
            </a:r>
            <a:r>
              <a:rPr lang="en-US" sz="1400" dirty="0"/>
              <a:t>;</a:t>
            </a:r>
            <a:endParaRPr lang="ru-RU" sz="1400" dirty="0"/>
          </a:p>
          <a:p>
            <a:pPr marL="0" indent="360000" algn="just">
              <a:spcAft>
                <a:spcPts val="600"/>
              </a:spcAft>
              <a:buNone/>
            </a:pPr>
            <a:r>
              <a:rPr lang="en-US" sz="1400" b="1" dirty="0"/>
              <a:t>END </a:t>
            </a:r>
            <a:r>
              <a:rPr lang="en-US" sz="1400" b="1" dirty="0" err="1"/>
              <a:t>circle_area</a:t>
            </a:r>
            <a:r>
              <a:rPr lang="en-US" sz="1400" b="1" dirty="0"/>
              <a:t>;</a:t>
            </a:r>
            <a:endParaRPr lang="ru-RU" sz="1400" b="1" dirty="0">
              <a:latin typeface="+mn-lt"/>
            </a:endParaRPr>
          </a:p>
        </p:txBody>
      </p:sp>
    </p:spTree>
    <p:extLst>
      <p:ext uri="{BB962C8B-B14F-4D97-AF65-F5344CB8AC3E}">
        <p14:creationId xmlns:p14="http://schemas.microsoft.com/office/powerpoint/2010/main" val="1604557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txBox="1">
            <a:spLocks noChangeArrowheads="1"/>
          </p:cNvSpPr>
          <p:nvPr/>
        </p:nvSpPr>
        <p:spPr>
          <a:xfrm>
            <a:off x="0" y="51470"/>
            <a:ext cx="9144000" cy="410181"/>
          </a:xfrm>
          <a:prstGeom prst="rect">
            <a:avLst/>
          </a:prstGeom>
          <a:noFill/>
          <a:ln/>
        </p:spPr>
        <p:txBody>
          <a:bodyPr/>
          <a:lst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a:lstStyle>
          <a:p>
            <a:r>
              <a:rPr lang="ru-RU" sz="2000" b="1" dirty="0">
                <a:solidFill>
                  <a:srgbClr val="C00000"/>
                </a:solidFill>
              </a:rPr>
              <a:t>Процедуры и функции </a:t>
            </a:r>
          </a:p>
        </p:txBody>
      </p:sp>
      <p:sp>
        <p:nvSpPr>
          <p:cNvPr id="15" name="Прямоугольник 14">
            <a:extLst>
              <a:ext uri="{FF2B5EF4-FFF2-40B4-BE49-F238E27FC236}">
                <a16:creationId xmlns:a16="http://schemas.microsoft.com/office/drawing/2014/main" id="{CE5C6333-CD4A-4DFE-BA4E-2646E82FD3C6}"/>
              </a:ext>
            </a:extLst>
          </p:cNvPr>
          <p:cNvSpPr/>
          <p:nvPr/>
        </p:nvSpPr>
        <p:spPr>
          <a:xfrm>
            <a:off x="899592" y="461651"/>
            <a:ext cx="7344816" cy="4185761"/>
          </a:xfrm>
          <a:prstGeom prst="rect">
            <a:avLst/>
          </a:prstGeom>
        </p:spPr>
        <p:txBody>
          <a:bodyPr wrap="square">
            <a:spAutoFit/>
          </a:bodyPr>
          <a:lstStyle/>
          <a:p>
            <a:pPr marL="0" indent="360000" algn="just">
              <a:spcAft>
                <a:spcPts val="600"/>
              </a:spcAft>
              <a:buNone/>
            </a:pPr>
            <a:r>
              <a:rPr lang="ru-RU" sz="1300" dirty="0">
                <a:solidFill>
                  <a:srgbClr val="000099"/>
                </a:solidFill>
              </a:rPr>
              <a:t>Фраза </a:t>
            </a:r>
            <a:r>
              <a:rPr lang="ru-RU" sz="1300" b="1" dirty="0"/>
              <a:t>RETURN</a:t>
            </a:r>
            <a:r>
              <a:rPr lang="ru-RU" sz="1300" dirty="0">
                <a:solidFill>
                  <a:srgbClr val="000099"/>
                </a:solidFill>
              </a:rPr>
              <a:t>, обязательна в спецификации функции. В ней указывается</a:t>
            </a:r>
            <a:r>
              <a:rPr lang="en-US" sz="1300" dirty="0">
                <a:solidFill>
                  <a:srgbClr val="000099"/>
                </a:solidFill>
              </a:rPr>
              <a:t> </a:t>
            </a:r>
            <a:r>
              <a:rPr lang="ru-RU" sz="1300" dirty="0">
                <a:solidFill>
                  <a:srgbClr val="000099"/>
                </a:solidFill>
              </a:rPr>
              <a:t>тип переменной, которая будет возвращена. В теле функции, фраза </a:t>
            </a:r>
            <a:r>
              <a:rPr lang="ru-RU" sz="1300" b="1" dirty="0"/>
              <a:t>RETURN</a:t>
            </a:r>
            <a:r>
              <a:rPr lang="ru-RU" sz="1300" dirty="0">
                <a:solidFill>
                  <a:srgbClr val="000099"/>
                </a:solidFill>
              </a:rPr>
              <a:t> записывается, по крайней мере, один раз и указывает значение возвращаемой переменной.</a:t>
            </a:r>
          </a:p>
          <a:p>
            <a:pPr marL="0" indent="360000" algn="just">
              <a:spcAft>
                <a:spcPts val="600"/>
              </a:spcAft>
              <a:buNone/>
            </a:pPr>
            <a:r>
              <a:rPr lang="ru-RU" sz="1300" dirty="0">
                <a:solidFill>
                  <a:srgbClr val="000099"/>
                </a:solidFill>
              </a:rPr>
              <a:t>Обратите внимание на то, что в именованиях переменных использован префикс “</a:t>
            </a:r>
            <a:r>
              <a:rPr lang="ru-RU" sz="1300" dirty="0"/>
              <a:t>v_</a:t>
            </a:r>
            <a:r>
              <a:rPr lang="ru-RU" sz="1300" dirty="0">
                <a:solidFill>
                  <a:srgbClr val="000099"/>
                </a:solidFill>
              </a:rPr>
              <a:t>”, в имени формального параметра префикс “</a:t>
            </a:r>
            <a:r>
              <a:rPr lang="ru-RU" sz="1300" dirty="0"/>
              <a:t>p_</a:t>
            </a:r>
            <a:r>
              <a:rPr lang="ru-RU" sz="1300" dirty="0">
                <a:solidFill>
                  <a:srgbClr val="000099"/>
                </a:solidFill>
              </a:rPr>
              <a:t>”. Подобные соглашения об именованиях очень удобны, особенно если они соблюдаются широким кругом разработчиков.</a:t>
            </a:r>
          </a:p>
          <a:p>
            <a:pPr marL="0" indent="360000" algn="just">
              <a:spcAft>
                <a:spcPts val="600"/>
              </a:spcAft>
              <a:buNone/>
            </a:pPr>
            <a:r>
              <a:rPr lang="ru-RU" sz="1300" dirty="0">
                <a:solidFill>
                  <a:srgbClr val="000099"/>
                </a:solidFill>
              </a:rPr>
              <a:t>Вызовем функцию </a:t>
            </a:r>
            <a:r>
              <a:rPr lang="ru-RU" sz="1300" dirty="0" err="1"/>
              <a:t>circle_area</a:t>
            </a:r>
            <a:r>
              <a:rPr lang="ru-RU" sz="1300" dirty="0">
                <a:solidFill>
                  <a:srgbClr val="000099"/>
                </a:solidFill>
              </a:rPr>
              <a:t> из анонимного блока:</a:t>
            </a:r>
          </a:p>
          <a:p>
            <a:pPr marL="0" indent="360000" algn="just">
              <a:spcAft>
                <a:spcPts val="600"/>
              </a:spcAft>
              <a:buNone/>
            </a:pPr>
            <a:r>
              <a:rPr lang="ru-RU" sz="1300" b="1" dirty="0"/>
              <a:t>BEGIN</a:t>
            </a:r>
          </a:p>
          <a:p>
            <a:pPr marL="0" indent="360000" algn="just">
              <a:spcAft>
                <a:spcPts val="600"/>
              </a:spcAft>
              <a:buNone/>
            </a:pPr>
            <a:r>
              <a:rPr lang="en-US" sz="1300" dirty="0"/>
              <a:t>	</a:t>
            </a:r>
            <a:r>
              <a:rPr lang="ru-RU" sz="1300" dirty="0"/>
              <a:t>DBMS_OUTPUT.PUT_LINE(</a:t>
            </a:r>
            <a:r>
              <a:rPr lang="ru-RU" sz="1300" dirty="0" err="1"/>
              <a:t>circle_area</a:t>
            </a:r>
            <a:r>
              <a:rPr lang="ru-RU" sz="1300" dirty="0"/>
              <a:t>(2));</a:t>
            </a:r>
          </a:p>
          <a:p>
            <a:pPr marL="0" indent="360000" algn="just">
              <a:spcAft>
                <a:spcPts val="600"/>
              </a:spcAft>
              <a:buNone/>
            </a:pPr>
            <a:r>
              <a:rPr lang="ru-RU" sz="1300" b="1" dirty="0"/>
              <a:t>END;</a:t>
            </a:r>
          </a:p>
          <a:p>
            <a:pPr marL="0" indent="360000" algn="just">
              <a:spcAft>
                <a:spcPts val="600"/>
              </a:spcAft>
              <a:buNone/>
            </a:pPr>
            <a:r>
              <a:rPr lang="ru-RU" sz="1300" dirty="0">
                <a:solidFill>
                  <a:srgbClr val="000099"/>
                </a:solidFill>
              </a:rPr>
              <a:t>Созданная функция может быть вызвана и из SQL, например,</a:t>
            </a:r>
          </a:p>
          <a:p>
            <a:pPr marL="0" indent="360000" algn="just">
              <a:spcAft>
                <a:spcPts val="600"/>
              </a:spcAft>
              <a:buNone/>
            </a:pPr>
            <a:r>
              <a:rPr lang="ru-RU" sz="1300" b="1" dirty="0"/>
              <a:t>SELECT</a:t>
            </a:r>
            <a:r>
              <a:rPr lang="ru-RU" sz="1300" dirty="0"/>
              <a:t> </a:t>
            </a:r>
            <a:r>
              <a:rPr lang="ru-RU" sz="1300" dirty="0" err="1"/>
              <a:t>circle_area</a:t>
            </a:r>
            <a:r>
              <a:rPr lang="ru-RU" sz="1300" dirty="0"/>
              <a:t>(2) </a:t>
            </a:r>
            <a:r>
              <a:rPr lang="ru-RU" sz="1300" b="1" dirty="0"/>
              <a:t>FROM</a:t>
            </a:r>
            <a:r>
              <a:rPr lang="ru-RU" sz="1300" dirty="0"/>
              <a:t> </a:t>
            </a:r>
            <a:r>
              <a:rPr lang="ru-RU" sz="1300" dirty="0" err="1"/>
              <a:t>dual</a:t>
            </a:r>
            <a:r>
              <a:rPr lang="ru-RU" sz="1300" dirty="0"/>
              <a:t>;</a:t>
            </a:r>
          </a:p>
          <a:p>
            <a:pPr marL="0" indent="360000" algn="just">
              <a:spcAft>
                <a:spcPts val="600"/>
              </a:spcAft>
              <a:buNone/>
            </a:pPr>
            <a:r>
              <a:rPr lang="ru-RU" sz="1300" dirty="0">
                <a:solidFill>
                  <a:srgbClr val="000099"/>
                </a:solidFill>
              </a:rPr>
              <a:t>Dual это такая необычная таблица в Oracle. В ней единственный столбец </a:t>
            </a:r>
            <a:r>
              <a:rPr lang="ru-RU" sz="1300" dirty="0" err="1"/>
              <a:t>dummy</a:t>
            </a:r>
            <a:r>
              <a:rPr lang="ru-RU" sz="1300" dirty="0">
                <a:solidFill>
                  <a:srgbClr val="000099"/>
                </a:solidFill>
              </a:rPr>
              <a:t>. Если пользоваться средствами, разработанными фирмой Oracle, то кажется, что она всегда состоит из одной строки. Её используют чтобы “сделать вид” что все данных выбираются только из таблиц. Например, системная дата может быть получена запросом:</a:t>
            </a:r>
          </a:p>
          <a:p>
            <a:pPr marL="0" indent="360000" algn="just">
              <a:spcAft>
                <a:spcPts val="600"/>
              </a:spcAft>
              <a:buNone/>
            </a:pPr>
            <a:r>
              <a:rPr lang="ru-RU" sz="1300" b="1" dirty="0"/>
              <a:t>SELECT</a:t>
            </a:r>
            <a:r>
              <a:rPr lang="ru-RU" sz="1300" dirty="0"/>
              <a:t> </a:t>
            </a:r>
            <a:r>
              <a:rPr lang="ru-RU" sz="1300" dirty="0" err="1"/>
              <a:t>sysdate</a:t>
            </a:r>
            <a:r>
              <a:rPr lang="ru-RU" sz="1300" dirty="0"/>
              <a:t> </a:t>
            </a:r>
            <a:r>
              <a:rPr lang="ru-RU" sz="1300" b="1" dirty="0"/>
              <a:t>FROM</a:t>
            </a:r>
            <a:r>
              <a:rPr lang="ru-RU" sz="1300" dirty="0"/>
              <a:t> </a:t>
            </a:r>
            <a:r>
              <a:rPr lang="ru-RU" sz="1300" dirty="0" err="1"/>
              <a:t>dual</a:t>
            </a:r>
            <a:r>
              <a:rPr lang="ru-RU" sz="1300" dirty="0"/>
              <a:t>;</a:t>
            </a:r>
          </a:p>
        </p:txBody>
      </p:sp>
    </p:spTree>
    <p:extLst>
      <p:ext uri="{BB962C8B-B14F-4D97-AF65-F5344CB8AC3E}">
        <p14:creationId xmlns:p14="http://schemas.microsoft.com/office/powerpoint/2010/main" val="2659527600"/>
      </p:ext>
    </p:extLst>
  </p:cSld>
  <p:clrMapOvr>
    <a:masterClrMapping/>
  </p:clrMapOvr>
</p:sld>
</file>

<file path=ppt/theme/theme1.xml><?xml version="1.0" encoding="utf-8"?>
<a:theme xmlns:a="http://schemas.openxmlformats.org/drawingml/2006/main" name="1_По_умолчанию">
  <a:themeElements>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По_умолчанию">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19050">
          <a:solidFill>
            <a:schemeClr val="tx1"/>
          </a:solidFill>
          <a:tailEnd type="none" w="lg" len="lg"/>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1_По_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По_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По_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По_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По_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По_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По_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По_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По_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По_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По_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По_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Спец_оформление">
  <a:themeElements>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Спец_оформление">
  <a:themeElements>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Спец_оформление">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Спец_оформление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Спец_оформление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Спец_оформление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Спец_оформление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Спец_оформление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Спец_оформление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Спец_оформление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Спец_оформление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Спец_оформление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Спец_оформление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Спец_оформление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Спец_оформление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TestMatIV_GGE</Template>
  <TotalTime>17191</TotalTime>
  <Words>4335</Words>
  <Application>Microsoft Office PowerPoint</Application>
  <PresentationFormat>Экран (16:9)</PresentationFormat>
  <Paragraphs>453</Paragraphs>
  <Slides>38</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3</vt:i4>
      </vt:variant>
      <vt:variant>
        <vt:lpstr>Заголовки слайдов</vt:lpstr>
      </vt:variant>
      <vt:variant>
        <vt:i4>38</vt:i4>
      </vt:variant>
    </vt:vector>
  </HeadingPairs>
  <TitlesOfParts>
    <vt:vector size="45" baseType="lpstr">
      <vt:lpstr>-apple-system</vt:lpstr>
      <vt:lpstr>Arial</vt:lpstr>
      <vt:lpstr>Calibri</vt:lpstr>
      <vt:lpstr>Times New Roman</vt:lpstr>
      <vt:lpstr>1_По_умолчанию</vt:lpstr>
      <vt:lpstr>Спец_оформление</vt:lpstr>
      <vt:lpstr>1_Спец_оформление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Artem Eremin</dc:creator>
  <cp:lastModifiedBy>Александр Александрович Евдокимов</cp:lastModifiedBy>
  <cp:revision>741</cp:revision>
  <dcterms:created xsi:type="dcterms:W3CDTF">2014-10-05T21:41:36Z</dcterms:created>
  <dcterms:modified xsi:type="dcterms:W3CDTF">2022-05-20T09:05:00Z</dcterms:modified>
</cp:coreProperties>
</file>