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  <p:sldMasterId id="2147483652" r:id="rId3"/>
  </p:sldMasterIdLst>
  <p:notesMasterIdLst>
    <p:notesMasterId r:id="rId38"/>
  </p:notesMasterIdLst>
  <p:handoutMasterIdLst>
    <p:handoutMasterId r:id="rId39"/>
  </p:handoutMasterIdLst>
  <p:sldIdLst>
    <p:sldId id="330" r:id="rId4"/>
    <p:sldId id="552" r:id="rId5"/>
    <p:sldId id="591" r:id="rId6"/>
    <p:sldId id="593" r:id="rId7"/>
    <p:sldId id="592" r:id="rId8"/>
    <p:sldId id="595" r:id="rId9"/>
    <p:sldId id="596" r:id="rId10"/>
    <p:sldId id="597" r:id="rId11"/>
    <p:sldId id="598" r:id="rId12"/>
    <p:sldId id="600" r:id="rId13"/>
    <p:sldId id="601" r:id="rId14"/>
    <p:sldId id="599" r:id="rId15"/>
    <p:sldId id="602" r:id="rId16"/>
    <p:sldId id="603" r:id="rId17"/>
    <p:sldId id="604" r:id="rId18"/>
    <p:sldId id="605" r:id="rId19"/>
    <p:sldId id="606" r:id="rId20"/>
    <p:sldId id="607" r:id="rId21"/>
    <p:sldId id="646" r:id="rId22"/>
    <p:sldId id="608" r:id="rId23"/>
    <p:sldId id="609" r:id="rId24"/>
    <p:sldId id="610" r:id="rId25"/>
    <p:sldId id="511" r:id="rId26"/>
    <p:sldId id="512" r:id="rId27"/>
    <p:sldId id="611" r:id="rId28"/>
    <p:sldId id="612" r:id="rId29"/>
    <p:sldId id="620" r:id="rId30"/>
    <p:sldId id="647" r:id="rId31"/>
    <p:sldId id="648" r:id="rId32"/>
    <p:sldId id="649" r:id="rId33"/>
    <p:sldId id="650" r:id="rId34"/>
    <p:sldId id="651" r:id="rId35"/>
    <p:sldId id="652" r:id="rId36"/>
    <p:sldId id="550" r:id="rId37"/>
  </p:sldIdLst>
  <p:sldSz cx="9144000" cy="5143500" type="screen16x9"/>
  <p:notesSz cx="6797675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99"/>
    <a:srgbClr val="ABDB77"/>
    <a:srgbClr val="CC3300"/>
    <a:srgbClr val="F1F3F1"/>
    <a:srgbClr val="33CC33"/>
    <a:srgbClr val="9681AB"/>
    <a:srgbClr val="FFCD2D"/>
    <a:srgbClr val="EAD9B4"/>
    <a:srgbClr val="C898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Средний стиль 2 -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Средний стиль 3 - акцент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Средний стиль 4 -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Средний стиль 4 -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1EBBBCC-DAD2-459C-BE2E-F6DE35CF9A28}" styleName="Темный стиль 2 - акцент 3/акцент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Темный стиль 2 - акцент 1/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083E6E3-FA7D-4D7B-A595-EF9225AFEA82}" styleName="Светлый стиль 1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968" autoAdjust="0"/>
  </p:normalViewPr>
  <p:slideViewPr>
    <p:cSldViewPr>
      <p:cViewPr varScale="1">
        <p:scale>
          <a:sx n="110" d="100"/>
          <a:sy n="110" d="100"/>
        </p:scale>
        <p:origin x="686" y="77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3326" y="77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5A5047A-564B-4049-B33E-ABAAD6DCDEC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731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00A0A8-AB5C-4C32-B4F6-5DC54282A0FB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06280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00A0A8-AB5C-4C32-B4F6-5DC54282A0FB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70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43700" y="141685"/>
            <a:ext cx="2171700" cy="465891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28600" y="141685"/>
            <a:ext cx="6362700" cy="465891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286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951310"/>
            <a:ext cx="4267200" cy="384929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41685"/>
            <a:ext cx="8686800" cy="756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Hier klicken, um.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51310"/>
            <a:ext cx="8686800" cy="384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, um Master-</a:t>
            </a:r>
            <a:r>
              <a:rPr lang="en-US" dirty="0" err="1"/>
              <a:t>Textformat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bearbeiten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411654" name="Text Box 6"/>
          <p:cNvSpPr txBox="1">
            <a:spLocks noChangeArrowheads="1"/>
          </p:cNvSpPr>
          <p:nvPr userDrawn="1"/>
        </p:nvSpPr>
        <p:spPr bwMode="auto">
          <a:xfrm>
            <a:off x="956923" y="4747632"/>
            <a:ext cx="682262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</a:t>
            </a:r>
            <a:r>
              <a:rPr lang="ru-RU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</a:t>
            </a:r>
            <a:r>
              <a:rPr lang="ru-RU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объектно-реляционная модель данных</a:t>
            </a:r>
          </a:p>
        </p:txBody>
      </p:sp>
      <p:sp>
        <p:nvSpPr>
          <p:cNvPr id="411655" name="Line 7"/>
          <p:cNvSpPr>
            <a:spLocks noChangeShapeType="1"/>
          </p:cNvSpPr>
          <p:nvPr userDrawn="1"/>
        </p:nvSpPr>
        <p:spPr bwMode="auto">
          <a:xfrm>
            <a:off x="71406" y="4643826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411656" name="Line 8"/>
          <p:cNvSpPr>
            <a:spLocks noChangeShapeType="1"/>
          </p:cNvSpPr>
          <p:nvPr userDrawn="1"/>
        </p:nvSpPr>
        <p:spPr bwMode="auto">
          <a:xfrm>
            <a:off x="71406" y="465535"/>
            <a:ext cx="900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10" name="TextBox 9"/>
          <p:cNvSpPr txBox="1"/>
          <p:nvPr userDrawn="1"/>
        </p:nvSpPr>
        <p:spPr>
          <a:xfrm>
            <a:off x="7858148" y="4747632"/>
            <a:ext cx="9286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4EDDE1-E9E6-49D4-91C2-19A774C0723D}" type="slidenum">
              <a:rPr lang="ru-RU" sz="1400" b="1" i="1" baseline="0" smtClean="0">
                <a:solidFill>
                  <a:srgbClr val="C00000"/>
                </a:solidFill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ru-RU" sz="1400" b="1" i="1" baseline="0" dirty="0">
                <a:solidFill>
                  <a:srgbClr val="C00000"/>
                </a:solidFill>
              </a:rPr>
              <a:t>  / 37</a:t>
            </a:r>
            <a:endParaRPr lang="ru-RU" sz="1400" b="1" i="1" dirty="0">
              <a:solidFill>
                <a:srgbClr val="C00000"/>
              </a:solidFill>
            </a:endParaRPr>
          </a:p>
        </p:txBody>
      </p:sp>
      <p:pic>
        <p:nvPicPr>
          <p:cNvPr id="11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9512" y="4687186"/>
            <a:ext cx="574553" cy="42866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412675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1723729" y="4374576"/>
            <a:ext cx="604867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Кубанский</a:t>
            </a:r>
            <a:r>
              <a:rPr lang="ru-RU" sz="1400" b="1" baseline="0" dirty="0">
                <a:solidFill>
                  <a:srgbClr val="000099"/>
                </a:solidFill>
              </a:rPr>
              <a:t> государственный университет</a:t>
            </a:r>
            <a:endParaRPr lang="ru-RU" sz="1400" b="1" dirty="0">
              <a:solidFill>
                <a:srgbClr val="000099"/>
              </a:solidFill>
            </a:endParaRPr>
          </a:p>
          <a:p>
            <a:pPr algn="ctr" eaLnBrk="0" hangingPunct="0"/>
            <a:r>
              <a:rPr lang="ru-RU" sz="1400" b="1" dirty="0">
                <a:solidFill>
                  <a:srgbClr val="000099"/>
                </a:solidFill>
              </a:rPr>
              <a:t>Кафедра математического моделирования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dirty="0">
                <a:solidFill>
                  <a:srgbClr val="000099"/>
                </a:solidFill>
              </a:rPr>
              <a:t>Факультет компьютерных</a:t>
            </a:r>
            <a:r>
              <a:rPr lang="ru-RU" sz="1400" b="1" baseline="0" dirty="0">
                <a:solidFill>
                  <a:srgbClr val="000099"/>
                </a:solidFill>
              </a:rPr>
              <a:t> технологий и прикладной математики</a:t>
            </a:r>
            <a:endParaRPr lang="de-DE" sz="1400" b="1" dirty="0">
              <a:solidFill>
                <a:srgbClr val="000099"/>
              </a:solidFill>
            </a:endParaRPr>
          </a:p>
        </p:txBody>
      </p:sp>
      <p:pic>
        <p:nvPicPr>
          <p:cNvPr id="10" name="Picture 4" descr="logotre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77843" y="4421563"/>
            <a:ext cx="864096" cy="644691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882" name="Rectangle 2"/>
          <p:cNvSpPr>
            <a:spLocks noChangeArrowheads="1"/>
          </p:cNvSpPr>
          <p:nvPr/>
        </p:nvSpPr>
        <p:spPr bwMode="auto">
          <a:xfrm>
            <a:off x="685800" y="171450"/>
            <a:ext cx="77724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de-DE" sz="4400">
              <a:solidFill>
                <a:schemeClr val="tx2"/>
              </a:solidFill>
            </a:endParaRPr>
          </a:p>
        </p:txBody>
      </p:sp>
      <p:sp>
        <p:nvSpPr>
          <p:cNvPr id="506883" name="Rectangle 3"/>
          <p:cNvSpPr>
            <a:spLocks noChangeArrowheads="1"/>
          </p:cNvSpPr>
          <p:nvPr/>
        </p:nvSpPr>
        <p:spPr bwMode="auto">
          <a:xfrm>
            <a:off x="1371600" y="1943100"/>
            <a:ext cx="6400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endParaRPr lang="de-DE" sz="3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ChangeArrowheads="1"/>
          </p:cNvSpPr>
          <p:nvPr/>
        </p:nvSpPr>
        <p:spPr bwMode="auto">
          <a:xfrm>
            <a:off x="1211" y="2515867"/>
            <a:ext cx="9144000" cy="156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Лекция 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12. 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Хранение данных и доступ к ним</a:t>
            </a:r>
          </a:p>
          <a:p>
            <a:pPr algn="ctr"/>
            <a:endParaRPr lang="en-US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/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Евдокимов А.А., </a:t>
            </a:r>
            <a:r>
              <a:rPr lang="en-US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e-mail: evdokimovmail27@gmail.com</a:t>
            </a:r>
            <a:r>
              <a:rPr lang="ru-RU" sz="20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en-US" sz="20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3" y="140887"/>
            <a:ext cx="4248473" cy="1422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Прямоугольник 1"/>
          <p:cNvSpPr/>
          <p:nvPr/>
        </p:nvSpPr>
        <p:spPr>
          <a:xfrm>
            <a:off x="0" y="1707654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Базы данных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E2816"/>
                </a:solidFill>
              </a:rPr>
              <a:t>Пример работы </a:t>
            </a:r>
            <a:r>
              <a:rPr lang="en-US" sz="2000" b="1" dirty="0">
                <a:solidFill>
                  <a:srgbClr val="CE2816"/>
                </a:solidFill>
              </a:rPr>
              <a:t>B</a:t>
            </a:r>
            <a:r>
              <a:rPr lang="ru-RU" sz="2000" b="1" baseline="30000" dirty="0">
                <a:solidFill>
                  <a:srgbClr val="CE2816"/>
                </a:solidFill>
              </a:rPr>
              <a:t>*</a:t>
            </a:r>
            <a:r>
              <a:rPr lang="ru-RU" sz="2000" b="1" dirty="0">
                <a:solidFill>
                  <a:srgbClr val="CE2816"/>
                </a:solidFill>
              </a:rPr>
              <a:t>-индекса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F05F60F-AB6C-2FFD-66BC-3718FDCED297}"/>
              </a:ext>
            </a:extLst>
          </p:cNvPr>
          <p:cNvSpPr/>
          <p:nvPr/>
        </p:nvSpPr>
        <p:spPr>
          <a:xfrm>
            <a:off x="899592" y="486884"/>
            <a:ext cx="734481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Как работает индекс в примере выше?</a:t>
            </a:r>
          </a:p>
          <a:p>
            <a:pPr indent="360000" algn="just"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Сначала просматривается корневой блок и по условиям </a:t>
            </a:r>
            <a:r>
              <a:rPr lang="en-US" sz="1400" dirty="0"/>
              <a:t>&lt;KING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и </a:t>
            </a:r>
            <a:r>
              <a:rPr lang="en-US" sz="1400" dirty="0"/>
              <a:t>&gt;=KING </a:t>
            </a:r>
            <a:r>
              <a:rPr lang="ru-RU" sz="1400" dirty="0">
                <a:solidFill>
                  <a:srgbClr val="000099"/>
                </a:solidFill>
              </a:rPr>
              <a:t>определяется на который из двух дочерних блоков перейти.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Идём по левой ветви. В блоке первого уровня проверяются условия </a:t>
            </a:r>
            <a:r>
              <a:rPr lang="en-US" sz="1400" dirty="0"/>
              <a:t>&lt;BLAKE</a:t>
            </a:r>
            <a:r>
              <a:rPr lang="ru-RU" sz="1400" dirty="0">
                <a:solidFill>
                  <a:srgbClr val="000099"/>
                </a:solidFill>
              </a:rPr>
              <a:t>, </a:t>
            </a:r>
            <a:r>
              <a:rPr lang="en-US" sz="1400" dirty="0"/>
              <a:t>&gt;=BLAKE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и </a:t>
            </a:r>
            <a:r>
              <a:rPr lang="en-US" sz="1400" dirty="0"/>
              <a:t>&gt;=JAMES</a:t>
            </a:r>
            <a:r>
              <a:rPr lang="ru-RU" sz="1400" dirty="0">
                <a:solidFill>
                  <a:srgbClr val="000099"/>
                </a:solidFill>
              </a:rPr>
              <a:t>. Затем из листового блока второго уровня, содержащего три значения </a:t>
            </a:r>
            <a:r>
              <a:rPr lang="en-US" sz="1400" dirty="0">
                <a:solidFill>
                  <a:srgbClr val="000099"/>
                </a:solidFill>
              </a:rPr>
              <a:t>ROWID</a:t>
            </a:r>
            <a:r>
              <a:rPr lang="ru-RU" sz="1400" dirty="0">
                <a:solidFill>
                  <a:srgbClr val="000099"/>
                </a:solidFill>
              </a:rPr>
              <a:t> выбираем идентификатор для </a:t>
            </a:r>
            <a:r>
              <a:rPr lang="en-US" sz="1400" dirty="0"/>
              <a:t>BLAKE</a:t>
            </a:r>
            <a:r>
              <a:rPr lang="ru-RU" sz="1400" dirty="0">
                <a:solidFill>
                  <a:srgbClr val="000099"/>
                </a:solidFill>
              </a:rPr>
              <a:t> и используя его как адрес выбираем значение из файла данных.</a:t>
            </a:r>
            <a:endParaRPr lang="en-US" sz="1400" dirty="0">
              <a:solidFill>
                <a:srgbClr val="000099"/>
              </a:solidFill>
            </a:endParaRPr>
          </a:p>
          <a:p>
            <a:pPr indent="360000" algn="just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Известно, что глубина файла индекса для современных данных вряд ли превысит 5.</a:t>
            </a:r>
          </a:p>
          <a:p>
            <a:pPr indent="360000" algn="just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Заметим, что для поиска нужного значения пришлось просмотреть и, может быть, извлечь три блока индекса и один блок данных. Если бы индекс не работал, пришлось бы просматривать все блоки таблицы. Теперь понятно, что для таблицы, занимающей один блок индекс вреден.</a:t>
            </a:r>
          </a:p>
          <a:p>
            <a:pPr indent="360000" algn="just"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Следует также помнить, что хотя индекс может улучшить скорость выполнения запросов, но он обязательно уменьшает скорость при добавлении и обновлении записей в таблице. </a:t>
            </a:r>
          </a:p>
        </p:txBody>
      </p:sp>
    </p:spTree>
    <p:extLst>
      <p:ext uri="{BB962C8B-B14F-4D97-AF65-F5344CB8AC3E}">
        <p14:creationId xmlns:p14="http://schemas.microsoft.com/office/powerpoint/2010/main" val="83917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E2816"/>
                </a:solidFill>
              </a:rPr>
              <a:t>О работе </a:t>
            </a:r>
            <a:r>
              <a:rPr lang="en-US" sz="2000" b="1" dirty="0">
                <a:solidFill>
                  <a:srgbClr val="CE2816"/>
                </a:solidFill>
              </a:rPr>
              <a:t>B</a:t>
            </a:r>
            <a:r>
              <a:rPr lang="ru-RU" sz="2000" b="1" baseline="30000" dirty="0">
                <a:solidFill>
                  <a:srgbClr val="CE2816"/>
                </a:solidFill>
              </a:rPr>
              <a:t>*</a:t>
            </a:r>
            <a:r>
              <a:rPr lang="ru-RU" sz="2000" b="1" dirty="0">
                <a:solidFill>
                  <a:srgbClr val="CE2816"/>
                </a:solidFill>
              </a:rPr>
              <a:t>-индекса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3B998FB-5C35-4B7B-5459-6006C42EDB7F}"/>
              </a:ext>
            </a:extLst>
          </p:cNvPr>
          <p:cNvSpPr/>
          <p:nvPr/>
        </p:nvSpPr>
        <p:spPr>
          <a:xfrm>
            <a:off x="899592" y="486884"/>
            <a:ext cx="7344816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В общем случае п</a:t>
            </a:r>
            <a:r>
              <a:rPr lang="en-US" sz="1400" dirty="0" err="1">
                <a:solidFill>
                  <a:srgbClr val="000099"/>
                </a:solidFill>
              </a:rPr>
              <a:t>ри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поиске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по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значению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ключа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или по диапазону значений </a:t>
            </a:r>
            <a:r>
              <a:rPr lang="en-US" sz="1400" dirty="0" err="1">
                <a:solidFill>
                  <a:srgbClr val="000099"/>
                </a:solidFill>
              </a:rPr>
              <a:t>проходят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по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дереву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индекса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от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корня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через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блоки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ветвей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до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крайнего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левого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листового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блока</a:t>
            </a:r>
            <a:r>
              <a:rPr lang="en-US" sz="1400" dirty="0">
                <a:solidFill>
                  <a:srgbClr val="000099"/>
                </a:solidFill>
              </a:rPr>
              <a:t>, </a:t>
            </a:r>
            <a:r>
              <a:rPr lang="en-US" sz="1400" dirty="0" err="1">
                <a:solidFill>
                  <a:srgbClr val="000099"/>
                </a:solidFill>
              </a:rPr>
              <a:t>отвечающего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условию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поиска</a:t>
            </a:r>
            <a:r>
              <a:rPr lang="ru-RU" sz="1400" dirty="0">
                <a:solidFill>
                  <a:srgbClr val="000099"/>
                </a:solidFill>
              </a:rPr>
              <a:t>. Если индекс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не уникальный и при выборе диапазона, дальнейшее движение может происходить вправо по цепочке ссылок между листьями, пока не выберутся все значения ссылок. </a:t>
            </a:r>
          </a:p>
          <a:p>
            <a:pPr indent="360000" algn="just"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Вставка нового значения ключа производится в соответствующий листовой блок</a:t>
            </a:r>
            <a:r>
              <a:rPr lang="en-US" sz="1400" dirty="0">
                <a:solidFill>
                  <a:srgbClr val="000099"/>
                </a:solidFill>
              </a:rPr>
              <a:t>. </a:t>
            </a:r>
            <a:r>
              <a:rPr lang="ru-RU" sz="1400" dirty="0">
                <a:solidFill>
                  <a:srgbClr val="000099"/>
                </a:solidFill>
              </a:rPr>
              <a:t>З</a:t>
            </a:r>
            <a:r>
              <a:rPr lang="en-US" sz="1400" dirty="0" err="1">
                <a:solidFill>
                  <a:srgbClr val="000099"/>
                </a:solidFill>
              </a:rPr>
              <a:t>начения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ключа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обновляются путём </a:t>
            </a:r>
            <a:r>
              <a:rPr lang="en-US" sz="1400" dirty="0" err="1">
                <a:solidFill>
                  <a:srgbClr val="000099"/>
                </a:solidFill>
              </a:rPr>
              <a:t>удалени</a:t>
            </a:r>
            <a:r>
              <a:rPr lang="ru-RU" sz="1400" dirty="0">
                <a:solidFill>
                  <a:srgbClr val="000099"/>
                </a:solidFill>
              </a:rPr>
              <a:t>я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старой</a:t>
            </a:r>
            <a:r>
              <a:rPr lang="en-US" sz="1400" dirty="0">
                <a:solidFill>
                  <a:srgbClr val="000099"/>
                </a:solidFill>
              </a:rPr>
              <a:t> и </a:t>
            </a:r>
            <a:r>
              <a:rPr lang="en-US" sz="1400" dirty="0" err="1">
                <a:solidFill>
                  <a:srgbClr val="000099"/>
                </a:solidFill>
              </a:rPr>
              <a:t>вставк</a:t>
            </a:r>
            <a:r>
              <a:rPr lang="ru-RU" sz="1400" dirty="0">
                <a:solidFill>
                  <a:srgbClr val="000099"/>
                </a:solidFill>
              </a:rPr>
              <a:t>и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новой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записей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индекса</a:t>
            </a:r>
            <a:r>
              <a:rPr lang="en-US" sz="1400" dirty="0">
                <a:solidFill>
                  <a:srgbClr val="000099"/>
                </a:solidFill>
              </a:rPr>
              <a:t>. </a:t>
            </a:r>
            <a:r>
              <a:rPr lang="en-US" sz="1400" dirty="0" err="1">
                <a:solidFill>
                  <a:srgbClr val="000099"/>
                </a:solidFill>
              </a:rPr>
              <a:t>Переполняющийся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блок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дробится</a:t>
            </a:r>
            <a:r>
              <a:rPr lang="en-US" sz="1400" dirty="0">
                <a:solidFill>
                  <a:srgbClr val="000099"/>
                </a:solidFill>
              </a:rPr>
              <a:t>. </a:t>
            </a:r>
            <a:r>
              <a:rPr lang="ru-RU" sz="1400" dirty="0">
                <a:solidFill>
                  <a:srgbClr val="000099"/>
                </a:solidFill>
              </a:rPr>
              <a:t>При этом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добавляется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пустой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блок</a:t>
            </a:r>
            <a:r>
              <a:rPr lang="en-US" sz="1400" dirty="0">
                <a:solidFill>
                  <a:srgbClr val="000099"/>
                </a:solidFill>
              </a:rPr>
              <a:t> и </a:t>
            </a:r>
            <a:r>
              <a:rPr lang="en-US" sz="1400" dirty="0" err="1">
                <a:solidFill>
                  <a:srgbClr val="000099"/>
                </a:solidFill>
              </a:rPr>
              <a:t>значения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ключей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поровну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распределяются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между</a:t>
            </a:r>
            <a:r>
              <a:rPr lang="ru-RU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старым</a:t>
            </a:r>
            <a:r>
              <a:rPr lang="en-US" sz="1400" dirty="0">
                <a:solidFill>
                  <a:srgbClr val="000099"/>
                </a:solidFill>
              </a:rPr>
              <a:t> и </a:t>
            </a:r>
            <a:r>
              <a:rPr lang="en-US" sz="1400" dirty="0" err="1">
                <a:solidFill>
                  <a:srgbClr val="000099"/>
                </a:solidFill>
              </a:rPr>
              <a:t>новым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блоками</a:t>
            </a:r>
            <a:r>
              <a:rPr lang="en-US" sz="1400" dirty="0">
                <a:solidFill>
                  <a:srgbClr val="000099"/>
                </a:solidFill>
              </a:rPr>
              <a:t>, </a:t>
            </a:r>
            <a:r>
              <a:rPr lang="en-US" sz="1400" dirty="0" err="1">
                <a:solidFill>
                  <a:srgbClr val="000099"/>
                </a:solidFill>
              </a:rPr>
              <a:t>за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исключением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случая</a:t>
            </a:r>
            <a:r>
              <a:rPr lang="en-US" sz="1400" dirty="0">
                <a:solidFill>
                  <a:srgbClr val="000099"/>
                </a:solidFill>
              </a:rPr>
              <a:t>, </a:t>
            </a:r>
            <a:r>
              <a:rPr lang="en-US" sz="1400" dirty="0" err="1">
                <a:solidFill>
                  <a:srgbClr val="000099"/>
                </a:solidFill>
              </a:rPr>
              <a:t>когда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дробится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самый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правый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листовой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блок</a:t>
            </a:r>
            <a:r>
              <a:rPr lang="en-US" sz="1400" dirty="0">
                <a:solidFill>
                  <a:srgbClr val="000099"/>
                </a:solidFill>
              </a:rPr>
              <a:t>.</a:t>
            </a:r>
          </a:p>
          <a:p>
            <a:pPr indent="360000" algn="just">
              <a:spcAft>
                <a:spcPts val="600"/>
              </a:spcAft>
              <a:buFontTx/>
              <a:buNone/>
            </a:pPr>
            <a:r>
              <a:rPr lang="en-US" sz="1400" dirty="0" err="1">
                <a:solidFill>
                  <a:srgbClr val="000099"/>
                </a:solidFill>
              </a:rPr>
              <a:t>Процесс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дробления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листовых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блоков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может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рекурсивно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перейти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на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промежуточные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узлы</a:t>
            </a:r>
            <a:r>
              <a:rPr lang="en-US" sz="1400" dirty="0">
                <a:solidFill>
                  <a:srgbClr val="000099"/>
                </a:solidFill>
              </a:rPr>
              <a:t>. </a:t>
            </a:r>
            <a:endParaRPr lang="ru-RU" sz="1400" dirty="0">
              <a:solidFill>
                <a:srgbClr val="000099"/>
              </a:solidFill>
            </a:endParaRPr>
          </a:p>
          <a:p>
            <a:pPr indent="360000" algn="just"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Заметим, что блокирование на уровне строк удобно реализуется при описанной структуре индекса задающего адреса именно строк.</a:t>
            </a:r>
          </a:p>
        </p:txBody>
      </p:sp>
    </p:spTree>
    <p:extLst>
      <p:ext uri="{BB962C8B-B14F-4D97-AF65-F5344CB8AC3E}">
        <p14:creationId xmlns:p14="http://schemas.microsoft.com/office/powerpoint/2010/main" val="244076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E2816"/>
                </a:solidFill>
              </a:rPr>
              <a:t>О работе </a:t>
            </a:r>
            <a:r>
              <a:rPr lang="en-US" sz="2000" b="1" dirty="0">
                <a:solidFill>
                  <a:srgbClr val="CE2816"/>
                </a:solidFill>
              </a:rPr>
              <a:t>B</a:t>
            </a:r>
            <a:r>
              <a:rPr lang="ru-RU" sz="2000" b="1" baseline="30000" dirty="0">
                <a:solidFill>
                  <a:srgbClr val="CE2816"/>
                </a:solidFill>
              </a:rPr>
              <a:t>*</a:t>
            </a:r>
            <a:r>
              <a:rPr lang="ru-RU" sz="2000" b="1" dirty="0">
                <a:solidFill>
                  <a:srgbClr val="CE2816"/>
                </a:solidFill>
              </a:rPr>
              <a:t>-индекса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930CEAD-F204-4A3C-05D3-F0EFE8CCCEFE}"/>
              </a:ext>
            </a:extLst>
          </p:cNvPr>
          <p:cNvSpPr/>
          <p:nvPr/>
        </p:nvSpPr>
        <p:spPr>
          <a:xfrm>
            <a:off x="899592" y="432703"/>
            <a:ext cx="734481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Если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строки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индекса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постоянно</a:t>
            </a:r>
            <a:r>
              <a:rPr lang="ru-RU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удаляются</a:t>
            </a:r>
            <a:r>
              <a:rPr lang="en-US" sz="1400" dirty="0">
                <a:solidFill>
                  <a:srgbClr val="000099"/>
                </a:solidFill>
              </a:rPr>
              <a:t> и </a:t>
            </a:r>
            <a:r>
              <a:rPr lang="en-US" sz="1400" dirty="0" err="1">
                <a:solidFill>
                  <a:srgbClr val="000099"/>
                </a:solidFill>
              </a:rPr>
              <a:t>добавляются</a:t>
            </a:r>
            <a:r>
              <a:rPr lang="en-US" sz="1400" dirty="0">
                <a:solidFill>
                  <a:srgbClr val="000099"/>
                </a:solidFill>
              </a:rPr>
              <a:t>, </a:t>
            </a:r>
            <a:r>
              <a:rPr lang="ru-RU" sz="1400" dirty="0">
                <a:solidFill>
                  <a:srgbClr val="000099"/>
                </a:solidFill>
              </a:rPr>
              <a:t>то ч</a:t>
            </a:r>
            <a:r>
              <a:rPr lang="en-US" sz="1400" dirty="0" err="1">
                <a:solidFill>
                  <a:srgbClr val="000099"/>
                </a:solidFill>
              </a:rPr>
              <a:t>ерез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какое-то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время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индекс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может</a:t>
            </a:r>
            <a:r>
              <a:rPr lang="ru-RU" sz="1400" dirty="0">
                <a:solidFill>
                  <a:srgbClr val="000099"/>
                </a:solidFill>
              </a:rPr>
              <a:t> </a:t>
            </a:r>
            <a:r>
              <a:rPr lang="en-US" sz="1400" dirty="0">
                <a:solidFill>
                  <a:srgbClr val="000099"/>
                </a:solidFill>
              </a:rPr>
              <a:t>“</a:t>
            </a:r>
            <a:r>
              <a:rPr lang="en-US" sz="1400" dirty="0" err="1">
                <a:solidFill>
                  <a:srgbClr val="000099"/>
                </a:solidFill>
              </a:rPr>
              <a:t>разредиться</a:t>
            </a:r>
            <a:r>
              <a:rPr lang="en-US" sz="1400" dirty="0">
                <a:solidFill>
                  <a:srgbClr val="000099"/>
                </a:solidFill>
              </a:rPr>
              <a:t>” </a:t>
            </a:r>
            <a:r>
              <a:rPr lang="en-US" sz="1400" dirty="0" err="1">
                <a:solidFill>
                  <a:srgbClr val="000099"/>
                </a:solidFill>
              </a:rPr>
              <a:t>или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фрагментироваться</a:t>
            </a:r>
            <a:r>
              <a:rPr lang="en-US" sz="1400" dirty="0">
                <a:solidFill>
                  <a:srgbClr val="000099"/>
                </a:solidFill>
              </a:rPr>
              <a:t>. </a:t>
            </a:r>
            <a:r>
              <a:rPr lang="ru-RU" sz="1400" dirty="0">
                <a:solidFill>
                  <a:srgbClr val="000099"/>
                </a:solidFill>
              </a:rPr>
              <a:t>Обычно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индекс</a:t>
            </a:r>
            <a:r>
              <a:rPr lang="ru-RU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рас</a:t>
            </a:r>
            <a:r>
              <a:rPr lang="ru-RU" sz="1400" dirty="0">
                <a:solidFill>
                  <a:srgbClr val="000099"/>
                </a:solidFill>
              </a:rPr>
              <a:t>ширяется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вправо</a:t>
            </a:r>
            <a:r>
              <a:rPr lang="en-US" sz="1400" dirty="0">
                <a:solidFill>
                  <a:srgbClr val="000099"/>
                </a:solidFill>
              </a:rPr>
              <a:t>, </a:t>
            </a:r>
            <a:r>
              <a:rPr lang="ru-RU" sz="1400" dirty="0">
                <a:solidFill>
                  <a:srgbClr val="000099"/>
                </a:solidFill>
              </a:rPr>
              <a:t>и разрежается </a:t>
            </a:r>
            <a:r>
              <a:rPr lang="en-US" sz="1400" dirty="0" err="1">
                <a:solidFill>
                  <a:srgbClr val="000099"/>
                </a:solidFill>
              </a:rPr>
              <a:t>слева</a:t>
            </a:r>
            <a:r>
              <a:rPr lang="en-US" sz="1400" dirty="0">
                <a:solidFill>
                  <a:srgbClr val="000099"/>
                </a:solidFill>
              </a:rPr>
              <a:t>. </a:t>
            </a:r>
            <a:r>
              <a:rPr lang="en-US" sz="1400" dirty="0" err="1">
                <a:solidFill>
                  <a:srgbClr val="000099"/>
                </a:solidFill>
              </a:rPr>
              <a:t>Со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времен</a:t>
            </a:r>
            <a:r>
              <a:rPr lang="ru-RU" sz="1400" dirty="0">
                <a:solidFill>
                  <a:srgbClr val="000099"/>
                </a:solidFill>
              </a:rPr>
              <a:t>ем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объём </a:t>
            </a:r>
            <a:r>
              <a:rPr lang="en-US" sz="1400" dirty="0" err="1">
                <a:solidFill>
                  <a:srgbClr val="000099"/>
                </a:solidFill>
              </a:rPr>
              <a:t>индекс</a:t>
            </a:r>
            <a:r>
              <a:rPr lang="ru-RU" sz="1400" dirty="0">
                <a:solidFill>
                  <a:srgbClr val="000099"/>
                </a:solidFill>
              </a:rPr>
              <a:t>а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может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существенно превысить объём данных</a:t>
            </a:r>
            <a:r>
              <a:rPr lang="en-US" sz="1400" dirty="0">
                <a:solidFill>
                  <a:srgbClr val="000099"/>
                </a:solidFill>
              </a:rPr>
              <a:t>. </a:t>
            </a:r>
            <a:r>
              <a:rPr lang="en-US" sz="1400" dirty="0" err="1">
                <a:solidFill>
                  <a:srgbClr val="000099"/>
                </a:solidFill>
              </a:rPr>
              <a:t>Дерево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индекса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может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при этом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стать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глубже</a:t>
            </a:r>
            <a:r>
              <a:rPr lang="en-US" sz="1400" dirty="0">
                <a:solidFill>
                  <a:srgbClr val="000099"/>
                </a:solidFill>
              </a:rPr>
              <a:t>, </a:t>
            </a:r>
            <a:r>
              <a:rPr lang="en-US" sz="1400" dirty="0" err="1">
                <a:solidFill>
                  <a:srgbClr val="000099"/>
                </a:solidFill>
              </a:rPr>
              <a:t>чем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должно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быть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для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такого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числа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значений</a:t>
            </a:r>
            <a:r>
              <a:rPr lang="en-US" sz="1400" dirty="0">
                <a:solidFill>
                  <a:srgbClr val="000099"/>
                </a:solidFill>
              </a:rPr>
              <a:t>. </a:t>
            </a:r>
            <a:r>
              <a:rPr lang="ru-RU" sz="1400" dirty="0">
                <a:solidFill>
                  <a:srgbClr val="000099"/>
                </a:solidFill>
              </a:rPr>
              <a:t>Это уменьшает скорость индексного доступа</a:t>
            </a:r>
            <a:r>
              <a:rPr lang="en-US" sz="1400" dirty="0">
                <a:solidFill>
                  <a:srgbClr val="000099"/>
                </a:solidFill>
              </a:rPr>
              <a:t>. </a:t>
            </a:r>
            <a:r>
              <a:rPr lang="en-US" sz="1400" dirty="0" err="1">
                <a:solidFill>
                  <a:srgbClr val="000099"/>
                </a:solidFill>
              </a:rPr>
              <a:t>Поскольку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типовой </a:t>
            </a:r>
            <a:r>
              <a:rPr lang="en-US" sz="1400" dirty="0" err="1">
                <a:solidFill>
                  <a:srgbClr val="000099"/>
                </a:solidFill>
              </a:rPr>
              <a:t>механизм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организации</a:t>
            </a:r>
            <a:r>
              <a:rPr lang="en-US" sz="1400" dirty="0">
                <a:solidFill>
                  <a:srgbClr val="000099"/>
                </a:solidFill>
              </a:rPr>
              <a:t> B*</a:t>
            </a:r>
            <a:r>
              <a:rPr lang="en-US" sz="1400" dirty="0" err="1">
                <a:solidFill>
                  <a:srgbClr val="000099"/>
                </a:solidFill>
              </a:rPr>
              <a:t>индекса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не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поддерживает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динамического</a:t>
            </a:r>
            <a:r>
              <a:rPr lang="ru-RU" sz="1400" dirty="0">
                <a:solidFill>
                  <a:srgbClr val="000099"/>
                </a:solidFill>
              </a:rPr>
              <a:t> у</a:t>
            </a:r>
            <a:r>
              <a:rPr lang="en-US" sz="1400" dirty="0" err="1">
                <a:solidFill>
                  <a:srgbClr val="000099"/>
                </a:solidFill>
              </a:rPr>
              <a:t>плотнения</a:t>
            </a:r>
            <a:r>
              <a:rPr lang="ru-RU" sz="1400" dirty="0">
                <a:solidFill>
                  <a:srgbClr val="000099"/>
                </a:solidFill>
              </a:rPr>
              <a:t> и </a:t>
            </a:r>
            <a:r>
              <a:rPr lang="en-US" sz="1400" dirty="0" err="1">
                <a:solidFill>
                  <a:srgbClr val="000099"/>
                </a:solidFill>
              </a:rPr>
              <a:t>перебалансирования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дерева</a:t>
            </a:r>
            <a:r>
              <a:rPr lang="en-US" sz="1400" dirty="0">
                <a:solidFill>
                  <a:srgbClr val="000099"/>
                </a:solidFill>
              </a:rPr>
              <a:t>,</a:t>
            </a:r>
            <a:r>
              <a:rPr lang="ru-RU" sz="1400" dirty="0">
                <a:solidFill>
                  <a:srgbClr val="000099"/>
                </a:solidFill>
              </a:rPr>
              <a:t> то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лучш</a:t>
            </a:r>
            <a:r>
              <a:rPr lang="ru-RU" sz="1400" dirty="0">
                <a:solidFill>
                  <a:srgbClr val="000099"/>
                </a:solidFill>
              </a:rPr>
              <a:t>ее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решение</a:t>
            </a:r>
            <a:r>
              <a:rPr lang="en-US" sz="1400" dirty="0">
                <a:solidFill>
                  <a:srgbClr val="000099"/>
                </a:solidFill>
              </a:rPr>
              <a:t> в </a:t>
            </a:r>
            <a:r>
              <a:rPr lang="en-US" sz="1400" dirty="0" err="1">
                <a:solidFill>
                  <a:srgbClr val="000099"/>
                </a:solidFill>
              </a:rPr>
              <a:t>этом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случае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–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пересоздание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индекса</a:t>
            </a:r>
            <a:r>
              <a:rPr lang="en-US" sz="1400" dirty="0">
                <a:solidFill>
                  <a:srgbClr val="000099"/>
                </a:solidFill>
              </a:rPr>
              <a:t> (</a:t>
            </a:r>
            <a:r>
              <a:rPr lang="en-US" sz="1400" dirty="0" err="1">
                <a:solidFill>
                  <a:srgbClr val="000099"/>
                </a:solidFill>
              </a:rPr>
              <a:t>уничтожение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старого индекса, физическая сортировка таблицы </a:t>
            </a:r>
            <a:r>
              <a:rPr lang="en-US" sz="1400" dirty="0">
                <a:solidFill>
                  <a:srgbClr val="000099"/>
                </a:solidFill>
              </a:rPr>
              <a:t>и </a:t>
            </a:r>
            <a:r>
              <a:rPr lang="en-US" sz="1400" dirty="0" err="1">
                <a:solidFill>
                  <a:srgbClr val="000099"/>
                </a:solidFill>
              </a:rPr>
              <a:t>последующее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en-US" sz="1400" dirty="0" err="1">
                <a:solidFill>
                  <a:srgbClr val="000099"/>
                </a:solidFill>
              </a:rPr>
              <a:t>создание</a:t>
            </a:r>
            <a:r>
              <a:rPr lang="ru-RU" sz="1400" dirty="0">
                <a:solidFill>
                  <a:srgbClr val="000099"/>
                </a:solidFill>
              </a:rPr>
              <a:t> нового индекса</a:t>
            </a:r>
            <a:r>
              <a:rPr lang="en-US" sz="1400" dirty="0">
                <a:solidFill>
                  <a:srgbClr val="000099"/>
                </a:solidFill>
              </a:rPr>
              <a:t>). </a:t>
            </a:r>
            <a:endParaRPr lang="ru-RU" sz="1400" dirty="0">
              <a:solidFill>
                <a:srgbClr val="000099"/>
              </a:solidFill>
            </a:endParaRPr>
          </a:p>
          <a:p>
            <a:pPr indent="360000" algn="just">
              <a:spcAft>
                <a:spcPts val="600"/>
              </a:spcAft>
              <a:buFontTx/>
              <a:buNone/>
            </a:pPr>
            <a:r>
              <a:rPr lang="ru-RU" sz="1400" b="1" u="sng" dirty="0">
                <a:solidFill>
                  <a:srgbClr val="C00000"/>
                </a:solidFill>
              </a:rPr>
              <a:t>Замечание</a:t>
            </a:r>
            <a:r>
              <a:rPr lang="ru-RU" sz="1400" b="1" dirty="0">
                <a:solidFill>
                  <a:srgbClr val="C00000"/>
                </a:solidFill>
              </a:rPr>
              <a:t>:</a:t>
            </a:r>
            <a:r>
              <a:rPr lang="ru-RU" sz="1400" dirty="0">
                <a:solidFill>
                  <a:srgbClr val="000099"/>
                </a:solidFill>
              </a:rPr>
              <a:t> </a:t>
            </a:r>
            <a:r>
              <a:rPr lang="en-US" sz="1400" dirty="0">
                <a:solidFill>
                  <a:srgbClr val="000099"/>
                </a:solidFill>
              </a:rPr>
              <a:t>Oracle </a:t>
            </a:r>
            <a:r>
              <a:rPr lang="ru-RU" sz="1400" dirty="0">
                <a:solidFill>
                  <a:srgbClr val="000099"/>
                </a:solidFill>
              </a:rPr>
              <a:t>научился ремонтировать индексы </a:t>
            </a:r>
            <a:r>
              <a:rPr lang="en-US" sz="1400" dirty="0">
                <a:solidFill>
                  <a:srgbClr val="000099"/>
                </a:solidFill>
              </a:rPr>
              <a:t>“</a:t>
            </a:r>
            <a:r>
              <a:rPr lang="ru-RU" sz="1400" dirty="0">
                <a:solidFill>
                  <a:srgbClr val="000099"/>
                </a:solidFill>
              </a:rPr>
              <a:t>на ходу</a:t>
            </a:r>
            <a:r>
              <a:rPr lang="en-US" sz="1400" dirty="0">
                <a:solidFill>
                  <a:srgbClr val="000099"/>
                </a:solidFill>
              </a:rPr>
              <a:t>”</a:t>
            </a:r>
            <a:r>
              <a:rPr lang="ru-RU" sz="1400" dirty="0">
                <a:solidFill>
                  <a:srgbClr val="000099"/>
                </a:solidFill>
              </a:rPr>
              <a:t> не лишая пользователей возможности работать с индексами.</a:t>
            </a:r>
          </a:p>
        </p:txBody>
      </p:sp>
    </p:spTree>
    <p:extLst>
      <p:ext uri="{BB962C8B-B14F-4D97-AF65-F5344CB8AC3E}">
        <p14:creationId xmlns:p14="http://schemas.microsoft.com/office/powerpoint/2010/main" val="4111174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E2816"/>
                </a:solidFill>
              </a:rPr>
              <a:t>К</a:t>
            </a:r>
            <a:r>
              <a:rPr lang="en-US" sz="2000" b="1" dirty="0" err="1">
                <a:solidFill>
                  <a:srgbClr val="CE2816"/>
                </a:solidFill>
              </a:rPr>
              <a:t>огда</a:t>
            </a:r>
            <a:r>
              <a:rPr lang="en-US" sz="2000" b="1" dirty="0">
                <a:solidFill>
                  <a:srgbClr val="CE2816"/>
                </a:solidFill>
              </a:rPr>
              <a:t> B*-</a:t>
            </a:r>
            <a:r>
              <a:rPr lang="en-US" sz="2000" b="1" dirty="0" err="1">
                <a:solidFill>
                  <a:srgbClr val="CE2816"/>
                </a:solidFill>
              </a:rPr>
              <a:t>индекс</a:t>
            </a:r>
            <a:r>
              <a:rPr lang="en-US" sz="2000" b="1" dirty="0">
                <a:solidFill>
                  <a:srgbClr val="CE2816"/>
                </a:solidFill>
              </a:rPr>
              <a:t> </a:t>
            </a:r>
            <a:r>
              <a:rPr lang="en-US" sz="2000" b="1" dirty="0" err="1">
                <a:solidFill>
                  <a:srgbClr val="CE2816"/>
                </a:solidFill>
              </a:rPr>
              <a:t>ускоряет</a:t>
            </a:r>
            <a:r>
              <a:rPr lang="ru-RU" sz="2000" b="1" dirty="0">
                <a:solidFill>
                  <a:srgbClr val="CE2816"/>
                </a:solidFill>
              </a:rPr>
              <a:t> </a:t>
            </a:r>
            <a:r>
              <a:rPr lang="en-US" sz="2000" b="1" dirty="0" err="1">
                <a:solidFill>
                  <a:srgbClr val="CE2816"/>
                </a:solidFill>
              </a:rPr>
              <a:t>запрос</a:t>
            </a:r>
            <a:r>
              <a:rPr lang="en-US" sz="2000" b="1" dirty="0">
                <a:solidFill>
                  <a:srgbClr val="CE2816"/>
                </a:solidFill>
              </a:rPr>
              <a:t>?</a:t>
            </a:r>
            <a:r>
              <a:rPr lang="ru-RU" sz="2000" b="1" dirty="0">
                <a:solidFill>
                  <a:srgbClr val="000000"/>
                </a:solidFill>
              </a:rPr>
              <a:t> 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B65C9B40-F887-4CB2-9CEB-3ABE649CBD95}"/>
              </a:ext>
            </a:extLst>
          </p:cNvPr>
          <p:cNvSpPr/>
          <p:nvPr/>
        </p:nvSpPr>
        <p:spPr>
          <a:xfrm>
            <a:off x="1223628" y="486564"/>
            <a:ext cx="6696744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60000" algn="just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</a:rPr>
              <a:t>В материалах </a:t>
            </a:r>
            <a:r>
              <a:rPr lang="en-US" sz="1400" dirty="0">
                <a:solidFill>
                  <a:srgbClr val="000099"/>
                </a:solidFill>
              </a:rPr>
              <a:t>Oracle </a:t>
            </a:r>
            <a:r>
              <a:rPr lang="ru-RU" sz="1400" dirty="0">
                <a:solidFill>
                  <a:srgbClr val="000099"/>
                </a:solidFill>
              </a:rPr>
              <a:t>80-х -90-х годов можно было найти “золотое правило”, в соответствии с которым неуникальный индекс ускоряет работу, если запрос возвращает меньше, чем 10-15% строк таблицы. Позже эти цифры заменили на 3-5%. Покажем, что при некоторых условиях индекс может быть неэффективен при любом числе возвращаемых строк. </a:t>
            </a:r>
          </a:p>
          <a:p>
            <a:pPr lvl="0" indent="360000" algn="just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</a:rPr>
              <a:t>Пусть таблица содержит 10 000 строк по 100 строк в каждом из 100 блоков. Ключевой  столбец содержит значения от 0 до 99. Строки равномерно распределены по блокам, так что в любом блоке с большой вероятностью содержатся строки с любым значением ключа. При выполнении запроса по одному значению ключа скорее всего будут прочитаны все блоки, хотя нужно выбрать всего 1% строк. Кроме того, будут  прочитаны еще и все блоки индекса,  что  увеличит  время  выполнения  запроса. Если индекс не используется, то выбираются все 100 блоков таблицы. В рассмотренной ситуации индекс не эффективен.</a:t>
            </a:r>
          </a:p>
          <a:p>
            <a:pPr lvl="0" indent="360000" algn="just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</a:rPr>
              <a:t>Отсортируем строки таблицы по ключу. Предположим, что распределение строк по значениям ключа равномерное. При использовании индекса будет выбран всего один или небольшое число блоков данных и блоки индекса (а не 1000 блоков таблицы).  Индекс ускоряет запрос.</a:t>
            </a:r>
          </a:p>
        </p:txBody>
      </p:sp>
    </p:spTree>
    <p:extLst>
      <p:ext uri="{BB962C8B-B14F-4D97-AF65-F5344CB8AC3E}">
        <p14:creationId xmlns:p14="http://schemas.microsoft.com/office/powerpoint/2010/main" val="2837317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E2816"/>
                </a:solidFill>
              </a:rPr>
              <a:t>Индексы битовой карты 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16CFED4-F19A-A0EF-F25E-93F3613EAD2F}"/>
              </a:ext>
            </a:extLst>
          </p:cNvPr>
          <p:cNvSpPr/>
          <p:nvPr/>
        </p:nvSpPr>
        <p:spPr>
          <a:xfrm>
            <a:off x="1223628" y="486564"/>
            <a:ext cx="6696744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360000" algn="just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</a:rPr>
              <a:t>Побитовые (</a:t>
            </a:r>
            <a:r>
              <a:rPr lang="ru-RU" sz="1400" dirty="0" err="1">
                <a:solidFill>
                  <a:srgbClr val="000099"/>
                </a:solidFill>
              </a:rPr>
              <a:t>BitMapped</a:t>
            </a:r>
            <a:r>
              <a:rPr lang="ru-RU" sz="1400" dirty="0">
                <a:solidFill>
                  <a:srgbClr val="000099"/>
                </a:solidFill>
              </a:rPr>
              <a:t>) индексы это разновидность не уникальных индексов. Побитовые индексы эффективны при малой разрешающей способности ключа.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Функционально битовый индекс идентичен обычному древесному индексу, хотя внутреннее их устройство различно.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Сами битовые индексы хранятся в виде 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B*-структуры.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endParaRPr lang="ru-RU" sz="1400" dirty="0">
              <a:solidFill>
                <a:srgbClr val="000099"/>
              </a:solidFill>
            </a:endParaRPr>
          </a:p>
          <a:p>
            <a:pPr lvl="0" indent="360000" algn="just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</a:rPr>
              <a:t>Структура строки битового индекса (в </a:t>
            </a:r>
            <a:r>
              <a:rPr lang="en-US" sz="1400" dirty="0">
                <a:solidFill>
                  <a:srgbClr val="000099"/>
                </a:solidFill>
              </a:rPr>
              <a:t>Oracle</a:t>
            </a:r>
            <a:r>
              <a:rPr lang="ru-RU" sz="1400" dirty="0">
                <a:solidFill>
                  <a:srgbClr val="000099"/>
                </a:solidFill>
              </a:rPr>
              <a:t>): </a:t>
            </a:r>
          </a:p>
          <a:p>
            <a:pPr lvl="0" indent="360000">
              <a:spcAft>
                <a:spcPts val="600"/>
              </a:spcAft>
              <a:buNone/>
            </a:pPr>
            <a:r>
              <a:rPr lang="ru-RU" sz="1400" dirty="0"/>
              <a:t>(&lt;</a:t>
            </a:r>
            <a:r>
              <a:rPr lang="ru-RU" sz="1400" b="1" dirty="0" err="1"/>
              <a:t>значение_ключа</a:t>
            </a:r>
            <a:r>
              <a:rPr lang="ru-RU" sz="1400" dirty="0"/>
              <a:t>, </a:t>
            </a:r>
            <a:r>
              <a:rPr lang="ru-RU" sz="1400" b="1" dirty="0" err="1"/>
              <a:t>начальное_значение_rowid</a:t>
            </a:r>
            <a:r>
              <a:rPr lang="ru-RU" sz="1400" dirty="0"/>
              <a:t>,  </a:t>
            </a:r>
            <a:r>
              <a:rPr lang="ru-RU" sz="1400" b="1" dirty="0" err="1"/>
              <a:t>конечное_значение_rowid</a:t>
            </a:r>
            <a:r>
              <a:rPr lang="ru-RU" sz="1400" dirty="0"/>
              <a:t>, </a:t>
            </a:r>
            <a:r>
              <a:rPr lang="ru-RU" sz="1400" b="1" dirty="0" err="1"/>
              <a:t>сегмент_битовой_карты</a:t>
            </a:r>
            <a:r>
              <a:rPr lang="ru-RU" sz="1400" dirty="0"/>
              <a:t>&gt;)</a:t>
            </a:r>
            <a:r>
              <a:rPr lang="ru-RU" sz="1400" dirty="0">
                <a:solidFill>
                  <a:srgbClr val="000099"/>
                </a:solidFill>
              </a:rPr>
              <a:t>.</a:t>
            </a:r>
          </a:p>
          <a:p>
            <a:pPr lvl="0" indent="360000" algn="just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</a:rPr>
              <a:t>где:</a:t>
            </a:r>
          </a:p>
          <a:p>
            <a:pPr lvl="0" indent="360000" algn="just">
              <a:spcAft>
                <a:spcPts val="600"/>
              </a:spcAft>
            </a:pPr>
            <a:r>
              <a:rPr lang="ru-RU" sz="1400" b="1" dirty="0">
                <a:solidFill>
                  <a:srgbClr val="000099"/>
                </a:solidFill>
              </a:rPr>
              <a:t>начальное</a:t>
            </a:r>
            <a:r>
              <a:rPr lang="ru-RU" sz="1400" dirty="0">
                <a:solidFill>
                  <a:srgbClr val="000099"/>
                </a:solidFill>
              </a:rPr>
              <a:t> и </a:t>
            </a:r>
            <a:r>
              <a:rPr lang="ru-RU" sz="1400" b="1" dirty="0">
                <a:solidFill>
                  <a:srgbClr val="000099"/>
                </a:solidFill>
              </a:rPr>
              <a:t>конечное значения </a:t>
            </a:r>
            <a:r>
              <a:rPr lang="ru-RU" sz="1400" b="1" dirty="0" err="1">
                <a:solidFill>
                  <a:srgbClr val="000099"/>
                </a:solidFill>
              </a:rPr>
              <a:t>rowid</a:t>
            </a:r>
            <a:r>
              <a:rPr lang="ru-RU" sz="1400" dirty="0">
                <a:solidFill>
                  <a:srgbClr val="000099"/>
                </a:solidFill>
              </a:rPr>
              <a:t> – указывает диапазон строк в таблице с конкретным значением ключа</a:t>
            </a:r>
          </a:p>
          <a:p>
            <a:pPr lvl="0" indent="360000" algn="just">
              <a:spcAft>
                <a:spcPts val="600"/>
              </a:spcAft>
            </a:pPr>
            <a:r>
              <a:rPr lang="ru-RU" sz="1400" b="1" dirty="0">
                <a:solidFill>
                  <a:srgbClr val="000099"/>
                </a:solidFill>
              </a:rPr>
              <a:t>сегмент битовой карты </a:t>
            </a:r>
            <a:r>
              <a:rPr lang="ru-RU" sz="1400" dirty="0">
                <a:solidFill>
                  <a:srgbClr val="000099"/>
                </a:solidFill>
              </a:rPr>
              <a:t>– это длинное битовое поле; установка бита в 1 означает наличие значения, а в 0 — на отсутствие значения ключа.</a:t>
            </a:r>
          </a:p>
          <a:p>
            <a:pPr lvl="0" indent="360000" algn="just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</a:rPr>
              <a:t>Сравним индексы. Пара </a:t>
            </a:r>
            <a:r>
              <a:rPr lang="ru-RU" sz="1400" dirty="0"/>
              <a:t>&lt;</a:t>
            </a:r>
            <a:r>
              <a:rPr lang="ru-RU" sz="1400" b="1" dirty="0"/>
              <a:t>значение ключа</a:t>
            </a:r>
            <a:r>
              <a:rPr lang="ru-RU" sz="1400" dirty="0"/>
              <a:t>, </a:t>
            </a:r>
            <a:r>
              <a:rPr lang="ru-RU" sz="1400" dirty="0" err="1"/>
              <a:t>rowid</a:t>
            </a:r>
            <a:r>
              <a:rPr lang="ru-RU" sz="1400" dirty="0"/>
              <a:t>&gt;</a:t>
            </a:r>
            <a:r>
              <a:rPr lang="ru-RU" sz="1400" dirty="0">
                <a:solidFill>
                  <a:srgbClr val="000099"/>
                </a:solidFill>
              </a:rPr>
              <a:t> в B*-индексе заменена парой &lt;значение ключа, сегмент двоичной карты&gt;, где “</a:t>
            </a:r>
            <a:r>
              <a:rPr lang="ru-RU" sz="1400" dirty="0" err="1">
                <a:solidFill>
                  <a:srgbClr val="000099"/>
                </a:solidFill>
              </a:rPr>
              <a:t>значение_ключа</a:t>
            </a:r>
            <a:r>
              <a:rPr lang="ru-RU" sz="1400" dirty="0">
                <a:solidFill>
                  <a:srgbClr val="000099"/>
                </a:solidFill>
              </a:rPr>
              <a:t>” состоит из колонок “</a:t>
            </a:r>
            <a:r>
              <a:rPr lang="ru-RU" sz="1400" dirty="0" err="1">
                <a:solidFill>
                  <a:srgbClr val="000099"/>
                </a:solidFill>
              </a:rPr>
              <a:t>значение_ключа</a:t>
            </a:r>
            <a:r>
              <a:rPr lang="ru-RU" sz="1400" dirty="0">
                <a:solidFill>
                  <a:srgbClr val="000099"/>
                </a:solidFill>
              </a:rPr>
              <a:t>”, “</a:t>
            </a:r>
            <a:r>
              <a:rPr lang="ru-RU" sz="1400" dirty="0" err="1">
                <a:solidFill>
                  <a:srgbClr val="000099"/>
                </a:solidFill>
              </a:rPr>
              <a:t>начало_rowid</a:t>
            </a:r>
            <a:r>
              <a:rPr lang="ru-RU" sz="1400" dirty="0">
                <a:solidFill>
                  <a:srgbClr val="000099"/>
                </a:solidFill>
              </a:rPr>
              <a:t>” и “</a:t>
            </a:r>
            <a:r>
              <a:rPr lang="ru-RU" sz="1400" dirty="0" err="1">
                <a:solidFill>
                  <a:srgbClr val="000099"/>
                </a:solidFill>
              </a:rPr>
              <a:t>конец_rowid</a:t>
            </a:r>
            <a:r>
              <a:rPr lang="ru-RU" sz="1400" dirty="0">
                <a:solidFill>
                  <a:srgbClr val="000099"/>
                </a:solidFill>
              </a:rPr>
              <a:t>”. Битовые индексы, как и древесные, могут быть конкатенированными.</a:t>
            </a:r>
          </a:p>
        </p:txBody>
      </p:sp>
    </p:spTree>
    <p:extLst>
      <p:ext uri="{BB962C8B-B14F-4D97-AF65-F5344CB8AC3E}">
        <p14:creationId xmlns:p14="http://schemas.microsoft.com/office/powerpoint/2010/main" val="14282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E2816"/>
                </a:solidFill>
              </a:rPr>
              <a:t>Индексы битовой карты </a:t>
            </a:r>
            <a:endParaRPr lang="ru-RU" sz="2000" b="1" dirty="0">
              <a:solidFill>
                <a:srgbClr val="C0000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5B90720-BDB9-1A75-3CA1-60C0D6DB5E9D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263" y="487791"/>
            <a:ext cx="4435737" cy="3138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0BB303-957A-721C-A60A-25C306EA69E8}"/>
              </a:ext>
            </a:extLst>
          </p:cNvPr>
          <p:cNvSpPr txBox="1"/>
          <p:nvPr/>
        </p:nvSpPr>
        <p:spPr>
          <a:xfrm>
            <a:off x="1525785" y="3608703"/>
            <a:ext cx="6228692" cy="108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99"/>
                </a:solidFill>
                <a:latin typeface="+mn-lt"/>
              </a:rPr>
              <a:t>Операции с такими индексами могут выполняться очень быстро, так как 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99"/>
                </a:solidFill>
                <a:latin typeface="+mn-lt"/>
              </a:rPr>
              <a:t>логические операции над битовыми матрицами транслируются 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99"/>
                </a:solidFill>
                <a:latin typeface="+mn-lt"/>
              </a:rPr>
              <a:t>непосредственно в команды центрального процессора, выполняющие </a:t>
            </a:r>
          </a:p>
          <a:p>
            <a:pPr marL="609600" indent="-609600" fontAlgn="base">
              <a:spcBef>
                <a:spcPct val="2000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99"/>
                </a:solidFill>
                <a:latin typeface="+mn-lt"/>
              </a:rPr>
              <a:t>побитовые операции над словами длиной 32 или 64 бита. </a:t>
            </a:r>
          </a:p>
        </p:txBody>
      </p:sp>
    </p:spTree>
    <p:extLst>
      <p:ext uri="{BB962C8B-B14F-4D97-AF65-F5344CB8AC3E}">
        <p14:creationId xmlns:p14="http://schemas.microsoft.com/office/powerpoint/2010/main" val="2791691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E2816"/>
                </a:solidFill>
              </a:rPr>
              <a:t>Доступ к данным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FD009-7E06-1EDD-2014-EA0A387C7B68}"/>
              </a:ext>
            </a:extLst>
          </p:cNvPr>
          <p:cNvSpPr txBox="1"/>
          <p:nvPr/>
        </p:nvSpPr>
        <p:spPr>
          <a:xfrm>
            <a:off x="1664804" y="461651"/>
            <a:ext cx="58143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>
              <a:buFontTx/>
              <a:buNone/>
            </a:pPr>
            <a:r>
              <a:rPr lang="ru-RU" sz="1400" b="1" dirty="0">
                <a:solidFill>
                  <a:srgbClr val="C00000"/>
                </a:solidFill>
              </a:rPr>
              <a:t>Кэш буферов данных, реализующий алгоритм </a:t>
            </a:r>
            <a:r>
              <a:rPr lang="en-US" sz="1400" b="1" dirty="0">
                <a:solidFill>
                  <a:srgbClr val="C00000"/>
                </a:solidFill>
              </a:rPr>
              <a:t>LRU</a:t>
            </a:r>
            <a:endParaRPr lang="ru-RU" sz="1400" b="1" dirty="0">
              <a:solidFill>
                <a:srgbClr val="C00000"/>
              </a:solidFill>
            </a:endParaRPr>
          </a:p>
          <a:p>
            <a:pPr indent="360000"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Логическая схема: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F565BD-C7EF-00A6-3A49-D37077B24D14}"/>
              </a:ext>
            </a:extLst>
          </p:cNvPr>
          <p:cNvSpPr/>
          <p:nvPr/>
        </p:nvSpPr>
        <p:spPr>
          <a:xfrm>
            <a:off x="1223628" y="2927523"/>
            <a:ext cx="66967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fontAlgn="base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000099"/>
                </a:solidFill>
              </a:rPr>
              <a:t>Физическое чтение. Считываемый блок помещается в голову. Содержимое кэша сдвигается на один блок. Хвостовой блок выталкивается.</a:t>
            </a:r>
          </a:p>
          <a:p>
            <a:pPr marL="342900" indent="-342900" algn="just" fontAlgn="base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000099"/>
                </a:solidFill>
              </a:rPr>
              <a:t>Логическое чтение. Блок из кэша перемещается в голову. Часть кэша левее выбранного блока смещается вправо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на один блок.</a:t>
            </a:r>
          </a:p>
          <a:p>
            <a:pPr indent="360000" algn="just" fontAlgn="base">
              <a:spcBef>
                <a:spcPts val="0"/>
              </a:spcBef>
              <a:spcAft>
                <a:spcPts val="600"/>
              </a:spcAft>
            </a:pPr>
            <a:r>
              <a:rPr lang="ru-RU" sz="1400" u="sng" dirty="0">
                <a:solidFill>
                  <a:srgbClr val="000099"/>
                </a:solidFill>
              </a:rPr>
              <a:t>Важное замечание</a:t>
            </a:r>
            <a:r>
              <a:rPr lang="ru-RU" sz="1400" dirty="0">
                <a:solidFill>
                  <a:srgbClr val="000099"/>
                </a:solidFill>
              </a:rPr>
              <a:t>: При числе блоков в сотни тысяч и более алгоритм не реализуем по скорости. Выполняют эквивалентные действия с указателями.</a:t>
            </a: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06D40CC9-339B-B751-CD9C-73E0FFFEB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25" y="1319811"/>
            <a:ext cx="2447975" cy="374775"/>
          </a:xfrm>
          <a:prstGeom prst="rect">
            <a:avLst/>
          </a:prstGeom>
        </p:spPr>
      </p:pic>
      <p:sp>
        <p:nvSpPr>
          <p:cNvPr id="8" name="Rectangle 60">
            <a:extLst>
              <a:ext uri="{FF2B5EF4-FFF2-40B4-BE49-F238E27FC236}">
                <a16:creationId xmlns:a16="http://schemas.microsoft.com/office/drawing/2014/main" id="{BA100E4D-F051-FEC3-FFDD-BAE370FCF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256" y="1319810"/>
            <a:ext cx="251495" cy="374775"/>
          </a:xfrm>
          <a:prstGeom prst="rect">
            <a:avLst/>
          </a:prstGeom>
          <a:solidFill>
            <a:srgbClr val="BBE0E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11" name="AutoShape 63">
            <a:extLst>
              <a:ext uri="{FF2B5EF4-FFF2-40B4-BE49-F238E27FC236}">
                <a16:creationId xmlns:a16="http://schemas.microsoft.com/office/drawing/2014/main" id="{A0F07745-E9A0-E215-BBAE-2DA242B96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714" y="2344784"/>
            <a:ext cx="576064" cy="374775"/>
          </a:xfrm>
          <a:prstGeom prst="can">
            <a:avLst>
              <a:gd name="adj" fmla="val 25000"/>
            </a:avLst>
          </a:prstGeom>
          <a:solidFill>
            <a:srgbClr val="BBE0E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13" name="Rectangle 60">
            <a:extLst>
              <a:ext uri="{FF2B5EF4-FFF2-40B4-BE49-F238E27FC236}">
                <a16:creationId xmlns:a16="http://schemas.microsoft.com/office/drawing/2014/main" id="{413AFEFD-24FE-486F-6F15-DEFF3CF6C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7433" y="2012723"/>
            <a:ext cx="251495" cy="374775"/>
          </a:xfrm>
          <a:prstGeom prst="rect">
            <a:avLst/>
          </a:prstGeom>
          <a:solidFill>
            <a:srgbClr val="BBE0E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14" name="Rectangle 60">
            <a:extLst>
              <a:ext uri="{FF2B5EF4-FFF2-40B4-BE49-F238E27FC236}">
                <a16:creationId xmlns:a16="http://schemas.microsoft.com/office/drawing/2014/main" id="{5DA65015-38F6-60DE-30C4-755739550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821" y="1319810"/>
            <a:ext cx="251495" cy="374775"/>
          </a:xfrm>
          <a:prstGeom prst="rect">
            <a:avLst/>
          </a:prstGeom>
          <a:solidFill>
            <a:srgbClr val="BBE0E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15" name="Rectangle 60">
            <a:extLst>
              <a:ext uri="{FF2B5EF4-FFF2-40B4-BE49-F238E27FC236}">
                <a16:creationId xmlns:a16="http://schemas.microsoft.com/office/drawing/2014/main" id="{50A71B61-2964-FBAB-F1F5-EB988117C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6888" y="2343984"/>
            <a:ext cx="251495" cy="374775"/>
          </a:xfrm>
          <a:prstGeom prst="rect">
            <a:avLst/>
          </a:prstGeom>
          <a:solidFill>
            <a:srgbClr val="BBE0E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16" name="AutoShape 66">
            <a:extLst>
              <a:ext uri="{FF2B5EF4-FFF2-40B4-BE49-F238E27FC236}">
                <a16:creationId xmlns:a16="http://schemas.microsoft.com/office/drawing/2014/main" id="{2FCA0FEA-A46C-E13A-1C4A-682BC592E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9013" y="2459840"/>
            <a:ext cx="504825" cy="142875"/>
          </a:xfrm>
          <a:prstGeom prst="leftArrow">
            <a:avLst>
              <a:gd name="adj1" fmla="val 50000"/>
              <a:gd name="adj2" fmla="val 88333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17" name="AutoShape 67">
            <a:extLst>
              <a:ext uri="{FF2B5EF4-FFF2-40B4-BE49-F238E27FC236}">
                <a16:creationId xmlns:a16="http://schemas.microsoft.com/office/drawing/2014/main" id="{EFCC5AB8-6F53-BEA9-83D7-C2D93DD4B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5835" y="1168687"/>
            <a:ext cx="358775" cy="1065923"/>
          </a:xfrm>
          <a:custGeom>
            <a:avLst/>
            <a:gdLst>
              <a:gd name="G0" fmla="+- 16821 0 0"/>
              <a:gd name="G1" fmla="+- 5043 0 0"/>
              <a:gd name="G2" fmla="+- 12158 0 5043"/>
              <a:gd name="G3" fmla="+- G2 0 5043"/>
              <a:gd name="G4" fmla="*/ G3 32768 32059"/>
              <a:gd name="G5" fmla="*/ G4 1 2"/>
              <a:gd name="G6" fmla="+- 21600 0 16821"/>
              <a:gd name="G7" fmla="*/ G6 5043 6079"/>
              <a:gd name="G8" fmla="+- G7 16821 0"/>
              <a:gd name="T0" fmla="*/ 16821 w 21600"/>
              <a:gd name="T1" fmla="*/ 0 h 21600"/>
              <a:gd name="T2" fmla="*/ 16821 w 21600"/>
              <a:gd name="T3" fmla="*/ 12158 h 21600"/>
              <a:gd name="T4" fmla="*/ 1059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6821" y="0"/>
                </a:lnTo>
                <a:lnTo>
                  <a:pt x="16821" y="5043"/>
                </a:lnTo>
                <a:lnTo>
                  <a:pt x="12427" y="5043"/>
                </a:lnTo>
                <a:cubicBezTo>
                  <a:pt x="5564" y="5043"/>
                  <a:pt x="0" y="8228"/>
                  <a:pt x="0" y="12158"/>
                </a:cubicBezTo>
                <a:lnTo>
                  <a:pt x="0" y="21600"/>
                </a:lnTo>
                <a:lnTo>
                  <a:pt x="2118" y="21600"/>
                </a:lnTo>
                <a:lnTo>
                  <a:pt x="2118" y="12158"/>
                </a:lnTo>
                <a:cubicBezTo>
                  <a:pt x="2118" y="9373"/>
                  <a:pt x="6733" y="7115"/>
                  <a:pt x="12427" y="7115"/>
                </a:cubicBezTo>
                <a:lnTo>
                  <a:pt x="16821" y="7115"/>
                </a:lnTo>
                <a:lnTo>
                  <a:pt x="16821" y="12158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18" name="AutoShape 64">
            <a:extLst>
              <a:ext uri="{FF2B5EF4-FFF2-40B4-BE49-F238E27FC236}">
                <a16:creationId xmlns:a16="http://schemas.microsoft.com/office/drawing/2014/main" id="{76109151-9685-E4A4-A64A-A6BDD54CB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520" y="1423148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19" name="AutoShape 64">
            <a:extLst>
              <a:ext uri="{FF2B5EF4-FFF2-40B4-BE49-F238E27FC236}">
                <a16:creationId xmlns:a16="http://schemas.microsoft.com/office/drawing/2014/main" id="{B4CBDB67-0750-1203-3ED1-D1F356A62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380434"/>
            <a:ext cx="246928" cy="114945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20" name="AutoShape 64">
            <a:extLst>
              <a:ext uri="{FF2B5EF4-FFF2-40B4-BE49-F238E27FC236}">
                <a16:creationId xmlns:a16="http://schemas.microsoft.com/office/drawing/2014/main" id="{648C3849-D69D-C166-4385-A4B6FF65227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567432" y="1505771"/>
            <a:ext cx="251495" cy="114945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21" name="AutoShape 64">
            <a:extLst>
              <a:ext uri="{FF2B5EF4-FFF2-40B4-BE49-F238E27FC236}">
                <a16:creationId xmlns:a16="http://schemas.microsoft.com/office/drawing/2014/main" id="{8BBC8971-5B44-2D50-BA67-F4D7DE7E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478" y="1423148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22" name="AutoShape 69">
            <a:extLst>
              <a:ext uri="{FF2B5EF4-FFF2-40B4-BE49-F238E27FC236}">
                <a16:creationId xmlns:a16="http://schemas.microsoft.com/office/drawing/2014/main" id="{1112CC34-F050-095E-0FB3-D2C6855F8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0947" y="1722953"/>
            <a:ext cx="144463" cy="215900"/>
          </a:xfrm>
          <a:prstGeom prst="downArrow">
            <a:avLst>
              <a:gd name="adj1" fmla="val 50000"/>
              <a:gd name="adj2" fmla="val 37363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23" name="Стрелка: изогнутая вверх 22">
            <a:extLst>
              <a:ext uri="{FF2B5EF4-FFF2-40B4-BE49-F238E27FC236}">
                <a16:creationId xmlns:a16="http://schemas.microsoft.com/office/drawing/2014/main" id="{1015C767-1B39-DC9C-129B-82E85071F0CD}"/>
              </a:ext>
            </a:extLst>
          </p:cNvPr>
          <p:cNvSpPr/>
          <p:nvPr/>
        </p:nvSpPr>
        <p:spPr>
          <a:xfrm flipH="1">
            <a:off x="2646821" y="1821564"/>
            <a:ext cx="1876232" cy="413046"/>
          </a:xfrm>
          <a:prstGeom prst="bentUpArrow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AutoShape 64">
            <a:extLst>
              <a:ext uri="{FF2B5EF4-FFF2-40B4-BE49-F238E27FC236}">
                <a16:creationId xmlns:a16="http://schemas.microsoft.com/office/drawing/2014/main" id="{01BD28C0-46CD-9FAD-1B3A-5F854AD78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7829" y="1433540"/>
            <a:ext cx="647700" cy="144462"/>
          </a:xfrm>
          <a:prstGeom prst="rightArrow">
            <a:avLst>
              <a:gd name="adj1" fmla="val 50000"/>
              <a:gd name="adj2" fmla="val 112088"/>
            </a:avLst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26" name="AutoShape 81">
            <a:extLst>
              <a:ext uri="{FF2B5EF4-FFF2-40B4-BE49-F238E27FC236}">
                <a16:creationId xmlns:a16="http://schemas.microsoft.com/office/drawing/2014/main" id="{04074EDE-A8EC-3B59-57A1-7E9CD6C0F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4441" y="2589883"/>
            <a:ext cx="2447975" cy="310470"/>
          </a:xfrm>
          <a:prstGeom prst="wedgeRoundRectCallout">
            <a:avLst>
              <a:gd name="adj1" fmla="val -57259"/>
              <a:gd name="adj2" fmla="val -148001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99"/>
                </a:solidFill>
              </a:rPr>
              <a:t>Логический ввод-вывод</a:t>
            </a:r>
          </a:p>
        </p:txBody>
      </p:sp>
      <p:sp>
        <p:nvSpPr>
          <p:cNvPr id="27" name="AutoShape 80">
            <a:extLst>
              <a:ext uri="{FF2B5EF4-FFF2-40B4-BE49-F238E27FC236}">
                <a16:creationId xmlns:a16="http://schemas.microsoft.com/office/drawing/2014/main" id="{3BC3601A-01AF-8DE8-0903-0312D4431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32" y="1012041"/>
            <a:ext cx="1368375" cy="649288"/>
          </a:xfrm>
          <a:prstGeom prst="wedgeRoundRectCallout">
            <a:avLst>
              <a:gd name="adj1" fmla="val 49092"/>
              <a:gd name="adj2" fmla="val 98722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99"/>
                </a:solidFill>
              </a:rPr>
              <a:t>Физический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99"/>
                </a:solidFill>
              </a:rPr>
              <a:t>ввод-вывод</a:t>
            </a:r>
          </a:p>
        </p:txBody>
      </p:sp>
      <p:sp>
        <p:nvSpPr>
          <p:cNvPr id="28" name="AutoShape 78">
            <a:extLst>
              <a:ext uri="{FF2B5EF4-FFF2-40B4-BE49-F238E27FC236}">
                <a16:creationId xmlns:a16="http://schemas.microsoft.com/office/drawing/2014/main" id="{854C71FD-A258-E182-7097-C1D8F0110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37" y="2291339"/>
            <a:ext cx="1499991" cy="337001"/>
          </a:xfrm>
          <a:prstGeom prst="wedgeRoundRectCallout">
            <a:avLst>
              <a:gd name="adj1" fmla="val 61928"/>
              <a:gd name="adj2" fmla="val 18291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99"/>
                </a:solidFill>
              </a:rPr>
              <a:t>Блоки данных</a:t>
            </a:r>
          </a:p>
        </p:txBody>
      </p:sp>
      <p:sp>
        <p:nvSpPr>
          <p:cNvPr id="30" name="AutoShape 88">
            <a:extLst>
              <a:ext uri="{FF2B5EF4-FFF2-40B4-BE49-F238E27FC236}">
                <a16:creationId xmlns:a16="http://schemas.microsoft.com/office/drawing/2014/main" id="{3D1B0D1A-8D96-7A8E-D9BA-4FF3553B7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704" y="1967673"/>
            <a:ext cx="1727448" cy="839649"/>
          </a:xfrm>
          <a:prstGeom prst="wedgeRoundRectCallout">
            <a:avLst>
              <a:gd name="adj1" fmla="val -9405"/>
              <a:gd name="adj2" fmla="val -90699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99"/>
                </a:solidFill>
              </a:rPr>
              <a:t>Удаление блока с самым давним использованием</a:t>
            </a:r>
          </a:p>
        </p:txBody>
      </p:sp>
      <p:sp>
        <p:nvSpPr>
          <p:cNvPr id="31" name="Rectangle 79">
            <a:extLst>
              <a:ext uri="{FF2B5EF4-FFF2-40B4-BE49-F238E27FC236}">
                <a16:creationId xmlns:a16="http://schemas.microsoft.com/office/drawing/2014/main" id="{CD761A77-1AD0-3129-C8EE-529AD87BA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0553" y="2768318"/>
            <a:ext cx="863600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99"/>
                </a:solidFill>
              </a:rPr>
              <a:t>Диск</a:t>
            </a:r>
          </a:p>
        </p:txBody>
      </p:sp>
    </p:spTree>
    <p:extLst>
      <p:ext uri="{BB962C8B-B14F-4D97-AF65-F5344CB8AC3E}">
        <p14:creationId xmlns:p14="http://schemas.microsoft.com/office/powerpoint/2010/main" val="101446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E2816"/>
                </a:solidFill>
              </a:rPr>
              <a:t>Доступ к единственной таблице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796DE6A-CD4E-4F0E-B2C8-90B2A5F32CA9}"/>
              </a:ext>
            </a:extLst>
          </p:cNvPr>
          <p:cNvSpPr txBox="1">
            <a:spLocks noChangeArrowheads="1"/>
          </p:cNvSpPr>
          <p:nvPr/>
        </p:nvSpPr>
        <p:spPr>
          <a:xfrm>
            <a:off x="1259632" y="461651"/>
            <a:ext cx="6984776" cy="434234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Существует два варианта доступа к одной таблице: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400" b="1" dirty="0">
                <a:solidFill>
                  <a:srgbClr val="000099"/>
                </a:solidFill>
              </a:rPr>
              <a:t>Полное сканирование таблицы.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400" b="1" dirty="0">
                <a:solidFill>
                  <a:srgbClr val="000099"/>
                </a:solidFill>
              </a:rPr>
              <a:t>Индексный доступ к таблице.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Полное сканирование таблицы это чтение всех блоков таблицы без использования индексов. Одна из возможных неприятностей в том, что при использовании стратегии </a:t>
            </a:r>
            <a:r>
              <a:rPr lang="en-US" sz="1400" dirty="0">
                <a:solidFill>
                  <a:srgbClr val="000099"/>
                </a:solidFill>
              </a:rPr>
              <a:t>LRU </a:t>
            </a:r>
            <a:r>
              <a:rPr lang="ru-RU" sz="1400" dirty="0">
                <a:solidFill>
                  <a:srgbClr val="000099"/>
                </a:solidFill>
              </a:rPr>
              <a:t>сканирование большой таблицы может удалить из кэша многие блоки данных и индексов других таблиц. Это вызвало бы снижение производительности запросов к другим таблицам. Чтобы этого не случилось, алгоритм изменяют так, чтобы блоки, полученные при полном сканировании большой таблицы, отправлялись в хвост кэша. По миновании необходимости их заменяют на следующую группу блоков.</a:t>
            </a:r>
            <a:endParaRPr lang="ru-RU" sz="14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10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-180479" y="1329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E2816"/>
                </a:solidFill>
              </a:rPr>
              <a:t>Соединения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2D99C50-9A72-40A5-972D-B3B74C04F44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87624" y="519522"/>
            <a:ext cx="6768752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Рассмотренные ранее (воображаемые!) алгоритмы выполнения запросов </a:t>
            </a:r>
            <a:r>
              <a:rPr lang="en-US" sz="1400" dirty="0">
                <a:solidFill>
                  <a:srgbClr val="000099"/>
                </a:solidFill>
              </a:rPr>
              <a:t>SQL</a:t>
            </a:r>
            <a:r>
              <a:rPr lang="ru-RU" sz="1400" dirty="0">
                <a:solidFill>
                  <a:srgbClr val="000099"/>
                </a:solidFill>
              </a:rPr>
              <a:t> к нескольким таблицам, основаны на создании декартового произведения, которое даже для не очень больших таблиц вычисляется неприемлемо медленно.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Мы рассмотрим три способа реализации соединений, используемые в практике – соединения при помощи </a:t>
            </a:r>
            <a:r>
              <a:rPr lang="ru-RU" sz="1400" b="1" dirty="0">
                <a:solidFill>
                  <a:srgbClr val="000099"/>
                </a:solidFill>
              </a:rPr>
              <a:t>вложенных циклов (</a:t>
            </a:r>
            <a:r>
              <a:rPr lang="en-US" sz="1400" b="1" dirty="0">
                <a:solidFill>
                  <a:srgbClr val="000099"/>
                </a:solidFill>
              </a:rPr>
              <a:t>nested loops</a:t>
            </a:r>
            <a:r>
              <a:rPr lang="ru-RU" sz="1400" b="1" dirty="0">
                <a:solidFill>
                  <a:srgbClr val="000099"/>
                </a:solidFill>
              </a:rPr>
              <a:t>)</a:t>
            </a:r>
            <a:r>
              <a:rPr lang="en-US" sz="1400" dirty="0">
                <a:solidFill>
                  <a:srgbClr val="000099"/>
                </a:solidFill>
              </a:rPr>
              <a:t>, </a:t>
            </a:r>
            <a:r>
              <a:rPr lang="ru-RU" sz="1400" dirty="0">
                <a:solidFill>
                  <a:srgbClr val="000099"/>
                </a:solidFill>
              </a:rPr>
              <a:t>соединения </a:t>
            </a:r>
            <a:r>
              <a:rPr lang="ru-RU" sz="1400" b="1" dirty="0">
                <a:solidFill>
                  <a:srgbClr val="000099"/>
                </a:solidFill>
              </a:rPr>
              <a:t>хешированием (</a:t>
            </a:r>
            <a:r>
              <a:rPr lang="en-US" sz="1400" b="1" dirty="0">
                <a:solidFill>
                  <a:srgbClr val="000099"/>
                </a:solidFill>
              </a:rPr>
              <a:t>hash join</a:t>
            </a:r>
            <a:r>
              <a:rPr lang="ru-RU" sz="1400" b="1" dirty="0">
                <a:solidFill>
                  <a:srgbClr val="000099"/>
                </a:solidFill>
              </a:rPr>
              <a:t>)</a:t>
            </a:r>
            <a:r>
              <a:rPr lang="ru-RU" sz="1400" dirty="0">
                <a:solidFill>
                  <a:srgbClr val="000099"/>
                </a:solidFill>
              </a:rPr>
              <a:t> и соединения с сортировкой слиянием </a:t>
            </a:r>
            <a:r>
              <a:rPr lang="ru-RU" sz="1400" b="1" dirty="0">
                <a:solidFill>
                  <a:srgbClr val="000099"/>
                </a:solidFill>
              </a:rPr>
              <a:t>(</a:t>
            </a:r>
            <a:r>
              <a:rPr lang="en-US" sz="1400" b="1" dirty="0">
                <a:solidFill>
                  <a:srgbClr val="000099"/>
                </a:solidFill>
              </a:rPr>
              <a:t>merge join</a:t>
            </a:r>
            <a:r>
              <a:rPr lang="ru-RU" sz="1400" b="1" dirty="0">
                <a:solidFill>
                  <a:srgbClr val="000099"/>
                </a:solidFill>
              </a:rPr>
              <a:t>)</a:t>
            </a:r>
            <a:r>
              <a:rPr lang="ru-RU" sz="1400" dirty="0">
                <a:solidFill>
                  <a:srgbClr val="000099"/>
                </a:solidFill>
              </a:rPr>
              <a:t>.</a:t>
            </a:r>
            <a:endParaRPr lang="en-US" sz="1400" dirty="0">
              <a:solidFill>
                <a:srgbClr val="000099"/>
              </a:solidFill>
            </a:endParaRP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В соединениях хэшированием и с сортировкой слиянием сначала обращаются к каждой таблице отдельно, а затем соединяют соответствующие строки и отбрасывают ненужные. 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В дальнейшем это позволит нам понимать конструкции планов исполнения запросов </a:t>
            </a:r>
            <a:r>
              <a:rPr lang="en-US" sz="1400" dirty="0">
                <a:solidFill>
                  <a:srgbClr val="000099"/>
                </a:solidFill>
              </a:rPr>
              <a:t>SQL.</a:t>
            </a:r>
            <a:r>
              <a:rPr lang="ru-RU" sz="1400" dirty="0">
                <a:solidFill>
                  <a:srgbClr val="000099"/>
                </a:solidFill>
              </a:rPr>
              <a:t> А овладение знаниями и навыками управления планами исполнения – это ещё один слой знаний </a:t>
            </a:r>
            <a:r>
              <a:rPr lang="en-US" sz="1400" dirty="0">
                <a:solidFill>
                  <a:srgbClr val="000099"/>
                </a:solidFill>
              </a:rPr>
              <a:t>SQL, </a:t>
            </a:r>
            <a:r>
              <a:rPr lang="ru-RU" sz="1400" dirty="0">
                <a:solidFill>
                  <a:srgbClr val="000099"/>
                </a:solidFill>
              </a:rPr>
              <a:t>совершенно необходимый для написания запросов на профессиональном уровне.</a:t>
            </a:r>
          </a:p>
        </p:txBody>
      </p:sp>
    </p:spTree>
    <p:extLst>
      <p:ext uri="{BB962C8B-B14F-4D97-AF65-F5344CB8AC3E}">
        <p14:creationId xmlns:p14="http://schemas.microsoft.com/office/powerpoint/2010/main" val="1429398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E2816"/>
                </a:solidFill>
              </a:rPr>
              <a:t>Соединение</a:t>
            </a:r>
            <a:r>
              <a:rPr lang="en-US" sz="2000" b="1" dirty="0">
                <a:solidFill>
                  <a:srgbClr val="CE2816"/>
                </a:solidFill>
              </a:rPr>
              <a:t> </a:t>
            </a:r>
            <a:r>
              <a:rPr lang="ru-RU" sz="2000" b="1" dirty="0">
                <a:solidFill>
                  <a:srgbClr val="CE2816"/>
                </a:solidFill>
              </a:rPr>
              <a:t>при помощи вложенных циклов</a:t>
            </a:r>
            <a:endParaRPr lang="ru-RU" sz="2000" b="1" dirty="0">
              <a:solidFill>
                <a:srgbClr val="C00000"/>
              </a:solidFill>
            </a:endParaRPr>
          </a:p>
        </p:txBody>
      </p:sp>
      <p:grpSp>
        <p:nvGrpSpPr>
          <p:cNvPr id="5" name="Group 50">
            <a:extLst>
              <a:ext uri="{FF2B5EF4-FFF2-40B4-BE49-F238E27FC236}">
                <a16:creationId xmlns:a16="http://schemas.microsoft.com/office/drawing/2014/main" id="{7D84769C-6FDE-76B1-DB17-2CFE1F249A38}"/>
              </a:ext>
            </a:extLst>
          </p:cNvPr>
          <p:cNvGrpSpPr>
            <a:grpSpLocks/>
          </p:cNvGrpSpPr>
          <p:nvPr/>
        </p:nvGrpSpPr>
        <p:grpSpPr bwMode="auto">
          <a:xfrm>
            <a:off x="591940" y="529109"/>
            <a:ext cx="7770814" cy="2486025"/>
            <a:chOff x="191" y="737"/>
            <a:chExt cx="4895" cy="1566"/>
          </a:xfrm>
        </p:grpSpPr>
        <p:sp>
          <p:nvSpPr>
            <p:cNvPr id="7" name="Document">
              <a:extLst>
                <a:ext uri="{FF2B5EF4-FFF2-40B4-BE49-F238E27FC236}">
                  <a16:creationId xmlns:a16="http://schemas.microsoft.com/office/drawing/2014/main" id="{89EC256C-2B5D-EC56-95D4-FF5706B255D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21" y="737"/>
              <a:ext cx="681" cy="40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CE2816"/>
                  </a:solidFill>
                </a:rPr>
                <a:t>Ведущая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CE2816"/>
                  </a:solidFill>
                </a:rPr>
                <a:t>таблица</a:t>
              </a:r>
            </a:p>
          </p:txBody>
        </p:sp>
        <p:sp>
          <p:nvSpPr>
            <p:cNvPr id="8" name="Oval 34">
              <a:extLst>
                <a:ext uri="{FF2B5EF4-FFF2-40B4-BE49-F238E27FC236}">
                  <a16:creationId xmlns:a16="http://schemas.microsoft.com/office/drawing/2014/main" id="{73C2E945-29F4-88D2-C607-41AAD5327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" y="1506"/>
              <a:ext cx="681" cy="726"/>
            </a:xfrm>
            <a:prstGeom prst="ellipse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4000">
                <a:solidFill>
                  <a:srgbClr val="CE2816"/>
                </a:solidFill>
              </a:endParaRPr>
            </a:p>
          </p:txBody>
        </p:sp>
        <p:sp>
          <p:nvSpPr>
            <p:cNvPr id="9" name="AutoShape 33">
              <a:extLst>
                <a:ext uri="{FF2B5EF4-FFF2-40B4-BE49-F238E27FC236}">
                  <a16:creationId xmlns:a16="http://schemas.microsoft.com/office/drawing/2014/main" id="{33DC3879-C378-15AC-4DA1-CDE21CCDE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" y="1706"/>
              <a:ext cx="227" cy="363"/>
            </a:xfrm>
            <a:prstGeom prst="curvedLeftArrow">
              <a:avLst>
                <a:gd name="adj1" fmla="val 948"/>
                <a:gd name="adj2" fmla="val 32930"/>
                <a:gd name="adj3" fmla="val 33333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4000">
                <a:solidFill>
                  <a:srgbClr val="CE2816"/>
                </a:solidFill>
              </a:endParaRPr>
            </a:p>
          </p:txBody>
        </p:sp>
        <p:sp>
          <p:nvSpPr>
            <p:cNvPr id="10" name="AutoShape 35">
              <a:extLst>
                <a:ext uri="{FF2B5EF4-FFF2-40B4-BE49-F238E27FC236}">
                  <a16:creationId xmlns:a16="http://schemas.microsoft.com/office/drawing/2014/main" id="{4E11EA82-198A-5F66-FBF6-03B82EBEB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" y="1167"/>
              <a:ext cx="181" cy="332"/>
            </a:xfrm>
            <a:prstGeom prst="downArrow">
              <a:avLst>
                <a:gd name="adj1" fmla="val 50000"/>
                <a:gd name="adj2" fmla="val 62569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4000">
                <a:solidFill>
                  <a:srgbClr val="CE2816"/>
                </a:solidFill>
              </a:endParaRPr>
            </a:p>
          </p:txBody>
        </p:sp>
        <p:sp>
          <p:nvSpPr>
            <p:cNvPr id="11" name="AutoShape 36">
              <a:extLst>
                <a:ext uri="{FF2B5EF4-FFF2-40B4-BE49-F238E27FC236}">
                  <a16:creationId xmlns:a16="http://schemas.microsoft.com/office/drawing/2014/main" id="{9DD8598B-1EB2-061D-1146-C3F3F59AD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" y="941"/>
              <a:ext cx="817" cy="453"/>
            </a:xfrm>
            <a:prstGeom prst="wedgeRoundRectCallout">
              <a:avLst>
                <a:gd name="adj1" fmla="val 55832"/>
                <a:gd name="adj2" fmla="val 101138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000000"/>
                  </a:solidFill>
                </a:rPr>
                <a:t>Выбирать по одной строке</a:t>
              </a:r>
            </a:p>
          </p:txBody>
        </p:sp>
        <p:sp>
          <p:nvSpPr>
            <p:cNvPr id="12" name="AutoShape 37">
              <a:extLst>
                <a:ext uri="{FF2B5EF4-FFF2-40B4-BE49-F238E27FC236}">
                  <a16:creationId xmlns:a16="http://schemas.microsoft.com/office/drawing/2014/main" id="{93125F92-A097-2EBC-FC5B-D77BF26C4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5" y="1811"/>
              <a:ext cx="1514" cy="116"/>
            </a:xfrm>
            <a:prstGeom prst="rightArrow">
              <a:avLst>
                <a:gd name="adj1" fmla="val 50000"/>
                <a:gd name="adj2" fmla="val 350184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4000">
                <a:solidFill>
                  <a:srgbClr val="CE2816"/>
                </a:solidFill>
              </a:endParaRPr>
            </a:p>
          </p:txBody>
        </p:sp>
        <p:sp>
          <p:nvSpPr>
            <p:cNvPr id="13" name="AutoShape 38">
              <a:extLst>
                <a:ext uri="{FF2B5EF4-FFF2-40B4-BE49-F238E27FC236}">
                  <a16:creationId xmlns:a16="http://schemas.microsoft.com/office/drawing/2014/main" id="{4FF9D537-7A7B-E2E2-8A1F-B272A5722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1081"/>
              <a:ext cx="845" cy="312"/>
            </a:xfrm>
            <a:prstGeom prst="wedgeRoundRectCallout">
              <a:avLst>
                <a:gd name="adj1" fmla="val -2869"/>
                <a:gd name="adj2" fmla="val 163256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000000"/>
                  </a:solidFill>
                </a:rPr>
                <a:t>Передать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000000"/>
                  </a:solidFill>
                </a:rPr>
                <a:t>одну строку</a:t>
              </a:r>
            </a:p>
          </p:txBody>
        </p:sp>
        <p:sp>
          <p:nvSpPr>
            <p:cNvPr id="14" name="Document">
              <a:extLst>
                <a:ext uri="{FF2B5EF4-FFF2-40B4-BE49-F238E27FC236}">
                  <a16:creationId xmlns:a16="http://schemas.microsoft.com/office/drawing/2014/main" id="{F7EF8064-8F0F-A71E-E76A-B059826004DE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290" y="737"/>
              <a:ext cx="680" cy="40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CE2816"/>
                  </a:solidFill>
                </a:rPr>
                <a:t>Ведомая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CE2816"/>
                  </a:solidFill>
                </a:rPr>
                <a:t>таблица</a:t>
              </a:r>
            </a:p>
          </p:txBody>
        </p:sp>
        <p:sp>
          <p:nvSpPr>
            <p:cNvPr id="15" name="Oval 42">
              <a:extLst>
                <a:ext uri="{FF2B5EF4-FFF2-40B4-BE49-F238E27FC236}">
                  <a16:creationId xmlns:a16="http://schemas.microsoft.com/office/drawing/2014/main" id="{B942A113-CC50-75F4-4245-A477BA938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1" y="1506"/>
              <a:ext cx="681" cy="726"/>
            </a:xfrm>
            <a:prstGeom prst="ellipse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4000">
                <a:solidFill>
                  <a:srgbClr val="CE2816"/>
                </a:solidFill>
              </a:endParaRPr>
            </a:p>
          </p:txBody>
        </p:sp>
        <p:sp>
          <p:nvSpPr>
            <p:cNvPr id="16" name="AutoShape 43">
              <a:extLst>
                <a:ext uri="{FF2B5EF4-FFF2-40B4-BE49-F238E27FC236}">
                  <a16:creationId xmlns:a16="http://schemas.microsoft.com/office/drawing/2014/main" id="{EEE2CFB3-B14D-8EF5-5126-9FB7D2A5F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1693"/>
              <a:ext cx="227" cy="363"/>
            </a:xfrm>
            <a:prstGeom prst="curvedLeftArrow">
              <a:avLst>
                <a:gd name="adj1" fmla="val 948"/>
                <a:gd name="adj2" fmla="val 32930"/>
                <a:gd name="adj3" fmla="val 33333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4000">
                <a:solidFill>
                  <a:srgbClr val="CE2816"/>
                </a:solidFill>
              </a:endParaRPr>
            </a:p>
          </p:txBody>
        </p:sp>
        <p:sp>
          <p:nvSpPr>
            <p:cNvPr id="17" name="AutoShape 44">
              <a:extLst>
                <a:ext uri="{FF2B5EF4-FFF2-40B4-BE49-F238E27FC236}">
                  <a16:creationId xmlns:a16="http://schemas.microsoft.com/office/drawing/2014/main" id="{AAE08B7D-36DC-6FB6-4A44-C5297B850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1168"/>
              <a:ext cx="181" cy="331"/>
            </a:xfrm>
            <a:prstGeom prst="downArrow">
              <a:avLst>
                <a:gd name="adj1" fmla="val 50000"/>
                <a:gd name="adj2" fmla="val 62569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4000">
                <a:solidFill>
                  <a:srgbClr val="CE2816"/>
                </a:solidFill>
              </a:endParaRPr>
            </a:p>
          </p:txBody>
        </p:sp>
        <p:sp>
          <p:nvSpPr>
            <p:cNvPr id="18" name="AutoShape 45">
              <a:extLst>
                <a:ext uri="{FF2B5EF4-FFF2-40B4-BE49-F238E27FC236}">
                  <a16:creationId xmlns:a16="http://schemas.microsoft.com/office/drawing/2014/main" id="{9A7AF8F3-5109-BD98-3F5C-9629D8808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794"/>
              <a:ext cx="899" cy="574"/>
            </a:xfrm>
            <a:prstGeom prst="wedgeRoundRectCallout">
              <a:avLst>
                <a:gd name="adj1" fmla="val -64952"/>
                <a:gd name="adj2" fmla="val 90676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000000"/>
                  </a:solidFill>
                </a:rPr>
                <a:t>Выбирать по одной строке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000000"/>
                  </a:solidFill>
                </a:rPr>
                <a:t>из ведомой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000000"/>
                  </a:solidFill>
                </a:rPr>
                <a:t>таблицы</a:t>
              </a:r>
            </a:p>
          </p:txBody>
        </p:sp>
        <p:sp>
          <p:nvSpPr>
            <p:cNvPr id="19" name="AutoShape 46">
              <a:extLst>
                <a:ext uri="{FF2B5EF4-FFF2-40B4-BE49-F238E27FC236}">
                  <a16:creationId xmlns:a16="http://schemas.microsoft.com/office/drawing/2014/main" id="{A1ED15FC-4B0D-73AB-3863-948D88A03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8" y="1743"/>
              <a:ext cx="998" cy="182"/>
            </a:xfrm>
            <a:prstGeom prst="rightArrow">
              <a:avLst>
                <a:gd name="adj1" fmla="val 50000"/>
                <a:gd name="adj2" fmla="val 137088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4000">
                <a:solidFill>
                  <a:srgbClr val="CE2816"/>
                </a:solidFill>
              </a:endParaRPr>
            </a:p>
          </p:txBody>
        </p:sp>
        <p:sp>
          <p:nvSpPr>
            <p:cNvPr id="20" name="AutoShape 47">
              <a:extLst>
                <a:ext uri="{FF2B5EF4-FFF2-40B4-BE49-F238E27FC236}">
                  <a16:creationId xmlns:a16="http://schemas.microsoft.com/office/drawing/2014/main" id="{27F461E9-726C-2906-AEFA-91A16E519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9" y="2032"/>
              <a:ext cx="862" cy="271"/>
            </a:xfrm>
            <a:prstGeom prst="wedgeRoundRectCallout">
              <a:avLst>
                <a:gd name="adj1" fmla="val -14448"/>
                <a:gd name="adj2" fmla="val -89761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000000"/>
                  </a:solidFill>
                </a:rPr>
                <a:t>Одна строка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000000"/>
                  </a:solidFill>
                </a:rPr>
                <a:t>результата</a:t>
              </a:r>
            </a:p>
          </p:txBody>
        </p:sp>
        <p:sp>
          <p:nvSpPr>
            <p:cNvPr id="21" name="Rectangle 48">
              <a:extLst>
                <a:ext uri="{FF2B5EF4-FFF2-40B4-BE49-F238E27FC236}">
                  <a16:creationId xmlns:a16="http://schemas.microsoft.com/office/drawing/2014/main" id="{42FF1FF0-F6F9-A7A1-27CC-298EB55DA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" y="1892"/>
              <a:ext cx="862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CE2816"/>
                  </a:solidFill>
                </a:rPr>
                <a:t>Внешний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CE2816"/>
                  </a:solidFill>
                </a:rPr>
                <a:t>цикл</a:t>
              </a:r>
            </a:p>
          </p:txBody>
        </p:sp>
      </p:grpSp>
      <p:sp>
        <p:nvSpPr>
          <p:cNvPr id="22" name="Rectangle 48">
            <a:extLst>
              <a:ext uri="{FF2B5EF4-FFF2-40B4-BE49-F238E27FC236}">
                <a16:creationId xmlns:a16="http://schemas.microsoft.com/office/drawing/2014/main" id="{691891E9-0E03-3000-E14D-AC247DC31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6767" y="2355528"/>
            <a:ext cx="1368425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CE2816"/>
                </a:solidFill>
              </a:rPr>
              <a:t>Внутренний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CE2816"/>
                </a:solidFill>
              </a:rPr>
              <a:t>цикл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54BF40-D46E-2DA3-A8C0-F2B8743878F1}"/>
              </a:ext>
            </a:extLst>
          </p:cNvPr>
          <p:cNvSpPr txBox="1"/>
          <p:nvPr/>
        </p:nvSpPr>
        <p:spPr>
          <a:xfrm>
            <a:off x="1214029" y="3048501"/>
            <a:ext cx="671594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Внешний цикл выполняет фактически однотабличный запрос к ведущей таблице, используя только условия, относящиеся к этой таблице. Каждая найденная строка передаётся внутреннему циклу, который, перебирая строки ведомой таблицы, ищет по одной все подходящие строки. Первая такая строка формирует первую строку результата, передавая её в результирующую таблицу. После того, как будут перебраны все строки ведомой таблицы, внешний цикл, выберет следующую строку ведущей таблицы и т.д.</a:t>
            </a:r>
          </a:p>
        </p:txBody>
      </p:sp>
    </p:spTree>
    <p:extLst>
      <p:ext uri="{BB962C8B-B14F-4D97-AF65-F5344CB8AC3E}">
        <p14:creationId xmlns:p14="http://schemas.microsoft.com/office/powerpoint/2010/main" val="6653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00000"/>
                </a:solidFill>
              </a:rPr>
              <a:t>Цели лекции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E5AD3A4-90A0-4FC4-A347-0A87F9BD94A1}"/>
              </a:ext>
            </a:extLst>
          </p:cNvPr>
          <p:cNvSpPr/>
          <p:nvPr/>
        </p:nvSpPr>
        <p:spPr>
          <a:xfrm>
            <a:off x="1043608" y="461651"/>
            <a:ext cx="7056784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 Будут рассмотрены структуры хранения данных, доступ к данным, их буферирование, индексы, представления таблиц в базах данных табличного типа. Из-за обширности изучаемого предмета и недостатка времени изложение будет отрывочным.</a:t>
            </a:r>
          </a:p>
          <a:p>
            <a:pPr indent="360000" algn="just" eaLnBrk="1" hangingPunct="1"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Бегло рассмотрим планы исполнения и оптимизацию запросов </a:t>
            </a:r>
            <a:r>
              <a:rPr lang="en-US" sz="1400" dirty="0">
                <a:solidFill>
                  <a:srgbClr val="000099"/>
                </a:solidFill>
              </a:rPr>
              <a:t>SQL</a:t>
            </a:r>
            <a:r>
              <a:rPr lang="ru-RU" sz="1400" dirty="0">
                <a:solidFill>
                  <a:srgbClr val="000099"/>
                </a:solidFill>
              </a:rPr>
              <a:t>. Уже говорилось о том, что языки баз данных как правило </a:t>
            </a:r>
            <a:r>
              <a:rPr lang="ru-RU" sz="1400" b="1" dirty="0">
                <a:solidFill>
                  <a:srgbClr val="000099"/>
                </a:solidFill>
              </a:rPr>
              <a:t>декларативны</a:t>
            </a:r>
            <a:r>
              <a:rPr lang="ru-RU" sz="1400" dirty="0">
                <a:solidFill>
                  <a:srgbClr val="000099"/>
                </a:solidFill>
              </a:rPr>
              <a:t>. Например, запрос в минимальном варианте </a:t>
            </a:r>
            <a:r>
              <a:rPr lang="en-US" sz="1400" dirty="0">
                <a:solidFill>
                  <a:srgbClr val="000099"/>
                </a:solidFill>
              </a:rPr>
              <a:t>SQL </a:t>
            </a:r>
            <a:r>
              <a:rPr lang="ru-RU" sz="1400" dirty="0">
                <a:solidFill>
                  <a:srgbClr val="000099"/>
                </a:solidFill>
              </a:rPr>
              <a:t>указывает какими свойствами должны обладать данные, образующие ответ, но ничего не говорит о том, как этот ответ будет получен.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Иначе говоря, отсутствует процедурная семантика. План исполнения запроса может быть выбран не единственным способом и от выбранного варианта существенно зависит производительность. </a:t>
            </a:r>
          </a:p>
          <a:p>
            <a:pPr lvl="0" indent="360000" algn="just" eaLnBrk="1" hangingPunct="1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</a:rPr>
              <a:t>Изучение планов исполнения  позволит получить первые представления о настройке приложения и немного приблизиться к пониманию </a:t>
            </a:r>
            <a:r>
              <a:rPr lang="en-US" sz="1400" dirty="0">
                <a:solidFill>
                  <a:srgbClr val="000099"/>
                </a:solidFill>
              </a:rPr>
              <a:t>SQL-</a:t>
            </a:r>
            <a:r>
              <a:rPr lang="ru-RU" sz="1400" dirty="0">
                <a:solidFill>
                  <a:srgbClr val="000099"/>
                </a:solidFill>
              </a:rPr>
              <a:t>тюнинга – одного из аспектов обширной области, которую принято называть администрированием баз данных.</a:t>
            </a:r>
          </a:p>
          <a:p>
            <a:pPr marR="342900" indent="360000" algn="just" eaLnBrk="1" hangingPunct="1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</a:rPr>
              <a:t>Возможности проверить всё своими руками у вас не будет, за исключением планов исполнения. </a:t>
            </a:r>
            <a:endParaRPr lang="ru-RU" sz="1400" dirty="0">
              <a:solidFill>
                <a:srgbClr val="000099"/>
              </a:solidFill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757568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E2816"/>
                </a:solidFill>
              </a:rPr>
              <a:t>Соединение</a:t>
            </a:r>
            <a:r>
              <a:rPr lang="en-US" sz="2000" b="1" dirty="0">
                <a:solidFill>
                  <a:srgbClr val="CE2816"/>
                </a:solidFill>
              </a:rPr>
              <a:t> </a:t>
            </a:r>
            <a:r>
              <a:rPr lang="ru-RU" sz="2000" b="1" dirty="0">
                <a:solidFill>
                  <a:srgbClr val="CE2816"/>
                </a:solidFill>
              </a:rPr>
              <a:t>хешированием</a:t>
            </a:r>
            <a:endParaRPr lang="ru-RU" sz="2000" b="1" dirty="0">
              <a:solidFill>
                <a:srgbClr val="C00000"/>
              </a:solidFill>
            </a:endParaRPr>
          </a:p>
        </p:txBody>
      </p:sp>
      <p:grpSp>
        <p:nvGrpSpPr>
          <p:cNvPr id="5" name="Group 50">
            <a:extLst>
              <a:ext uri="{FF2B5EF4-FFF2-40B4-BE49-F238E27FC236}">
                <a16:creationId xmlns:a16="http://schemas.microsoft.com/office/drawing/2014/main" id="{111D9EEB-91D0-E415-125E-B0B5311C247A}"/>
              </a:ext>
            </a:extLst>
          </p:cNvPr>
          <p:cNvGrpSpPr>
            <a:grpSpLocks/>
          </p:cNvGrpSpPr>
          <p:nvPr/>
        </p:nvGrpSpPr>
        <p:grpSpPr bwMode="auto">
          <a:xfrm>
            <a:off x="742753" y="510059"/>
            <a:ext cx="6799263" cy="2978150"/>
            <a:chOff x="286" y="725"/>
            <a:chExt cx="4283" cy="1876"/>
          </a:xfrm>
        </p:grpSpPr>
        <p:sp>
          <p:nvSpPr>
            <p:cNvPr id="6" name="Document">
              <a:extLst>
                <a:ext uri="{FF2B5EF4-FFF2-40B4-BE49-F238E27FC236}">
                  <a16:creationId xmlns:a16="http://schemas.microsoft.com/office/drawing/2014/main" id="{6B2420A7-7B08-546F-2DBB-BB99ABBD78D3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640" y="727"/>
              <a:ext cx="1360" cy="40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CE2816"/>
                  </a:solidFill>
                </a:rPr>
                <a:t>Таблица, которая вернет меньше строк</a:t>
              </a:r>
            </a:p>
          </p:txBody>
        </p:sp>
        <p:sp>
          <p:nvSpPr>
            <p:cNvPr id="7" name="Oval 34">
              <a:extLst>
                <a:ext uri="{FF2B5EF4-FFF2-40B4-BE49-F238E27FC236}">
                  <a16:creationId xmlns:a16="http://schemas.microsoft.com/office/drawing/2014/main" id="{711DCEA2-ADE6-3678-5723-DC75739E7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1484"/>
              <a:ext cx="681" cy="726"/>
            </a:xfrm>
            <a:prstGeom prst="ellipse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4000">
                <a:solidFill>
                  <a:srgbClr val="CE2816"/>
                </a:solidFill>
              </a:endParaRPr>
            </a:p>
          </p:txBody>
        </p:sp>
        <p:sp>
          <p:nvSpPr>
            <p:cNvPr id="8" name="AutoShape 33">
              <a:extLst>
                <a:ext uri="{FF2B5EF4-FFF2-40B4-BE49-F238E27FC236}">
                  <a16:creationId xmlns:a16="http://schemas.microsoft.com/office/drawing/2014/main" id="{C99F3BC2-C1F0-A12C-C79B-89BA27010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" y="1684"/>
              <a:ext cx="227" cy="363"/>
            </a:xfrm>
            <a:prstGeom prst="curvedLeftArrow">
              <a:avLst>
                <a:gd name="adj1" fmla="val 948"/>
                <a:gd name="adj2" fmla="val 32930"/>
                <a:gd name="adj3" fmla="val 33333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4000">
                <a:solidFill>
                  <a:srgbClr val="CE2816"/>
                </a:solidFill>
              </a:endParaRPr>
            </a:p>
          </p:txBody>
        </p:sp>
        <p:sp>
          <p:nvSpPr>
            <p:cNvPr id="9" name="AutoShape 35">
              <a:extLst>
                <a:ext uri="{FF2B5EF4-FFF2-40B4-BE49-F238E27FC236}">
                  <a16:creationId xmlns:a16="http://schemas.microsoft.com/office/drawing/2014/main" id="{56B7863F-057A-74B4-460F-75B968324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1152"/>
              <a:ext cx="181" cy="332"/>
            </a:xfrm>
            <a:prstGeom prst="downArrow">
              <a:avLst>
                <a:gd name="adj1" fmla="val 50000"/>
                <a:gd name="adj2" fmla="val 62569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4000">
                <a:solidFill>
                  <a:srgbClr val="CE2816"/>
                </a:solidFill>
              </a:endParaRPr>
            </a:p>
          </p:txBody>
        </p:sp>
        <p:sp>
          <p:nvSpPr>
            <p:cNvPr id="10" name="AutoShape 36">
              <a:extLst>
                <a:ext uri="{FF2B5EF4-FFF2-40B4-BE49-F238E27FC236}">
                  <a16:creationId xmlns:a16="http://schemas.microsoft.com/office/drawing/2014/main" id="{27D66C21-D38F-E786-01AB-AA895A69A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" y="1216"/>
              <a:ext cx="681" cy="453"/>
            </a:xfrm>
            <a:prstGeom prst="wedgeRoundRectCallout">
              <a:avLst>
                <a:gd name="adj1" fmla="val 80822"/>
                <a:gd name="adj2" fmla="val 39489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000000"/>
                  </a:solidFill>
                </a:rPr>
                <a:t>Выбирать по одной строке</a:t>
              </a:r>
            </a:p>
          </p:txBody>
        </p:sp>
        <p:sp>
          <p:nvSpPr>
            <p:cNvPr id="11" name="AutoShape 37">
              <a:extLst>
                <a:ext uri="{FF2B5EF4-FFF2-40B4-BE49-F238E27FC236}">
                  <a16:creationId xmlns:a16="http://schemas.microsoft.com/office/drawing/2014/main" id="{B10B0385-1E3F-4B10-DD76-4FD896FAC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5" y="2485"/>
              <a:ext cx="1514" cy="116"/>
            </a:xfrm>
            <a:prstGeom prst="rightArrow">
              <a:avLst>
                <a:gd name="adj1" fmla="val 50000"/>
                <a:gd name="adj2" fmla="val 350184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4000">
                <a:solidFill>
                  <a:srgbClr val="CE2816"/>
                </a:solidFill>
              </a:endParaRPr>
            </a:p>
          </p:txBody>
        </p:sp>
        <p:sp>
          <p:nvSpPr>
            <p:cNvPr id="13" name="Document">
              <a:extLst>
                <a:ext uri="{FF2B5EF4-FFF2-40B4-BE49-F238E27FC236}">
                  <a16:creationId xmlns:a16="http://schemas.microsoft.com/office/drawing/2014/main" id="{9FA1ADBF-6572-CB17-568C-C2B51EDF62C2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981" y="725"/>
              <a:ext cx="1548" cy="40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CE2816"/>
                  </a:solidFill>
                </a:rPr>
                <a:t>Таблица которая вернёт основной набор строк</a:t>
              </a:r>
            </a:p>
          </p:txBody>
        </p:sp>
        <p:sp>
          <p:nvSpPr>
            <p:cNvPr id="14" name="Oval 42">
              <a:extLst>
                <a:ext uri="{FF2B5EF4-FFF2-40B4-BE49-F238E27FC236}">
                  <a16:creationId xmlns:a16="http://schemas.microsoft.com/office/drawing/2014/main" id="{E4CD70DA-C3CD-128E-B15C-AF681E3556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8" y="1483"/>
              <a:ext cx="681" cy="726"/>
            </a:xfrm>
            <a:prstGeom prst="ellipse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4000">
                <a:solidFill>
                  <a:srgbClr val="CE2816"/>
                </a:solidFill>
              </a:endParaRPr>
            </a:p>
          </p:txBody>
        </p:sp>
        <p:sp>
          <p:nvSpPr>
            <p:cNvPr id="15" name="AutoShape 43">
              <a:extLst>
                <a:ext uri="{FF2B5EF4-FFF2-40B4-BE49-F238E27FC236}">
                  <a16:creationId xmlns:a16="http://schemas.microsoft.com/office/drawing/2014/main" id="{EAAB0B9B-740B-3DAF-F7FF-D4F1E64C8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5" y="1670"/>
              <a:ext cx="227" cy="363"/>
            </a:xfrm>
            <a:prstGeom prst="curvedLeftArrow">
              <a:avLst>
                <a:gd name="adj1" fmla="val 948"/>
                <a:gd name="adj2" fmla="val 32930"/>
                <a:gd name="adj3" fmla="val 33333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4000">
                <a:solidFill>
                  <a:srgbClr val="CE2816"/>
                </a:solidFill>
              </a:endParaRPr>
            </a:p>
          </p:txBody>
        </p:sp>
        <p:sp>
          <p:nvSpPr>
            <p:cNvPr id="16" name="AutoShape 44">
              <a:extLst>
                <a:ext uri="{FF2B5EF4-FFF2-40B4-BE49-F238E27FC236}">
                  <a16:creationId xmlns:a16="http://schemas.microsoft.com/office/drawing/2014/main" id="{0247534B-9D29-F081-0687-A790B35B6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1152"/>
              <a:ext cx="181" cy="331"/>
            </a:xfrm>
            <a:prstGeom prst="downArrow">
              <a:avLst>
                <a:gd name="adj1" fmla="val 50000"/>
                <a:gd name="adj2" fmla="val 62569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4000">
                <a:solidFill>
                  <a:srgbClr val="CE2816"/>
                </a:solidFill>
              </a:endParaRPr>
            </a:p>
          </p:txBody>
        </p:sp>
      </p:grpSp>
      <p:sp>
        <p:nvSpPr>
          <p:cNvPr id="21" name="Rectangle 22">
            <a:extLst>
              <a:ext uri="{FF2B5EF4-FFF2-40B4-BE49-F238E27FC236}">
                <a16:creationId xmlns:a16="http://schemas.microsoft.com/office/drawing/2014/main" id="{A5CD2C5C-63F2-6FBB-904E-393D8FB55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2393" y="3072283"/>
            <a:ext cx="1383309" cy="647701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</a:rPr>
              <a:t>Просмотр с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</a:rPr>
              <a:t>хэшированием</a:t>
            </a:r>
          </a:p>
        </p:txBody>
      </p:sp>
      <p:sp>
        <p:nvSpPr>
          <p:cNvPr id="22" name="AutoShape 24">
            <a:extLst>
              <a:ext uri="{FF2B5EF4-FFF2-40B4-BE49-F238E27FC236}">
                <a16:creationId xmlns:a16="http://schemas.microsoft.com/office/drawing/2014/main" id="{2367D57D-AC60-1697-5F7B-0C515BF046B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686210" y="2602111"/>
            <a:ext cx="647702" cy="1251668"/>
          </a:xfrm>
          <a:custGeom>
            <a:avLst/>
            <a:gdLst>
              <a:gd name="G0" fmla="+- 13606 0 0"/>
              <a:gd name="G1" fmla="+- 18514 0 0"/>
              <a:gd name="G2" fmla="+- 7200 0 0"/>
              <a:gd name="G3" fmla="*/ 13606 1 2"/>
              <a:gd name="G4" fmla="+- G3 10800 0"/>
              <a:gd name="G5" fmla="+- 21600 13606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7603 w 21600"/>
              <a:gd name="T1" fmla="*/ 0 h 21600"/>
              <a:gd name="T2" fmla="*/ 13606 w 21600"/>
              <a:gd name="T3" fmla="*/ 7200 h 21600"/>
              <a:gd name="T4" fmla="*/ 0 w 21600"/>
              <a:gd name="T5" fmla="*/ 20537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603" y="0"/>
                </a:moveTo>
                <a:lnTo>
                  <a:pt x="13606" y="7200"/>
                </a:lnTo>
                <a:lnTo>
                  <a:pt x="16692" y="7200"/>
                </a:lnTo>
                <a:lnTo>
                  <a:pt x="16692" y="19474"/>
                </a:lnTo>
                <a:lnTo>
                  <a:pt x="0" y="19474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23" name="AutoShape 26">
            <a:extLst>
              <a:ext uri="{FF2B5EF4-FFF2-40B4-BE49-F238E27FC236}">
                <a16:creationId xmlns:a16="http://schemas.microsoft.com/office/drawing/2014/main" id="{E0F1A0D3-B27F-FD69-FC08-0CD85FC8472D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4269299" y="1750420"/>
            <a:ext cx="831213" cy="1753798"/>
          </a:xfrm>
          <a:custGeom>
            <a:avLst/>
            <a:gdLst>
              <a:gd name="G0" fmla="+- 14023 0 0"/>
              <a:gd name="G1" fmla="+- 4876 0 0"/>
              <a:gd name="G2" fmla="+- 12158 0 4876"/>
              <a:gd name="G3" fmla="+- G2 0 4876"/>
              <a:gd name="G4" fmla="*/ G3 32768 32059"/>
              <a:gd name="G5" fmla="*/ G4 1 2"/>
              <a:gd name="G6" fmla="+- 21600 0 14023"/>
              <a:gd name="G7" fmla="*/ G6 4876 6079"/>
              <a:gd name="G8" fmla="+- G7 14023 0"/>
              <a:gd name="T0" fmla="*/ 14023 w 21600"/>
              <a:gd name="T1" fmla="*/ 0 h 21600"/>
              <a:gd name="T2" fmla="*/ 14023 w 21600"/>
              <a:gd name="T3" fmla="*/ 12158 h 21600"/>
              <a:gd name="T4" fmla="*/ 1230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023" y="0"/>
                </a:lnTo>
                <a:lnTo>
                  <a:pt x="14023" y="4876"/>
                </a:lnTo>
                <a:lnTo>
                  <a:pt x="12427" y="4876"/>
                </a:lnTo>
                <a:cubicBezTo>
                  <a:pt x="5564" y="4876"/>
                  <a:pt x="0" y="8136"/>
                  <a:pt x="0" y="12158"/>
                </a:cubicBezTo>
                <a:lnTo>
                  <a:pt x="0" y="21600"/>
                </a:lnTo>
                <a:lnTo>
                  <a:pt x="2459" y="21600"/>
                </a:lnTo>
                <a:lnTo>
                  <a:pt x="2459" y="12158"/>
                </a:lnTo>
                <a:cubicBezTo>
                  <a:pt x="2459" y="9465"/>
                  <a:pt x="6922" y="7282"/>
                  <a:pt x="12427" y="7282"/>
                </a:cubicBezTo>
                <a:lnTo>
                  <a:pt x="14023" y="7282"/>
                </a:lnTo>
                <a:lnTo>
                  <a:pt x="14023" y="12158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24" name="AutoShape 36">
            <a:extLst>
              <a:ext uri="{FF2B5EF4-FFF2-40B4-BE49-F238E27FC236}">
                <a16:creationId xmlns:a16="http://schemas.microsoft.com/office/drawing/2014/main" id="{22EB9CA5-2CCB-9F25-749E-2719D68B4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7453" y="1292375"/>
            <a:ext cx="1081088" cy="719138"/>
          </a:xfrm>
          <a:prstGeom prst="wedgeRoundRectCallout">
            <a:avLst>
              <a:gd name="adj1" fmla="val 116064"/>
              <a:gd name="adj2" fmla="val 38525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</a:rPr>
              <a:t>Выбирать по одной строке</a:t>
            </a:r>
          </a:p>
        </p:txBody>
      </p:sp>
      <p:sp>
        <p:nvSpPr>
          <p:cNvPr id="25" name="Rectangle 27">
            <a:extLst>
              <a:ext uri="{FF2B5EF4-FFF2-40B4-BE49-F238E27FC236}">
                <a16:creationId xmlns:a16="http://schemas.microsoft.com/office/drawing/2014/main" id="{13CA75CF-78AA-2366-A1F7-DCD40D56C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420" y="2463817"/>
            <a:ext cx="1232496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 err="1">
                <a:solidFill>
                  <a:srgbClr val="000000"/>
                </a:solidFill>
              </a:rPr>
              <a:t>Хешируемые</a:t>
            </a:r>
            <a:endParaRPr lang="ru-RU" sz="1400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</a:rPr>
              <a:t>данные</a:t>
            </a:r>
          </a:p>
        </p:txBody>
      </p:sp>
      <p:sp>
        <p:nvSpPr>
          <p:cNvPr id="26" name="AutoShape 19">
            <a:extLst>
              <a:ext uri="{FF2B5EF4-FFF2-40B4-BE49-F238E27FC236}">
                <a16:creationId xmlns:a16="http://schemas.microsoft.com/office/drawing/2014/main" id="{DD3E2A71-BBEB-DADA-289D-9C4DB448F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298" y="2320603"/>
            <a:ext cx="1471436" cy="647700"/>
          </a:xfrm>
          <a:prstGeom prst="wedgeRoundRectCallout">
            <a:avLst>
              <a:gd name="adj1" fmla="val -89681"/>
              <a:gd name="adj2" fmla="val 101472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</a:rPr>
              <a:t>Соединённые строки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EDBD41-BF4F-3C26-4649-A7474F474A2D}"/>
              </a:ext>
            </a:extLst>
          </p:cNvPr>
          <p:cNvSpPr txBox="1"/>
          <p:nvPr/>
        </p:nvSpPr>
        <p:spPr>
          <a:xfrm>
            <a:off x="785000" y="3736644"/>
            <a:ext cx="75739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Два цикла выполняют фактически независимые оптимизированные однотабличные запросы к исходным таблицам, используя для каждой свои условия. Оптимизатор выбирает таблицу, которая вернёт меньше строк и строит по ней хеш-функцию. Затем выполняется второй запрос с подборкой для результатов соответствующей области хеширования. </a:t>
            </a:r>
          </a:p>
        </p:txBody>
      </p:sp>
    </p:spTree>
    <p:extLst>
      <p:ext uri="{BB962C8B-B14F-4D97-AF65-F5344CB8AC3E}">
        <p14:creationId xmlns:p14="http://schemas.microsoft.com/office/powerpoint/2010/main" val="719019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E2816"/>
                </a:solidFill>
              </a:rPr>
              <a:t>Соединение</a:t>
            </a:r>
            <a:r>
              <a:rPr lang="en-US" sz="2000" b="1" dirty="0">
                <a:solidFill>
                  <a:srgbClr val="CE2816"/>
                </a:solidFill>
              </a:rPr>
              <a:t> </a:t>
            </a:r>
            <a:r>
              <a:rPr lang="ru-RU" sz="2000" b="1" dirty="0">
                <a:solidFill>
                  <a:srgbClr val="CE2816"/>
                </a:solidFill>
              </a:rPr>
              <a:t>с сортировкой слиянием</a:t>
            </a:r>
            <a:endParaRPr lang="ru-RU" sz="2000" b="1" dirty="0">
              <a:solidFill>
                <a:srgbClr val="C00000"/>
              </a:solidFill>
            </a:endParaRPr>
          </a:p>
        </p:txBody>
      </p:sp>
      <p:grpSp>
        <p:nvGrpSpPr>
          <p:cNvPr id="6" name="Group 50">
            <a:extLst>
              <a:ext uri="{FF2B5EF4-FFF2-40B4-BE49-F238E27FC236}">
                <a16:creationId xmlns:a16="http://schemas.microsoft.com/office/drawing/2014/main" id="{9C05E13C-5FDA-2CF3-A33C-54449DDB8898}"/>
              </a:ext>
            </a:extLst>
          </p:cNvPr>
          <p:cNvGrpSpPr>
            <a:grpSpLocks/>
          </p:cNvGrpSpPr>
          <p:nvPr/>
        </p:nvGrpSpPr>
        <p:grpSpPr bwMode="auto">
          <a:xfrm>
            <a:off x="855662" y="529704"/>
            <a:ext cx="7070726" cy="2897188"/>
            <a:chOff x="75" y="725"/>
            <a:chExt cx="4454" cy="1825"/>
          </a:xfrm>
        </p:grpSpPr>
        <p:sp>
          <p:nvSpPr>
            <p:cNvPr id="7" name="Document">
              <a:extLst>
                <a:ext uri="{FF2B5EF4-FFF2-40B4-BE49-F238E27FC236}">
                  <a16:creationId xmlns:a16="http://schemas.microsoft.com/office/drawing/2014/main" id="{A703240B-0126-8D1F-4CB3-32EB7F3A004C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640" y="727"/>
              <a:ext cx="1360" cy="40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CE2816"/>
                  </a:solidFill>
                </a:rPr>
                <a:t>Таблица с основным набором строк</a:t>
              </a:r>
            </a:p>
          </p:txBody>
        </p:sp>
        <p:sp>
          <p:nvSpPr>
            <p:cNvPr id="8" name="Oval 34">
              <a:extLst>
                <a:ext uri="{FF2B5EF4-FFF2-40B4-BE49-F238E27FC236}">
                  <a16:creationId xmlns:a16="http://schemas.microsoft.com/office/drawing/2014/main" id="{EDF4BC29-5BC2-7D76-5ACF-C6C48A3D1C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3" y="1422"/>
              <a:ext cx="681" cy="635"/>
            </a:xfrm>
            <a:prstGeom prst="ellipse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4000">
                <a:solidFill>
                  <a:srgbClr val="CE2816"/>
                </a:solidFill>
              </a:endParaRPr>
            </a:p>
          </p:txBody>
        </p:sp>
        <p:sp>
          <p:nvSpPr>
            <p:cNvPr id="9" name="AutoShape 33">
              <a:extLst>
                <a:ext uri="{FF2B5EF4-FFF2-40B4-BE49-F238E27FC236}">
                  <a16:creationId xmlns:a16="http://schemas.microsoft.com/office/drawing/2014/main" id="{E8566CD0-E6FE-EACF-326B-63C4A7B4B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8" y="1562"/>
              <a:ext cx="227" cy="363"/>
            </a:xfrm>
            <a:prstGeom prst="curvedLeftArrow">
              <a:avLst>
                <a:gd name="adj1" fmla="val 948"/>
                <a:gd name="adj2" fmla="val 32930"/>
                <a:gd name="adj3" fmla="val 33333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4000">
                <a:solidFill>
                  <a:srgbClr val="CE2816"/>
                </a:solidFill>
              </a:endParaRPr>
            </a:p>
          </p:txBody>
        </p:sp>
        <p:sp>
          <p:nvSpPr>
            <p:cNvPr id="10" name="AutoShape 35">
              <a:extLst>
                <a:ext uri="{FF2B5EF4-FFF2-40B4-BE49-F238E27FC236}">
                  <a16:creationId xmlns:a16="http://schemas.microsoft.com/office/drawing/2014/main" id="{C6217693-8A6B-F46F-CC43-30D1BFF06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7" y="1152"/>
              <a:ext cx="181" cy="263"/>
            </a:xfrm>
            <a:prstGeom prst="downArrow">
              <a:avLst>
                <a:gd name="adj1" fmla="val 50000"/>
                <a:gd name="adj2" fmla="val 62569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4000">
                <a:solidFill>
                  <a:srgbClr val="CE2816"/>
                </a:solidFill>
              </a:endParaRPr>
            </a:p>
          </p:txBody>
        </p:sp>
        <p:sp>
          <p:nvSpPr>
            <p:cNvPr id="11" name="AutoShape 36">
              <a:extLst>
                <a:ext uri="{FF2B5EF4-FFF2-40B4-BE49-F238E27FC236}">
                  <a16:creationId xmlns:a16="http://schemas.microsoft.com/office/drawing/2014/main" id="{E5311323-8CC7-EFB1-ACB3-2485D7B3A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" y="1377"/>
              <a:ext cx="839" cy="332"/>
            </a:xfrm>
            <a:prstGeom prst="wedgeRoundRectCallout">
              <a:avLst>
                <a:gd name="adj1" fmla="val 80822"/>
                <a:gd name="adj2" fmla="val 39489"/>
                <a:gd name="adj3" fmla="val 16667"/>
              </a:avLst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000000"/>
                  </a:solidFill>
                </a:rPr>
                <a:t>Выбирать и сортировать</a:t>
              </a:r>
            </a:p>
          </p:txBody>
        </p:sp>
        <p:sp>
          <p:nvSpPr>
            <p:cNvPr id="12" name="AutoShape 37">
              <a:extLst>
                <a:ext uri="{FF2B5EF4-FFF2-40B4-BE49-F238E27FC236}">
                  <a16:creationId xmlns:a16="http://schemas.microsoft.com/office/drawing/2014/main" id="{AC834288-CF1E-EDC8-B49C-4DF7AD0C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389"/>
              <a:ext cx="942" cy="161"/>
            </a:xfrm>
            <a:prstGeom prst="rightArrow">
              <a:avLst>
                <a:gd name="adj1" fmla="val 50000"/>
                <a:gd name="adj2" fmla="val 350184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4000">
                <a:solidFill>
                  <a:srgbClr val="CE2816"/>
                </a:solidFill>
              </a:endParaRPr>
            </a:p>
          </p:txBody>
        </p:sp>
        <p:sp>
          <p:nvSpPr>
            <p:cNvPr id="13" name="Document">
              <a:extLst>
                <a:ext uri="{FF2B5EF4-FFF2-40B4-BE49-F238E27FC236}">
                  <a16:creationId xmlns:a16="http://schemas.microsoft.com/office/drawing/2014/main" id="{846DAB03-90CD-621C-E3C8-ABC99C2A0EE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779" y="725"/>
              <a:ext cx="1750" cy="408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ru-RU" sz="1400" dirty="0">
                  <a:solidFill>
                    <a:srgbClr val="CE2816"/>
                  </a:solidFill>
                </a:rPr>
                <a:t>Таблица с присоединяемым набором строк</a:t>
              </a:r>
            </a:p>
          </p:txBody>
        </p:sp>
        <p:sp>
          <p:nvSpPr>
            <p:cNvPr id="14" name="Oval 42">
              <a:extLst>
                <a:ext uri="{FF2B5EF4-FFF2-40B4-BE49-F238E27FC236}">
                  <a16:creationId xmlns:a16="http://schemas.microsoft.com/office/drawing/2014/main" id="{725A36CA-C7C8-F8C4-831F-F68E74D13D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7" y="1422"/>
              <a:ext cx="681" cy="635"/>
            </a:xfrm>
            <a:prstGeom prst="ellipse">
              <a:avLst/>
            </a:prstGeom>
            <a:solidFill>
              <a:srgbClr val="99CC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4000">
                <a:solidFill>
                  <a:srgbClr val="CE2816"/>
                </a:solidFill>
              </a:endParaRPr>
            </a:p>
          </p:txBody>
        </p:sp>
        <p:sp>
          <p:nvSpPr>
            <p:cNvPr id="15" name="AutoShape 43">
              <a:extLst>
                <a:ext uri="{FF2B5EF4-FFF2-40B4-BE49-F238E27FC236}">
                  <a16:creationId xmlns:a16="http://schemas.microsoft.com/office/drawing/2014/main" id="{B4923685-A99A-2E94-4083-143CF2423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8" y="1562"/>
              <a:ext cx="227" cy="363"/>
            </a:xfrm>
            <a:prstGeom prst="curvedLeftArrow">
              <a:avLst>
                <a:gd name="adj1" fmla="val 948"/>
                <a:gd name="adj2" fmla="val 32930"/>
                <a:gd name="adj3" fmla="val 33333"/>
              </a:avLst>
            </a:prstGeom>
            <a:solidFill>
              <a:srgbClr val="99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4000">
                <a:solidFill>
                  <a:srgbClr val="CE2816"/>
                </a:solidFill>
              </a:endParaRPr>
            </a:p>
          </p:txBody>
        </p:sp>
        <p:sp>
          <p:nvSpPr>
            <p:cNvPr id="16" name="AutoShape 44">
              <a:extLst>
                <a:ext uri="{FF2B5EF4-FFF2-40B4-BE49-F238E27FC236}">
                  <a16:creationId xmlns:a16="http://schemas.microsoft.com/office/drawing/2014/main" id="{058CD2D1-8034-D14D-36D4-4B67D52484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1152"/>
              <a:ext cx="181" cy="263"/>
            </a:xfrm>
            <a:prstGeom prst="downArrow">
              <a:avLst>
                <a:gd name="adj1" fmla="val 50000"/>
                <a:gd name="adj2" fmla="val 62569"/>
              </a:avLst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ru-RU" sz="4000">
                <a:solidFill>
                  <a:srgbClr val="CE2816"/>
                </a:solidFill>
              </a:endParaRPr>
            </a:p>
          </p:txBody>
        </p:sp>
      </p:grpSp>
      <p:sp>
        <p:nvSpPr>
          <p:cNvPr id="18" name="Rectangle 19">
            <a:extLst>
              <a:ext uri="{FF2B5EF4-FFF2-40B4-BE49-F238E27FC236}">
                <a16:creationId xmlns:a16="http://schemas.microsoft.com/office/drawing/2014/main" id="{E4CAB92B-74E6-48B3-564C-FF51E7941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742" y="2896999"/>
            <a:ext cx="1692276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</a:rPr>
              <a:t>Отсортированные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</a:rPr>
              <a:t>данные  </a:t>
            </a:r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8E391C8C-7062-C2CD-BD30-BBA0FD8A2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555" y="1641748"/>
            <a:ext cx="1692276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</a:rPr>
              <a:t>Отсортированные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</a:rPr>
              <a:t>данные  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981070F9-6A4F-0DCB-F6A6-5A248C7D2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3221" y="2644255"/>
            <a:ext cx="2162175" cy="900444"/>
          </a:xfrm>
          <a:prstGeom prst="rect">
            <a:avLst/>
          </a:pr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</a:rPr>
              <a:t>Сортировка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</a:rPr>
              <a:t>Слиянием</a:t>
            </a:r>
            <a:endParaRPr lang="ru-RU" dirty="0">
              <a:solidFill>
                <a:srgbClr val="000000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3200" dirty="0">
              <a:solidFill>
                <a:srgbClr val="000000"/>
              </a:solidFill>
            </a:endParaRPr>
          </a:p>
        </p:txBody>
      </p:sp>
      <p:sp>
        <p:nvSpPr>
          <p:cNvPr id="21" name="AutoShape 20">
            <a:extLst>
              <a:ext uri="{FF2B5EF4-FFF2-40B4-BE49-F238E27FC236}">
                <a16:creationId xmlns:a16="http://schemas.microsoft.com/office/drawing/2014/main" id="{E4AF0232-027C-C105-4FA7-811FD18A8969}"/>
              </a:ext>
            </a:extLst>
          </p:cNvPr>
          <p:cNvSpPr>
            <a:spLocks noChangeArrowheads="1"/>
          </p:cNvSpPr>
          <p:nvPr/>
        </p:nvSpPr>
        <p:spPr bwMode="auto">
          <a:xfrm rot="16200000" flipH="1">
            <a:off x="4818982" y="1876853"/>
            <a:ext cx="1040290" cy="1350963"/>
          </a:xfrm>
          <a:custGeom>
            <a:avLst/>
            <a:gdLst>
              <a:gd name="G0" fmla="+- 14249 0 0"/>
              <a:gd name="G1" fmla="+- 5687 0 0"/>
              <a:gd name="G2" fmla="+- 12158 0 5687"/>
              <a:gd name="G3" fmla="+- G2 0 5687"/>
              <a:gd name="G4" fmla="*/ G3 32768 32059"/>
              <a:gd name="G5" fmla="*/ G4 1 2"/>
              <a:gd name="G6" fmla="+- 21600 0 14249"/>
              <a:gd name="G7" fmla="*/ G6 5687 6079"/>
              <a:gd name="G8" fmla="+- G7 14249 0"/>
              <a:gd name="T0" fmla="*/ 14249 w 21600"/>
              <a:gd name="T1" fmla="*/ 0 h 21600"/>
              <a:gd name="T2" fmla="*/ 14249 w 21600"/>
              <a:gd name="T3" fmla="*/ 12158 h 21600"/>
              <a:gd name="T4" fmla="*/ 401 w 21600"/>
              <a:gd name="T5" fmla="*/ 21600 h 21600"/>
              <a:gd name="T6" fmla="*/ 21600 w 21600"/>
              <a:gd name="T7" fmla="*/ 6079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G1 h 21600"/>
              <a:gd name="T14" fmla="*/ G8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249" y="0"/>
                </a:lnTo>
                <a:lnTo>
                  <a:pt x="14249" y="5687"/>
                </a:lnTo>
                <a:lnTo>
                  <a:pt x="12427" y="5687"/>
                </a:lnTo>
                <a:cubicBezTo>
                  <a:pt x="5564" y="5687"/>
                  <a:pt x="0" y="8584"/>
                  <a:pt x="0" y="12158"/>
                </a:cubicBezTo>
                <a:lnTo>
                  <a:pt x="0" y="21600"/>
                </a:lnTo>
                <a:lnTo>
                  <a:pt x="801" y="21600"/>
                </a:lnTo>
                <a:lnTo>
                  <a:pt x="801" y="12158"/>
                </a:lnTo>
                <a:cubicBezTo>
                  <a:pt x="801" y="9017"/>
                  <a:pt x="6006" y="6471"/>
                  <a:pt x="12427" y="6471"/>
                </a:cubicBezTo>
                <a:lnTo>
                  <a:pt x="14249" y="6471"/>
                </a:lnTo>
                <a:lnTo>
                  <a:pt x="14249" y="12158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22" name="AutoShape 22">
            <a:extLst>
              <a:ext uri="{FF2B5EF4-FFF2-40B4-BE49-F238E27FC236}">
                <a16:creationId xmlns:a16="http://schemas.microsoft.com/office/drawing/2014/main" id="{7A5E2299-4BD5-0117-9D6B-A3F5760C3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6671" y="3111311"/>
            <a:ext cx="604045" cy="376698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369062C2-7A7A-9C8B-DC1D-8B6CDA961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956" y="3111311"/>
            <a:ext cx="604044" cy="376698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24" name="AutoShape 18">
            <a:extLst>
              <a:ext uri="{FF2B5EF4-FFF2-40B4-BE49-F238E27FC236}">
                <a16:creationId xmlns:a16="http://schemas.microsoft.com/office/drawing/2014/main" id="{94160134-E442-755A-08DC-D757AD181C6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007724" y="2582698"/>
            <a:ext cx="726283" cy="962109"/>
          </a:xfrm>
          <a:custGeom>
            <a:avLst/>
            <a:gdLst>
              <a:gd name="G0" fmla="+- 15428 0 0"/>
              <a:gd name="G1" fmla="+- 19150 0 0"/>
              <a:gd name="G2" fmla="+- 7150 0 0"/>
              <a:gd name="G3" fmla="*/ 15428 1 2"/>
              <a:gd name="G4" fmla="+- G3 10800 0"/>
              <a:gd name="G5" fmla="+- 21600 15428 19150"/>
              <a:gd name="G6" fmla="+- 19150 7150 0"/>
              <a:gd name="G7" fmla="*/ G6 1 2"/>
              <a:gd name="G8" fmla="*/ 19150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9150 1 2"/>
              <a:gd name="G15" fmla="+- G5 0 G4"/>
              <a:gd name="G16" fmla="+- G0 0 G4"/>
              <a:gd name="G17" fmla="*/ G2 G15 G16"/>
              <a:gd name="T0" fmla="*/ 18514 w 21600"/>
              <a:gd name="T1" fmla="*/ 0 h 21600"/>
              <a:gd name="T2" fmla="*/ 15428 w 21600"/>
              <a:gd name="T3" fmla="*/ 7150 h 21600"/>
              <a:gd name="T4" fmla="*/ 0 w 21600"/>
              <a:gd name="T5" fmla="*/ 20883 h 21600"/>
              <a:gd name="T6" fmla="*/ 9575 w 21600"/>
              <a:gd name="T7" fmla="*/ 21600 h 21600"/>
              <a:gd name="T8" fmla="*/ 19150 w 21600"/>
              <a:gd name="T9" fmla="*/ 14832 h 21600"/>
              <a:gd name="T10" fmla="*/ 21600 w 21600"/>
              <a:gd name="T11" fmla="*/ 715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514" y="0"/>
                </a:moveTo>
                <a:lnTo>
                  <a:pt x="15428" y="7150"/>
                </a:lnTo>
                <a:lnTo>
                  <a:pt x="17878" y="7150"/>
                </a:lnTo>
                <a:lnTo>
                  <a:pt x="17878" y="20165"/>
                </a:lnTo>
                <a:lnTo>
                  <a:pt x="0" y="20165"/>
                </a:lnTo>
                <a:lnTo>
                  <a:pt x="0" y="21600"/>
                </a:lnTo>
                <a:lnTo>
                  <a:pt x="19150" y="21600"/>
                </a:lnTo>
                <a:lnTo>
                  <a:pt x="19150" y="7150"/>
                </a:lnTo>
                <a:lnTo>
                  <a:pt x="21600" y="7150"/>
                </a:lnTo>
                <a:close/>
              </a:path>
            </a:pathLst>
          </a:custGeom>
          <a:solidFill>
            <a:srgbClr val="FF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25" name="AutoShape 16">
            <a:extLst>
              <a:ext uri="{FF2B5EF4-FFF2-40B4-BE49-F238E27FC236}">
                <a16:creationId xmlns:a16="http://schemas.microsoft.com/office/drawing/2014/main" id="{C5000270-7CF7-DEA8-4F21-9E61D9C48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129" y="2518214"/>
            <a:ext cx="1442609" cy="576263"/>
          </a:xfrm>
          <a:prstGeom prst="wedgeRoundRectCallout">
            <a:avLst>
              <a:gd name="adj1" fmla="val -35963"/>
              <a:gd name="adj2" fmla="val 67354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ru-RU" sz="1400" dirty="0">
                <a:solidFill>
                  <a:srgbClr val="000000"/>
                </a:solidFill>
              </a:rPr>
              <a:t>Соединённые строки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0C1FED-C060-91C4-45D0-EB8971622CDA}"/>
              </a:ext>
            </a:extLst>
          </p:cNvPr>
          <p:cNvSpPr txBox="1"/>
          <p:nvPr/>
        </p:nvSpPr>
        <p:spPr>
          <a:xfrm>
            <a:off x="1087775" y="3640017"/>
            <a:ext cx="7151739" cy="978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ru-RU" sz="1200" dirty="0">
                <a:solidFill>
                  <a:srgbClr val="000099"/>
                </a:solidFill>
              </a:rPr>
              <a:t>Таблицы считываются независимо. Оба результирующих набора предварительно сортируются по ключу соединения и затем соединяются.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ru-RU" sz="1200" dirty="0">
                <a:solidFill>
                  <a:srgbClr val="000099"/>
                </a:solidFill>
              </a:rPr>
              <a:t>Можно представлять, что два отсортированных списка помещены рядом. Указатели смещаются с верхних записей только вниз. При временно фиксированном левом указателе правый идёт вниз до конца, задерживаясь только на соединяемых записях. Затем левый указатель опускается на шаг, а правый начинает движение вниз с позиции на строку ниже, чем в предыдущем цикле.</a:t>
            </a:r>
          </a:p>
        </p:txBody>
      </p:sp>
    </p:spTree>
    <p:extLst>
      <p:ext uri="{BB962C8B-B14F-4D97-AF65-F5344CB8AC3E}">
        <p14:creationId xmlns:p14="http://schemas.microsoft.com/office/powerpoint/2010/main" val="4015127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E2816"/>
                </a:solidFill>
              </a:rPr>
              <a:t>Сравнения соединений</a:t>
            </a:r>
            <a:r>
              <a:rPr lang="en-US" sz="2000" b="1" dirty="0">
                <a:solidFill>
                  <a:srgbClr val="CE2816"/>
                </a:solidFill>
              </a:rPr>
              <a:t> 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4609BF0-DA9C-4E5F-A5DE-D158A6D6DDBE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481012"/>
            <a:ext cx="7488832" cy="417897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000099"/>
                </a:solidFill>
              </a:rPr>
              <a:t>Соединение при помощи вложенных циклов каждый раз формирует в оперативной памяти единственную строку результата. Требуется немного оперативной памяти. Место на диске не нужно. Можно создавать огромные результирующие таблицы при ограниченной оперативной памяти.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000099"/>
                </a:solidFill>
              </a:rPr>
              <a:t>В соединении хэшированием меньший набор строк может оказаться неожиданно большим. Тогда потребуется дополнительное пространство на диске и процесс замедлится. Соединение хэшированием следует предпочесть соединению при помощи вложенных циклов только если есть уверенность в том, что меньший набор строк поместится в оперативную память.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ru-RU" sz="1400" dirty="0">
                <a:solidFill>
                  <a:srgbClr val="000099"/>
                </a:solidFill>
              </a:rPr>
              <a:t>В соединении с сортировкой слиянием предварительная сортировка данных может занять много времени и ресурсов. Если необходимо выбрать между соединениями с сортировкой слиянием и с хэшированием следует всегда выбирать соединения с хэшированием.</a:t>
            </a:r>
          </a:p>
        </p:txBody>
      </p:sp>
    </p:spTree>
    <p:extLst>
      <p:ext uri="{BB962C8B-B14F-4D97-AF65-F5344CB8AC3E}">
        <p14:creationId xmlns:p14="http://schemas.microsoft.com/office/powerpoint/2010/main" val="3316730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39584"/>
            <a:ext cx="9144000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E2816"/>
                </a:solidFill>
              </a:rPr>
              <a:t>Планы исполнения</a:t>
            </a:r>
            <a:r>
              <a:rPr lang="en-US" sz="2000" b="1" dirty="0">
                <a:solidFill>
                  <a:srgbClr val="CE2816"/>
                </a:solidFill>
              </a:rPr>
              <a:t> 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7F1968-465D-4F84-9419-1D1383E5CBD8}"/>
              </a:ext>
            </a:extLst>
          </p:cNvPr>
          <p:cNvSpPr txBox="1"/>
          <p:nvPr/>
        </p:nvSpPr>
        <p:spPr>
          <a:xfrm>
            <a:off x="899592" y="483518"/>
            <a:ext cx="7344816" cy="333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Создавая запрос </a:t>
            </a:r>
            <a:r>
              <a:rPr lang="en-US" sz="1400" dirty="0">
                <a:solidFill>
                  <a:srgbClr val="000099"/>
                </a:solidFill>
              </a:rPr>
              <a:t>SQL</a:t>
            </a:r>
            <a:r>
              <a:rPr lang="ru-RU" sz="1400" dirty="0">
                <a:solidFill>
                  <a:srgbClr val="000099"/>
                </a:solidFill>
              </a:rPr>
              <a:t> пользователь указывает какими свойствами обладают нужные ему данные, но ничего не говорит о том, как именно они получаются. Это облегчает жизнь программиста, но ровно до тех пор, пока производительность запроса остаётся удовлетворительной.</a:t>
            </a:r>
          </a:p>
          <a:p>
            <a:pPr indent="360000" algn="just"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План исполнения (выполнения) описывает алгоритм используемый при выполнении запроса. В частности, определяются пути доступа (использование индексов, их объединение или игнорирование) и порядок соединений (в каком порядке обращаются к таблицам). Для оптимизации запроса важно определить селективность условий, то есть установить, какую долю записей определяет соответствующий предикат.</a:t>
            </a:r>
          </a:p>
          <a:p>
            <a:pPr indent="360000" algn="just"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Выбирается план исполнения либо администратором вручную, либо одним из встроенных оптимизаторов автоматически.</a:t>
            </a:r>
          </a:p>
          <a:p>
            <a:pPr indent="360000" algn="just"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Настройка (</a:t>
            </a:r>
            <a:r>
              <a:rPr lang="en-US" sz="1400" dirty="0">
                <a:solidFill>
                  <a:srgbClr val="000099"/>
                </a:solidFill>
              </a:rPr>
              <a:t>tuning</a:t>
            </a:r>
            <a:r>
              <a:rPr lang="ru-RU" sz="1400" dirty="0">
                <a:solidFill>
                  <a:srgbClr val="000099"/>
                </a:solidFill>
              </a:rPr>
              <a:t>)</a:t>
            </a:r>
            <a:r>
              <a:rPr lang="en-US" sz="1400" dirty="0">
                <a:solidFill>
                  <a:srgbClr val="000099"/>
                </a:solidFill>
              </a:rPr>
              <a:t> SQL</a:t>
            </a:r>
            <a:r>
              <a:rPr lang="ru-RU" sz="1400" dirty="0">
                <a:solidFill>
                  <a:srgbClr val="000099"/>
                </a:solidFill>
              </a:rPr>
              <a:t> это ещё один слой знаний, умений и навыков, которым должны владеть квалифицированный разработчик и администратор баз данных. </a:t>
            </a:r>
          </a:p>
        </p:txBody>
      </p:sp>
    </p:spTree>
    <p:extLst>
      <p:ext uri="{BB962C8B-B14F-4D97-AF65-F5344CB8AC3E}">
        <p14:creationId xmlns:p14="http://schemas.microsoft.com/office/powerpoint/2010/main" val="1410662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107504" y="39584"/>
            <a:ext cx="8855968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E2816"/>
                </a:solidFill>
              </a:rPr>
              <a:t>Оптимизация по правилам и по стоимости</a:t>
            </a:r>
            <a:endParaRPr lang="ru-RU" sz="2000" b="1" dirty="0">
              <a:solidFill>
                <a:srgbClr val="C00000"/>
              </a:solidFill>
              <a:latin typeface="Arial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70255E4-54A1-4BAF-A2AA-A16678C54195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61650"/>
            <a:ext cx="7488832" cy="419833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  <a:latin typeface="+mj-lt"/>
              </a:rPr>
              <a:t>Два основных способа: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sz="1400" dirty="0">
                <a:solidFill>
                  <a:srgbClr val="000099"/>
                </a:solidFill>
                <a:latin typeface="+mj-lt"/>
              </a:rPr>
              <a:t>Оптимизация по правилам (RULE BASED). Учитываются только способы доступа к данным. Ранги  эффективности доступа установлены заранее и не учитывают особенности действующей ситуации. Опытный администратор часто создаёт лучшие планы.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sz="1400" dirty="0">
                <a:solidFill>
                  <a:srgbClr val="000099"/>
                </a:solidFill>
                <a:latin typeface="+mj-lt"/>
              </a:rPr>
              <a:t>Оптимизация по стоимости (COST BASED). Учитываются и способы доступа к данным, и статистика размещения данных и ресурсов.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  <a:latin typeface="+mj-lt"/>
              </a:rPr>
              <a:t>Выбор режима работы оптимизатора определяет параметр </a:t>
            </a:r>
            <a:r>
              <a:rPr lang="ru-RU" sz="1400" dirty="0" err="1">
                <a:solidFill>
                  <a:srgbClr val="000099"/>
                </a:solidFill>
                <a:latin typeface="+mj-lt"/>
              </a:rPr>
              <a:t>optimizer_mode</a:t>
            </a:r>
            <a:r>
              <a:rPr lang="ru-RU" sz="1400" dirty="0">
                <a:solidFill>
                  <a:srgbClr val="000099"/>
                </a:solidFill>
                <a:latin typeface="+mj-lt"/>
              </a:rPr>
              <a:t>, который в </a:t>
            </a:r>
            <a:r>
              <a:rPr lang="en-US" sz="1400" dirty="0">
                <a:solidFill>
                  <a:srgbClr val="000099"/>
                </a:solidFill>
                <a:latin typeface="+mj-lt"/>
              </a:rPr>
              <a:t>Oracle </a:t>
            </a:r>
            <a:r>
              <a:rPr lang="ru-RU" sz="1400" dirty="0">
                <a:solidFill>
                  <a:srgbClr val="000099"/>
                </a:solidFill>
                <a:latin typeface="+mj-lt"/>
              </a:rPr>
              <a:t>может иметь значения: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sz="1400" b="1" dirty="0" err="1">
                <a:latin typeface="Courier New"/>
              </a:rPr>
              <a:t>optimizer_mode</a:t>
            </a:r>
            <a:r>
              <a:rPr lang="ru-RU" sz="1400" b="1" dirty="0">
                <a:latin typeface="Courier New"/>
              </a:rPr>
              <a:t> = </a:t>
            </a:r>
            <a:r>
              <a:rPr lang="ru-RU" sz="1400" b="1" i="1" dirty="0" err="1">
                <a:latin typeface="Courier New"/>
              </a:rPr>
              <a:t>rule</a:t>
            </a:r>
            <a:r>
              <a:rPr lang="ru-RU" sz="1400" b="1" dirty="0">
                <a:latin typeface="Courier New"/>
              </a:rPr>
              <a:t> - RBO</a:t>
            </a:r>
            <a:r>
              <a:rPr lang="ru-RU" sz="1400" b="1" dirty="0"/>
              <a:t>;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sz="1400" b="1" dirty="0" err="1">
                <a:latin typeface="Courier New"/>
              </a:rPr>
              <a:t>optimizer_mode</a:t>
            </a:r>
            <a:r>
              <a:rPr lang="ru-RU" sz="1400" b="1" dirty="0">
                <a:latin typeface="Courier New"/>
              </a:rPr>
              <a:t> = </a:t>
            </a:r>
            <a:r>
              <a:rPr lang="ru-RU" sz="1400" b="1" dirty="0" err="1">
                <a:latin typeface="Courier New"/>
              </a:rPr>
              <a:t>all_rows</a:t>
            </a:r>
            <a:r>
              <a:rPr lang="ru-RU" sz="1400" b="1" dirty="0">
                <a:latin typeface="Courier New"/>
              </a:rPr>
              <a:t> - CBO</a:t>
            </a:r>
            <a:r>
              <a:rPr lang="ru-RU" sz="1400" b="1" dirty="0"/>
              <a:t>, </a:t>
            </a:r>
            <a:r>
              <a:rPr lang="ru-RU" sz="1400" dirty="0">
                <a:solidFill>
                  <a:srgbClr val="000099"/>
                </a:solidFill>
              </a:rPr>
              <a:t>установлен по умолчанию.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ru-RU" sz="1400" b="1" dirty="0" err="1">
                <a:latin typeface="Courier New"/>
              </a:rPr>
              <a:t>optimizer_mode</a:t>
            </a:r>
            <a:r>
              <a:rPr lang="ru-RU" sz="1400" b="1" dirty="0">
                <a:latin typeface="Courier New"/>
              </a:rPr>
              <a:t> = </a:t>
            </a:r>
            <a:r>
              <a:rPr lang="ru-RU" sz="1400" b="1" dirty="0" err="1">
                <a:latin typeface="Courier New"/>
              </a:rPr>
              <a:t>first_rows</a:t>
            </a:r>
            <a:r>
              <a:rPr lang="ru-RU" sz="1400" b="1" dirty="0">
                <a:latin typeface="Courier New"/>
              </a:rPr>
              <a:t> </a:t>
            </a:r>
            <a:r>
              <a:rPr lang="ru-RU" sz="1400" dirty="0">
                <a:solidFill>
                  <a:srgbClr val="000099"/>
                </a:solidFill>
                <a:latin typeface="Courier New"/>
              </a:rPr>
              <a:t>- </a:t>
            </a:r>
            <a:r>
              <a:rPr lang="ru-RU" sz="1400" b="1" dirty="0">
                <a:latin typeface="Courier New"/>
              </a:rPr>
              <a:t>CBO</a:t>
            </a:r>
            <a:r>
              <a:rPr lang="ru-RU" sz="1400" dirty="0">
                <a:solidFill>
                  <a:srgbClr val="000099"/>
                </a:solidFill>
              </a:rPr>
              <a:t>, пытается выбрать план, который наиболее быстро возвращает первые строки.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</a:rPr>
              <a:t>Существуют другие варианты.</a:t>
            </a:r>
            <a:endParaRPr lang="en-US" sz="14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20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39584"/>
            <a:ext cx="9144000" cy="443934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E2816"/>
                </a:solidFill>
              </a:rPr>
              <a:t>Ранжирование методов доступа</a:t>
            </a:r>
            <a:endParaRPr lang="ru-RU" sz="2000" b="1" dirty="0">
              <a:solidFill>
                <a:srgbClr val="C00000"/>
              </a:solidFill>
              <a:latin typeface="Arial" charset="0"/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2512BBDF-B876-D2D8-E8DF-F84344D8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657" y="452566"/>
            <a:ext cx="6174686" cy="42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82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CE2816"/>
                </a:solidFill>
              </a:rPr>
              <a:t>Статистики для оптимизатора по стоимости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FBCAD-27A3-4A8E-BC12-30E3AF12E254}"/>
              </a:ext>
            </a:extLst>
          </p:cNvPr>
          <p:cNvSpPr txBox="1"/>
          <p:nvPr/>
        </p:nvSpPr>
        <p:spPr>
          <a:xfrm>
            <a:off x="755576" y="483518"/>
            <a:ext cx="777686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360000" algn="just">
              <a:spcAft>
                <a:spcPts val="600"/>
              </a:spcAft>
              <a:buNone/>
            </a:pPr>
            <a:r>
              <a:rPr lang="en-US" sz="1400" dirty="0">
                <a:solidFill>
                  <a:srgbClr val="000099"/>
                </a:solidFill>
              </a:rPr>
              <a:t>CBO-</a:t>
            </a:r>
            <a:r>
              <a:rPr lang="ru-RU" sz="1400" dirty="0">
                <a:solidFill>
                  <a:srgbClr val="000099"/>
                </a:solidFill>
              </a:rPr>
              <a:t>оптимизатор использует для определения стоимости </a:t>
            </a:r>
            <a:r>
              <a:rPr lang="ru-RU" sz="1400" i="1" dirty="0">
                <a:solidFill>
                  <a:srgbClr val="000099"/>
                </a:solidFill>
              </a:rPr>
              <a:t>пути доступа статистики:</a:t>
            </a:r>
            <a:r>
              <a:rPr lang="ru-RU" sz="1400" dirty="0">
                <a:solidFill>
                  <a:srgbClr val="000099"/>
                </a:solidFill>
              </a:rPr>
              <a:t>  число элементов таблицы, число возможных значений столбца и распределение данных.     </a:t>
            </a:r>
          </a:p>
          <a:p>
            <a:pPr marL="0" indent="360000" algn="just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</a:rPr>
              <a:t>Стоимость является мерой того, сколько памяти, ресурсов процессора и каналов ввода-вывода потребуется для выполнения запроса. </a:t>
            </a:r>
          </a:p>
          <a:p>
            <a:pPr marL="0" indent="360000" algn="just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</a:rPr>
              <a:t>Сначала необходимо собрать статистику числа элементов (</a:t>
            </a:r>
            <a:r>
              <a:rPr lang="ru-RU" sz="1400" dirty="0" err="1">
                <a:solidFill>
                  <a:srgbClr val="000099"/>
                </a:solidFill>
              </a:rPr>
              <a:t>cardinality</a:t>
            </a:r>
            <a:r>
              <a:rPr lang="ru-RU" sz="1400" dirty="0">
                <a:solidFill>
                  <a:srgbClr val="000099"/>
                </a:solidFill>
              </a:rPr>
              <a:t>) и распределения данных для используемых в запросе  таблиц, индексов и материализованных представлений. </a:t>
            </a:r>
          </a:p>
          <a:p>
            <a:pPr marL="0" indent="360000" algn="just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</a:rPr>
              <a:t>В </a:t>
            </a:r>
            <a:r>
              <a:rPr lang="en-US" sz="1400" dirty="0">
                <a:solidFill>
                  <a:srgbClr val="000099"/>
                </a:solidFill>
              </a:rPr>
              <a:t>Oracle c</a:t>
            </a:r>
            <a:r>
              <a:rPr lang="ru-RU" sz="1400" dirty="0" err="1">
                <a:solidFill>
                  <a:srgbClr val="000099"/>
                </a:solidFill>
              </a:rPr>
              <a:t>татистика</a:t>
            </a:r>
            <a:r>
              <a:rPr lang="ru-RU" sz="1400" dirty="0">
                <a:solidFill>
                  <a:srgbClr val="000099"/>
                </a:solidFill>
              </a:rPr>
              <a:t> собирается пакетом DBMS_STATS. В нём имеются процедуры для сбора статистики уровня базы данных, схемы или таблицы, а также раздела таблицы.</a:t>
            </a:r>
          </a:p>
          <a:p>
            <a:pPr marL="0" indent="360000" algn="just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</a:rPr>
              <a:t>Пример команды сбора статистики:</a:t>
            </a:r>
          </a:p>
          <a:p>
            <a:pPr marL="0" indent="360000" algn="just">
              <a:spcAft>
                <a:spcPts val="600"/>
              </a:spcAft>
              <a:buNone/>
            </a:pPr>
            <a:r>
              <a:rPr lang="en-US" sz="1400" dirty="0"/>
              <a:t>ANALYSE TABLE employees COMPUTE STATISTICS </a:t>
            </a:r>
          </a:p>
          <a:p>
            <a:pPr marL="0" indent="360000" algn="just">
              <a:spcAft>
                <a:spcPts val="600"/>
              </a:spcAft>
              <a:buNone/>
            </a:pPr>
            <a:r>
              <a:rPr lang="en-US" sz="1400" dirty="0"/>
              <a:t>         FOR TABLE FOR ALL INDEXES FOR ALL INDEXED COLUMNS;</a:t>
            </a:r>
          </a:p>
          <a:p>
            <a:pPr marL="0" indent="360000" algn="just">
              <a:spcAft>
                <a:spcPts val="600"/>
              </a:spcAft>
              <a:buNone/>
            </a:pPr>
            <a:r>
              <a:rPr lang="en-US" sz="1400" dirty="0">
                <a:solidFill>
                  <a:srgbClr val="000099"/>
                </a:solidFill>
              </a:rPr>
              <a:t>C</a:t>
            </a:r>
            <a:r>
              <a:rPr lang="ru-RU" sz="1400" dirty="0" err="1">
                <a:solidFill>
                  <a:srgbClr val="000099"/>
                </a:solidFill>
              </a:rPr>
              <a:t>татистики</a:t>
            </a:r>
            <a:r>
              <a:rPr lang="ru-RU" sz="1400" dirty="0">
                <a:solidFill>
                  <a:srgbClr val="000099"/>
                </a:solidFill>
              </a:rPr>
              <a:t> таблиц хранятся в представлении </a:t>
            </a:r>
            <a:r>
              <a:rPr lang="ru-RU" sz="1400" dirty="0"/>
              <a:t>USER_TABLES</a:t>
            </a:r>
            <a:r>
              <a:rPr 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7538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CE2816"/>
                </a:solidFill>
              </a:rPr>
              <a:t>Подсказки</a:t>
            </a:r>
            <a:r>
              <a:rPr lang="en-US" sz="2000" b="1" dirty="0">
                <a:solidFill>
                  <a:srgbClr val="CE2816"/>
                </a:solidFill>
              </a:rPr>
              <a:t> </a:t>
            </a:r>
            <a:endParaRPr lang="en-GB" altLang="ru-RU" sz="2000" b="1" dirty="0">
              <a:solidFill>
                <a:srgbClr val="CC33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13B699-C29E-4F5B-DBCF-811FC26F2757}"/>
              </a:ext>
            </a:extLst>
          </p:cNvPr>
          <p:cNvSpPr txBox="1"/>
          <p:nvPr/>
        </p:nvSpPr>
        <p:spPr>
          <a:xfrm>
            <a:off x="755576" y="483518"/>
            <a:ext cx="7776864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</a:rPr>
              <a:t>Управлять планом исполнения можно размещая после слова </a:t>
            </a:r>
          </a:p>
          <a:p>
            <a:pPr indent="360000" algn="just">
              <a:spcAft>
                <a:spcPts val="600"/>
              </a:spcAft>
              <a:buNone/>
            </a:pPr>
            <a:r>
              <a:rPr lang="en-US" sz="1400" dirty="0">
                <a:solidFill>
                  <a:srgbClr val="000099"/>
                </a:solidFill>
              </a:rPr>
              <a:t>SELECT </a:t>
            </a:r>
            <a:r>
              <a:rPr lang="ru-RU" sz="1400" dirty="0">
                <a:solidFill>
                  <a:srgbClr val="000099"/>
                </a:solidFill>
              </a:rPr>
              <a:t>подсказки в виде комментариев специального вида (</a:t>
            </a:r>
            <a:r>
              <a:rPr lang="en-US" sz="1400" dirty="0">
                <a:solidFill>
                  <a:srgbClr val="000099"/>
                </a:solidFill>
              </a:rPr>
              <a:t>hints</a:t>
            </a:r>
            <a:r>
              <a:rPr lang="ru-RU" sz="1400" dirty="0">
                <a:solidFill>
                  <a:srgbClr val="000099"/>
                </a:solidFill>
              </a:rPr>
              <a:t>). Например, подсказка в запросе</a:t>
            </a:r>
          </a:p>
          <a:p>
            <a:pPr indent="360000" algn="just">
              <a:spcAft>
                <a:spcPts val="600"/>
              </a:spcAft>
              <a:buNone/>
            </a:pPr>
            <a:r>
              <a:rPr lang="en-US" sz="1400" dirty="0">
                <a:solidFill>
                  <a:srgbClr val="000099"/>
                </a:solidFill>
              </a:rPr>
              <a:t>SELECT</a:t>
            </a:r>
            <a:r>
              <a:rPr lang="ru-RU" sz="1400" dirty="0">
                <a:solidFill>
                  <a:srgbClr val="000099"/>
                </a:solidFill>
              </a:rPr>
              <a:t> /*+</a:t>
            </a:r>
            <a:r>
              <a:rPr lang="en-US" sz="1400" dirty="0">
                <a:solidFill>
                  <a:srgbClr val="000099"/>
                </a:solidFill>
              </a:rPr>
              <a:t>INDEX</a:t>
            </a:r>
            <a:r>
              <a:rPr lang="ru-RU" sz="1400" dirty="0">
                <a:solidFill>
                  <a:srgbClr val="000099"/>
                </a:solidFill>
              </a:rPr>
              <a:t>*/ </a:t>
            </a:r>
            <a:r>
              <a:rPr lang="en-US" sz="1400" dirty="0" err="1">
                <a:solidFill>
                  <a:srgbClr val="000099"/>
                </a:solidFill>
              </a:rPr>
              <a:t>empno</a:t>
            </a:r>
            <a:r>
              <a:rPr lang="en-US" sz="1400" dirty="0">
                <a:solidFill>
                  <a:srgbClr val="000099"/>
                </a:solidFill>
              </a:rPr>
              <a:t> FROM emp WHERE </a:t>
            </a:r>
            <a:r>
              <a:rPr lang="en-US" sz="1400" dirty="0" err="1">
                <a:solidFill>
                  <a:srgbClr val="000099"/>
                </a:solidFill>
              </a:rPr>
              <a:t>empno</a:t>
            </a:r>
            <a:r>
              <a:rPr lang="ru-RU" sz="1400" dirty="0">
                <a:solidFill>
                  <a:srgbClr val="000099"/>
                </a:solidFill>
              </a:rPr>
              <a:t> = 1739;</a:t>
            </a:r>
          </a:p>
          <a:p>
            <a:pPr indent="360000" algn="just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</a:rPr>
              <a:t>означает требование воспользоваться индексом. Правда оптимизатор может и не выполнить указание. </a:t>
            </a:r>
          </a:p>
          <a:p>
            <a:pPr indent="360000" algn="just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</a:rPr>
              <a:t>Некоторые подсказки:</a:t>
            </a:r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ED4974E6-6F8D-27A9-059D-8B0EE3AA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226" y="2283718"/>
            <a:ext cx="6223548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78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CE2816"/>
                </a:solidFill>
              </a:rPr>
              <a:t>Примеры планов исполнения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60662-EB9A-36F5-5F1C-13372FCFCC0D}"/>
              </a:ext>
            </a:extLst>
          </p:cNvPr>
          <p:cNvSpPr txBox="1"/>
          <p:nvPr/>
        </p:nvSpPr>
        <p:spPr>
          <a:xfrm>
            <a:off x="1223628" y="483518"/>
            <a:ext cx="6696744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Освоение </a:t>
            </a:r>
            <a:r>
              <a:rPr lang="en-US" sz="1400" dirty="0">
                <a:solidFill>
                  <a:srgbClr val="000099"/>
                </a:solidFill>
              </a:rPr>
              <a:t>SQL-</a:t>
            </a:r>
            <a:r>
              <a:rPr lang="ru-RU" sz="1400" dirty="0">
                <a:solidFill>
                  <a:srgbClr val="000099"/>
                </a:solidFill>
              </a:rPr>
              <a:t>настройки требует знания массы сведений об используемой СУБД, её физической организации и конфигурационных файлах.</a:t>
            </a:r>
          </a:p>
          <a:p>
            <a:pPr indent="360000" algn="just"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Трудность ещё и в том, что в современных СУБД, таких как </a:t>
            </a:r>
            <a:r>
              <a:rPr lang="en-US" sz="1400" dirty="0">
                <a:solidFill>
                  <a:srgbClr val="000099"/>
                </a:solidFill>
              </a:rPr>
              <a:t>Oracle</a:t>
            </a:r>
            <a:r>
              <a:rPr lang="ru-RU" sz="1400" dirty="0">
                <a:solidFill>
                  <a:srgbClr val="000099"/>
                </a:solidFill>
              </a:rPr>
              <a:t>, этот аспект может за один – два года существенно измениться. Усовершенствуются оптимизаторы, в них вводятся системы искусственного интеллекта и т.д.</a:t>
            </a:r>
          </a:p>
          <a:p>
            <a:pPr indent="360000" algn="just"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Из-за ограниченности времени в нашем курсе мы можем только показать несколько примеров планов, дав минимальные пояснения. Искусство управления планами, работа с оптимизаторами, сбор статистики остаются за кадром.</a:t>
            </a:r>
          </a:p>
          <a:p>
            <a:pPr indent="360000" algn="just">
              <a:spcAft>
                <a:spcPts val="6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Примеры планов приведенные на последующих слайдах получены в СУБД </a:t>
            </a:r>
            <a:r>
              <a:rPr lang="en-US" sz="1400" dirty="0">
                <a:solidFill>
                  <a:srgbClr val="000099"/>
                </a:solidFill>
              </a:rPr>
              <a:t>Oracle</a:t>
            </a:r>
            <a:r>
              <a:rPr lang="ru-RU" sz="1400" dirty="0">
                <a:solidFill>
                  <a:srgbClr val="000099"/>
                </a:solidFill>
              </a:rPr>
              <a:t>. Их следует читать из глубины вверх. Помните, что выбор плана исполнения сильно зависит от настройки СУБД и её версии, так что при самостоятельной работе Вы можете получить совсем другие результаты. Как писал один из авторов хорошей книги по тюнингу, </a:t>
            </a:r>
            <a:r>
              <a:rPr lang="en-US" sz="1400" dirty="0">
                <a:solidFill>
                  <a:srgbClr val="000099"/>
                </a:solidFill>
              </a:rPr>
              <a:t>“</a:t>
            </a:r>
            <a:r>
              <a:rPr lang="ru-RU" sz="1400" dirty="0">
                <a:solidFill>
                  <a:srgbClr val="000099"/>
                </a:solidFill>
              </a:rPr>
              <a:t>не верь тому, что здесь написано</a:t>
            </a:r>
            <a:r>
              <a:rPr lang="en-US" sz="1400" dirty="0">
                <a:solidFill>
                  <a:srgbClr val="000099"/>
                </a:solidFill>
              </a:rPr>
              <a:t>”</a:t>
            </a:r>
            <a:r>
              <a:rPr lang="ru-RU" sz="1400" dirty="0">
                <a:solidFill>
                  <a:srgbClr val="000099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28889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CE2816"/>
                </a:solidFill>
              </a:rPr>
              <a:t>Примеры планов исполнения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D6FA4D-8F85-1345-ACA6-0A5430E38FF2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461650"/>
            <a:ext cx="7488832" cy="4198332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Примеры планов: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1. Простейший запрос 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	</a:t>
            </a:r>
            <a:r>
              <a:rPr lang="en-US" sz="1400" dirty="0"/>
              <a:t>SELECT * FROM emp;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	План исполнения: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	</a:t>
            </a:r>
            <a:r>
              <a:rPr lang="en-US" sz="1400" dirty="0"/>
              <a:t>SELECT STATEMENT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n-US" sz="1400" dirty="0"/>
              <a:t>	    TABLE ACCESS full emp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n-US" sz="1400" dirty="0">
                <a:solidFill>
                  <a:srgbClr val="000099"/>
                </a:solidFill>
              </a:rPr>
              <a:t>2.</a:t>
            </a:r>
            <a:r>
              <a:rPr lang="ru-RU" sz="1400" dirty="0">
                <a:solidFill>
                  <a:srgbClr val="000099"/>
                </a:solidFill>
              </a:rPr>
              <a:t> Запрос с фразой </a:t>
            </a:r>
            <a:r>
              <a:rPr lang="en-US" sz="1400" dirty="0">
                <a:solidFill>
                  <a:srgbClr val="000099"/>
                </a:solidFill>
              </a:rPr>
              <a:t>WHERE </a:t>
            </a:r>
            <a:r>
              <a:rPr lang="ru-RU" sz="1400" dirty="0">
                <a:solidFill>
                  <a:srgbClr val="000099"/>
                </a:solidFill>
              </a:rPr>
              <a:t>и по-прежнему без индексов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	</a:t>
            </a:r>
            <a:r>
              <a:rPr lang="en-US" sz="1400" dirty="0"/>
              <a:t>SELECT * FROM emp</a:t>
            </a:r>
            <a:r>
              <a:rPr lang="ru-RU" sz="1400" dirty="0"/>
              <a:t> </a:t>
            </a:r>
            <a:r>
              <a:rPr lang="en-US" sz="1400" dirty="0"/>
              <a:t>WHERE </a:t>
            </a:r>
            <a:r>
              <a:rPr lang="en-US" sz="1400" dirty="0" err="1"/>
              <a:t>sal</a:t>
            </a:r>
            <a:r>
              <a:rPr lang="en-US" sz="1400" dirty="0"/>
              <a:t>&gt;1000;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n-US" sz="1400" dirty="0">
                <a:solidFill>
                  <a:srgbClr val="000099"/>
                </a:solidFill>
              </a:rPr>
              <a:t>	</a:t>
            </a:r>
            <a:r>
              <a:rPr lang="ru-RU" sz="1400" dirty="0">
                <a:solidFill>
                  <a:srgbClr val="000099"/>
                </a:solidFill>
              </a:rPr>
              <a:t>План исполнения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тот же, хотя после извлечения данных работает фильтр, определённый фразой </a:t>
            </a:r>
            <a:r>
              <a:rPr lang="en-US" sz="1400" dirty="0">
                <a:solidFill>
                  <a:srgbClr val="000099"/>
                </a:solidFill>
              </a:rPr>
              <a:t>WHERE</a:t>
            </a:r>
            <a:r>
              <a:rPr lang="ru-RU" sz="1400" dirty="0">
                <a:solidFill>
                  <a:srgbClr val="000099"/>
                </a:solidFill>
              </a:rPr>
              <a:t>.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3. Запрос</a:t>
            </a:r>
            <a:endParaRPr lang="en-US" sz="1400" dirty="0">
              <a:solidFill>
                <a:srgbClr val="000099"/>
              </a:solidFill>
            </a:endParaRP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	</a:t>
            </a:r>
            <a:r>
              <a:rPr lang="en-US" sz="1400" dirty="0"/>
              <a:t>SELECT * FROM emp</a:t>
            </a:r>
            <a:r>
              <a:rPr lang="ru-RU" sz="1400" dirty="0"/>
              <a:t> </a:t>
            </a:r>
            <a:r>
              <a:rPr lang="en-US" sz="1400" dirty="0"/>
              <a:t>ORDER BY </a:t>
            </a:r>
            <a:r>
              <a:rPr lang="en-US" sz="1400" dirty="0" err="1"/>
              <a:t>ename</a:t>
            </a:r>
            <a:r>
              <a:rPr lang="en-US" sz="1400" dirty="0"/>
              <a:t>;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n-US" sz="1400" dirty="0">
                <a:solidFill>
                  <a:srgbClr val="000099"/>
                </a:solidFill>
              </a:rPr>
              <a:t>	 </a:t>
            </a:r>
            <a:r>
              <a:rPr lang="ru-RU" sz="1400" dirty="0">
                <a:solidFill>
                  <a:srgbClr val="000099"/>
                </a:solidFill>
              </a:rPr>
              <a:t>План исполнения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n-US" sz="1400" dirty="0">
                <a:solidFill>
                  <a:srgbClr val="000099"/>
                </a:solidFill>
              </a:rPr>
              <a:t>	</a:t>
            </a:r>
            <a:r>
              <a:rPr lang="en-US" sz="1400" dirty="0"/>
              <a:t>SELECT STATEMENT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n-US" sz="1400" dirty="0"/>
              <a:t>	    SORT order by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en-US" sz="1400" dirty="0"/>
              <a:t>	        TABLE ACCESS full emp</a:t>
            </a:r>
          </a:p>
          <a:p>
            <a:pPr marL="609600" indent="-609600" algn="just">
              <a:lnSpc>
                <a:spcPct val="90000"/>
              </a:lnSpc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	Добавилась сортировка в памяти, а может быть и на диске.</a:t>
            </a:r>
            <a:endParaRPr lang="ru-RU" sz="1400" dirty="0">
              <a:solidFill>
                <a:srgbClr val="000099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667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00000"/>
                </a:solidFill>
              </a:rPr>
              <a:t>Структуры хранения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07A36A2-6C3D-4345-930E-1DCAA8721A43}"/>
              </a:ext>
            </a:extLst>
          </p:cNvPr>
          <p:cNvSpPr/>
          <p:nvPr/>
        </p:nvSpPr>
        <p:spPr>
          <a:xfrm>
            <a:off x="971600" y="461651"/>
            <a:ext cx="691276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None/>
            </a:pPr>
            <a:r>
              <a:rPr lang="ru-RU" sz="1400" b="1" u="sng" dirty="0">
                <a:solidFill>
                  <a:srgbClr val="C00000"/>
                </a:solidFill>
                <a:latin typeface="+mn-lt"/>
              </a:rPr>
              <a:t>Замечание</a:t>
            </a:r>
            <a:r>
              <a:rPr lang="ru-RU" sz="1400" b="1" dirty="0">
                <a:solidFill>
                  <a:srgbClr val="C00000"/>
                </a:solidFill>
                <a:latin typeface="+mn-lt"/>
              </a:rPr>
              <a:t>:</a:t>
            </a:r>
            <a:r>
              <a:rPr lang="ru-RU" sz="1400" dirty="0">
                <a:solidFill>
                  <a:srgbClr val="000099"/>
                </a:solidFill>
                <a:latin typeface="+mn-lt"/>
              </a:rPr>
              <a:t> терминология, применяемая в различных базах данных, различается существенно. Наша терминосистема ближе всего к применяемой в СУБД </a:t>
            </a:r>
            <a:r>
              <a:rPr lang="en-US" sz="1400" dirty="0">
                <a:solidFill>
                  <a:srgbClr val="000099"/>
                </a:solidFill>
                <a:latin typeface="+mn-lt"/>
              </a:rPr>
              <a:t>Oracle</a:t>
            </a:r>
            <a:r>
              <a:rPr lang="ru-RU" sz="1400" dirty="0">
                <a:solidFill>
                  <a:srgbClr val="000099"/>
                </a:solidFill>
                <a:latin typeface="+mn-lt"/>
              </a:rPr>
              <a:t>.</a:t>
            </a:r>
          </a:p>
          <a:p>
            <a:pPr indent="360000" algn="just" eaLnBrk="1" hangingPunct="1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  <a:latin typeface="+mn-lt"/>
                <a:ea typeface="Times New Roman"/>
              </a:rPr>
              <a:t>В </a:t>
            </a:r>
            <a:r>
              <a:rPr lang="en-US" sz="1400" dirty="0">
                <a:solidFill>
                  <a:srgbClr val="000099"/>
                </a:solidFill>
                <a:latin typeface="+mn-lt"/>
              </a:rPr>
              <a:t>Oracle </a:t>
            </a:r>
            <a:r>
              <a:rPr lang="ru-RU" sz="1400" i="1" dirty="0">
                <a:solidFill>
                  <a:srgbClr val="000099"/>
                </a:solidFill>
                <a:latin typeface="+mn-lt"/>
              </a:rPr>
              <a:t>база данных состоит из одного или нескольких </a:t>
            </a:r>
            <a:r>
              <a:rPr lang="ru-RU" sz="1400" b="1" i="1" dirty="0">
                <a:solidFill>
                  <a:srgbClr val="000099"/>
                </a:solidFill>
                <a:latin typeface="+mn-lt"/>
              </a:rPr>
              <a:t>табличных пространств</a:t>
            </a:r>
            <a:r>
              <a:rPr lang="ru-RU" sz="1400" i="1" dirty="0">
                <a:solidFill>
                  <a:srgbClr val="000099"/>
                </a:solidFill>
                <a:latin typeface="+mn-lt"/>
              </a:rPr>
              <a:t>.</a:t>
            </a:r>
            <a:r>
              <a:rPr lang="ru-RU" sz="1400" dirty="0">
                <a:solidFill>
                  <a:srgbClr val="000099"/>
                </a:solidFill>
                <a:latin typeface="+mn-lt"/>
              </a:rPr>
              <a:t> Каждое такое пространство строится на одном или нескольких </a:t>
            </a:r>
            <a:r>
              <a:rPr lang="ru-RU" sz="1400" b="1" dirty="0">
                <a:solidFill>
                  <a:srgbClr val="000099"/>
                </a:solidFill>
                <a:latin typeface="+mn-lt"/>
              </a:rPr>
              <a:t>файлах данных</a:t>
            </a:r>
            <a:r>
              <a:rPr lang="ru-RU" sz="1400" dirty="0">
                <a:solidFill>
                  <a:srgbClr val="000099"/>
                </a:solidFill>
                <a:latin typeface="+mn-lt"/>
              </a:rPr>
              <a:t>. В одно табличное пространство стараются помещать объекты с </a:t>
            </a:r>
            <a:r>
              <a:rPr lang="ru-RU" sz="1400" i="1" dirty="0">
                <a:solidFill>
                  <a:srgbClr val="000099"/>
                </a:solidFill>
                <a:latin typeface="+mn-lt"/>
              </a:rPr>
              <a:t>одинаковым поведением</a:t>
            </a:r>
            <a:r>
              <a:rPr lang="ru-RU" sz="1400" dirty="0">
                <a:solidFill>
                  <a:srgbClr val="000099"/>
                </a:solidFill>
                <a:latin typeface="+mn-lt"/>
              </a:rPr>
              <a:t>. Например, для словаря базы можно выделить отдельное табличное пространство, обычно называемое системным. </a:t>
            </a:r>
          </a:p>
          <a:p>
            <a:pPr indent="360000" algn="just" eaLnBrk="1" hangingPunct="1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  <a:latin typeface="+mn-lt"/>
              </a:rPr>
              <a:t>Пользовательские данные желательно помещать </a:t>
            </a:r>
            <a:r>
              <a:rPr lang="ru-RU" sz="1400" i="1" dirty="0">
                <a:solidFill>
                  <a:srgbClr val="000099"/>
                </a:solidFill>
                <a:latin typeface="+mn-lt"/>
              </a:rPr>
              <a:t>отдельно от словаря</a:t>
            </a:r>
            <a:r>
              <a:rPr lang="ru-RU" sz="1400" dirty="0">
                <a:solidFill>
                  <a:srgbClr val="000099"/>
                </a:solidFill>
                <a:latin typeface="+mn-lt"/>
              </a:rPr>
              <a:t>. Это уменьшит вероятность сбоя. Для, </a:t>
            </a:r>
            <a:r>
              <a:rPr lang="ru-RU" sz="1400" i="1" dirty="0">
                <a:solidFill>
                  <a:srgbClr val="000099"/>
                </a:solidFill>
                <a:latin typeface="+mn-lt"/>
              </a:rPr>
              <a:t>индексов следует иметь свои табличные пространства.</a:t>
            </a:r>
          </a:p>
          <a:p>
            <a:pPr indent="360000" algn="just" eaLnBrk="1" hangingPunct="1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  <a:latin typeface="+mn-lt"/>
              </a:rPr>
              <a:t>В некоторых СУБД можно отключать отдельные табличные пространства и делать их доступными только по чтению. Для больших сортировок можно создавать </a:t>
            </a:r>
            <a:r>
              <a:rPr lang="ru-RU" sz="1400" i="1" dirty="0">
                <a:solidFill>
                  <a:srgbClr val="000099"/>
                </a:solidFill>
                <a:latin typeface="+mn-lt"/>
              </a:rPr>
              <a:t>временные табличные пространства </a:t>
            </a:r>
            <a:r>
              <a:rPr lang="en-US" sz="1400" i="1" dirty="0">
                <a:solidFill>
                  <a:srgbClr val="000099"/>
                </a:solidFill>
                <a:latin typeface="+mn-lt"/>
              </a:rPr>
              <a:t>(</a:t>
            </a:r>
            <a:r>
              <a:rPr lang="ru-RU" sz="1400" i="1" dirty="0">
                <a:solidFill>
                  <a:srgbClr val="000099"/>
                </a:solidFill>
                <a:latin typeface="+mn-lt"/>
              </a:rPr>
              <a:t>объекты в них хранятся или на время исполнения запроса или на время сессии пользователя</a:t>
            </a:r>
            <a:r>
              <a:rPr lang="en-US" sz="1400" i="1" dirty="0">
                <a:solidFill>
                  <a:srgbClr val="000099"/>
                </a:solidFill>
                <a:latin typeface="+mn-lt"/>
              </a:rPr>
              <a:t>)</a:t>
            </a:r>
            <a:r>
              <a:rPr lang="ru-RU" sz="1400" dirty="0">
                <a:solidFill>
                  <a:srgbClr val="000099"/>
                </a:solidFill>
                <a:latin typeface="+mn-lt"/>
              </a:rPr>
              <a:t>.</a:t>
            </a:r>
          </a:p>
          <a:p>
            <a:pPr indent="360000" algn="just" eaLnBrk="1" hangingPunct="1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  <a:latin typeface="+mn-lt"/>
              </a:rPr>
              <a:t>Администратор должен выбрать состав, размеры табличных пространств и определить, могут ли они расширяться, и какими порциями им будет предоставляться свободное пространство дисковой памяти.</a:t>
            </a:r>
          </a:p>
        </p:txBody>
      </p:sp>
    </p:spTree>
    <p:extLst>
      <p:ext uri="{BB962C8B-B14F-4D97-AF65-F5344CB8AC3E}">
        <p14:creationId xmlns:p14="http://schemas.microsoft.com/office/powerpoint/2010/main" val="2223850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CE2816"/>
                </a:solidFill>
              </a:rPr>
              <a:t>Примеры планов исполнения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6868-EAF5-4715-8F37-7A71D3C314C8}"/>
              </a:ext>
            </a:extLst>
          </p:cNvPr>
          <p:cNvSpPr txBox="1"/>
          <p:nvPr/>
        </p:nvSpPr>
        <p:spPr>
          <a:xfrm>
            <a:off x="1187624" y="483518"/>
            <a:ext cx="6840760" cy="338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4. Тот же запрос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	   </a:t>
            </a:r>
            <a:r>
              <a:rPr lang="en-US" sz="1400" dirty="0"/>
              <a:t>SELECT * FROM emp</a:t>
            </a:r>
            <a:r>
              <a:rPr lang="ru-RU" sz="1400" dirty="0"/>
              <a:t> </a:t>
            </a:r>
            <a:r>
              <a:rPr lang="en-US" sz="1400" dirty="0"/>
              <a:t>ORDER BY </a:t>
            </a:r>
            <a:r>
              <a:rPr lang="en-US" sz="1400" dirty="0" err="1"/>
              <a:t>ename</a:t>
            </a:r>
            <a:r>
              <a:rPr lang="en-US" sz="1400" dirty="0"/>
              <a:t>;</a:t>
            </a:r>
          </a:p>
          <a:p>
            <a:pPr lvl="0">
              <a:lnSpc>
                <a:spcPct val="90000"/>
              </a:lnSpc>
              <a:buNone/>
            </a:pPr>
            <a:r>
              <a:rPr lang="ru-RU" sz="1400" dirty="0">
                <a:solidFill>
                  <a:srgbClr val="000099"/>
                </a:solidFill>
              </a:rPr>
              <a:t>     но существует индекс на столбец </a:t>
            </a:r>
            <a:r>
              <a:rPr lang="en-US" sz="1400" dirty="0" err="1">
                <a:solidFill>
                  <a:srgbClr val="000099"/>
                </a:solidFill>
              </a:rPr>
              <a:t>ename</a:t>
            </a:r>
            <a:r>
              <a:rPr lang="ru-RU" sz="1400" dirty="0">
                <a:solidFill>
                  <a:srgbClr val="000099"/>
                </a:solidFill>
              </a:rPr>
              <a:t>. Имя индекса </a:t>
            </a:r>
            <a:r>
              <a:rPr lang="en-US" sz="1400" dirty="0" err="1">
                <a:solidFill>
                  <a:srgbClr val="000099"/>
                </a:solidFill>
              </a:rPr>
              <a:t>i_emp_ename</a:t>
            </a:r>
            <a:r>
              <a:rPr lang="ru-RU" sz="1400" dirty="0">
                <a:solidFill>
                  <a:srgbClr val="000099"/>
                </a:solidFill>
              </a:rPr>
              <a:t>.</a:t>
            </a:r>
            <a:endParaRPr lang="en-US" sz="1400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solidFill>
                  <a:srgbClr val="000099"/>
                </a:solidFill>
              </a:rPr>
              <a:t>	</a:t>
            </a:r>
            <a:r>
              <a:rPr lang="ru-RU" sz="1400" dirty="0">
                <a:solidFill>
                  <a:srgbClr val="000099"/>
                </a:solidFill>
              </a:rPr>
              <a:t>План исполнения: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	   </a:t>
            </a:r>
            <a:r>
              <a:rPr lang="en-US" sz="1400" dirty="0"/>
              <a:t>SELECT STATEMENT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	         TABLE ACCESS full emp</a:t>
            </a:r>
            <a:endParaRPr lang="ru-RU" sz="1400" dirty="0"/>
          </a:p>
          <a:p>
            <a:pPr>
              <a:lnSpc>
                <a:spcPct val="90000"/>
              </a:lnSpc>
              <a:buFontTx/>
              <a:buNone/>
            </a:pPr>
            <a:r>
              <a:rPr lang="ru-RU" sz="1400" dirty="0"/>
              <a:t>		      </a:t>
            </a:r>
            <a:r>
              <a:rPr lang="en-US" sz="1400" dirty="0"/>
              <a:t>INDEX full scan </a:t>
            </a:r>
            <a:r>
              <a:rPr lang="en-US" sz="1400" dirty="0" err="1"/>
              <a:t>i_emp_ename</a:t>
            </a:r>
            <a:endParaRPr lang="en-US" sz="1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solidFill>
                  <a:srgbClr val="000099"/>
                </a:solidFill>
              </a:rPr>
              <a:t>	</a:t>
            </a:r>
            <a:r>
              <a:rPr lang="ru-RU" sz="1400" dirty="0">
                <a:solidFill>
                  <a:srgbClr val="000099"/>
                </a:solidFill>
              </a:rPr>
              <a:t>Поскольку используется индекс, сортировка не нужна.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5. Запрос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	    </a:t>
            </a:r>
            <a:r>
              <a:rPr lang="en-US" sz="1400" dirty="0"/>
              <a:t>SELECT job, sum(</a:t>
            </a:r>
            <a:r>
              <a:rPr lang="en-US" sz="1400" dirty="0" err="1"/>
              <a:t>sal</a:t>
            </a:r>
            <a:r>
              <a:rPr lang="en-US" sz="1400" dirty="0"/>
              <a:t>) FROM emp</a:t>
            </a:r>
            <a:r>
              <a:rPr lang="ru-RU" sz="1400" dirty="0"/>
              <a:t> </a:t>
            </a:r>
            <a:r>
              <a:rPr lang="en-US" sz="1400" dirty="0"/>
              <a:t>GROUP BY job </a:t>
            </a:r>
            <a:endParaRPr lang="ru-RU" sz="1400" dirty="0"/>
          </a:p>
          <a:p>
            <a:pPr>
              <a:lnSpc>
                <a:spcPct val="90000"/>
              </a:lnSpc>
              <a:buFontTx/>
              <a:buNone/>
            </a:pPr>
            <a:r>
              <a:rPr lang="ru-RU" sz="1400" dirty="0"/>
              <a:t>		</a:t>
            </a:r>
            <a:r>
              <a:rPr lang="en-US" sz="1400" dirty="0"/>
              <a:t>HAVING sum(</a:t>
            </a:r>
            <a:r>
              <a:rPr lang="en-US" sz="1400" dirty="0" err="1"/>
              <a:t>sal</a:t>
            </a:r>
            <a:r>
              <a:rPr lang="en-US" sz="1400" dirty="0"/>
              <a:t>)&gt; 100000;</a:t>
            </a:r>
            <a:endParaRPr lang="ru-RU" sz="1400" dirty="0"/>
          </a:p>
          <a:p>
            <a:pPr>
              <a:lnSpc>
                <a:spcPct val="90000"/>
              </a:lnSpc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	    Индекс не существует.</a:t>
            </a:r>
            <a:endParaRPr lang="en-US" sz="1400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	    План исполнения: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	    </a:t>
            </a:r>
            <a:r>
              <a:rPr lang="en-US" sz="1400" dirty="0"/>
              <a:t>SELECT STATEMENT</a:t>
            </a:r>
            <a:endParaRPr lang="ru-RU" sz="1400" dirty="0"/>
          </a:p>
          <a:p>
            <a:pPr>
              <a:lnSpc>
                <a:spcPct val="90000"/>
              </a:lnSpc>
              <a:buFontTx/>
              <a:buNone/>
            </a:pPr>
            <a:r>
              <a:rPr lang="ru-RU" sz="1400" dirty="0"/>
              <a:t>		</a:t>
            </a:r>
            <a:r>
              <a:rPr lang="en-US" sz="1400" dirty="0"/>
              <a:t>FILTER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		    SORT group by	    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		        TABLE ACCESS full emp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45327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CE2816"/>
                </a:solidFill>
              </a:rPr>
              <a:t>Примеры планов исполнения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D6B7DA2-23A6-4ED5-BD99-09F8E62569A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87624" y="461651"/>
            <a:ext cx="6768752" cy="37662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6. Доступ по значению </a:t>
            </a:r>
            <a:r>
              <a:rPr lang="en-US" sz="1400" dirty="0">
                <a:solidFill>
                  <a:srgbClr val="000099"/>
                </a:solidFill>
              </a:rPr>
              <a:t>ROWID</a:t>
            </a:r>
            <a:r>
              <a:rPr lang="ru-RU" sz="1400" dirty="0">
                <a:solidFill>
                  <a:srgbClr val="000099"/>
                </a:solidFill>
              </a:rPr>
              <a:t>. Запрос:</a:t>
            </a:r>
          </a:p>
          <a:p>
            <a:pPr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	 </a:t>
            </a:r>
            <a:r>
              <a:rPr lang="en-US" sz="1400" dirty="0">
                <a:solidFill>
                  <a:srgbClr val="000099"/>
                </a:solidFill>
              </a:rPr>
              <a:t>  </a:t>
            </a:r>
            <a:r>
              <a:rPr lang="en-US" sz="1400" dirty="0"/>
              <a:t>SELECT * FROM emp</a:t>
            </a:r>
            <a:r>
              <a:rPr lang="ru-RU" sz="1400" dirty="0"/>
              <a:t> </a:t>
            </a:r>
            <a:r>
              <a:rPr lang="en-US" sz="1400" dirty="0"/>
              <a:t>WHERE </a:t>
            </a:r>
            <a:r>
              <a:rPr lang="en-US" sz="1400" dirty="0" err="1"/>
              <a:t>rowid</a:t>
            </a:r>
            <a:r>
              <a:rPr lang="en-US" sz="1400" dirty="0"/>
              <a:t>=‘00004F2A00A2000C’;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000099"/>
                </a:solidFill>
              </a:rPr>
              <a:t>	   </a:t>
            </a:r>
            <a:r>
              <a:rPr lang="ru-RU" sz="1400" dirty="0">
                <a:solidFill>
                  <a:srgbClr val="000099"/>
                </a:solidFill>
              </a:rPr>
              <a:t>Самый быстрый план исполнения:</a:t>
            </a:r>
          </a:p>
          <a:p>
            <a:pPr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	   </a:t>
            </a:r>
            <a:r>
              <a:rPr lang="en-US" sz="1400" dirty="0"/>
              <a:t>SELECT STATEMENT</a:t>
            </a:r>
          </a:p>
          <a:p>
            <a:pPr>
              <a:buFontTx/>
              <a:buNone/>
            </a:pPr>
            <a:r>
              <a:rPr lang="en-US" sz="1400" dirty="0"/>
              <a:t>	         TABLE ACCESS by </a:t>
            </a:r>
            <a:r>
              <a:rPr lang="en-US" sz="1400" dirty="0" err="1"/>
              <a:t>rowid</a:t>
            </a:r>
            <a:r>
              <a:rPr lang="en-US" sz="1400" dirty="0"/>
              <a:t> emp</a:t>
            </a:r>
            <a:endParaRPr lang="ru-RU" sz="1400" dirty="0"/>
          </a:p>
          <a:p>
            <a:pPr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7. Соединение с вложенными циклами</a:t>
            </a:r>
          </a:p>
          <a:p>
            <a:pPr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	</a:t>
            </a:r>
            <a:r>
              <a:rPr lang="en-US" sz="1400" dirty="0">
                <a:solidFill>
                  <a:srgbClr val="000099"/>
                </a:solidFill>
              </a:rPr>
              <a:t>  </a:t>
            </a:r>
            <a:r>
              <a:rPr lang="ru-RU" sz="1400" dirty="0">
                <a:solidFill>
                  <a:srgbClr val="000099"/>
                </a:solidFill>
              </a:rPr>
              <a:t> </a:t>
            </a:r>
            <a:r>
              <a:rPr lang="en-US" sz="1400" dirty="0"/>
              <a:t>SELECT * FROM emp, dept;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000099"/>
                </a:solidFill>
              </a:rPr>
              <a:t>	   </a:t>
            </a:r>
            <a:r>
              <a:rPr lang="ru-RU" sz="1400" dirty="0">
                <a:solidFill>
                  <a:srgbClr val="000099"/>
                </a:solidFill>
              </a:rPr>
              <a:t>План исполнения:</a:t>
            </a:r>
          </a:p>
          <a:p>
            <a:pPr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	   </a:t>
            </a:r>
            <a:r>
              <a:rPr lang="en-US" sz="1400" dirty="0"/>
              <a:t>SELECT STATEMENT</a:t>
            </a:r>
          </a:p>
          <a:p>
            <a:pPr>
              <a:buFontTx/>
              <a:buNone/>
            </a:pPr>
            <a:r>
              <a:rPr lang="ru-RU" sz="1400" dirty="0"/>
              <a:t>	        </a:t>
            </a:r>
            <a:r>
              <a:rPr lang="en-US" sz="1400" dirty="0"/>
              <a:t>NESTED LOOPS	   </a:t>
            </a:r>
            <a:endParaRPr lang="ru-RU" sz="1400" dirty="0"/>
          </a:p>
          <a:p>
            <a:pPr>
              <a:buFontTx/>
              <a:buNone/>
            </a:pPr>
            <a:r>
              <a:rPr lang="en-US" sz="1400" dirty="0"/>
              <a:t>      	    TABLE ACCESS full dept </a:t>
            </a:r>
          </a:p>
          <a:p>
            <a:pPr>
              <a:buFontTx/>
              <a:buNone/>
            </a:pPr>
            <a:r>
              <a:rPr lang="en-US" sz="1400" dirty="0"/>
              <a:t>	    	    TABLE ACCESS full emp </a:t>
            </a:r>
          </a:p>
          <a:p>
            <a:pPr>
              <a:buFontTx/>
              <a:buNone/>
            </a:pPr>
            <a:r>
              <a:rPr lang="en-US" sz="1400" dirty="0">
                <a:solidFill>
                  <a:srgbClr val="000099"/>
                </a:solidFill>
              </a:rPr>
              <a:t>8. </a:t>
            </a:r>
            <a:r>
              <a:rPr lang="ru-RU" sz="1400" dirty="0">
                <a:solidFill>
                  <a:srgbClr val="000099"/>
                </a:solidFill>
              </a:rPr>
              <a:t>Запрет на использование индекса</a:t>
            </a:r>
          </a:p>
          <a:p>
            <a:pPr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	 </a:t>
            </a:r>
            <a:r>
              <a:rPr lang="en-US" sz="1400" dirty="0"/>
              <a:t>SELECT </a:t>
            </a:r>
            <a:r>
              <a:rPr lang="en-US" sz="1400" dirty="0" err="1"/>
              <a:t>ename</a:t>
            </a:r>
            <a:r>
              <a:rPr lang="en-US" sz="1400" dirty="0"/>
              <a:t> FROM emp</a:t>
            </a:r>
            <a:r>
              <a:rPr lang="ru-RU" sz="1400" dirty="0"/>
              <a:t> </a:t>
            </a:r>
            <a:r>
              <a:rPr lang="en-US" sz="1400" dirty="0"/>
              <a:t>WHERE job=‘MANAGER’||’ ‘; </a:t>
            </a:r>
            <a:endParaRPr lang="ru-RU" sz="1400" dirty="0"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72591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CE2816"/>
                </a:solidFill>
              </a:rPr>
              <a:t>Примеры планов исполнения</a:t>
            </a:r>
            <a:endParaRPr lang="en-GB" altLang="ru-RU" sz="2000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6AF7AF-3026-4F2F-A5B7-3839D1E81A59}"/>
              </a:ext>
            </a:extLst>
          </p:cNvPr>
          <p:cNvSpPr txBox="1"/>
          <p:nvPr/>
        </p:nvSpPr>
        <p:spPr>
          <a:xfrm>
            <a:off x="1367644" y="461651"/>
            <a:ext cx="6408712" cy="338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solidFill>
                  <a:srgbClr val="000099"/>
                </a:solidFill>
              </a:rPr>
              <a:t>9. </a:t>
            </a:r>
            <a:r>
              <a:rPr lang="ru-RU" sz="1400" dirty="0">
                <a:solidFill>
                  <a:srgbClr val="000099"/>
                </a:solidFill>
              </a:rPr>
              <a:t> Сортировка слиянием</a:t>
            </a:r>
            <a:endParaRPr lang="en-US" sz="1400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	   </a:t>
            </a:r>
            <a:r>
              <a:rPr lang="en-US" sz="1400" dirty="0"/>
              <a:t>SELECT * FROM emp, dept</a:t>
            </a:r>
            <a:r>
              <a:rPr lang="ru-RU" sz="1400" dirty="0"/>
              <a:t> </a:t>
            </a:r>
            <a:r>
              <a:rPr lang="en-US" sz="1400" dirty="0"/>
              <a:t>WHERE </a:t>
            </a:r>
            <a:r>
              <a:rPr lang="en-US" sz="1400" dirty="0" err="1"/>
              <a:t>emp.deptno</a:t>
            </a:r>
            <a:r>
              <a:rPr lang="en-US" sz="1400" dirty="0"/>
              <a:t>=</a:t>
            </a:r>
            <a:r>
              <a:rPr lang="en-US" sz="1400" dirty="0" err="1"/>
              <a:t>dept.deptno</a:t>
            </a:r>
            <a:r>
              <a:rPr lang="en-US" sz="1400" dirty="0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solidFill>
                  <a:srgbClr val="000099"/>
                </a:solidFill>
              </a:rPr>
              <a:t>	   </a:t>
            </a:r>
            <a:r>
              <a:rPr lang="ru-RU" sz="1400" dirty="0">
                <a:solidFill>
                  <a:srgbClr val="000099"/>
                </a:solidFill>
              </a:rPr>
              <a:t>План исполнения: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	   </a:t>
            </a:r>
            <a:r>
              <a:rPr lang="en-US" sz="1400" dirty="0"/>
              <a:t>SELECT STATEMENT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1400" dirty="0"/>
              <a:t>	        </a:t>
            </a:r>
            <a:r>
              <a:rPr lang="en-US" sz="1400" dirty="0"/>
              <a:t>MERGE JOIN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		    SORT JOIN   </a:t>
            </a:r>
            <a:endParaRPr lang="ru-RU" sz="1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      	        TABLE ACCESS full emp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		    SORT JOIN   </a:t>
            </a:r>
            <a:endParaRPr lang="ru-RU" sz="1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      	        TABLE ACCESS full emp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solidFill>
                  <a:srgbClr val="000099"/>
                </a:solidFill>
              </a:rPr>
              <a:t>10. </a:t>
            </a:r>
            <a:r>
              <a:rPr lang="ru-RU" sz="1400" dirty="0">
                <a:solidFill>
                  <a:srgbClr val="000099"/>
                </a:solidFill>
              </a:rPr>
              <a:t>Тот же запрос, но существует индекс на столбец </a:t>
            </a:r>
            <a:r>
              <a:rPr lang="en-US" sz="1400" dirty="0" err="1">
                <a:solidFill>
                  <a:srgbClr val="000099"/>
                </a:solidFill>
              </a:rPr>
              <a:t>deptno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играющий роль внешнего ключа в </a:t>
            </a:r>
            <a:r>
              <a:rPr lang="en-US" sz="1400" dirty="0">
                <a:solidFill>
                  <a:srgbClr val="000099"/>
                </a:solidFill>
              </a:rPr>
              <a:t>emp</a:t>
            </a:r>
            <a:r>
              <a:rPr lang="ru-RU" sz="1400" dirty="0">
                <a:solidFill>
                  <a:srgbClr val="000099"/>
                </a:solidFill>
              </a:rPr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	     План исполнения:</a:t>
            </a:r>
            <a:endParaRPr lang="en-US" sz="1400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		  </a:t>
            </a:r>
            <a:r>
              <a:rPr lang="en-US" sz="1400" dirty="0"/>
              <a:t>SELECT STATEMENT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ru-RU" sz="1400" dirty="0"/>
              <a:t>	              </a:t>
            </a:r>
            <a:r>
              <a:rPr lang="en-US" sz="1400" dirty="0"/>
              <a:t>NESTED LOOPS	   </a:t>
            </a:r>
            <a:endParaRPr lang="ru-RU" sz="1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      	    </a:t>
            </a:r>
            <a:r>
              <a:rPr lang="ru-RU" sz="1400" dirty="0"/>
              <a:t>     </a:t>
            </a:r>
            <a:r>
              <a:rPr lang="en-US" sz="1400" dirty="0"/>
              <a:t>TABLE ACCESS full dept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	    	    </a:t>
            </a:r>
            <a:r>
              <a:rPr lang="ru-RU" sz="1400" dirty="0"/>
              <a:t>     </a:t>
            </a:r>
            <a:r>
              <a:rPr lang="en-US" sz="1400" dirty="0"/>
              <a:t>TABLE ACCESS by </a:t>
            </a:r>
            <a:r>
              <a:rPr lang="en-US" sz="1400" dirty="0" err="1"/>
              <a:t>rowid</a:t>
            </a:r>
            <a:r>
              <a:rPr lang="en-US" sz="1400" dirty="0"/>
              <a:t> emp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400" dirty="0"/>
              <a:t>			INDEX range scan </a:t>
            </a:r>
            <a:r>
              <a:rPr lang="en-US" sz="1400" dirty="0" err="1"/>
              <a:t>idx_fk_emp_deptno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83131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>
                <a:srgbClr val="CE2816"/>
              </a:buClr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CE2816"/>
                </a:solidFill>
              </a:rPr>
              <a:t>Заключение</a:t>
            </a:r>
            <a:endParaRPr lang="en-GB" altLang="ru-RU" sz="2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09FB103-8E49-4052-A97A-EAA823CEEB50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331640" y="472584"/>
            <a:ext cx="6480720" cy="419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</a:rPr>
              <a:t>Полученных скудных сведений об архитектуре баз данных, индексах, способах доступа к данным и о </a:t>
            </a:r>
            <a:r>
              <a:rPr lang="en-US" sz="1400" dirty="0">
                <a:solidFill>
                  <a:srgbClr val="000099"/>
                </a:solidFill>
              </a:rPr>
              <a:t>SQL-</a:t>
            </a:r>
            <a:r>
              <a:rPr lang="ru-RU" sz="1400" dirty="0">
                <a:solidFill>
                  <a:srgbClr val="000099"/>
                </a:solidFill>
              </a:rPr>
              <a:t>тюнинге  недостаточно для практической работы, однако мы теперь представляем сложность управления базами данных и начинаем догадываться о том громадном объёме труда и таланта, который вложен в создание любой хорошей СУБД, тем более в таких долгожителей как </a:t>
            </a:r>
            <a:r>
              <a:rPr lang="en-US" sz="1400" dirty="0">
                <a:solidFill>
                  <a:srgbClr val="000099"/>
                </a:solidFill>
              </a:rPr>
              <a:t>Oracle </a:t>
            </a:r>
            <a:r>
              <a:rPr lang="ru-RU" sz="1400" dirty="0">
                <a:solidFill>
                  <a:srgbClr val="000099"/>
                </a:solidFill>
              </a:rPr>
              <a:t>и </a:t>
            </a:r>
            <a:r>
              <a:rPr lang="en-US" sz="1400" dirty="0" err="1">
                <a:solidFill>
                  <a:srgbClr val="000099"/>
                </a:solidFill>
              </a:rPr>
              <a:t>Caché</a:t>
            </a:r>
            <a:r>
              <a:rPr lang="en-US" sz="1400" dirty="0">
                <a:solidFill>
                  <a:srgbClr val="000099"/>
                </a:solidFill>
              </a:rPr>
              <a:t>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400">
                <a:solidFill>
                  <a:srgbClr val="000099"/>
                </a:solidFill>
              </a:rPr>
              <a:t>Администрирование </a:t>
            </a:r>
            <a:r>
              <a:rPr lang="ru-RU" sz="1400" dirty="0">
                <a:solidFill>
                  <a:srgbClr val="000099"/>
                </a:solidFill>
              </a:rPr>
              <a:t>баз данных – это обширная область, требующая не только программистских знаний, но и большого объёма специфических знаний и навыков.</a:t>
            </a:r>
          </a:p>
          <a:p>
            <a:pPr marL="0" indent="36000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</a:rPr>
              <a:t>Хороших вам данных!!</a:t>
            </a:r>
          </a:p>
          <a:p>
            <a:pPr marL="0" indent="0">
              <a:buNone/>
            </a:pPr>
            <a:endParaRPr lang="ru-RU" sz="1400" dirty="0">
              <a:ea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3343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0" y="2067694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4000" b="1" dirty="0">
                <a:solidFill>
                  <a:schemeClr val="tx1"/>
                </a:solidFill>
              </a:rPr>
              <a:t>Спасибо за внимание</a:t>
            </a:r>
          </a:p>
          <a:p>
            <a:r>
              <a:rPr lang="ru-RU" sz="2000" b="1" dirty="0">
                <a:solidFill>
                  <a:srgbClr val="00009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20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00000"/>
                </a:solidFill>
              </a:rPr>
              <a:t>Структуры хранения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B9BD2A-FC61-3CDA-C076-EEC5930BB4FF}"/>
              </a:ext>
            </a:extLst>
          </p:cNvPr>
          <p:cNvSpPr txBox="1"/>
          <p:nvPr/>
        </p:nvSpPr>
        <p:spPr>
          <a:xfrm>
            <a:off x="1835696" y="4299942"/>
            <a:ext cx="5472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None/>
            </a:pPr>
            <a:r>
              <a:rPr lang="ru-RU" sz="1400" u="sng" dirty="0">
                <a:solidFill>
                  <a:srgbClr val="000099"/>
                </a:solidFill>
              </a:rPr>
              <a:t>Замечание</a:t>
            </a:r>
            <a:r>
              <a:rPr lang="ru-RU" sz="1400" dirty="0">
                <a:solidFill>
                  <a:srgbClr val="000099"/>
                </a:solidFill>
              </a:rPr>
              <a:t>: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Это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структура данных для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СУБД </a:t>
            </a:r>
            <a:r>
              <a:rPr lang="en-US" sz="1400" dirty="0">
                <a:solidFill>
                  <a:srgbClr val="000099"/>
                </a:solidFill>
              </a:rPr>
              <a:t>Oracle.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F3107F-D1CA-9B29-D52B-71407EB57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582" y="516553"/>
            <a:ext cx="5024836" cy="371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0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00000"/>
                </a:solidFill>
              </a:rPr>
              <a:t>Структуры хранения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8D94511-6E3D-4E35-B9CF-B12E822C5500}"/>
              </a:ext>
            </a:extLst>
          </p:cNvPr>
          <p:cNvSpPr/>
          <p:nvPr/>
        </p:nvSpPr>
        <p:spPr>
          <a:xfrm>
            <a:off x="1079612" y="458081"/>
            <a:ext cx="6984776" cy="21082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None/>
            </a:pPr>
            <a:r>
              <a:rPr lang="ru-RU" sz="1400" i="1" dirty="0">
                <a:solidFill>
                  <a:srgbClr val="000099"/>
                </a:solidFill>
              </a:rPr>
              <a:t>Табличные пространства состоят из </a:t>
            </a:r>
            <a:r>
              <a:rPr lang="ru-RU" sz="1400" b="1" i="1" dirty="0">
                <a:solidFill>
                  <a:srgbClr val="000099"/>
                </a:solidFill>
              </a:rPr>
              <a:t>сегментов</a:t>
            </a:r>
            <a:r>
              <a:rPr lang="ru-RU" sz="1400" dirty="0">
                <a:solidFill>
                  <a:srgbClr val="000099"/>
                </a:solidFill>
              </a:rPr>
              <a:t>, </a:t>
            </a:r>
            <a:r>
              <a:rPr lang="ru-RU" sz="1400" i="1" dirty="0">
                <a:solidFill>
                  <a:srgbClr val="000099"/>
                </a:solidFill>
              </a:rPr>
              <a:t>содержащих хранимые объекты базы</a:t>
            </a:r>
            <a:r>
              <a:rPr lang="ru-RU" sz="1400" dirty="0">
                <a:solidFill>
                  <a:srgbClr val="000099"/>
                </a:solidFill>
              </a:rPr>
              <a:t>, например, таблицы, индексы. Каждому такому объекту положено иметь свой сегмент, куда нет доступа данным других объектов.</a:t>
            </a:r>
          </a:p>
          <a:p>
            <a:pPr indent="360000" algn="just" eaLnBrk="1" hangingPunct="1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</a:rPr>
              <a:t>Сегменты состоят из </a:t>
            </a:r>
            <a:r>
              <a:rPr lang="ru-RU" sz="1400" b="1" dirty="0">
                <a:solidFill>
                  <a:srgbClr val="000099"/>
                </a:solidFill>
              </a:rPr>
              <a:t>экстентов</a:t>
            </a:r>
            <a:r>
              <a:rPr lang="ru-RU" sz="1400" dirty="0">
                <a:solidFill>
                  <a:srgbClr val="000099"/>
                </a:solidFill>
              </a:rPr>
              <a:t>, представляющих </a:t>
            </a:r>
            <a:r>
              <a:rPr lang="ru-RU" sz="1400" i="1" dirty="0">
                <a:solidFill>
                  <a:srgbClr val="000099"/>
                </a:solidFill>
              </a:rPr>
              <a:t>наборы блоков данных </a:t>
            </a:r>
            <a:r>
              <a:rPr lang="ru-RU" sz="1400" dirty="0">
                <a:solidFill>
                  <a:srgbClr val="000099"/>
                </a:solidFill>
              </a:rPr>
              <a:t>базы, расположенных на диске </a:t>
            </a:r>
            <a:r>
              <a:rPr lang="ru-RU" sz="1400" i="1" dirty="0">
                <a:solidFill>
                  <a:srgbClr val="000099"/>
                </a:solidFill>
              </a:rPr>
              <a:t>непрерывно</a:t>
            </a:r>
            <a:r>
              <a:rPr lang="ru-RU" sz="1400" dirty="0">
                <a:solidFill>
                  <a:srgbClr val="000099"/>
                </a:solidFill>
              </a:rPr>
              <a:t>. Это ускоряет операции с блоками данных, входящими в состав экстента. Можно, например, при работе с любым элементом данных, читать сразу весь экстент, в надежде, что эти данные скоро понадобятся. Нетрудно догадаться, что сегмент увеличивается или уменьшается на целое число экстентов.</a:t>
            </a:r>
          </a:p>
        </p:txBody>
      </p:sp>
    </p:spTree>
    <p:extLst>
      <p:ext uri="{BB962C8B-B14F-4D97-AF65-F5344CB8AC3E}">
        <p14:creationId xmlns:p14="http://schemas.microsoft.com/office/powerpoint/2010/main" val="134153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00000"/>
                </a:solidFill>
              </a:rPr>
              <a:t>Структуры хранения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7E2E6-A054-4EEE-A5A3-667D1490D169}"/>
              </a:ext>
            </a:extLst>
          </p:cNvPr>
          <p:cNvSpPr txBox="1"/>
          <p:nvPr/>
        </p:nvSpPr>
        <p:spPr>
          <a:xfrm>
            <a:off x="4644008" y="513404"/>
            <a:ext cx="3312368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 eaLnBrk="1" hangingPunct="1">
              <a:spcAft>
                <a:spcPts val="600"/>
              </a:spcAft>
              <a:buNone/>
            </a:pPr>
            <a:r>
              <a:rPr lang="ru-RU" sz="1400" b="1" i="1" dirty="0">
                <a:solidFill>
                  <a:srgbClr val="000099"/>
                </a:solidFill>
                <a:latin typeface="+mn-lt"/>
              </a:rPr>
              <a:t>Блок базы</a:t>
            </a:r>
            <a:r>
              <a:rPr lang="ru-RU" sz="1400" dirty="0">
                <a:solidFill>
                  <a:srgbClr val="000099"/>
                </a:solidFill>
                <a:latin typeface="+mn-lt"/>
              </a:rPr>
              <a:t>, в другой терминологии </a:t>
            </a:r>
            <a:r>
              <a:rPr lang="ru-RU" sz="1400" b="1" i="1" dirty="0">
                <a:solidFill>
                  <a:srgbClr val="000099"/>
                </a:solidFill>
                <a:latin typeface="+mn-lt"/>
              </a:rPr>
              <a:t>страница</a:t>
            </a:r>
            <a:r>
              <a:rPr lang="en-US" sz="1400" b="1" i="1" dirty="0">
                <a:solidFill>
                  <a:srgbClr val="000099"/>
                </a:solidFill>
                <a:latin typeface="+mn-lt"/>
              </a:rPr>
              <a:t> </a:t>
            </a:r>
            <a:r>
              <a:rPr lang="ru-RU" sz="1400" b="1" i="1" dirty="0">
                <a:solidFill>
                  <a:srgbClr val="000099"/>
                </a:solidFill>
                <a:latin typeface="+mn-lt"/>
              </a:rPr>
              <a:t>памяти</a:t>
            </a:r>
            <a:r>
              <a:rPr lang="ru-RU" sz="1400" dirty="0">
                <a:solidFill>
                  <a:srgbClr val="000099"/>
                </a:solidFill>
                <a:latin typeface="+mn-lt"/>
              </a:rPr>
              <a:t>, это </a:t>
            </a:r>
            <a:r>
              <a:rPr lang="ru-RU" sz="1400" i="1" dirty="0">
                <a:solidFill>
                  <a:srgbClr val="000099"/>
                </a:solidFill>
                <a:latin typeface="+mn-lt"/>
              </a:rPr>
              <a:t>минимальная единица хранения</a:t>
            </a:r>
            <a:r>
              <a:rPr lang="ru-RU" sz="1400" dirty="0">
                <a:solidFill>
                  <a:srgbClr val="000099"/>
                </a:solidFill>
                <a:latin typeface="+mn-lt"/>
              </a:rPr>
              <a:t>, которой база данных обменивается с диском. Блок базы образуется из нескольких блоков операционной системы</a:t>
            </a:r>
            <a:r>
              <a:rPr lang="ru-RU" sz="1400" dirty="0">
                <a:solidFill>
                  <a:srgbClr val="000099"/>
                </a:solidFill>
                <a:latin typeface="+mn-lt"/>
                <a:ea typeface="Times New Roman"/>
              </a:rPr>
              <a:t>. </a:t>
            </a:r>
            <a:r>
              <a:rPr lang="ru-RU" sz="1400" dirty="0">
                <a:solidFill>
                  <a:srgbClr val="000099"/>
                </a:solidFill>
                <a:latin typeface="+mn-lt"/>
              </a:rPr>
              <a:t> </a:t>
            </a:r>
          </a:p>
          <a:p>
            <a:pPr indent="360000" algn="just" eaLnBrk="1" hangingPunct="1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  <a:latin typeface="+mn-lt"/>
              </a:rPr>
              <a:t>Существует несколько списков блоков пригодных для записи.   </a:t>
            </a:r>
          </a:p>
          <a:p>
            <a:pPr indent="360000" algn="just" eaLnBrk="1" hangingPunct="1">
              <a:spcAft>
                <a:spcPts val="600"/>
              </a:spcAft>
              <a:buNone/>
            </a:pPr>
            <a:r>
              <a:rPr lang="ru-RU" sz="1400" dirty="0">
                <a:solidFill>
                  <a:srgbClr val="000099"/>
                </a:solidFill>
                <a:latin typeface="+mn-lt"/>
              </a:rPr>
              <a:t>Ниже приведен возможный формат строки.  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A254D8E-B187-88D1-D5D6-A525E6240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096" y="515492"/>
            <a:ext cx="3127193" cy="247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>
            <a:extLst>
              <a:ext uri="{FF2B5EF4-FFF2-40B4-BE49-F238E27FC236}">
                <a16:creationId xmlns:a16="http://schemas.microsoft.com/office/drawing/2014/main" id="{F343CE30-2A9E-AB56-9955-0D1A2C225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406" y="3777493"/>
            <a:ext cx="6683187" cy="852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4938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00000"/>
                </a:solidFill>
              </a:rPr>
              <a:t>Индексы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5FB962-DFA4-4047-A90E-74E8EA20B25C}"/>
              </a:ext>
            </a:extLst>
          </p:cNvPr>
          <p:cNvSpPr txBox="1"/>
          <p:nvPr/>
        </p:nvSpPr>
        <p:spPr>
          <a:xfrm>
            <a:off x="1115615" y="462995"/>
            <a:ext cx="6912769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60000" algn="just">
              <a:spcAft>
                <a:spcPts val="3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Индексы </a:t>
            </a:r>
            <a:r>
              <a:rPr lang="ru-RU" sz="1400" b="1" dirty="0">
                <a:solidFill>
                  <a:srgbClr val="000099"/>
                </a:solidFill>
              </a:rPr>
              <a:t>могут ускорить доступ к данным</a:t>
            </a:r>
            <a:r>
              <a:rPr lang="ru-RU" sz="1400" dirty="0">
                <a:solidFill>
                  <a:srgbClr val="000099"/>
                </a:solidFill>
              </a:rPr>
              <a:t>, </a:t>
            </a:r>
            <a:r>
              <a:rPr lang="ru-RU" sz="1400" b="1" dirty="0">
                <a:solidFill>
                  <a:srgbClr val="000099"/>
                </a:solidFill>
              </a:rPr>
              <a:t>но не всегда это делают, зато могут замедлить манипулирование данными</a:t>
            </a:r>
            <a:r>
              <a:rPr lang="ru-RU" sz="1400" dirty="0">
                <a:solidFill>
                  <a:srgbClr val="000099"/>
                </a:solidFill>
              </a:rPr>
              <a:t>.</a:t>
            </a:r>
            <a:endParaRPr lang="en-US" sz="1400" dirty="0">
              <a:solidFill>
                <a:srgbClr val="000099"/>
              </a:solidFill>
            </a:endParaRPr>
          </a:p>
          <a:p>
            <a:pPr indent="360000" algn="just">
              <a:spcAft>
                <a:spcPts val="3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СУБД, как правило,</a:t>
            </a:r>
            <a:r>
              <a:rPr lang="en-US" sz="1400" dirty="0">
                <a:solidFill>
                  <a:srgbClr val="000099"/>
                </a:solidFill>
              </a:rPr>
              <a:t> </a:t>
            </a:r>
            <a:r>
              <a:rPr lang="ru-RU" sz="1400" dirty="0">
                <a:solidFill>
                  <a:srgbClr val="000099"/>
                </a:solidFill>
              </a:rPr>
              <a:t>поддерживают следующие типы индексов:</a:t>
            </a: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400" b="1" dirty="0"/>
              <a:t>Древесный индекс на основе </a:t>
            </a:r>
            <a:r>
              <a:rPr lang="en-US" sz="1400" b="1" dirty="0"/>
              <a:t>B*-</a:t>
            </a:r>
            <a:r>
              <a:rPr lang="ru-RU" sz="1400" b="1" dirty="0"/>
              <a:t>деревьев.</a:t>
            </a:r>
          </a:p>
          <a:p>
            <a:pPr marL="285750" indent="-285750"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1400" b="1" dirty="0"/>
              <a:t>Побитовые индексы </a:t>
            </a:r>
            <a:r>
              <a:rPr lang="en-US" sz="1400" b="1" dirty="0"/>
              <a:t>– bitmap  index.</a:t>
            </a:r>
            <a:endParaRPr lang="ru-RU" sz="1400" b="1" dirty="0"/>
          </a:p>
          <a:p>
            <a:pPr indent="360000" algn="just">
              <a:spcAft>
                <a:spcPts val="3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Альтернатива  индексированию </a:t>
            </a:r>
            <a:r>
              <a:rPr lang="en-US" sz="1400" dirty="0">
                <a:solidFill>
                  <a:srgbClr val="000099"/>
                </a:solidFill>
              </a:rPr>
              <a:t>–</a:t>
            </a:r>
            <a:r>
              <a:rPr lang="ru-RU" sz="1400" dirty="0">
                <a:solidFill>
                  <a:srgbClr val="000099"/>
                </a:solidFill>
              </a:rPr>
              <a:t> хеширование.</a:t>
            </a:r>
          </a:p>
          <a:p>
            <a:pPr indent="360000" algn="just">
              <a:spcAft>
                <a:spcPts val="300"/>
              </a:spcAft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В реальной СУБД могут существовать другие типы индексов и структур, связанных с ними, например, индексы с обратными ключами, которые могут быть эффективными в параллельных серверах. Часто используют индексные таблицы (</a:t>
            </a:r>
            <a:r>
              <a:rPr lang="en-US" sz="1400" dirty="0">
                <a:solidFill>
                  <a:srgbClr val="000099"/>
                </a:solidFill>
              </a:rPr>
              <a:t>index-organized table). Это разновидность B*</a:t>
            </a:r>
            <a:r>
              <a:rPr lang="ru-RU" sz="1400" dirty="0">
                <a:solidFill>
                  <a:srgbClr val="000099"/>
                </a:solidFill>
              </a:rPr>
              <a:t>-индекса, в которой листовые блоки индекса содержат не значения </a:t>
            </a:r>
            <a:r>
              <a:rPr lang="en-US" sz="1400" dirty="0">
                <a:solidFill>
                  <a:srgbClr val="000099"/>
                </a:solidFill>
              </a:rPr>
              <a:t>ROWID, </a:t>
            </a:r>
            <a:r>
              <a:rPr lang="ru-RU" sz="1400" dirty="0">
                <a:solidFill>
                  <a:srgbClr val="000099"/>
                </a:solidFill>
              </a:rPr>
              <a:t>адресующие данные, а сами данные.</a:t>
            </a:r>
            <a:endParaRPr lang="en-US" sz="1400" dirty="0">
              <a:solidFill>
                <a:srgbClr val="000099"/>
              </a:solidFill>
            </a:endParaRPr>
          </a:p>
          <a:p>
            <a:pPr indent="360000" algn="just" fontAlgn="base">
              <a:spcBef>
                <a:spcPct val="0"/>
              </a:spcBef>
              <a:spcAft>
                <a:spcPts val="300"/>
              </a:spcAft>
            </a:pPr>
            <a:r>
              <a:rPr lang="ru-RU" sz="1400" b="1" dirty="0">
                <a:solidFill>
                  <a:srgbClr val="C00000"/>
                </a:solidFill>
              </a:rPr>
              <a:t>Замечание (в связи с текстом, выделенным ранее)</a:t>
            </a:r>
            <a:r>
              <a:rPr lang="en-US" sz="1400" dirty="0">
                <a:solidFill>
                  <a:srgbClr val="000099"/>
                </a:solidFill>
              </a:rPr>
              <a:t>:</a:t>
            </a:r>
            <a:r>
              <a:rPr lang="ru-RU" sz="1400" dirty="0">
                <a:solidFill>
                  <a:srgbClr val="000099"/>
                </a:solidFill>
              </a:rPr>
              <a:t> Структуры и процессы, которые рассматриваются в администрировании таковы, что почти на любое утверждение, можно найти контрпример. Поэтому важно всегда понимать контекст, в котором делается высказывание. Забегая вперёд, заметим, что индекс на таблицу занимающую один блок всегда замедляет запрос, хотя и не значительно.</a:t>
            </a:r>
          </a:p>
        </p:txBody>
      </p:sp>
    </p:spTree>
    <p:extLst>
      <p:ext uri="{BB962C8B-B14F-4D97-AF65-F5344CB8AC3E}">
        <p14:creationId xmlns:p14="http://schemas.microsoft.com/office/powerpoint/2010/main" val="114209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E2816"/>
                </a:solidFill>
              </a:rPr>
              <a:t>Иерархическая структура</a:t>
            </a:r>
            <a:r>
              <a:rPr lang="en-US" sz="2000" b="1" dirty="0">
                <a:solidFill>
                  <a:srgbClr val="CE2816"/>
                </a:solidFill>
              </a:rPr>
              <a:t> </a:t>
            </a:r>
            <a:r>
              <a:rPr lang="ru-RU" sz="2000" b="1" dirty="0">
                <a:solidFill>
                  <a:srgbClr val="CE2816"/>
                </a:solidFill>
              </a:rPr>
              <a:t>в таблице </a:t>
            </a:r>
            <a:r>
              <a:rPr lang="en-US" sz="2000" b="1" dirty="0">
                <a:solidFill>
                  <a:srgbClr val="CE2816"/>
                </a:solidFill>
              </a:rPr>
              <a:t>EMP</a:t>
            </a:r>
            <a:endParaRPr lang="ru-RU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93AD9C-7C1B-B33C-A2C6-A1187A3FA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905" y="492549"/>
            <a:ext cx="5806189" cy="306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14467C-4D2D-FE82-6DDF-0B1DADEF8F81}"/>
              </a:ext>
            </a:extLst>
          </p:cNvPr>
          <p:cNvSpPr txBox="1"/>
          <p:nvPr/>
        </p:nvSpPr>
        <p:spPr>
          <a:xfrm>
            <a:off x="4139952" y="2885907"/>
            <a:ext cx="4104456" cy="1341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ru-RU" sz="1400" b="1" u="sng" dirty="0">
                <a:solidFill>
                  <a:srgbClr val="000099"/>
                </a:solidFill>
              </a:rPr>
              <a:t>Пример</a:t>
            </a:r>
            <a:r>
              <a:rPr lang="ru-RU" sz="1400" dirty="0">
                <a:solidFill>
                  <a:srgbClr val="000099"/>
                </a:solidFill>
              </a:rPr>
              <a:t> запроса сверху вниз начиная с </a:t>
            </a:r>
            <a:r>
              <a:rPr lang="en-US" sz="1400" dirty="0">
                <a:solidFill>
                  <a:srgbClr val="000099"/>
                </a:solidFill>
              </a:rPr>
              <a:t>Jones: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b="1" dirty="0"/>
              <a:t>SELECT</a:t>
            </a:r>
            <a:r>
              <a:rPr lang="en-US" sz="1400" dirty="0"/>
              <a:t> </a:t>
            </a:r>
            <a:r>
              <a:rPr lang="en-US" sz="1400" dirty="0" err="1"/>
              <a:t>empno</a:t>
            </a:r>
            <a:r>
              <a:rPr lang="en-US" sz="1400" dirty="0"/>
              <a:t>, </a:t>
            </a:r>
            <a:r>
              <a:rPr lang="en-US" sz="1400" dirty="0" err="1"/>
              <a:t>ename</a:t>
            </a:r>
            <a:r>
              <a:rPr lang="en-US" sz="1400" dirty="0"/>
              <a:t>, job, </a:t>
            </a:r>
            <a:r>
              <a:rPr lang="en-US" sz="1400" dirty="0" err="1"/>
              <a:t>mgr</a:t>
            </a:r>
            <a:endParaRPr lang="en-US" sz="1400" dirty="0"/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b="1" dirty="0"/>
              <a:t>FROM</a:t>
            </a:r>
            <a:r>
              <a:rPr lang="en-US" sz="1400" dirty="0"/>
              <a:t> emp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b="1" dirty="0"/>
              <a:t>START WITH </a:t>
            </a:r>
            <a:r>
              <a:rPr lang="en-US" sz="1400" dirty="0" err="1"/>
              <a:t>empno</a:t>
            </a:r>
            <a:r>
              <a:rPr lang="en-US" sz="1400" dirty="0"/>
              <a:t> = 7566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1400" b="1" dirty="0"/>
              <a:t>CONNECT BY PRIOR</a:t>
            </a:r>
            <a:r>
              <a:rPr lang="ru-RU" sz="1400" b="1" dirty="0"/>
              <a:t> </a:t>
            </a:r>
            <a:r>
              <a:rPr lang="en-US" sz="1400" dirty="0" err="1"/>
              <a:t>mgr</a:t>
            </a:r>
            <a:r>
              <a:rPr lang="en-US" sz="1400" dirty="0"/>
              <a:t> = </a:t>
            </a:r>
            <a:r>
              <a:rPr lang="en-US" sz="1400" dirty="0" err="1"/>
              <a:t>empno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60455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0" y="51470"/>
            <a:ext cx="9144000" cy="410181"/>
          </a:xfrm>
          <a:prstGeom prst="rect">
            <a:avLst/>
          </a:prstGeom>
          <a:noFill/>
          <a:ln/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ru-RU" sz="2000" b="1" dirty="0">
                <a:solidFill>
                  <a:srgbClr val="CE2816"/>
                </a:solidFill>
              </a:rPr>
              <a:t>Пример работы </a:t>
            </a:r>
            <a:r>
              <a:rPr lang="en-US" sz="2000" b="1" dirty="0">
                <a:solidFill>
                  <a:srgbClr val="CE2816"/>
                </a:solidFill>
              </a:rPr>
              <a:t>B</a:t>
            </a:r>
            <a:r>
              <a:rPr lang="ru-RU" sz="2000" b="1" baseline="30000" dirty="0">
                <a:solidFill>
                  <a:srgbClr val="CE2816"/>
                </a:solidFill>
              </a:rPr>
              <a:t>*</a:t>
            </a:r>
            <a:r>
              <a:rPr lang="ru-RU" sz="2000" b="1" dirty="0">
                <a:solidFill>
                  <a:srgbClr val="CE2816"/>
                </a:solidFill>
              </a:rPr>
              <a:t>-индекса</a:t>
            </a:r>
            <a:endParaRPr lang="ru-RU" sz="2000" b="1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4F452-15DE-570E-E663-DDA6DDD33927}"/>
              </a:ext>
            </a:extLst>
          </p:cNvPr>
          <p:cNvSpPr txBox="1"/>
          <p:nvPr/>
        </p:nvSpPr>
        <p:spPr>
          <a:xfrm>
            <a:off x="1115615" y="462995"/>
            <a:ext cx="69127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Tx/>
              <a:buNone/>
            </a:pPr>
            <a:r>
              <a:rPr lang="ru-RU" sz="1400" dirty="0">
                <a:solidFill>
                  <a:srgbClr val="000099"/>
                </a:solidFill>
              </a:rPr>
              <a:t>Выборка из </a:t>
            </a:r>
            <a:r>
              <a:rPr lang="en-US" sz="1400" dirty="0">
                <a:solidFill>
                  <a:srgbClr val="000099"/>
                </a:solidFill>
              </a:rPr>
              <a:t>EMP </a:t>
            </a:r>
            <a:r>
              <a:rPr lang="ru-RU" sz="1400" dirty="0">
                <a:solidFill>
                  <a:srgbClr val="000099"/>
                </a:solidFill>
              </a:rPr>
              <a:t>по условию </a:t>
            </a:r>
            <a:r>
              <a:rPr lang="en-US" sz="1400" dirty="0">
                <a:solidFill>
                  <a:srgbClr val="000099"/>
                </a:solidFill>
              </a:rPr>
              <a:t>ENAME=BLAKE</a:t>
            </a:r>
            <a:r>
              <a:rPr lang="ru-RU" sz="1400" dirty="0">
                <a:solidFill>
                  <a:srgbClr val="000099"/>
                </a:solidFill>
              </a:rPr>
              <a:t>. Работает индекс на </a:t>
            </a:r>
            <a:r>
              <a:rPr lang="en-US" sz="1400" dirty="0">
                <a:solidFill>
                  <a:srgbClr val="000099"/>
                </a:solidFill>
              </a:rPr>
              <a:t>ENAME</a:t>
            </a:r>
            <a:endParaRPr lang="ru-RU" sz="1400" dirty="0">
              <a:solidFill>
                <a:srgbClr val="000099"/>
              </a:solidFill>
            </a:endParaRPr>
          </a:p>
        </p:txBody>
      </p:sp>
      <p:sp>
        <p:nvSpPr>
          <p:cNvPr id="86" name="AutoShape 42">
            <a:extLst>
              <a:ext uri="{FF2B5EF4-FFF2-40B4-BE49-F238E27FC236}">
                <a16:creationId xmlns:a16="http://schemas.microsoft.com/office/drawing/2014/main" id="{8CDE26F8-87D1-0281-1464-B1FD0619D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5" y="770772"/>
            <a:ext cx="7062713" cy="2737082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  <a:alpha val="28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87" name="AutoShape 43">
            <a:extLst>
              <a:ext uri="{FF2B5EF4-FFF2-40B4-BE49-F238E27FC236}">
                <a16:creationId xmlns:a16="http://schemas.microsoft.com/office/drawing/2014/main" id="{2E9D0C2E-B527-BCCC-796A-DDA479522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15" y="3723878"/>
            <a:ext cx="7062713" cy="864096"/>
          </a:xfrm>
          <a:prstGeom prst="roundRect">
            <a:avLst>
              <a:gd name="adj" fmla="val 16667"/>
            </a:avLst>
          </a:prstGeom>
          <a:solidFill>
            <a:schemeClr val="accent1">
              <a:lumMod val="90000"/>
              <a:alpha val="36000"/>
            </a:schemeClr>
          </a:solidFill>
          <a:ln w="9525" algn="ctr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88" name="Rectangle 45">
            <a:extLst>
              <a:ext uri="{FF2B5EF4-FFF2-40B4-BE49-F238E27FC236}">
                <a16:creationId xmlns:a16="http://schemas.microsoft.com/office/drawing/2014/main" id="{91F28392-E609-E45C-5C01-AE6E479F8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516" y="823558"/>
            <a:ext cx="2482872" cy="254991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CE2816"/>
                </a:solidFill>
              </a:rPr>
              <a:t>           </a:t>
            </a:r>
            <a:r>
              <a:rPr lang="en-US" sz="1200" dirty="0"/>
              <a:t>&lt;KING          </a:t>
            </a:r>
            <a:r>
              <a:rPr lang="ru-RU" sz="1200" dirty="0"/>
              <a:t>  </a:t>
            </a:r>
            <a:r>
              <a:rPr lang="en-US" sz="1200" dirty="0"/>
              <a:t>  &gt;= KING </a:t>
            </a:r>
            <a:endParaRPr lang="ru-RU" sz="4000" dirty="0"/>
          </a:p>
        </p:txBody>
      </p:sp>
      <p:sp>
        <p:nvSpPr>
          <p:cNvPr id="89" name="Rectangle 46">
            <a:extLst>
              <a:ext uri="{FF2B5EF4-FFF2-40B4-BE49-F238E27FC236}">
                <a16:creationId xmlns:a16="http://schemas.microsoft.com/office/drawing/2014/main" id="{35F09927-E299-0A71-5481-E121E6D26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696" y="1277993"/>
            <a:ext cx="2515783" cy="62098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&lt;BLAKE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12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/>
              <a:t>              </a:t>
            </a:r>
            <a:r>
              <a:rPr lang="en-US" sz="1200" dirty="0"/>
              <a:t>&gt;=BLAKE  </a:t>
            </a:r>
            <a:r>
              <a:rPr lang="ru-RU" sz="1200" dirty="0"/>
              <a:t>  </a:t>
            </a:r>
            <a:r>
              <a:rPr lang="en-US" sz="1200" dirty="0"/>
              <a:t>   </a:t>
            </a:r>
            <a:r>
              <a:rPr lang="ru-RU" sz="1200" dirty="0"/>
              <a:t> </a:t>
            </a:r>
            <a:r>
              <a:rPr lang="en-US" sz="1200" dirty="0"/>
              <a:t>&gt;=JAMES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 dirty="0">
              <a:solidFill>
                <a:srgbClr val="CE2816"/>
              </a:solidFill>
            </a:endParaRPr>
          </a:p>
        </p:txBody>
      </p:sp>
      <p:sp>
        <p:nvSpPr>
          <p:cNvPr id="90" name="Rectangle 47">
            <a:extLst>
              <a:ext uri="{FF2B5EF4-FFF2-40B4-BE49-F238E27FC236}">
                <a16:creationId xmlns:a16="http://schemas.microsoft.com/office/drawing/2014/main" id="{6C41318E-824F-1CCF-E12D-C43D2B68F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6586" y="1277993"/>
            <a:ext cx="2515783" cy="62098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CE2816"/>
                </a:solidFill>
              </a:rPr>
              <a:t>                                  </a:t>
            </a:r>
            <a:r>
              <a:rPr lang="en-US" sz="1200" dirty="0"/>
              <a:t>&gt;=TURNER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2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/>
              <a:t>    </a:t>
            </a:r>
            <a:r>
              <a:rPr lang="en-US" sz="1200" dirty="0"/>
              <a:t>&gt;=KING       </a:t>
            </a:r>
            <a:r>
              <a:rPr lang="ru-RU" sz="1200" dirty="0"/>
              <a:t>      </a:t>
            </a:r>
            <a:r>
              <a:rPr lang="en-US" sz="1200" dirty="0"/>
              <a:t>  &gt;=MILLER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4000" dirty="0">
              <a:solidFill>
                <a:srgbClr val="CE2816"/>
              </a:solidFill>
            </a:endParaRPr>
          </a:p>
        </p:txBody>
      </p:sp>
      <p:sp>
        <p:nvSpPr>
          <p:cNvPr id="91" name="Rectangle 48">
            <a:extLst>
              <a:ext uri="{FF2B5EF4-FFF2-40B4-BE49-F238E27FC236}">
                <a16:creationId xmlns:a16="http://schemas.microsoft.com/office/drawing/2014/main" id="{ADC8F09C-54E0-B089-36A4-9A99299A4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184" y="2115002"/>
            <a:ext cx="887862" cy="616756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ALLEN ADAMS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ru-RU" sz="4000" dirty="0">
              <a:solidFill>
                <a:srgbClr val="CE2816"/>
              </a:solidFill>
            </a:endParaRPr>
          </a:p>
        </p:txBody>
      </p:sp>
      <p:sp>
        <p:nvSpPr>
          <p:cNvPr id="92" name="Rectangle 49">
            <a:extLst>
              <a:ext uri="{FF2B5EF4-FFF2-40B4-BE49-F238E27FC236}">
                <a16:creationId xmlns:a16="http://schemas.microsoft.com/office/drawing/2014/main" id="{C9409A7F-27BB-F035-878D-E1F4E7596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893" y="2110773"/>
            <a:ext cx="1034616" cy="62098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BLAKE – </a:t>
            </a:r>
            <a:endParaRPr lang="ru-RU" sz="1200" dirty="0"/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CLARK –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FORD</a:t>
            </a:r>
            <a:endParaRPr lang="ru-RU" sz="1200" dirty="0"/>
          </a:p>
        </p:txBody>
      </p:sp>
      <p:sp>
        <p:nvSpPr>
          <p:cNvPr id="93" name="Rectangle 50">
            <a:extLst>
              <a:ext uri="{FF2B5EF4-FFF2-40B4-BE49-F238E27FC236}">
                <a16:creationId xmlns:a16="http://schemas.microsoft.com/office/drawing/2014/main" id="{30D5B64A-5A3F-F124-4969-395A06277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138" y="2108745"/>
            <a:ext cx="886814" cy="616756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CE2816"/>
                </a:solidFill>
              </a:rPr>
              <a:t> </a:t>
            </a:r>
            <a:r>
              <a:rPr lang="en-US" sz="1200" dirty="0"/>
              <a:t>JAMES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 JONES</a:t>
            </a:r>
            <a:endParaRPr lang="ru-RU" sz="1200" dirty="0"/>
          </a:p>
        </p:txBody>
      </p:sp>
      <p:sp>
        <p:nvSpPr>
          <p:cNvPr id="94" name="Rectangle 51">
            <a:extLst>
              <a:ext uri="{FF2B5EF4-FFF2-40B4-BE49-F238E27FC236}">
                <a16:creationId xmlns:a16="http://schemas.microsoft.com/office/drawing/2014/main" id="{9D7D5F45-0F3C-1EC8-EDEA-BD6F7FA37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275" y="2108745"/>
            <a:ext cx="888910" cy="616756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KING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MARTIN</a:t>
            </a:r>
            <a:endParaRPr lang="ru-RU" sz="1200" dirty="0"/>
          </a:p>
        </p:txBody>
      </p:sp>
      <p:sp>
        <p:nvSpPr>
          <p:cNvPr id="95" name="Rectangle 52">
            <a:extLst>
              <a:ext uri="{FF2B5EF4-FFF2-40B4-BE49-F238E27FC236}">
                <a16:creationId xmlns:a16="http://schemas.microsoft.com/office/drawing/2014/main" id="{B3386610-A267-09F4-5D0C-6C5679EFD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42" y="2108003"/>
            <a:ext cx="886814" cy="623755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MILLER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 SCOTT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 SMITH</a:t>
            </a:r>
            <a:endParaRPr lang="ru-RU" sz="1200" dirty="0"/>
          </a:p>
        </p:txBody>
      </p:sp>
      <p:sp>
        <p:nvSpPr>
          <p:cNvPr id="96" name="Rectangle 53">
            <a:extLst>
              <a:ext uri="{FF2B5EF4-FFF2-40B4-BE49-F238E27FC236}">
                <a16:creationId xmlns:a16="http://schemas.microsoft.com/office/drawing/2014/main" id="{2B290B51-8344-A1E3-7AE0-FE53F30F8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2722" y="2103763"/>
            <a:ext cx="886814" cy="617498"/>
          </a:xfrm>
          <a:prstGeom prst="rect">
            <a:avLst/>
          </a:prstGeom>
          <a:solidFill>
            <a:srgbClr val="CC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TURNER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/>
              <a:t> WARD</a:t>
            </a:r>
            <a:endParaRPr lang="ru-RU" sz="1200" dirty="0"/>
          </a:p>
        </p:txBody>
      </p:sp>
      <p:sp>
        <p:nvSpPr>
          <p:cNvPr id="97" name="AutoShape 67">
            <a:extLst>
              <a:ext uri="{FF2B5EF4-FFF2-40B4-BE49-F238E27FC236}">
                <a16:creationId xmlns:a16="http://schemas.microsoft.com/office/drawing/2014/main" id="{55FFCA46-9013-1216-38B5-5B04F378F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42" y="868955"/>
            <a:ext cx="1289467" cy="550667"/>
          </a:xfrm>
          <a:prstGeom prst="wedgeRoundRectCallout">
            <a:avLst>
              <a:gd name="adj1" fmla="val 178770"/>
              <a:gd name="adj2" fmla="val -41433"/>
              <a:gd name="adj3" fmla="val 16667"/>
            </a:avLst>
          </a:prstGeom>
          <a:solidFill>
            <a:srgbClr val="EAFFCD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CE2816"/>
                </a:solidFill>
              </a:rPr>
              <a:t>Корневой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CE2816"/>
                </a:solidFill>
              </a:rPr>
              <a:t>блок индекса</a:t>
            </a:r>
            <a:endParaRPr lang="ru-RU" sz="4000" dirty="0">
              <a:solidFill>
                <a:srgbClr val="CE2816"/>
              </a:solidFill>
            </a:endParaRPr>
          </a:p>
        </p:txBody>
      </p:sp>
      <p:sp>
        <p:nvSpPr>
          <p:cNvPr id="98" name="AutoShape 68">
            <a:extLst>
              <a:ext uri="{FF2B5EF4-FFF2-40B4-BE49-F238E27FC236}">
                <a16:creationId xmlns:a16="http://schemas.microsoft.com/office/drawing/2014/main" id="{5B69D7A8-1AB3-9065-06C5-70F0C3AF9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1885" y="730164"/>
            <a:ext cx="1785140" cy="466378"/>
          </a:xfrm>
          <a:prstGeom prst="wedgeRoundRectCallout">
            <a:avLst>
              <a:gd name="adj1" fmla="val -21610"/>
              <a:gd name="adj2" fmla="val 65670"/>
              <a:gd name="adj3" fmla="val 16667"/>
            </a:avLst>
          </a:prstGeom>
          <a:solidFill>
            <a:srgbClr val="EAFFCD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CE2816"/>
                </a:solidFill>
              </a:rPr>
              <a:t>Промежуточный блок индекса</a:t>
            </a:r>
            <a:endParaRPr lang="ru-RU" sz="4000" dirty="0">
              <a:solidFill>
                <a:srgbClr val="CE2816"/>
              </a:solidFill>
            </a:endParaRPr>
          </a:p>
        </p:txBody>
      </p:sp>
      <p:sp>
        <p:nvSpPr>
          <p:cNvPr id="99" name="Rectangle 70">
            <a:extLst>
              <a:ext uri="{FF2B5EF4-FFF2-40B4-BE49-F238E27FC236}">
                <a16:creationId xmlns:a16="http://schemas.microsoft.com/office/drawing/2014/main" id="{30140CA0-140F-ACA6-086E-054200107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240" y="3849422"/>
            <a:ext cx="1627921" cy="571783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rgbClr val="CE2816"/>
                </a:solidFill>
              </a:rPr>
              <a:t> </a:t>
            </a:r>
            <a:r>
              <a:rPr lang="en-US" sz="1000" dirty="0"/>
              <a:t>7698	BLAKE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/>
              <a:t> 7782  	CLARK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/>
              <a:t> 7902	FORD</a:t>
            </a:r>
            <a:endParaRPr lang="ru-RU" sz="4000" dirty="0"/>
          </a:p>
        </p:txBody>
      </p:sp>
      <p:sp>
        <p:nvSpPr>
          <p:cNvPr id="100" name="AutoShape 72">
            <a:extLst>
              <a:ext uri="{FF2B5EF4-FFF2-40B4-BE49-F238E27FC236}">
                <a16:creationId xmlns:a16="http://schemas.microsoft.com/office/drawing/2014/main" id="{C94158D5-C483-1F64-F195-6869E2E66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45" y="4054663"/>
            <a:ext cx="1223296" cy="265279"/>
          </a:xfrm>
          <a:prstGeom prst="wedgeRoundRectCallout">
            <a:avLst>
              <a:gd name="adj1" fmla="val -84541"/>
              <a:gd name="adj2" fmla="val -39405"/>
              <a:gd name="adj3" fmla="val 16667"/>
            </a:avLst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 dirty="0">
                <a:solidFill>
                  <a:srgbClr val="CE2816"/>
                </a:solidFill>
              </a:rPr>
              <a:t>Блок данных</a:t>
            </a:r>
            <a:endParaRPr lang="ru-RU" sz="4000" dirty="0">
              <a:solidFill>
                <a:srgbClr val="CE2816"/>
              </a:solidFill>
            </a:endParaRPr>
          </a:p>
        </p:txBody>
      </p:sp>
      <p:cxnSp>
        <p:nvCxnSpPr>
          <p:cNvPr id="104" name="Соединитель: уступ 103">
            <a:extLst>
              <a:ext uri="{FF2B5EF4-FFF2-40B4-BE49-F238E27FC236}">
                <a16:creationId xmlns:a16="http://schemas.microsoft.com/office/drawing/2014/main" id="{870A86B5-789B-B71A-BBAA-33A66CE3EA7F}"/>
              </a:ext>
            </a:extLst>
          </p:cNvPr>
          <p:cNvCxnSpPr>
            <a:cxnSpLocks/>
            <a:stCxn id="89" idx="1"/>
            <a:endCxn id="91" idx="0"/>
          </p:cNvCxnSpPr>
          <p:nvPr/>
        </p:nvCxnSpPr>
        <p:spPr>
          <a:xfrm rot="10800000" flipV="1">
            <a:off x="1750116" y="1588486"/>
            <a:ext cx="85581" cy="52651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: уступ 106">
            <a:extLst>
              <a:ext uri="{FF2B5EF4-FFF2-40B4-BE49-F238E27FC236}">
                <a16:creationId xmlns:a16="http://schemas.microsoft.com/office/drawing/2014/main" id="{D4636602-B493-592D-7C7F-20145F6DD9A8}"/>
              </a:ext>
            </a:extLst>
          </p:cNvPr>
          <p:cNvCxnSpPr>
            <a:cxnSpLocks/>
            <a:endCxn id="92" idx="0"/>
          </p:cNvCxnSpPr>
          <p:nvPr/>
        </p:nvCxnSpPr>
        <p:spPr>
          <a:xfrm rot="16200000" flipH="1">
            <a:off x="2759602" y="1891173"/>
            <a:ext cx="259029" cy="1801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Соединитель: уступ 108">
            <a:extLst>
              <a:ext uri="{FF2B5EF4-FFF2-40B4-BE49-F238E27FC236}">
                <a16:creationId xmlns:a16="http://schemas.microsoft.com/office/drawing/2014/main" id="{54ACF5FB-BEFC-C052-76E3-524EEC31FF75}"/>
              </a:ext>
            </a:extLst>
          </p:cNvPr>
          <p:cNvCxnSpPr>
            <a:cxnSpLocks/>
            <a:endCxn id="93" idx="0"/>
          </p:cNvCxnSpPr>
          <p:nvPr/>
        </p:nvCxnSpPr>
        <p:spPr>
          <a:xfrm rot="16200000" flipH="1">
            <a:off x="3914510" y="1895709"/>
            <a:ext cx="241061" cy="1850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: уступ 112">
            <a:extLst>
              <a:ext uri="{FF2B5EF4-FFF2-40B4-BE49-F238E27FC236}">
                <a16:creationId xmlns:a16="http://schemas.microsoft.com/office/drawing/2014/main" id="{181A5540-9CCF-7B55-2621-B38D8452D37A}"/>
              </a:ext>
            </a:extLst>
          </p:cNvPr>
          <p:cNvCxnSpPr>
            <a:endCxn id="89" idx="0"/>
          </p:cNvCxnSpPr>
          <p:nvPr/>
        </p:nvCxnSpPr>
        <p:spPr>
          <a:xfrm rot="5400000">
            <a:off x="3048082" y="996559"/>
            <a:ext cx="326940" cy="235928"/>
          </a:xfrm>
          <a:prstGeom prst="bentConnector3">
            <a:avLst>
              <a:gd name="adj1" fmla="val 163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: уступ 115">
            <a:extLst>
              <a:ext uri="{FF2B5EF4-FFF2-40B4-BE49-F238E27FC236}">
                <a16:creationId xmlns:a16="http://schemas.microsoft.com/office/drawing/2014/main" id="{30AA4351-3716-4E52-2013-3931F379AD35}"/>
              </a:ext>
            </a:extLst>
          </p:cNvPr>
          <p:cNvCxnSpPr>
            <a:stCxn id="88" idx="3"/>
            <a:endCxn id="90" idx="0"/>
          </p:cNvCxnSpPr>
          <p:nvPr/>
        </p:nvCxnSpPr>
        <p:spPr>
          <a:xfrm>
            <a:off x="5812388" y="951054"/>
            <a:ext cx="682090" cy="32693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: уступ 117">
            <a:extLst>
              <a:ext uri="{FF2B5EF4-FFF2-40B4-BE49-F238E27FC236}">
                <a16:creationId xmlns:a16="http://schemas.microsoft.com/office/drawing/2014/main" id="{51CEE830-4D10-5EDA-60EC-DE2EC89F806B}"/>
              </a:ext>
            </a:extLst>
          </p:cNvPr>
          <p:cNvCxnSpPr>
            <a:cxnSpLocks/>
            <a:endCxn id="94" idx="0"/>
          </p:cNvCxnSpPr>
          <p:nvPr/>
        </p:nvCxnSpPr>
        <p:spPr>
          <a:xfrm rot="10800000" flipV="1">
            <a:off x="5485730" y="1867681"/>
            <a:ext cx="326658" cy="24106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: уступ 119">
            <a:extLst>
              <a:ext uri="{FF2B5EF4-FFF2-40B4-BE49-F238E27FC236}">
                <a16:creationId xmlns:a16="http://schemas.microsoft.com/office/drawing/2014/main" id="{400CFC0A-AA4A-96B6-7045-436F05AFEF91}"/>
              </a:ext>
            </a:extLst>
          </p:cNvPr>
          <p:cNvCxnSpPr>
            <a:cxnSpLocks/>
            <a:endCxn id="95" idx="0"/>
          </p:cNvCxnSpPr>
          <p:nvPr/>
        </p:nvCxnSpPr>
        <p:spPr>
          <a:xfrm rot="10800000" flipV="1">
            <a:off x="6610849" y="1867681"/>
            <a:ext cx="460322" cy="24032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: уступ 121">
            <a:extLst>
              <a:ext uri="{FF2B5EF4-FFF2-40B4-BE49-F238E27FC236}">
                <a16:creationId xmlns:a16="http://schemas.microsoft.com/office/drawing/2014/main" id="{2D2D34F0-7A2E-6D30-952D-C772C2092E26}"/>
              </a:ext>
            </a:extLst>
          </p:cNvPr>
          <p:cNvCxnSpPr>
            <a:cxnSpLocks/>
            <a:endCxn id="96" idx="0"/>
          </p:cNvCxnSpPr>
          <p:nvPr/>
        </p:nvCxnSpPr>
        <p:spPr>
          <a:xfrm rot="16200000" flipH="1">
            <a:off x="7334569" y="1742203"/>
            <a:ext cx="603684" cy="11943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: уступ 127">
            <a:extLst>
              <a:ext uri="{FF2B5EF4-FFF2-40B4-BE49-F238E27FC236}">
                <a16:creationId xmlns:a16="http://schemas.microsoft.com/office/drawing/2014/main" id="{FA7868B5-FC20-AB5A-45F5-CB5206066BAD}"/>
              </a:ext>
            </a:extLst>
          </p:cNvPr>
          <p:cNvCxnSpPr>
            <a:endCxn id="99" idx="0"/>
          </p:cNvCxnSpPr>
          <p:nvPr/>
        </p:nvCxnSpPr>
        <p:spPr>
          <a:xfrm rot="16200000" flipH="1">
            <a:off x="2417240" y="3287460"/>
            <a:ext cx="1123921" cy="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47BA5465-FB49-3707-3AD7-BE57CDC81A31}"/>
              </a:ext>
            </a:extLst>
          </p:cNvPr>
          <p:cNvCxnSpPr>
            <a:endCxn id="92" idx="1"/>
          </p:cNvCxnSpPr>
          <p:nvPr/>
        </p:nvCxnSpPr>
        <p:spPr>
          <a:xfrm flipV="1">
            <a:off x="2194046" y="2421266"/>
            <a:ext cx="267847" cy="2114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9ED52B1D-0110-7571-DBA0-3005C5293211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 flipV="1">
            <a:off x="3496509" y="2417123"/>
            <a:ext cx="187629" cy="4143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>
            <a:extLst>
              <a:ext uri="{FF2B5EF4-FFF2-40B4-BE49-F238E27FC236}">
                <a16:creationId xmlns:a16="http://schemas.microsoft.com/office/drawing/2014/main" id="{5D59C052-E9E0-D925-04A0-9CD3325DFE1F}"/>
              </a:ext>
            </a:extLst>
          </p:cNvPr>
          <p:cNvCxnSpPr>
            <a:stCxn id="93" idx="3"/>
            <a:endCxn id="94" idx="1"/>
          </p:cNvCxnSpPr>
          <p:nvPr/>
        </p:nvCxnSpPr>
        <p:spPr>
          <a:xfrm>
            <a:off x="4570952" y="2417123"/>
            <a:ext cx="47032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>
            <a:extLst>
              <a:ext uri="{FF2B5EF4-FFF2-40B4-BE49-F238E27FC236}">
                <a16:creationId xmlns:a16="http://schemas.microsoft.com/office/drawing/2014/main" id="{60FA798A-460B-C6B8-43FC-67CCAC2BD79B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>
            <a:off x="5930185" y="2417123"/>
            <a:ext cx="237257" cy="2758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>
            <a:extLst>
              <a:ext uri="{FF2B5EF4-FFF2-40B4-BE49-F238E27FC236}">
                <a16:creationId xmlns:a16="http://schemas.microsoft.com/office/drawing/2014/main" id="{3DF441A0-A9B4-6B52-6E7E-3C04CBAE7BDB}"/>
              </a:ext>
            </a:extLst>
          </p:cNvPr>
          <p:cNvCxnSpPr>
            <a:stCxn id="95" idx="3"/>
            <a:endCxn id="96" idx="1"/>
          </p:cNvCxnSpPr>
          <p:nvPr/>
        </p:nvCxnSpPr>
        <p:spPr>
          <a:xfrm flipV="1">
            <a:off x="7054256" y="2412512"/>
            <a:ext cx="198466" cy="736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BDE6C5A-DC1F-0BE5-11AB-564586D02F6F}"/>
              </a:ext>
            </a:extLst>
          </p:cNvPr>
          <p:cNvSpPr txBox="1"/>
          <p:nvPr/>
        </p:nvSpPr>
        <p:spPr>
          <a:xfrm>
            <a:off x="5461975" y="4007780"/>
            <a:ext cx="1691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E2816"/>
                </a:solidFill>
              </a:rPr>
              <a:t>Файл данных</a:t>
            </a:r>
            <a:endParaRPr lang="ru-RU" dirty="0"/>
          </a:p>
        </p:txBody>
      </p:sp>
      <p:cxnSp>
        <p:nvCxnSpPr>
          <p:cNvPr id="38" name="Соединитель: уступ 37">
            <a:extLst>
              <a:ext uri="{FF2B5EF4-FFF2-40B4-BE49-F238E27FC236}">
                <a16:creationId xmlns:a16="http://schemas.microsoft.com/office/drawing/2014/main" id="{19A00508-D892-CF8D-B325-00ACCCDACD55}"/>
              </a:ext>
            </a:extLst>
          </p:cNvPr>
          <p:cNvCxnSpPr/>
          <p:nvPr/>
        </p:nvCxnSpPr>
        <p:spPr>
          <a:xfrm rot="16200000" flipH="1">
            <a:off x="1188155" y="3287460"/>
            <a:ext cx="1123921" cy="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: уступ 38">
            <a:extLst>
              <a:ext uri="{FF2B5EF4-FFF2-40B4-BE49-F238E27FC236}">
                <a16:creationId xmlns:a16="http://schemas.microsoft.com/office/drawing/2014/main" id="{BF4C977D-2373-3D62-D21D-8135E43A04CD}"/>
              </a:ext>
            </a:extLst>
          </p:cNvPr>
          <p:cNvCxnSpPr/>
          <p:nvPr/>
        </p:nvCxnSpPr>
        <p:spPr>
          <a:xfrm rot="16200000" flipH="1">
            <a:off x="4923769" y="3280325"/>
            <a:ext cx="1123921" cy="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: уступ 39">
            <a:extLst>
              <a:ext uri="{FF2B5EF4-FFF2-40B4-BE49-F238E27FC236}">
                <a16:creationId xmlns:a16="http://schemas.microsoft.com/office/drawing/2014/main" id="{5884EACE-0EFB-9DFF-2691-C06A9849D693}"/>
              </a:ext>
            </a:extLst>
          </p:cNvPr>
          <p:cNvCxnSpPr/>
          <p:nvPr/>
        </p:nvCxnSpPr>
        <p:spPr>
          <a:xfrm rot="16200000" flipH="1">
            <a:off x="3564057" y="3269631"/>
            <a:ext cx="1123921" cy="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1C06C05B-44B5-6275-BF9B-F974032FE65F}"/>
              </a:ext>
            </a:extLst>
          </p:cNvPr>
          <p:cNvCxnSpPr/>
          <p:nvPr/>
        </p:nvCxnSpPr>
        <p:spPr>
          <a:xfrm rot="16200000" flipH="1">
            <a:off x="5933285" y="3287460"/>
            <a:ext cx="1123921" cy="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640E9DD0-D8CE-1182-40B2-D7BCF473B68C}"/>
              </a:ext>
            </a:extLst>
          </p:cNvPr>
          <p:cNvCxnSpPr/>
          <p:nvPr/>
        </p:nvCxnSpPr>
        <p:spPr>
          <a:xfrm rot="16200000" flipH="1">
            <a:off x="7129001" y="3287460"/>
            <a:ext cx="1123921" cy="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AutoShape 82">
            <a:extLst>
              <a:ext uri="{FF2B5EF4-FFF2-40B4-BE49-F238E27FC236}">
                <a16:creationId xmlns:a16="http://schemas.microsoft.com/office/drawing/2014/main" id="{A0C5BBA0-6DED-530B-AC02-34BFD47D4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842" y="3005437"/>
            <a:ext cx="1628775" cy="566738"/>
          </a:xfrm>
          <a:prstGeom prst="wedgeRoundRectCallout">
            <a:avLst>
              <a:gd name="adj1" fmla="val 111679"/>
              <a:gd name="adj2" fmla="val -25325"/>
              <a:gd name="adj3" fmla="val 16667"/>
            </a:avLst>
          </a:prstGeom>
          <a:solidFill>
            <a:srgbClr val="EAFFCD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CE2816"/>
                </a:solidFill>
              </a:rPr>
              <a:t>ROWID </a:t>
            </a:r>
            <a:r>
              <a:rPr lang="ru-RU" sz="1200">
                <a:solidFill>
                  <a:srgbClr val="CE2816"/>
                </a:solidFill>
              </a:rPr>
              <a:t>для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CE2816"/>
                </a:solidFill>
              </a:rPr>
              <a:t>BLAKE</a:t>
            </a: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132" name="AutoShape 69">
            <a:extLst>
              <a:ext uri="{FF2B5EF4-FFF2-40B4-BE49-F238E27FC236}">
                <a16:creationId xmlns:a16="http://schemas.microsoft.com/office/drawing/2014/main" id="{E1DF6A32-0974-A72D-AA2A-60E8047B3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208" y="3097359"/>
            <a:ext cx="1627921" cy="550667"/>
          </a:xfrm>
          <a:prstGeom prst="wedgeRoundRectCallout">
            <a:avLst>
              <a:gd name="adj1" fmla="val -19444"/>
              <a:gd name="adj2" fmla="val -108400"/>
              <a:gd name="adj3" fmla="val 16667"/>
            </a:avLst>
          </a:prstGeom>
          <a:solidFill>
            <a:srgbClr val="EAFFCD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>
                <a:solidFill>
                  <a:srgbClr val="CE2816"/>
                </a:solidFill>
              </a:rPr>
              <a:t>Листовой блок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>
                <a:solidFill>
                  <a:srgbClr val="CE2816"/>
                </a:solidFill>
              </a:rPr>
              <a:t>индекса</a:t>
            </a: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133" name="AutoShape 73">
            <a:extLst>
              <a:ext uri="{FF2B5EF4-FFF2-40B4-BE49-F238E27FC236}">
                <a16:creationId xmlns:a16="http://schemas.microsoft.com/office/drawing/2014/main" id="{278E9ACF-1DE8-BA70-D015-A45575CEB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901" y="3231036"/>
            <a:ext cx="1626873" cy="553638"/>
          </a:xfrm>
          <a:prstGeom prst="wedgeRoundRectCallout">
            <a:avLst>
              <a:gd name="adj1" fmla="val -16400"/>
              <a:gd name="adj2" fmla="val -179240"/>
              <a:gd name="adj3" fmla="val 16667"/>
            </a:avLst>
          </a:prstGeom>
          <a:solidFill>
            <a:srgbClr val="EAFFCD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ru-RU" sz="1200">
                <a:solidFill>
                  <a:srgbClr val="CE2816"/>
                </a:solidFill>
              </a:rPr>
              <a:t>Двунаправленная ссылка</a:t>
            </a:r>
            <a:endParaRPr lang="ru-RU" sz="4000">
              <a:solidFill>
                <a:srgbClr val="CE2816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5C31BC4-060A-F2B5-0E14-0B9434CE2A6A}"/>
              </a:ext>
            </a:extLst>
          </p:cNvPr>
          <p:cNvSpPr txBox="1"/>
          <p:nvPr/>
        </p:nvSpPr>
        <p:spPr>
          <a:xfrm>
            <a:off x="3887250" y="2848612"/>
            <a:ext cx="16915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CE2816"/>
                </a:solidFill>
              </a:rPr>
              <a:t>Файл индекса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9527600"/>
      </p:ext>
    </p:extLst>
  </p:cSld>
  <p:clrMapOvr>
    <a:masterClrMapping/>
  </p:clrMapOvr>
</p:sld>
</file>

<file path=ppt/theme/theme1.xml><?xml version="1.0" encoding="utf-8"?>
<a:theme xmlns:a="http://schemas.openxmlformats.org/drawingml/2006/main" name="1_По_умолчанию">
  <a:themeElements>
    <a:clrScheme name="1_По_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По_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tx1"/>
          </a:solidFill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По_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о_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о_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пец_оформление">
  <a:themeElements>
    <a:clrScheme name="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Спец_оформление">
  <a:themeElements>
    <a:clrScheme name="1_Спец_оформление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Спец_оформление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Спец_оформление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Спец_оформление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Спец_оформление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TestMatIV_GGE</Template>
  <TotalTime>17509</TotalTime>
  <Words>3563</Words>
  <Application>Microsoft Office PowerPoint</Application>
  <PresentationFormat>Экран (16:9)</PresentationFormat>
  <Paragraphs>282</Paragraphs>
  <Slides>34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Courier New</vt:lpstr>
      <vt:lpstr>lucida grande</vt:lpstr>
      <vt:lpstr>1_По_умолчанию</vt:lpstr>
      <vt:lpstr>Спец_оформление</vt:lpstr>
      <vt:lpstr>1_Спец_оформление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+++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Artem Eremin</dc:creator>
  <cp:lastModifiedBy>Александр Александрович Евдокимов</cp:lastModifiedBy>
  <cp:revision>757</cp:revision>
  <dcterms:created xsi:type="dcterms:W3CDTF">2014-10-05T21:41:36Z</dcterms:created>
  <dcterms:modified xsi:type="dcterms:W3CDTF">2022-06-03T08:48:25Z</dcterms:modified>
</cp:coreProperties>
</file>