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47"/>
  </p:notesMasterIdLst>
  <p:handoutMasterIdLst>
    <p:handoutMasterId r:id="rId48"/>
  </p:handoutMasterIdLst>
  <p:sldIdLst>
    <p:sldId id="330" r:id="rId4"/>
    <p:sldId id="552" r:id="rId5"/>
    <p:sldId id="592" r:id="rId6"/>
    <p:sldId id="593" r:id="rId7"/>
    <p:sldId id="594" r:id="rId8"/>
    <p:sldId id="595" r:id="rId9"/>
    <p:sldId id="596" r:id="rId10"/>
    <p:sldId id="597" r:id="rId11"/>
    <p:sldId id="601" r:id="rId12"/>
    <p:sldId id="598" r:id="rId13"/>
    <p:sldId id="599" r:id="rId14"/>
    <p:sldId id="600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4" r:id="rId28"/>
    <p:sldId id="616" r:id="rId29"/>
    <p:sldId id="617" r:id="rId30"/>
    <p:sldId id="615" r:id="rId31"/>
    <p:sldId id="618" r:id="rId32"/>
    <p:sldId id="619" r:id="rId33"/>
    <p:sldId id="620" r:id="rId34"/>
    <p:sldId id="621" r:id="rId35"/>
    <p:sldId id="622" r:id="rId36"/>
    <p:sldId id="623" r:id="rId37"/>
    <p:sldId id="625" r:id="rId38"/>
    <p:sldId id="626" r:id="rId39"/>
    <p:sldId id="587" r:id="rId40"/>
    <p:sldId id="624" r:id="rId41"/>
    <p:sldId id="588" r:id="rId42"/>
    <p:sldId id="589" r:id="rId43"/>
    <p:sldId id="590" r:id="rId44"/>
    <p:sldId id="591" r:id="rId45"/>
    <p:sldId id="550" r:id="rId46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CC3300"/>
    <a:srgbClr val="009900"/>
    <a:srgbClr val="ABDB77"/>
    <a:srgbClr val="FFCD2D"/>
    <a:srgbClr val="E6AF00"/>
    <a:srgbClr val="33CC33"/>
    <a:srgbClr val="0000FF"/>
    <a:srgbClr val="7AFF0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686" y="7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1146752" y="4670688"/>
            <a:ext cx="68226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Диаграмма сущность - связь</a:t>
            </a: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43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2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Диаграмма сущность - связь</a:t>
            </a: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Атрибуты, значения, наборы значений и типы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r>
              <a:rPr lang="ru-RU" altLang="ru-RU" sz="1400" b="1" dirty="0">
                <a:solidFill>
                  <a:srgbClr val="CC3300"/>
                </a:solidFill>
              </a:rPr>
              <a:t>Атрибут</a:t>
            </a:r>
            <a:r>
              <a:rPr lang="ru-RU" altLang="ru-RU" sz="1400" dirty="0">
                <a:solidFill>
                  <a:srgbClr val="000099"/>
                </a:solidFill>
              </a:rPr>
              <a:t> это </a:t>
            </a:r>
            <a:r>
              <a:rPr lang="ru-RU" altLang="ru-RU" sz="1400" i="1" dirty="0">
                <a:solidFill>
                  <a:srgbClr val="000099"/>
                </a:solidFill>
              </a:rPr>
              <a:t>свойство сущности или связи</a:t>
            </a:r>
            <a:r>
              <a:rPr lang="ru-RU" altLang="ru-RU" sz="1400" dirty="0">
                <a:solidFill>
                  <a:srgbClr val="000099"/>
                </a:solidFill>
              </a:rPr>
              <a:t>, получаемое путем наблюдения или измерения. Информацию об экземпляре сущности выражают набором нескольких пар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атрибут – значение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например:</a:t>
            </a:r>
          </a:p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			</a:t>
            </a:r>
            <a:r>
              <a:rPr lang="en-US" altLang="ru-RU" sz="1400" dirty="0">
                <a:solidFill>
                  <a:srgbClr val="000099"/>
                </a:solidFill>
              </a:rPr>
              <a:t>	</a:t>
            </a:r>
            <a:r>
              <a:rPr lang="en-US" altLang="ru-RU" sz="1400" b="1" dirty="0">
                <a:solidFill>
                  <a:srgbClr val="009900"/>
                </a:solidFill>
              </a:rPr>
              <a:t>&lt; </a:t>
            </a:r>
            <a:r>
              <a:rPr lang="ru-RU" altLang="ru-RU" sz="1400" b="1" dirty="0">
                <a:solidFill>
                  <a:srgbClr val="009900"/>
                </a:solidFill>
              </a:rPr>
              <a:t>Имя</a:t>
            </a:r>
            <a:r>
              <a:rPr lang="en-US" altLang="ru-RU" sz="1400" b="1" dirty="0">
                <a:solidFill>
                  <a:srgbClr val="009900"/>
                </a:solidFill>
              </a:rPr>
              <a:t> </a:t>
            </a:r>
            <a:r>
              <a:rPr lang="ru-RU" altLang="ru-RU" sz="1400" b="1" dirty="0">
                <a:solidFill>
                  <a:srgbClr val="009900"/>
                </a:solidFill>
              </a:rPr>
              <a:t>:</a:t>
            </a:r>
            <a:r>
              <a:rPr lang="en-US" altLang="ru-RU" sz="1400" b="1" dirty="0">
                <a:solidFill>
                  <a:srgbClr val="009900"/>
                </a:solidFill>
              </a:rPr>
              <a:t> ”</a:t>
            </a:r>
            <a:r>
              <a:rPr lang="ru-RU" altLang="ru-RU" sz="1400" b="1" dirty="0">
                <a:solidFill>
                  <a:srgbClr val="009900"/>
                </a:solidFill>
              </a:rPr>
              <a:t>Петя</a:t>
            </a:r>
            <a:r>
              <a:rPr lang="en-US" altLang="ru-RU" sz="1400" b="1" dirty="0">
                <a:solidFill>
                  <a:srgbClr val="009900"/>
                </a:solidFill>
              </a:rPr>
              <a:t>” &gt;</a:t>
            </a:r>
            <a:r>
              <a:rPr lang="ru-RU" altLang="ru-RU" sz="1400" b="1" dirty="0">
                <a:solidFill>
                  <a:srgbClr val="009900"/>
                </a:solidFill>
              </a:rPr>
              <a:t>   </a:t>
            </a:r>
            <a:endParaRPr lang="en-US" altLang="ru-RU" sz="1400" b="1" dirty="0">
              <a:solidFill>
                <a:srgbClr val="009900"/>
              </a:solidFill>
            </a:endParaRPr>
          </a:p>
          <a:p>
            <a:pPr indent="360000" algn="just" eaLnBrk="1" hangingPunct="1"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Атрибут принимает одно или несколько значений из некоторого набора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endParaRPr lang="en-US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Пример</a:t>
            </a:r>
            <a:r>
              <a:rPr lang="ru-RU" altLang="ru-RU" sz="1400" dirty="0">
                <a:solidFill>
                  <a:srgbClr val="000099"/>
                </a:solidFill>
              </a:rPr>
              <a:t>: В анкете предлагается подчеркнуть один или несколько предусмотренных ответов в качестве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значения атрибута. </a:t>
            </a:r>
          </a:p>
          <a:p>
            <a:pPr indent="360000" algn="just" eaLnBrk="1" hangingPunct="1"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Заполненная строка выглядит так: </a:t>
            </a:r>
          </a:p>
          <a:p>
            <a:pPr indent="360000" algn="just" eaLnBrk="1" hangingPunct="1"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Как часто Вы посещаете лекции по базам данных (нужное подчеркнуть):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часто, </a:t>
            </a:r>
            <a:r>
              <a:rPr lang="ru-RU" altLang="ru-RU" sz="1400" u="sng" dirty="0">
                <a:solidFill>
                  <a:srgbClr val="000099"/>
                </a:solidFill>
              </a:rPr>
              <a:t>редко</a:t>
            </a:r>
            <a:r>
              <a:rPr lang="ru-RU" altLang="ru-RU" sz="1400" dirty="0">
                <a:solidFill>
                  <a:srgbClr val="000099"/>
                </a:solidFill>
              </a:rPr>
              <a:t>, довольно часто, довольно редко, </a:t>
            </a:r>
            <a:r>
              <a:rPr lang="ru-RU" altLang="ru-RU" sz="1400" u="sng" dirty="0">
                <a:solidFill>
                  <a:srgbClr val="000099"/>
                </a:solidFill>
              </a:rPr>
              <a:t>по настроению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u="sng" dirty="0">
                <a:solidFill>
                  <a:srgbClr val="000099"/>
                </a:solidFill>
              </a:rPr>
              <a:t>в дождливую погоду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u="sng" dirty="0">
                <a:solidFill>
                  <a:srgbClr val="000099"/>
                </a:solidFill>
              </a:rPr>
              <a:t>в конце семестра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Значения атрибутов обычно принадлежат одному </a:t>
            </a:r>
            <a:r>
              <a:rPr lang="ru-RU" altLang="ru-RU" sz="1400" i="1" dirty="0">
                <a:solidFill>
                  <a:srgbClr val="000099"/>
                </a:solidFill>
              </a:rPr>
              <a:t>типу</a:t>
            </a:r>
            <a:r>
              <a:rPr lang="ru-RU" altLang="ru-RU" sz="1400" dirty="0">
                <a:solidFill>
                  <a:srgbClr val="000099"/>
                </a:solidFill>
              </a:rPr>
              <a:t>, но возможны </a:t>
            </a:r>
            <a:r>
              <a:rPr lang="ru-RU" altLang="ru-RU" sz="1400" i="1" dirty="0" err="1">
                <a:solidFill>
                  <a:srgbClr val="000099"/>
                </a:solidFill>
              </a:rPr>
              <a:t>бестиповые</a:t>
            </a:r>
            <a:r>
              <a:rPr lang="ru-RU" altLang="ru-RU" sz="1400" i="1" dirty="0">
                <a:solidFill>
                  <a:srgbClr val="000099"/>
                </a:solidFill>
              </a:rPr>
              <a:t> атрибуты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3BECFE2-4C45-4702-91F7-20F8B960E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173882"/>
            <a:ext cx="1085850" cy="228600"/>
          </a:xfrm>
          <a:prstGeom prst="wedgeRoundRectCallout">
            <a:avLst>
              <a:gd name="adj1" fmla="val -43772"/>
              <a:gd name="adj2" fmla="val 119792"/>
              <a:gd name="adj3" fmla="val 16667"/>
            </a:avLst>
          </a:prstGeom>
          <a:solidFill>
            <a:schemeClr val="accent3">
              <a:lumMod val="85000"/>
              <a:alpha val="60000"/>
            </a:schemeClr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350" dirty="0"/>
              <a:t>Значение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0EB658B-0BFD-45E9-BE04-6EAD964D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1173882"/>
            <a:ext cx="1143000" cy="228600"/>
          </a:xfrm>
          <a:prstGeom prst="wedgeRoundRectCallout">
            <a:avLst>
              <a:gd name="adj1" fmla="val 55466"/>
              <a:gd name="adj2" fmla="val 113732"/>
              <a:gd name="adj3" fmla="val 16667"/>
            </a:avLst>
          </a:prstGeom>
          <a:solidFill>
            <a:schemeClr val="accent3">
              <a:lumMod val="85000"/>
              <a:alpha val="60000"/>
            </a:schemeClr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350"/>
              <a:t>Атрибут</a:t>
            </a:r>
          </a:p>
        </p:txBody>
      </p:sp>
    </p:spTree>
    <p:extLst>
      <p:ext uri="{BB962C8B-B14F-4D97-AF65-F5344CB8AC3E}">
        <p14:creationId xmlns:p14="http://schemas.microsoft.com/office/powerpoint/2010/main" val="390619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Атомарность атрибутов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595AA9-5A78-417A-9BE6-F08836A98518}"/>
              </a:ext>
            </a:extLst>
          </p:cNvPr>
          <p:cNvSpPr/>
          <p:nvPr/>
        </p:nvSpPr>
        <p:spPr>
          <a:xfrm>
            <a:off x="0" y="476726"/>
            <a:ext cx="9144000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Свойство </a:t>
            </a:r>
            <a:r>
              <a:rPr lang="ru-RU" altLang="ru-RU" sz="1400" b="1" dirty="0">
                <a:solidFill>
                  <a:srgbClr val="CC3300"/>
                </a:solidFill>
                <a:latin typeface="+mj-lt"/>
              </a:rPr>
              <a:t>атомарности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атрибута корректно определяется только в рамках выбранной </a:t>
            </a:r>
            <a:r>
              <a:rPr lang="ru-RU" altLang="ru-RU" sz="1400" i="1" dirty="0">
                <a:solidFill>
                  <a:srgbClr val="000099"/>
                </a:solidFill>
                <a:latin typeface="+mj-lt"/>
              </a:rPr>
              <a:t>семантики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. Атрибут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атомарный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, если его </a:t>
            </a:r>
            <a:r>
              <a:rPr lang="ru-RU" altLang="ru-RU" sz="1400" i="1" dirty="0">
                <a:solidFill>
                  <a:srgbClr val="000099"/>
                </a:solidFill>
                <a:latin typeface="+mj-lt"/>
              </a:rPr>
              <a:t>компоненты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не имеют смысла или не должны быть выделены в этой семантике.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Атрибут, атомарный в одной семантике, может быть неатомарным в другой.     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Если, например, мы обещаем никогда не интересоваться отдельно фамилией именем и отчеством, то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атрибут </a:t>
            </a:r>
            <a:r>
              <a:rPr lang="ru-RU" altLang="ru-RU" sz="1400" i="1" dirty="0">
                <a:solidFill>
                  <a:srgbClr val="000099"/>
                </a:solidFill>
                <a:latin typeface="+mj-lt"/>
              </a:rPr>
              <a:t>ФИО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, то есть </a:t>
            </a:r>
            <a:r>
              <a:rPr lang="en-US" altLang="ru-RU" sz="1400" i="1" dirty="0">
                <a:solidFill>
                  <a:srgbClr val="000099"/>
                </a:solidFill>
                <a:latin typeface="+mj-lt"/>
              </a:rPr>
              <a:t>“</a:t>
            </a:r>
            <a:r>
              <a:rPr lang="ru-RU" altLang="ru-RU" sz="1400" i="1" dirty="0">
                <a:solidFill>
                  <a:srgbClr val="000099"/>
                </a:solidFill>
                <a:latin typeface="+mj-lt"/>
              </a:rPr>
              <a:t>Фамилия, имя, отчество</a:t>
            </a:r>
            <a:r>
              <a:rPr lang="en-US" altLang="ru-RU" sz="1400" i="1" dirty="0">
                <a:solidFill>
                  <a:srgbClr val="000099"/>
                </a:solidFill>
                <a:latin typeface="+mj-lt"/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атомарный. Если эти компоненты нам нужны, то ФИО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неатомарный атрибут.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Вопрос </a:t>
            </a:r>
            <a:r>
              <a:rPr lang="en-US" altLang="ru-RU" sz="1400" b="1" dirty="0">
                <a:solidFill>
                  <a:srgbClr val="000099"/>
                </a:solidFill>
                <a:latin typeface="+mj-lt"/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будут ли какие-нибудь компоненты атрибута использоваться по отдельности?</a:t>
            </a:r>
            <a:r>
              <a:rPr lang="en-US" altLang="ru-RU" sz="1400" b="1" dirty="0">
                <a:solidFill>
                  <a:srgbClr val="000099"/>
                </a:solidFill>
                <a:latin typeface="+mj-lt"/>
              </a:rPr>
              <a:t>”</a:t>
            </a:r>
            <a:r>
              <a:rPr lang="ru-RU" altLang="ru-RU" sz="1400" b="1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как раз позволяет определиться с атомарностью. Если будут, то атрибут следует разделить на осмысленные компоненты и, может быть продолжить этот процесс.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b="1" u="sng" dirty="0">
                <a:solidFill>
                  <a:srgbClr val="CC3300"/>
                </a:solidFill>
                <a:latin typeface="+mj-lt"/>
              </a:rPr>
              <a:t>Замечание: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В классических моделях данных и простых СУБД атрибуты </a:t>
            </a:r>
            <a:r>
              <a:rPr lang="ru-RU" altLang="ru-RU" sz="1400" b="1" u="sng" dirty="0">
                <a:solidFill>
                  <a:srgbClr val="000099"/>
                </a:solidFill>
                <a:latin typeface="+mj-lt"/>
              </a:rPr>
              <a:t>должны быть атомарными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. Однако, в современных СУБД над основной моделью имеется второй слой, позволяющий работать с регулярными выражениями и/или 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XML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, то есть с компонентами того, что на нижнем уровне считается атомарным. </a:t>
            </a:r>
          </a:p>
        </p:txBody>
      </p:sp>
    </p:spTree>
    <p:extLst>
      <p:ext uri="{BB962C8B-B14F-4D97-AF65-F5344CB8AC3E}">
        <p14:creationId xmlns:p14="http://schemas.microsoft.com/office/powerpoint/2010/main" val="369446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Атрибуты связи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595AA9-5A78-417A-9BE6-F08836A98518}"/>
              </a:ext>
            </a:extLst>
          </p:cNvPr>
          <p:cNvSpPr/>
          <p:nvPr/>
        </p:nvSpPr>
        <p:spPr>
          <a:xfrm>
            <a:off x="0" y="476726"/>
            <a:ext cx="9144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96000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Выделим две разновидности атрибутов связей: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b="1" dirty="0">
                <a:solidFill>
                  <a:srgbClr val="CC3300"/>
                </a:solidFill>
              </a:rPr>
              <a:t>Атрибуты привязки</a:t>
            </a:r>
            <a:r>
              <a:rPr lang="en-US" altLang="ru-RU" sz="1400" b="1" dirty="0">
                <a:solidFill>
                  <a:srgbClr val="CC3300"/>
                </a:solidFill>
              </a:rPr>
              <a:t> (</a:t>
            </a:r>
            <a:r>
              <a:rPr lang="ru-RU" altLang="ru-RU" sz="1400" b="1" dirty="0">
                <a:solidFill>
                  <a:srgbClr val="CC3300"/>
                </a:solidFill>
              </a:rPr>
              <a:t>атрибуты связи</a:t>
            </a:r>
            <a:r>
              <a:rPr lang="en-US" altLang="ru-RU" sz="1400" b="1" dirty="0">
                <a:solidFill>
                  <a:srgbClr val="CC3300"/>
                </a:solidFill>
              </a:rPr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, через которые осуществляется привязка к связываемым сущностям.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Атрибуты, определяющие свойства сущностей, проявляющиеся только при наличии связи. Такие атрибуты называют </a:t>
            </a:r>
            <a:r>
              <a:rPr lang="ru-RU" altLang="ru-RU" sz="1400" b="1" dirty="0">
                <a:solidFill>
                  <a:srgbClr val="CC3300"/>
                </a:solidFill>
              </a:rPr>
              <a:t>эмерджентными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96000">
              <a:spcAft>
                <a:spcPts val="600"/>
              </a:spcAft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Пример</a:t>
            </a:r>
            <a:r>
              <a:rPr lang="ru-RU" altLang="ru-RU" sz="1400" b="1" dirty="0">
                <a:solidFill>
                  <a:srgbClr val="CC33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Сущности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Работник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Проект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со связью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Проект - Работник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содержащей атрибуты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связи 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u="sng" dirty="0" err="1">
                <a:solidFill>
                  <a:srgbClr val="000099"/>
                </a:solidFill>
              </a:rPr>
              <a:t>Номер_работника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u="sng" dirty="0" err="1">
                <a:solidFill>
                  <a:srgbClr val="000099"/>
                </a:solidFill>
              </a:rPr>
              <a:t>Номер_проекта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и эмерджентный атрибут свойства связи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 err="1">
                <a:solidFill>
                  <a:srgbClr val="000099"/>
                </a:solidFill>
              </a:rPr>
              <a:t>Ресурс_времени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Смысл последнего атрибута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Плановые затраты времени работника с указанным </a:t>
            </a:r>
            <a:r>
              <a:rPr lang="ru-RU" altLang="ru-RU" sz="1400" dirty="0" err="1">
                <a:solidFill>
                  <a:srgbClr val="000099"/>
                </a:solidFill>
              </a:rPr>
              <a:t>номером_работника</a:t>
            </a:r>
            <a:r>
              <a:rPr lang="ru-RU" altLang="ru-RU" sz="1400" dirty="0">
                <a:solidFill>
                  <a:srgbClr val="000099"/>
                </a:solidFill>
              </a:rPr>
              <a:t> на работу в рамках проекта с указанным </a:t>
            </a:r>
            <a:r>
              <a:rPr lang="ru-RU" altLang="ru-RU" sz="1400" dirty="0" err="1">
                <a:solidFill>
                  <a:srgbClr val="000099"/>
                </a:solidFill>
              </a:rPr>
              <a:t>номером_проекта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5F629167-2718-480A-A941-5AC8F650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147814"/>
            <a:ext cx="1143000" cy="285750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Работник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421CCF3F-3EFD-4E36-9CD1-0E64B193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3147814"/>
            <a:ext cx="1143000" cy="285750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Проект</a:t>
            </a:r>
          </a:p>
        </p:txBody>
      </p:sp>
      <p:sp>
        <p:nvSpPr>
          <p:cNvPr id="9" name="Oval 43">
            <a:extLst>
              <a:ext uri="{FF2B5EF4-FFF2-40B4-BE49-F238E27FC236}">
                <a16:creationId xmlns:a16="http://schemas.microsoft.com/office/drawing/2014/main" id="{5126C765-A9FC-41E6-923F-572BF703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8" y="3723878"/>
            <a:ext cx="1565672" cy="432197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u="sng" dirty="0" err="1"/>
              <a:t>Номер_работника</a:t>
            </a:r>
            <a:endParaRPr lang="ru-RU" altLang="ru-RU" sz="1350" u="sng" dirty="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1D92926B-02BB-4FA8-A4E4-1142E45431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585" y="3433564"/>
            <a:ext cx="576063" cy="290315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Oval 43">
            <a:extLst>
              <a:ext uri="{FF2B5EF4-FFF2-40B4-BE49-F238E27FC236}">
                <a16:creationId xmlns:a16="http://schemas.microsoft.com/office/drawing/2014/main" id="{AC51B0E6-5CBB-40C8-B237-EEA98CD40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320" y="3723877"/>
            <a:ext cx="1565672" cy="432197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u="sng" dirty="0" err="1"/>
              <a:t>Номер_проекта</a:t>
            </a:r>
            <a:endParaRPr lang="ru-RU" altLang="ru-RU" sz="1350" u="sng" dirty="0"/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EC836278-934E-4ADA-865B-4F4CC74DD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286" y="3433564"/>
            <a:ext cx="1142998" cy="285751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AutoShape 58">
            <a:extLst>
              <a:ext uri="{FF2B5EF4-FFF2-40B4-BE49-F238E27FC236}">
                <a16:creationId xmlns:a16="http://schemas.microsoft.com/office/drawing/2014/main" id="{126DF4E0-0032-4966-8F0A-2689B306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400" y="2994656"/>
            <a:ext cx="2412007" cy="594122"/>
          </a:xfrm>
          <a:prstGeom prst="diamond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Проект - Работник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85DC4981-B989-4AAB-910C-DD57766176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0582" y="3282158"/>
            <a:ext cx="1102816" cy="9672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9FC8D694-86CF-4AA3-BEE3-869D0AA299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5406" y="3282158"/>
            <a:ext cx="1102817" cy="9672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Oval 43">
            <a:extLst>
              <a:ext uri="{FF2B5EF4-FFF2-40B4-BE49-F238E27FC236}">
                <a16:creationId xmlns:a16="http://schemas.microsoft.com/office/drawing/2014/main" id="{B527DB33-A3A1-4A37-B795-A652699B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562" y="3738589"/>
            <a:ext cx="1565672" cy="432197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u="sng" dirty="0" err="1"/>
              <a:t>Номер_работника</a:t>
            </a:r>
            <a:endParaRPr lang="ru-RU" altLang="ru-RU" sz="1350" u="sng" dirty="0"/>
          </a:p>
        </p:txBody>
      </p:sp>
      <p:sp>
        <p:nvSpPr>
          <p:cNvPr id="17" name="Oval 43">
            <a:extLst>
              <a:ext uri="{FF2B5EF4-FFF2-40B4-BE49-F238E27FC236}">
                <a16:creationId xmlns:a16="http://schemas.microsoft.com/office/drawing/2014/main" id="{511CE8B0-2747-42F8-981D-1C018FC6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435" y="3734993"/>
            <a:ext cx="1565672" cy="432197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u="sng" dirty="0" err="1"/>
              <a:t>Номер_проекта</a:t>
            </a:r>
            <a:endParaRPr lang="ru-RU" altLang="ru-RU" sz="1350" u="sng" dirty="0"/>
          </a:p>
        </p:txBody>
      </p:sp>
      <p:sp>
        <p:nvSpPr>
          <p:cNvPr id="18" name="Oval 43">
            <a:extLst>
              <a:ext uri="{FF2B5EF4-FFF2-40B4-BE49-F238E27FC236}">
                <a16:creationId xmlns:a16="http://schemas.microsoft.com/office/drawing/2014/main" id="{CE67BFB5-661E-46EF-BCA2-2FBCC7796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4167190"/>
            <a:ext cx="1565672" cy="432197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 err="1"/>
              <a:t>Ресурс_времени</a:t>
            </a:r>
            <a:endParaRPr lang="ru-RU" altLang="ru-RU" sz="1350" dirty="0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3026E169-5F6C-409A-B48E-7B7546F59E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832" y="3441642"/>
            <a:ext cx="576063" cy="28575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1CE79F5D-2814-4AB5-942A-F1F64EFF3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4048" y="3422367"/>
            <a:ext cx="792088" cy="296947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A66DD988-B005-4C23-B282-F0DC627FC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968" y="3588778"/>
            <a:ext cx="72008" cy="567296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10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Условность разделения на сущности, связи и атрибуты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A293ED3-0543-440D-8F44-09FA888DD74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76726"/>
            <a:ext cx="9144000" cy="404931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kern="0" dirty="0">
                <a:solidFill>
                  <a:srgbClr val="000099"/>
                </a:solidFill>
              </a:rPr>
              <a:t>Разделение на сущности, связи и атрибуты </a:t>
            </a:r>
            <a:r>
              <a:rPr lang="ru-RU" altLang="ru-RU" sz="1400" b="1" kern="0" dirty="0">
                <a:solidFill>
                  <a:srgbClr val="000099"/>
                </a:solidFill>
              </a:rPr>
              <a:t>условно</a:t>
            </a:r>
            <a:r>
              <a:rPr lang="ru-RU" altLang="ru-RU" sz="1400" kern="0" dirty="0">
                <a:solidFill>
                  <a:srgbClr val="000099"/>
                </a:solidFill>
              </a:rPr>
              <a:t>.</a:t>
            </a:r>
          </a:p>
          <a:p>
            <a:pPr marL="0" indent="360000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kern="0" dirty="0">
                <a:solidFill>
                  <a:srgbClr val="CC3300"/>
                </a:solidFill>
              </a:rPr>
              <a:t>Пример</a:t>
            </a:r>
            <a:r>
              <a:rPr lang="ru-RU" altLang="ru-RU" sz="1400" b="1" kern="0" dirty="0">
                <a:solidFill>
                  <a:srgbClr val="CC3300"/>
                </a:solidFill>
              </a:rPr>
              <a:t>:</a:t>
            </a:r>
            <a:r>
              <a:rPr lang="ru-RU" altLang="ru-RU" sz="1400" kern="0" dirty="0">
                <a:solidFill>
                  <a:srgbClr val="000099"/>
                </a:solidFill>
              </a:rPr>
              <a:t> То, что студент должен относиться к какой-нибудь учебной группе можно выразить:</a:t>
            </a:r>
          </a:p>
          <a:p>
            <a:pPr marL="0" indent="360000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ru-RU" altLang="ru-RU" sz="1400" kern="0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b="1" kern="0" dirty="0">
                <a:solidFill>
                  <a:srgbClr val="CC3300"/>
                </a:solidFill>
              </a:rPr>
              <a:t>Как связь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ru-RU" altLang="ru-RU" sz="1400" kern="0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ru-RU" altLang="ru-RU" sz="1400" b="1" kern="0" dirty="0">
              <a:solidFill>
                <a:srgbClr val="CC330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b="1" kern="0" dirty="0">
                <a:solidFill>
                  <a:srgbClr val="CC3300"/>
                </a:solidFill>
              </a:rPr>
              <a:t>Как пара атрибутов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ru-RU" altLang="ru-RU" sz="1400" kern="0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ru-RU" altLang="ru-RU" sz="1400" kern="0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b="1" kern="0" dirty="0">
                <a:solidFill>
                  <a:srgbClr val="CC3300"/>
                </a:solidFill>
              </a:rPr>
              <a:t>Как сущность</a:t>
            </a:r>
          </a:p>
          <a:p>
            <a:pPr marL="0" indent="360000">
              <a:spcBef>
                <a:spcPts val="0"/>
              </a:spcBef>
              <a:spcAft>
                <a:spcPts val="600"/>
              </a:spcAft>
              <a:buFontTx/>
              <a:buAutoNum type="arabicPeriod"/>
            </a:pPr>
            <a:endParaRPr lang="ru-RU" altLang="ru-RU" sz="1400" kern="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ru-RU" altLang="ru-RU" sz="1400" b="1" u="sng" kern="0" dirty="0">
              <a:solidFill>
                <a:srgbClr val="CC3300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kern="0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b="1" kern="0" dirty="0">
                <a:solidFill>
                  <a:srgbClr val="CC3300"/>
                </a:solidFill>
              </a:rPr>
              <a:t>: </a:t>
            </a:r>
            <a:r>
              <a:rPr lang="ru-RU" altLang="ru-RU" sz="1400" kern="0" dirty="0">
                <a:solidFill>
                  <a:srgbClr val="000099"/>
                </a:solidFill>
              </a:rPr>
              <a:t>Не следует делать вывод о том, что выбор сущностей произволен и нет предпочтительного варианта. </a:t>
            </a:r>
          </a:p>
          <a:p>
            <a:pPr marL="457200" indent="-457200">
              <a:buFontTx/>
              <a:buNone/>
            </a:pPr>
            <a:endParaRPr lang="ru-RU" altLang="ru-RU" sz="1800" kern="0" dirty="0"/>
          </a:p>
          <a:p>
            <a:pPr marL="457200" indent="-457200">
              <a:buFontTx/>
              <a:buNone/>
            </a:pPr>
            <a:endParaRPr lang="ru-RU" altLang="ru-RU" sz="1800" kern="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A367AEE-A29E-480B-AA97-EB39F00B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49" y="2145075"/>
            <a:ext cx="864394" cy="485775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Студент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C6417F3-4E05-40BD-8194-52341432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895" y="2172460"/>
            <a:ext cx="702469" cy="485775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Группа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C90AA6A-C2AE-4851-AB82-B11D2552C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04" y="2984919"/>
            <a:ext cx="1403747" cy="485775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Состав группы</a:t>
            </a:r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id="{C4C35360-DAA5-4825-8E6E-0943BAE84AFD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1016673"/>
            <a:ext cx="3942159" cy="972741"/>
            <a:chOff x="2109" y="1344"/>
            <a:chExt cx="3311" cy="817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B1E85A6C-85FD-472C-9437-67C7F68FE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570"/>
              <a:ext cx="680" cy="408"/>
            </a:xfrm>
            <a:prstGeom prst="rect">
              <a:avLst/>
            </a:prstGeom>
            <a:solidFill>
              <a:srgbClr val="FFD581"/>
            </a:solidFill>
            <a:ln w="222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350" dirty="0"/>
                <a:t>Студент</a:t>
              </a: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EC41D702-50AA-48B5-955E-C2FC2C34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525"/>
              <a:ext cx="635" cy="408"/>
            </a:xfrm>
            <a:prstGeom prst="rect">
              <a:avLst/>
            </a:prstGeom>
            <a:solidFill>
              <a:srgbClr val="FFD581"/>
            </a:solidFill>
            <a:ln w="222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350"/>
                <a:t>Группа</a:t>
              </a:r>
            </a:p>
          </p:txBody>
        </p:sp>
        <p:sp>
          <p:nvSpPr>
            <p:cNvPr id="18" name="AutoShape 9">
              <a:extLst>
                <a:ext uri="{FF2B5EF4-FFF2-40B4-BE49-F238E27FC236}">
                  <a16:creationId xmlns:a16="http://schemas.microsoft.com/office/drawing/2014/main" id="{45233CF8-FBA8-4612-8728-2A5FC22E4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344"/>
              <a:ext cx="1497" cy="817"/>
            </a:xfrm>
            <a:prstGeom prst="diamond">
              <a:avLst/>
            </a:prstGeom>
            <a:solidFill>
              <a:srgbClr val="FFD581"/>
            </a:solidFill>
            <a:ln w="222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ru-RU" altLang="ru-RU" sz="1350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350"/>
                <a:t>Входит в состав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350"/>
                <a:t>группы</a:t>
              </a: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FB3FFE0D-FA39-44F6-96EA-75BCF7C541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9" y="1752"/>
              <a:ext cx="227" cy="0"/>
            </a:xfrm>
            <a:prstGeom prst="line">
              <a:avLst/>
            </a:prstGeom>
            <a:noFill/>
            <a:ln w="222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E3BF4429-D585-41BC-BC3A-7121ECFCB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752"/>
              <a:ext cx="273" cy="0"/>
            </a:xfrm>
            <a:prstGeom prst="line">
              <a:avLst/>
            </a:prstGeom>
            <a:noFill/>
            <a:ln w="222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1" name="Oval 12">
            <a:extLst>
              <a:ext uri="{FF2B5EF4-FFF2-40B4-BE49-F238E27FC236}">
                <a16:creationId xmlns:a16="http://schemas.microsoft.com/office/drawing/2014/main" id="{18EF36C4-70C5-4DB8-A8DF-8F836E89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24" y="2198654"/>
            <a:ext cx="1565672" cy="432197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Группа</a:t>
            </a: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6B84412A-E75A-4D3A-8E1E-71CEB7E7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026" y="2172460"/>
            <a:ext cx="1837135" cy="432197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Состав</a:t>
            </a:r>
          </a:p>
        </p:txBody>
      </p:sp>
      <p:sp>
        <p:nvSpPr>
          <p:cNvPr id="30" name="Line 14">
            <a:extLst>
              <a:ext uri="{FF2B5EF4-FFF2-40B4-BE49-F238E27FC236}">
                <a16:creationId xmlns:a16="http://schemas.microsoft.com/office/drawing/2014/main" id="{D03D2DEC-8B9B-47AA-A0E8-F20AB6D1B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970" y="2387963"/>
            <a:ext cx="161925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53CE682B-43F8-482C-BFB5-FEBB9B795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0580" y="3392566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66416FF0-B477-4AEB-B2BA-1A8ADF468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5152" y="2415347"/>
            <a:ext cx="270272" cy="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AutoShape 17">
            <a:extLst>
              <a:ext uri="{FF2B5EF4-FFF2-40B4-BE49-F238E27FC236}">
                <a16:creationId xmlns:a16="http://schemas.microsoft.com/office/drawing/2014/main" id="{F1C6D808-0203-44F1-B879-C691B4D12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488" y="2959773"/>
            <a:ext cx="1889522" cy="432197"/>
          </a:xfrm>
          <a:prstGeom prst="wedgeRoundRectCallout">
            <a:avLst>
              <a:gd name="adj1" fmla="val -33853"/>
              <a:gd name="adj2" fmla="val -129814"/>
              <a:gd name="adj3" fmla="val 16667"/>
            </a:avLst>
          </a:prstGeom>
          <a:gradFill rotWithShape="1">
            <a:gsLst>
              <a:gs pos="0">
                <a:srgbClr val="EAEAEA">
                  <a:alpha val="43999"/>
                </a:srgbClr>
              </a:gs>
              <a:gs pos="100000">
                <a:srgbClr val="E7E7E7"/>
              </a:gs>
            </a:gsLst>
            <a:lin ang="5400000" scaled="1"/>
          </a:gra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Атрибут </a:t>
            </a:r>
            <a:r>
              <a:rPr lang="en-US" altLang="ru-RU" sz="1350"/>
              <a:t>“</a:t>
            </a:r>
            <a:r>
              <a:rPr lang="ru-RU" altLang="ru-RU" sz="1350"/>
              <a:t>Состав</a:t>
            </a:r>
            <a:r>
              <a:rPr lang="en-US" altLang="ru-RU" sz="1350"/>
              <a:t>”</a:t>
            </a:r>
            <a:r>
              <a:rPr lang="ru-RU" altLang="ru-RU" sz="1350"/>
              <a:t> многозначный</a:t>
            </a:r>
          </a:p>
        </p:txBody>
      </p:sp>
    </p:spTree>
    <p:extLst>
      <p:ext uri="{BB962C8B-B14F-4D97-AF65-F5344CB8AC3E}">
        <p14:creationId xmlns:p14="http://schemas.microsoft.com/office/powerpoint/2010/main" val="27399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Разрешение связей вида </a:t>
            </a:r>
            <a:r>
              <a:rPr lang="en-US" altLang="ru-RU" sz="2000" b="1" dirty="0">
                <a:solidFill>
                  <a:srgbClr val="C00000"/>
                </a:solidFill>
              </a:rPr>
              <a:t>“</a:t>
            </a:r>
            <a:r>
              <a:rPr lang="ru-RU" altLang="ru-RU" sz="2000" b="1" dirty="0">
                <a:solidFill>
                  <a:srgbClr val="C00000"/>
                </a:solidFill>
              </a:rPr>
              <a:t>многие-ко-многим</a:t>
            </a:r>
            <a:r>
              <a:rPr lang="en-US" altLang="ru-RU" sz="2000" b="1" dirty="0">
                <a:solidFill>
                  <a:srgbClr val="C00000"/>
                </a:solidFill>
              </a:rPr>
              <a:t>”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793DB331-3AF7-433B-8FA5-1A6691738065}"/>
              </a:ext>
            </a:extLst>
          </p:cNvPr>
          <p:cNvGrpSpPr>
            <a:grpSpLocks/>
          </p:cNvGrpSpPr>
          <p:nvPr/>
        </p:nvGrpSpPr>
        <p:grpSpPr bwMode="auto">
          <a:xfrm>
            <a:off x="2060376" y="727060"/>
            <a:ext cx="5023247" cy="2753915"/>
            <a:chOff x="748" y="890"/>
            <a:chExt cx="4219" cy="2313"/>
          </a:xfrm>
        </p:grpSpPr>
        <p:grpSp>
          <p:nvGrpSpPr>
            <p:cNvPr id="24" name="Group 5">
              <a:extLst>
                <a:ext uri="{FF2B5EF4-FFF2-40B4-BE49-F238E27FC236}">
                  <a16:creationId xmlns:a16="http://schemas.microsoft.com/office/drawing/2014/main" id="{ABB7AC73-1DA9-49EC-A4F0-7430A1DC6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1071"/>
              <a:ext cx="4219" cy="1982"/>
              <a:chOff x="748" y="1479"/>
              <a:chExt cx="4219" cy="1982"/>
            </a:xfrm>
          </p:grpSpPr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0908A44F-13F0-4138-A6B4-8E7CDBDFF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570"/>
                <a:ext cx="998" cy="1860"/>
              </a:xfrm>
              <a:prstGeom prst="rect">
                <a:avLst/>
              </a:prstGeom>
              <a:gradFill rotWithShape="1">
                <a:gsLst>
                  <a:gs pos="0">
                    <a:srgbClr val="FFD581">
                      <a:alpha val="60001"/>
                    </a:srgbClr>
                  </a:gs>
                  <a:gs pos="100000">
                    <a:srgbClr val="FF6600"/>
                  </a:gs>
                </a:gsLst>
                <a:lin ang="0" scaled="1"/>
              </a:gradFill>
              <a:ln w="1905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350"/>
                  <a:t>a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135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135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350"/>
                  <a:t>b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135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ru-RU" sz="1350"/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350"/>
                  <a:t>c</a:t>
                </a:r>
                <a:endParaRPr lang="ru-RU" altLang="ru-RU" sz="1350"/>
              </a:p>
            </p:txBody>
          </p:sp>
          <p:grpSp>
            <p:nvGrpSpPr>
              <p:cNvPr id="27" name="Group 7">
                <a:extLst>
                  <a:ext uri="{FF2B5EF4-FFF2-40B4-BE49-F238E27FC236}">
                    <a16:creationId xmlns:a16="http://schemas.microsoft.com/office/drawing/2014/main" id="{4139DBAC-7F86-4515-BA9C-464737BC31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1479"/>
                <a:ext cx="3674" cy="1982"/>
                <a:chOff x="748" y="1479"/>
                <a:chExt cx="3674" cy="1982"/>
              </a:xfrm>
            </p:grpSpPr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18EFFFB7-ADDB-470B-8C0D-8B3958B74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" y="1570"/>
                  <a:ext cx="998" cy="1860"/>
                </a:xfrm>
                <a:prstGeom prst="rect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rgbClr val="FFD581">
                        <a:alpha val="60001"/>
                      </a:srgbClr>
                    </a:gs>
                  </a:gsLst>
                  <a:lin ang="0" scaled="1"/>
                </a:gradFill>
                <a:ln w="1905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ru-RU" altLang="ru-RU" sz="1350" dirty="0"/>
                    <a:t>1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350" dirty="0"/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ru-RU" altLang="ru-RU" sz="1350" dirty="0"/>
                    <a:t>2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350" dirty="0"/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ru-RU" altLang="ru-RU" sz="1350" dirty="0"/>
                    <a:t>3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350" dirty="0"/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ru-RU" altLang="ru-RU" sz="1350" dirty="0"/>
                    <a:t>4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350" dirty="0"/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ru-RU" altLang="ru-RU" sz="1350" dirty="0"/>
                    <a:t>5</a:t>
                  </a:r>
                </a:p>
              </p:txBody>
            </p:sp>
            <p:sp>
              <p:nvSpPr>
                <p:cNvPr id="29" name="Rectangle 9">
                  <a:extLst>
                    <a:ext uri="{FF2B5EF4-FFF2-40B4-BE49-F238E27FC236}">
                      <a16:creationId xmlns:a16="http://schemas.microsoft.com/office/drawing/2014/main" id="{F4D1E6FE-124E-4529-8F0D-5DFAE9BF9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" y="1570"/>
                  <a:ext cx="998" cy="1860"/>
                </a:xfrm>
                <a:prstGeom prst="rect">
                  <a:avLst/>
                </a:prstGeom>
                <a:solidFill>
                  <a:srgbClr val="FFD581">
                    <a:alpha val="70195"/>
                  </a:srgbClr>
                </a:solidFill>
                <a:ln w="1905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ru-RU" altLang="ru-RU" sz="1350"/>
                </a:p>
              </p:txBody>
            </p:sp>
            <p:sp>
              <p:nvSpPr>
                <p:cNvPr id="34" name="Line 10">
                  <a:extLst>
                    <a:ext uri="{FF2B5EF4-FFF2-40B4-BE49-F238E27FC236}">
                      <a16:creationId xmlns:a16="http://schemas.microsoft.com/office/drawing/2014/main" id="{D8BA63E2-1A1E-4ABE-9210-BE1A3369D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8" y="1797"/>
                  <a:ext cx="3039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5" name="Line 11">
                  <a:extLst>
                    <a:ext uri="{FF2B5EF4-FFF2-40B4-BE49-F238E27FC236}">
                      <a16:creationId xmlns:a16="http://schemas.microsoft.com/office/drawing/2014/main" id="{09CA5D7F-1092-43A6-8BC4-C968CAAC72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8" y="1797"/>
                  <a:ext cx="3084" cy="7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6" name="Line 12">
                  <a:extLst>
                    <a:ext uri="{FF2B5EF4-FFF2-40B4-BE49-F238E27FC236}">
                      <a16:creationId xmlns:a16="http://schemas.microsoft.com/office/drawing/2014/main" id="{B1057AE8-8C57-468B-B16D-CC407DEA2A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247" y="2478"/>
                  <a:ext cx="3175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7" name="Line 13">
                  <a:extLst>
                    <a:ext uri="{FF2B5EF4-FFF2-40B4-BE49-F238E27FC236}">
                      <a16:creationId xmlns:a16="http://schemas.microsoft.com/office/drawing/2014/main" id="{36AC534B-C7C1-4EFD-8C59-B9EB80C12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47" y="2523"/>
                  <a:ext cx="3175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" name="Line 14">
                  <a:extLst>
                    <a:ext uri="{FF2B5EF4-FFF2-40B4-BE49-F238E27FC236}">
                      <a16:creationId xmlns:a16="http://schemas.microsoft.com/office/drawing/2014/main" id="{9F0DC1B1-0C18-45E9-8481-9B31375153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2" y="2523"/>
                  <a:ext cx="3130" cy="6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9" name="Line 15">
                  <a:extLst>
                    <a:ext uri="{FF2B5EF4-FFF2-40B4-BE49-F238E27FC236}">
                      <a16:creationId xmlns:a16="http://schemas.microsoft.com/office/drawing/2014/main" id="{0576ED2C-E657-4426-9797-AEE07D5E8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2" y="2115"/>
                  <a:ext cx="46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0" name="AutoShape 16">
                  <a:extLst>
                    <a:ext uri="{FF2B5EF4-FFF2-40B4-BE49-F238E27FC236}">
                      <a16:creationId xmlns:a16="http://schemas.microsoft.com/office/drawing/2014/main" id="{CB4104DD-4461-4DDD-AF38-371AE8B167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5" y="1570"/>
                  <a:ext cx="598" cy="273"/>
                </a:xfrm>
                <a:prstGeom prst="wedgeEllipseCallout">
                  <a:avLst>
                    <a:gd name="adj1" fmla="val -72381"/>
                    <a:gd name="adj2" fmla="val 6445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350" dirty="0"/>
                    <a:t>1a</a:t>
                  </a:r>
                  <a:endParaRPr lang="ru-RU" altLang="ru-RU" sz="1350" dirty="0"/>
                </a:p>
              </p:txBody>
            </p:sp>
            <p:sp>
              <p:nvSpPr>
                <p:cNvPr id="41" name="AutoShape 17">
                  <a:extLst>
                    <a:ext uri="{FF2B5EF4-FFF2-40B4-BE49-F238E27FC236}">
                      <a16:creationId xmlns:a16="http://schemas.microsoft.com/office/drawing/2014/main" id="{221FEA31-247B-4F95-A6D9-8B36990BE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3" y="1479"/>
                  <a:ext cx="590" cy="272"/>
                </a:xfrm>
                <a:prstGeom prst="wedgeEllipseCallout">
                  <a:avLst>
                    <a:gd name="adj1" fmla="val 105644"/>
                    <a:gd name="adj2" fmla="val 185620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350" dirty="0"/>
                    <a:t>1b</a:t>
                  </a:r>
                  <a:endParaRPr lang="ru-RU" altLang="ru-RU" sz="1350" dirty="0"/>
                </a:p>
              </p:txBody>
            </p:sp>
            <p:sp>
              <p:nvSpPr>
                <p:cNvPr id="42" name="AutoShape 18">
                  <a:extLst>
                    <a:ext uri="{FF2B5EF4-FFF2-40B4-BE49-F238E27FC236}">
                      <a16:creationId xmlns:a16="http://schemas.microsoft.com/office/drawing/2014/main" id="{3A8D3C96-BAFE-4F16-A343-6743F6A5D5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4" y="2143"/>
                  <a:ext cx="552" cy="272"/>
                </a:xfrm>
                <a:prstGeom prst="wedgeEllipseCallout">
                  <a:avLst>
                    <a:gd name="adj1" fmla="val 73944"/>
                    <a:gd name="adj2" fmla="val 77725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350" dirty="0"/>
                    <a:t>3b</a:t>
                  </a:r>
                  <a:endParaRPr lang="ru-RU" altLang="ru-RU" sz="1350" dirty="0"/>
                </a:p>
              </p:txBody>
            </p:sp>
            <p:sp>
              <p:nvSpPr>
                <p:cNvPr id="43" name="AutoShape 19">
                  <a:extLst>
                    <a:ext uri="{FF2B5EF4-FFF2-40B4-BE49-F238E27FC236}">
                      <a16:creationId xmlns:a16="http://schemas.microsoft.com/office/drawing/2014/main" id="{C311AA78-0247-4009-91FE-64BC1BCC6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931"/>
                  <a:ext cx="544" cy="317"/>
                </a:xfrm>
                <a:prstGeom prst="wedgeEllipseCallout">
                  <a:avLst>
                    <a:gd name="adj1" fmla="val -65217"/>
                    <a:gd name="adj2" fmla="val -12628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350"/>
                    <a:t>4b</a:t>
                  </a:r>
                  <a:endParaRPr lang="ru-RU" altLang="ru-RU" sz="1350"/>
                </a:p>
              </p:txBody>
            </p:sp>
            <p:sp>
              <p:nvSpPr>
                <p:cNvPr id="44" name="AutoShape 20">
                  <a:extLst>
                    <a:ext uri="{FF2B5EF4-FFF2-40B4-BE49-F238E27FC236}">
                      <a16:creationId xmlns:a16="http://schemas.microsoft.com/office/drawing/2014/main" id="{6C9AED3C-8000-4414-8B81-E07685499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2" y="3143"/>
                  <a:ext cx="496" cy="318"/>
                </a:xfrm>
                <a:prstGeom prst="wedgeEllipseCallout">
                  <a:avLst>
                    <a:gd name="adj1" fmla="val 69870"/>
                    <a:gd name="adj2" fmla="val -139225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ru-RU" sz="1350" dirty="0"/>
                    <a:t>5b</a:t>
                  </a:r>
                  <a:endParaRPr lang="ru-RU" altLang="ru-RU" sz="1350" dirty="0"/>
                </a:p>
              </p:txBody>
            </p:sp>
          </p:grpSp>
        </p:grp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C0D9551E-2211-4042-AAB6-D452914E2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890"/>
              <a:ext cx="0" cy="231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:a16="http://schemas.microsoft.com/office/drawing/2014/main" id="{F1F0AE06-E17F-42BA-80B9-6E01EECE708A}"/>
              </a:ext>
            </a:extLst>
          </p:cNvPr>
          <p:cNvSpPr txBox="1">
            <a:spLocks noChangeArrowheads="1"/>
          </p:cNvSpPr>
          <p:nvPr/>
        </p:nvSpPr>
        <p:spPr>
          <a:xfrm>
            <a:off x="1459110" y="3534553"/>
            <a:ext cx="6172200" cy="75604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ru-RU" altLang="ru-RU" sz="1400" kern="0" dirty="0">
                <a:solidFill>
                  <a:srgbClr val="000099"/>
                </a:solidFill>
              </a:rPr>
              <a:t>Значения элементов ассоциативной сущности: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400" b="1" kern="0" dirty="0">
                <a:solidFill>
                  <a:srgbClr val="000099"/>
                </a:solidFill>
              </a:rPr>
              <a:t>1</a:t>
            </a:r>
            <a:r>
              <a:rPr lang="en-US" altLang="ru-RU" sz="1400" b="1" kern="0" dirty="0">
                <a:solidFill>
                  <a:srgbClr val="000099"/>
                </a:solidFill>
              </a:rPr>
              <a:t>a</a:t>
            </a:r>
            <a:r>
              <a:rPr lang="en-US" altLang="ru-RU" sz="1400" kern="0" dirty="0">
                <a:solidFill>
                  <a:srgbClr val="000099"/>
                </a:solidFill>
              </a:rPr>
              <a:t>, </a:t>
            </a:r>
            <a:r>
              <a:rPr lang="en-US" altLang="ru-RU" sz="1400" b="1" kern="0" dirty="0">
                <a:solidFill>
                  <a:srgbClr val="000099"/>
                </a:solidFill>
              </a:rPr>
              <a:t>1b</a:t>
            </a:r>
            <a:r>
              <a:rPr lang="en-US" altLang="ru-RU" sz="1400" kern="0" dirty="0">
                <a:solidFill>
                  <a:srgbClr val="000099"/>
                </a:solidFill>
              </a:rPr>
              <a:t>, </a:t>
            </a:r>
            <a:r>
              <a:rPr lang="en-US" altLang="ru-RU" sz="1400" b="1" kern="0" dirty="0">
                <a:solidFill>
                  <a:srgbClr val="000099"/>
                </a:solidFill>
              </a:rPr>
              <a:t>3b</a:t>
            </a:r>
            <a:r>
              <a:rPr lang="en-US" altLang="ru-RU" sz="1400" kern="0" dirty="0">
                <a:solidFill>
                  <a:srgbClr val="000099"/>
                </a:solidFill>
              </a:rPr>
              <a:t>, </a:t>
            </a:r>
            <a:r>
              <a:rPr lang="en-US" altLang="ru-RU" sz="1400" b="1" kern="0" dirty="0">
                <a:solidFill>
                  <a:srgbClr val="000099"/>
                </a:solidFill>
              </a:rPr>
              <a:t>4b</a:t>
            </a:r>
            <a:r>
              <a:rPr lang="en-US" altLang="ru-RU" sz="1400" kern="0" dirty="0">
                <a:solidFill>
                  <a:srgbClr val="000099"/>
                </a:solidFill>
              </a:rPr>
              <a:t>, </a:t>
            </a:r>
            <a:r>
              <a:rPr lang="en-US" altLang="ru-RU" sz="1400" b="1" kern="0" dirty="0">
                <a:solidFill>
                  <a:srgbClr val="000099"/>
                </a:solidFill>
              </a:rPr>
              <a:t>5b</a:t>
            </a:r>
            <a:endParaRPr lang="ru-RU" altLang="ru-RU" sz="1400" b="1" kern="0" dirty="0">
              <a:solidFill>
                <a:srgbClr val="000099"/>
              </a:solidFill>
            </a:endParaRPr>
          </a:p>
        </p:txBody>
      </p:sp>
      <p:sp>
        <p:nvSpPr>
          <p:cNvPr id="46" name="AutoShape 25">
            <a:extLst>
              <a:ext uri="{FF2B5EF4-FFF2-40B4-BE49-F238E27FC236}">
                <a16:creationId xmlns:a16="http://schemas.microsoft.com/office/drawing/2014/main" id="{B9679B86-7AC3-4116-B11C-3B8B014C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638" y="3790893"/>
            <a:ext cx="3833813" cy="813490"/>
          </a:xfrm>
          <a:prstGeom prst="flowChartAlternateProcess">
            <a:avLst/>
          </a:prstGeom>
          <a:solidFill>
            <a:srgbClr val="FFD581"/>
          </a:solidFill>
          <a:ln w="127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Связи многие-ко-многим не используются в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реализациях баз данных. Вводим фиктивную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дополнительную сущность  и две связи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один-ко-многим.</a:t>
            </a:r>
          </a:p>
        </p:txBody>
      </p:sp>
      <p:sp>
        <p:nvSpPr>
          <p:cNvPr id="48" name="AutoShape 27">
            <a:extLst>
              <a:ext uri="{FF2B5EF4-FFF2-40B4-BE49-F238E27FC236}">
                <a16:creationId xmlns:a16="http://schemas.microsoft.com/office/drawing/2014/main" id="{DDEDD250-DF59-496B-BB6D-793B03BC5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788" y="531842"/>
            <a:ext cx="2376488" cy="323850"/>
          </a:xfrm>
          <a:prstGeom prst="wedgeRoundRectCallout">
            <a:avLst>
              <a:gd name="adj1" fmla="val -61050"/>
              <a:gd name="adj2" fmla="val 13205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Ассоциативная сущность</a:t>
            </a:r>
          </a:p>
        </p:txBody>
      </p:sp>
    </p:spTree>
    <p:extLst>
      <p:ext uri="{BB962C8B-B14F-4D97-AF65-F5344CB8AC3E}">
        <p14:creationId xmlns:p14="http://schemas.microsoft.com/office/powerpoint/2010/main" val="282015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Неопределенные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значения</a:t>
            </a:r>
            <a:r>
              <a:rPr lang="en-GB" altLang="ru-RU" sz="2000" b="1" dirty="0">
                <a:solidFill>
                  <a:srgbClr val="C00000"/>
                </a:solidFill>
              </a:rPr>
              <a:t> (Null)</a:t>
            </a:r>
            <a:r>
              <a:rPr lang="ar-SA" altLang="ru-RU" sz="2000" dirty="0">
                <a:solidFill>
                  <a:srgbClr val="C00000"/>
                </a:solidFill>
                <a:cs typeface="Arial" panose="020B0604020202020204" pitchFamily="34" charset="0"/>
              </a:rPr>
              <a:t>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595AA9-5A78-417A-9BE6-F08836A98518}"/>
              </a:ext>
            </a:extLst>
          </p:cNvPr>
          <p:cNvSpPr/>
          <p:nvPr/>
        </p:nvSpPr>
        <p:spPr>
          <a:xfrm>
            <a:off x="0" y="476726"/>
            <a:ext cx="914400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C00000"/>
                </a:solidFill>
              </a:rPr>
              <a:t>Null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универсальное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b="1" dirty="0" err="1">
                <a:solidFill>
                  <a:srgbClr val="000099"/>
                </a:solidFill>
              </a:rPr>
              <a:t>бестиповое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зависящее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) </a:t>
            </a:r>
            <a:r>
              <a:rPr lang="en-GB" altLang="ru-RU" sz="1400" b="1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показывающее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необходимое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не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введено</a:t>
            </a:r>
            <a:r>
              <a:rPr lang="ru-RU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рассматриваемой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Позволяет различать пустые значения (например, пустую и потому неотображаемую строку) и отсутствующие значения (нет никакого значения, даже пустого). </a:t>
            </a:r>
            <a:r>
              <a:rPr lang="en-GB" altLang="ru-RU" sz="1400" dirty="0" err="1">
                <a:solidFill>
                  <a:srgbClr val="000099"/>
                </a:solidFill>
              </a:rPr>
              <a:t>Помните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пустое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значение</a:t>
            </a:r>
            <a:r>
              <a:rPr lang="ru-RU" altLang="ru-RU" sz="1400" dirty="0">
                <a:solidFill>
                  <a:srgbClr val="000099"/>
                </a:solidFill>
              </a:rPr>
              <a:t> (нуль или пустая строка)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часто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задаваемое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умолчанию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null.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При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обработке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неопределенными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необходимо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пользоваться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одной из </a:t>
            </a:r>
            <a:r>
              <a:rPr lang="en-GB" altLang="ru-RU" sz="1400" dirty="0" err="1">
                <a:solidFill>
                  <a:srgbClr val="000099"/>
                </a:solidFill>
              </a:rPr>
              <a:t>трехзначн</a:t>
            </a:r>
            <a:r>
              <a:rPr lang="ru-RU" altLang="ru-RU" sz="1400" dirty="0" err="1">
                <a:solidFill>
                  <a:srgbClr val="000099"/>
                </a:solidFill>
              </a:rPr>
              <a:t>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логик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Неопределенные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существуют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любых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моделях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Их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нет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языках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программирования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общего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назначения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путайте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>
                <a:solidFill>
                  <a:srgbClr val="C00000"/>
                </a:solidFill>
              </a:rPr>
              <a:t>null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пустыми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ссылками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этих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языках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ru-RU" altLang="ru-RU" sz="1400" u="sng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ru-RU" altLang="ru-RU" sz="1400" b="1" u="sng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ru-RU" altLang="ru-RU" sz="1400" b="1" u="sng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00000"/>
                </a:solidFill>
              </a:rPr>
              <a:t>Правило</a:t>
            </a:r>
            <a:r>
              <a:rPr lang="en-GB" altLang="ru-RU" sz="1400" b="1" dirty="0">
                <a:solidFill>
                  <a:srgbClr val="C00000"/>
                </a:solidFill>
              </a:rPr>
              <a:t>: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любые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алгебраические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операции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сложение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умножение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конкатенация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строк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т.д</a:t>
            </a:r>
            <a:r>
              <a:rPr lang="en-GB" altLang="ru-RU" sz="1400" dirty="0">
                <a:solidFill>
                  <a:srgbClr val="000099"/>
                </a:solidFill>
              </a:rPr>
              <a:t>.) с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операндом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>
                <a:solidFill>
                  <a:srgbClr val="C00000"/>
                </a:solidFill>
              </a:rPr>
              <a:t>null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давать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также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неопределенное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>
                <a:solidFill>
                  <a:srgbClr val="C00000"/>
                </a:solidFill>
              </a:rPr>
              <a:t>null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22" name="AutoShape 3">
            <a:extLst>
              <a:ext uri="{FF2B5EF4-FFF2-40B4-BE49-F238E27FC236}">
                <a16:creationId xmlns:a16="http://schemas.microsoft.com/office/drawing/2014/main" id="{30025F2C-DE49-4826-B83B-7B5760812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077" y="3002758"/>
            <a:ext cx="1350169" cy="64889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800" b="1" dirty="0">
                <a:solidFill>
                  <a:schemeClr val="tx1"/>
                </a:solidFill>
              </a:rPr>
              <a:t>Null</a:t>
            </a:r>
            <a:endParaRPr lang="ru-RU" altLang="ru-RU" sz="1800" b="1" dirty="0">
              <a:solidFill>
                <a:schemeClr val="tx1"/>
              </a:solidFill>
            </a:endParaRP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67E43081-237B-4AAB-9CF2-9B8FF3BBE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3144443"/>
            <a:ext cx="756047" cy="35361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2100" b="1" dirty="0" err="1">
                <a:solidFill>
                  <a:srgbClr val="000099"/>
                </a:solidFill>
              </a:rPr>
              <a:t>это</a:t>
            </a:r>
            <a:r>
              <a:rPr lang="en-GB" altLang="ru-RU" sz="2100" b="1" dirty="0">
                <a:solidFill>
                  <a:srgbClr val="000099"/>
                </a:solidFill>
              </a:rPr>
              <a:t> </a:t>
            </a:r>
            <a:r>
              <a:rPr lang="en-GB" altLang="ru-RU" sz="2100" b="1" dirty="0" err="1">
                <a:solidFill>
                  <a:srgbClr val="000099"/>
                </a:solidFill>
              </a:rPr>
              <a:t>не</a:t>
            </a:r>
            <a:endParaRPr lang="en-GB" altLang="ru-RU" sz="2100" b="1" dirty="0">
              <a:solidFill>
                <a:srgbClr val="000099"/>
              </a:solidFill>
            </a:endParaRP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1592B86D-6386-4CB8-AE5E-1187B006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497" y="3002758"/>
            <a:ext cx="2376488" cy="65841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D685"/>
              </a:gs>
              <a:gs pos="100000">
                <a:srgbClr val="FEE0A7"/>
              </a:gs>
            </a:gsLst>
            <a:lin ang="5400000" scaled="1"/>
          </a:gradFill>
          <a:ln w="2232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 defTabSz="449263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100" b="1" dirty="0"/>
              <a:t>Пустая ссылка</a:t>
            </a:r>
            <a:endParaRPr lang="en-GB" altLang="ru-RU" sz="2100" b="1" dirty="0"/>
          </a:p>
        </p:txBody>
      </p:sp>
    </p:spTree>
    <p:extLst>
      <p:ext uri="{BB962C8B-B14F-4D97-AF65-F5344CB8AC3E}">
        <p14:creationId xmlns:p14="http://schemas.microsoft.com/office/powerpoint/2010/main" val="243378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  <a:ea typeface="+mn-ea"/>
                <a:cs typeface="Calibri" panose="020F0502020204030204" pitchFamily="34" charset="0"/>
              </a:rPr>
              <a:t>Сорта атрибутов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595AA9-5A78-417A-9BE6-F08836A98518}"/>
              </a:ext>
            </a:extLst>
          </p:cNvPr>
          <p:cNvSpPr/>
          <p:nvPr/>
        </p:nvSpPr>
        <p:spPr>
          <a:xfrm>
            <a:off x="0" y="476726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Некоторые сорта атрибутов:</a:t>
            </a:r>
          </a:p>
          <a:p>
            <a:pPr marL="342900" indent="-342900" algn="just" fontAlgn="auto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b="1" kern="1200" dirty="0">
                <a:solidFill>
                  <a:srgbClr val="000099"/>
                </a:solidFill>
                <a:latin typeface="+mn-lt"/>
              </a:rPr>
              <a:t>Атрибуты, однозначно определяющие экземпляр сущности</a:t>
            </a:r>
            <a:r>
              <a:rPr lang="ru-RU" sz="1400" kern="1200" dirty="0">
                <a:solidFill>
                  <a:srgbClr val="000099"/>
                </a:solidFill>
                <a:latin typeface="+mn-lt"/>
              </a:rPr>
              <a:t>. Если с этой целью необходимо использовать несколько атрибутов, то образуется блок атрибутов.</a:t>
            </a:r>
          </a:p>
          <a:p>
            <a:pPr marL="342900" indent="-342900" algn="just" fontAlgn="auto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b="1" kern="1200" dirty="0">
                <a:solidFill>
                  <a:srgbClr val="000099"/>
                </a:solidFill>
                <a:latin typeface="+mn-lt"/>
              </a:rPr>
              <a:t>Атрибуты состояния.</a:t>
            </a:r>
            <a:endParaRPr lang="en-US" sz="1400" b="1" kern="1200" dirty="0">
              <a:solidFill>
                <a:srgbClr val="000099"/>
              </a:solidFill>
              <a:latin typeface="+mn-lt"/>
            </a:endParaRPr>
          </a:p>
          <a:p>
            <a:pPr marL="342900" indent="-342900" algn="just" fontAlgn="auto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b="1" kern="1200" dirty="0">
                <a:solidFill>
                  <a:srgbClr val="000099"/>
                </a:solidFill>
                <a:latin typeface="+mn-lt"/>
              </a:rPr>
              <a:t>Атрибуты ресурсов, </a:t>
            </a:r>
            <a:r>
              <a:rPr lang="ru-RU" sz="1400" kern="1200" dirty="0">
                <a:solidFill>
                  <a:srgbClr val="000099"/>
                </a:solidFill>
                <a:latin typeface="+mn-lt"/>
              </a:rPr>
              <a:t>представляющих какую-то часть сущности-ресурса доступную экземплярам другой сущности (Я и 100000 р. в кармане). </a:t>
            </a:r>
          </a:p>
          <a:p>
            <a:pPr marL="342900" indent="-342900" algn="just" fontAlgn="auto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b="1" kern="1200" dirty="0">
                <a:solidFill>
                  <a:srgbClr val="000099"/>
                </a:solidFill>
                <a:latin typeface="+mn-lt"/>
              </a:rPr>
              <a:t>Темпоральные атрибуты </a:t>
            </a:r>
            <a:r>
              <a:rPr lang="ru-RU" sz="1400" kern="1200" dirty="0">
                <a:solidFill>
                  <a:srgbClr val="000099"/>
                </a:solidFill>
                <a:latin typeface="+mn-lt"/>
              </a:rPr>
              <a:t>задающие моменты или интервалы времени.</a:t>
            </a:r>
          </a:p>
          <a:p>
            <a:pPr marL="342900" indent="-342900" algn="just" fontAlgn="auto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b="1" kern="1200" dirty="0">
                <a:solidFill>
                  <a:srgbClr val="000099"/>
                </a:solidFill>
                <a:latin typeface="+mn-lt"/>
              </a:rPr>
              <a:t>Атрибуты допускающие отсутствие значения (</a:t>
            </a:r>
            <a:r>
              <a:rPr lang="en-US" sz="1400" b="1" kern="1200" dirty="0">
                <a:solidFill>
                  <a:srgbClr val="000099"/>
                </a:solidFill>
                <a:latin typeface="+mn-lt"/>
              </a:rPr>
              <a:t>Null</a:t>
            </a:r>
            <a:r>
              <a:rPr lang="ru-RU" sz="1400" b="1" kern="1200" dirty="0">
                <a:solidFill>
                  <a:srgbClr val="000099"/>
                </a:solidFill>
                <a:latin typeface="+mn-lt"/>
              </a:rPr>
              <a:t>).</a:t>
            </a:r>
            <a:endParaRPr lang="en-US" sz="1400" b="1" kern="1200" dirty="0">
              <a:solidFill>
                <a:srgbClr val="000099"/>
              </a:solidFill>
              <a:latin typeface="+mn-lt"/>
            </a:endParaRPr>
          </a:p>
          <a:p>
            <a:pPr marL="342900" indent="-342900" algn="just" fontAlgn="auto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b="1" kern="1200" dirty="0">
                <a:solidFill>
                  <a:srgbClr val="000099"/>
                </a:solidFill>
                <a:latin typeface="+mn-lt"/>
              </a:rPr>
              <a:t>Атрибуты связанные по смыслу. </a:t>
            </a:r>
            <a:r>
              <a:rPr lang="ru-RU" sz="1400" kern="1200" dirty="0">
                <a:solidFill>
                  <a:srgbClr val="000099"/>
                </a:solidFill>
                <a:latin typeface="+mn-lt"/>
              </a:rPr>
              <a:t>В таких системах один из атрибутов доопределяет другой. Например, </a:t>
            </a:r>
            <a:r>
              <a:rPr lang="en-US" sz="1400" kern="1200" dirty="0">
                <a:solidFill>
                  <a:srgbClr val="000099"/>
                </a:solidFill>
                <a:latin typeface="+mn-lt"/>
              </a:rPr>
              <a:t>“</a:t>
            </a:r>
            <a:r>
              <a:rPr lang="ru-RU" sz="1400" kern="1200" dirty="0">
                <a:solidFill>
                  <a:srgbClr val="000099"/>
                </a:solidFill>
                <a:latin typeface="+mn-lt"/>
              </a:rPr>
              <a:t>Вес</a:t>
            </a:r>
            <a:r>
              <a:rPr lang="en-US" sz="1400" kern="1200" dirty="0">
                <a:solidFill>
                  <a:srgbClr val="000099"/>
                </a:solidFill>
                <a:latin typeface="+mn-lt"/>
              </a:rPr>
              <a:t>” </a:t>
            </a:r>
            <a:r>
              <a:rPr lang="ru-RU" sz="1400" kern="1200" dirty="0">
                <a:solidFill>
                  <a:srgbClr val="000099"/>
                </a:solidFill>
                <a:latin typeface="+mn-lt"/>
              </a:rPr>
              <a:t>и </a:t>
            </a:r>
            <a:r>
              <a:rPr lang="en-US" sz="1400" kern="1200" dirty="0">
                <a:solidFill>
                  <a:srgbClr val="000099"/>
                </a:solidFill>
                <a:latin typeface="+mn-lt"/>
              </a:rPr>
              <a:t>“</a:t>
            </a:r>
            <a:r>
              <a:rPr lang="ru-RU" sz="1400" kern="1200" dirty="0">
                <a:solidFill>
                  <a:srgbClr val="000099"/>
                </a:solidFill>
                <a:latin typeface="+mn-lt"/>
              </a:rPr>
              <a:t>Единица измерения веса</a:t>
            </a:r>
            <a:r>
              <a:rPr lang="en-US" sz="1400" kern="1200" dirty="0">
                <a:solidFill>
                  <a:srgbClr val="000099"/>
                </a:solidFill>
                <a:latin typeface="+mn-lt"/>
              </a:rPr>
              <a:t>”</a:t>
            </a:r>
            <a:r>
              <a:rPr lang="ru-RU" sz="1400" kern="1200" dirty="0">
                <a:solidFill>
                  <a:srgbClr val="000099"/>
                </a:solidFill>
                <a:latin typeface="+mn-lt"/>
              </a:rPr>
              <a:t>.</a:t>
            </a:r>
            <a:r>
              <a:rPr lang="en-US" sz="1400" kern="120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kern="1200" dirty="0">
                <a:solidFill>
                  <a:srgbClr val="000099"/>
                </a:solidFill>
                <a:latin typeface="+mn-lt"/>
              </a:rPr>
              <a:t>Образуется блок атрибутов.</a:t>
            </a:r>
          </a:p>
          <a:p>
            <a:pPr marL="342900" indent="-342900" algn="just" fontAlgn="auto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b="1" kern="1200" dirty="0">
                <a:solidFill>
                  <a:srgbClr val="000099"/>
                </a:solidFill>
                <a:latin typeface="+mn-lt"/>
              </a:rPr>
              <a:t>Атрибуты представляющие результаты измерений в шкалах.</a:t>
            </a:r>
          </a:p>
          <a:p>
            <a:pPr marL="342900" indent="-342900" algn="just" fontAlgn="auto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b="1" kern="1200" dirty="0">
                <a:solidFill>
                  <a:srgbClr val="000099"/>
                </a:solidFill>
                <a:latin typeface="+mn-lt"/>
              </a:rPr>
              <a:t>Необязательные атрибуты. </a:t>
            </a:r>
            <a:r>
              <a:rPr lang="ru-RU" altLang="ru-RU" sz="1400" kern="1200" dirty="0">
                <a:solidFill>
                  <a:srgbClr val="000099"/>
                </a:solidFill>
                <a:latin typeface="+mn-lt"/>
              </a:rPr>
              <a:t>В </a:t>
            </a:r>
            <a:r>
              <a:rPr lang="ru-RU" altLang="ru-RU" sz="1400" kern="1200" dirty="0" err="1">
                <a:solidFill>
                  <a:srgbClr val="000099"/>
                </a:solidFill>
                <a:latin typeface="+mn-lt"/>
              </a:rPr>
              <a:t>полуструктурированных</a:t>
            </a:r>
            <a:r>
              <a:rPr lang="ru-RU" altLang="ru-RU" sz="1400" kern="1200" dirty="0">
                <a:solidFill>
                  <a:srgbClr val="000099"/>
                </a:solidFill>
                <a:latin typeface="+mn-lt"/>
              </a:rPr>
              <a:t> данных часть атрибутов обязательна, а другие атрибуты, не обязательные, могут существовать только у некоторых экземпляров сущности. </a:t>
            </a:r>
          </a:p>
          <a:p>
            <a:pPr algn="just" fontAlgn="auto">
              <a:spcAft>
                <a:spcPts val="600"/>
              </a:spcAft>
              <a:defRPr/>
            </a:pPr>
            <a:r>
              <a:rPr lang="ru-RU" sz="1400" b="1" u="sng" kern="1200" dirty="0">
                <a:solidFill>
                  <a:srgbClr val="CC3300"/>
                </a:solidFill>
                <a:latin typeface="+mn-lt"/>
              </a:rPr>
              <a:t>Замечание 1</a:t>
            </a:r>
            <a:r>
              <a:rPr lang="ru-RU" sz="1400" b="1" kern="1200" dirty="0">
                <a:solidFill>
                  <a:srgbClr val="CC3300"/>
                </a:solidFill>
                <a:latin typeface="+mn-lt"/>
              </a:rPr>
              <a:t>: </a:t>
            </a:r>
            <a:r>
              <a:rPr lang="ru-RU" sz="1400" kern="1200" dirty="0">
                <a:solidFill>
                  <a:srgbClr val="000099"/>
                </a:solidFill>
                <a:latin typeface="+mn-lt"/>
              </a:rPr>
              <a:t>Атрибуты могут объединяться в блоки. Например, составной ключ.</a:t>
            </a:r>
          </a:p>
          <a:p>
            <a:pPr algn="just" fontAlgn="auto">
              <a:spcAft>
                <a:spcPts val="600"/>
              </a:spcAft>
              <a:defRPr/>
            </a:pPr>
            <a:r>
              <a:rPr lang="ru-RU" altLang="ru-RU" sz="1400" b="1" u="sng" kern="1200" dirty="0">
                <a:solidFill>
                  <a:srgbClr val="CC3300"/>
                </a:solidFill>
                <a:latin typeface="+mn-lt"/>
              </a:rPr>
              <a:t>Замечание 2</a:t>
            </a:r>
            <a:r>
              <a:rPr lang="ru-RU" altLang="ru-RU" sz="1400" b="1" kern="1200" dirty="0">
                <a:solidFill>
                  <a:srgbClr val="CC3300"/>
                </a:solidFill>
                <a:latin typeface="+mn-lt"/>
              </a:rPr>
              <a:t>: </a:t>
            </a:r>
            <a:r>
              <a:rPr lang="ru-RU" altLang="ru-RU" sz="1400" kern="1200" dirty="0">
                <a:solidFill>
                  <a:srgbClr val="000099"/>
                </a:solidFill>
                <a:latin typeface="+mn-lt"/>
              </a:rPr>
              <a:t>Существуют концепты без атрибутов. Их содержание уточняется через связи. 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046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О ключах в </a:t>
            </a:r>
            <a:r>
              <a:rPr lang="en-US" altLang="ru-RU" sz="2000" b="1" dirty="0" err="1">
                <a:solidFill>
                  <a:srgbClr val="C00000"/>
                </a:solidFill>
              </a:rPr>
              <a:t>ERWin</a:t>
            </a:r>
            <a:r>
              <a:rPr lang="en-US" altLang="ru-RU" sz="2000" b="1" dirty="0">
                <a:solidFill>
                  <a:srgbClr val="C00000"/>
                </a:solidFill>
              </a:rPr>
              <a:t> </a:t>
            </a:r>
            <a:r>
              <a:rPr lang="ru-RU" altLang="ru-RU" sz="2000" b="1" dirty="0">
                <a:solidFill>
                  <a:srgbClr val="C00000"/>
                </a:solidFill>
              </a:rPr>
              <a:t>и других инструментах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595AA9-5A78-417A-9BE6-F08836A98518}"/>
              </a:ext>
            </a:extLst>
          </p:cNvPr>
          <p:cNvSpPr/>
          <p:nvPr/>
        </p:nvSpPr>
        <p:spPr>
          <a:xfrm>
            <a:off x="0" y="476726"/>
            <a:ext cx="9144000" cy="42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300"/>
              </a:spcAft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Изображение каждой сущности разделяется горизонтальной линией на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верхнюю часть (</a:t>
            </a:r>
            <a:r>
              <a:rPr lang="ru-RU" altLang="ru-RU" sz="1200" b="1" dirty="0">
                <a:solidFill>
                  <a:srgbClr val="000099"/>
                </a:solidFill>
              </a:rPr>
              <a:t>ключевую область</a:t>
            </a:r>
            <a:r>
              <a:rPr lang="ru-RU" altLang="ru-RU" sz="1200" dirty="0">
                <a:solidFill>
                  <a:srgbClr val="000099"/>
                </a:solidFill>
              </a:rPr>
              <a:t>), в которой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расположены </a:t>
            </a:r>
            <a:r>
              <a:rPr lang="ru-RU" altLang="ru-RU" sz="1200" b="1" dirty="0">
                <a:solidFill>
                  <a:srgbClr val="000099"/>
                </a:solidFill>
              </a:rPr>
              <a:t>ключевые атрибуты (поля)</a:t>
            </a:r>
            <a:r>
              <a:rPr lang="ru-RU" altLang="ru-RU" sz="1200" dirty="0">
                <a:solidFill>
                  <a:srgbClr val="000099"/>
                </a:solidFill>
              </a:rPr>
              <a:t> (</a:t>
            </a:r>
            <a:r>
              <a:rPr lang="ru-RU" altLang="ru-RU" sz="1200" b="1" dirty="0">
                <a:solidFill>
                  <a:srgbClr val="000099"/>
                </a:solidFill>
              </a:rPr>
              <a:t>первичные</a:t>
            </a:r>
            <a:r>
              <a:rPr lang="ru-RU" altLang="ru-RU" sz="1200" dirty="0">
                <a:solidFill>
                  <a:srgbClr val="000099"/>
                </a:solidFill>
              </a:rPr>
              <a:t> (</a:t>
            </a:r>
            <a:r>
              <a:rPr lang="en-US" altLang="ru-RU" sz="1200" dirty="0">
                <a:solidFill>
                  <a:srgbClr val="000099"/>
                </a:solidFill>
              </a:rPr>
              <a:t>PK</a:t>
            </a:r>
            <a:r>
              <a:rPr lang="ru-RU" altLang="ru-RU" sz="1200" dirty="0">
                <a:solidFill>
                  <a:srgbClr val="000099"/>
                </a:solidFill>
              </a:rPr>
              <a:t>) и, может быть, </a:t>
            </a:r>
            <a:r>
              <a:rPr lang="ru-RU" altLang="ru-RU" sz="1200" b="1" dirty="0">
                <a:solidFill>
                  <a:srgbClr val="000099"/>
                </a:solidFill>
              </a:rPr>
              <a:t>внешние ключи</a:t>
            </a:r>
            <a:r>
              <a:rPr lang="en-US" altLang="ru-RU" sz="1200" b="1" dirty="0">
                <a:solidFill>
                  <a:srgbClr val="000099"/>
                </a:solidFill>
              </a:rPr>
              <a:t> </a:t>
            </a:r>
            <a:r>
              <a:rPr lang="en-US" altLang="ru-RU" sz="1200" dirty="0">
                <a:solidFill>
                  <a:srgbClr val="000099"/>
                </a:solidFill>
              </a:rPr>
              <a:t>(FK)</a:t>
            </a:r>
            <a:r>
              <a:rPr lang="ru-RU" altLang="ru-RU" sz="1200" dirty="0">
                <a:solidFill>
                  <a:srgbClr val="000099"/>
                </a:solidFill>
              </a:rPr>
              <a:t>) и нижнюю часть (</a:t>
            </a:r>
            <a:r>
              <a:rPr lang="ru-RU" altLang="ru-RU" sz="1200" b="1" dirty="0">
                <a:solidFill>
                  <a:srgbClr val="000099"/>
                </a:solidFill>
              </a:rPr>
              <a:t>область</a:t>
            </a:r>
            <a:r>
              <a:rPr lang="en-US" altLang="ru-RU" sz="1200" b="1" dirty="0">
                <a:solidFill>
                  <a:srgbClr val="000099"/>
                </a:solidFill>
              </a:rPr>
              <a:t> </a:t>
            </a:r>
            <a:r>
              <a:rPr lang="ru-RU" altLang="ru-RU" sz="1200" b="1" dirty="0">
                <a:solidFill>
                  <a:srgbClr val="000099"/>
                </a:solidFill>
              </a:rPr>
              <a:t>данных),</a:t>
            </a:r>
            <a:r>
              <a:rPr lang="ru-RU" altLang="ru-RU" sz="1200" dirty="0">
                <a:solidFill>
                  <a:srgbClr val="000099"/>
                </a:solidFill>
              </a:rPr>
              <a:t> где расположены </a:t>
            </a:r>
            <a:r>
              <a:rPr lang="ru-RU" altLang="ru-RU" sz="1200" b="1" dirty="0" err="1">
                <a:solidFill>
                  <a:srgbClr val="000099"/>
                </a:solidFill>
              </a:rPr>
              <a:t>неключевые</a:t>
            </a:r>
            <a:r>
              <a:rPr lang="ru-RU" altLang="ru-RU" sz="1200" b="1" dirty="0">
                <a:solidFill>
                  <a:srgbClr val="000099"/>
                </a:solidFill>
              </a:rPr>
              <a:t> атрибуты </a:t>
            </a:r>
            <a:r>
              <a:rPr lang="ru-RU" altLang="ru-RU" sz="1200" dirty="0">
                <a:solidFill>
                  <a:srgbClr val="000099"/>
                </a:solidFill>
              </a:rPr>
              <a:t>и, может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быть атрибуты </a:t>
            </a:r>
            <a:r>
              <a:rPr lang="ru-RU" altLang="ru-RU" sz="1200" b="1" dirty="0">
                <a:solidFill>
                  <a:srgbClr val="000099"/>
                </a:solidFill>
              </a:rPr>
              <a:t>внешних</a:t>
            </a:r>
            <a:r>
              <a:rPr lang="ru-RU" altLang="ru-RU" sz="1200" dirty="0">
                <a:solidFill>
                  <a:srgbClr val="000099"/>
                </a:solidFill>
              </a:rPr>
              <a:t> и </a:t>
            </a:r>
            <a:r>
              <a:rPr lang="ru-RU" altLang="ru-RU" sz="1200" b="1" dirty="0">
                <a:solidFill>
                  <a:srgbClr val="000099"/>
                </a:solidFill>
              </a:rPr>
              <a:t>альтернативных</a:t>
            </a:r>
            <a:r>
              <a:rPr lang="ru-RU" altLang="ru-RU" sz="1200" dirty="0">
                <a:solidFill>
                  <a:srgbClr val="000099"/>
                </a:solidFill>
              </a:rPr>
              <a:t> </a:t>
            </a:r>
            <a:r>
              <a:rPr lang="en-US" altLang="ru-RU" sz="1200" dirty="0">
                <a:solidFill>
                  <a:srgbClr val="000099"/>
                </a:solidFill>
              </a:rPr>
              <a:t>(AK) </a:t>
            </a:r>
            <a:r>
              <a:rPr lang="ru-RU" altLang="ru-RU" sz="1200" dirty="0">
                <a:solidFill>
                  <a:srgbClr val="000099"/>
                </a:solidFill>
              </a:rPr>
              <a:t>ключей. </a:t>
            </a:r>
          </a:p>
          <a:p>
            <a:pPr indent="360000" algn="just">
              <a:spcAft>
                <a:spcPts val="300"/>
              </a:spcAft>
              <a:buNone/>
            </a:pPr>
            <a:r>
              <a:rPr lang="ru-RU" altLang="ru-RU" sz="1200" b="1" dirty="0">
                <a:solidFill>
                  <a:srgbClr val="000099"/>
                </a:solidFill>
              </a:rPr>
              <a:t>Свойства первичного ключа: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altLang="ru-RU" sz="1200" dirty="0">
                <a:solidFill>
                  <a:srgbClr val="000099"/>
                </a:solidFill>
              </a:rPr>
              <a:t>Уникальным образом идентифицирует экземпляр.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altLang="ru-RU" sz="1200" dirty="0">
                <a:solidFill>
                  <a:srgbClr val="000099"/>
                </a:solidFill>
              </a:rPr>
              <a:t>Не использует NULL значений (подумайте почему так?).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altLang="ru-RU" sz="1200" dirty="0">
                <a:solidFill>
                  <a:srgbClr val="000099"/>
                </a:solidFill>
              </a:rPr>
              <a:t>Не изменяется со временем. </a:t>
            </a:r>
          </a:p>
          <a:p>
            <a:pPr indent="360000" algn="just">
              <a:spcAft>
                <a:spcPts val="300"/>
              </a:spcAft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Экземпляр идентифицируется при помощи первичного ключа.</a:t>
            </a:r>
            <a:endParaRPr lang="en-US" altLang="ru-RU" sz="1200" dirty="0">
              <a:solidFill>
                <a:srgbClr val="000099"/>
              </a:solidFill>
            </a:endParaRPr>
          </a:p>
          <a:p>
            <a:pPr indent="360000" algn="just">
              <a:spcAft>
                <a:spcPts val="300"/>
              </a:spcAft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При изменении ключа идентифицируемый им экземпляр считается другим (не может считаться тождественным старому экземпляру).</a:t>
            </a:r>
          </a:p>
          <a:p>
            <a:pPr indent="360000" algn="just">
              <a:spcAft>
                <a:spcPts val="300"/>
              </a:spcAft>
              <a:buNone/>
            </a:pPr>
            <a:r>
              <a:rPr lang="ru-RU" altLang="ru-RU" sz="12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200" b="1" dirty="0">
                <a:solidFill>
                  <a:srgbClr val="CC3300"/>
                </a:solidFill>
              </a:rPr>
              <a:t>: </a:t>
            </a:r>
            <a:r>
              <a:rPr lang="ru-RU" altLang="ru-RU" sz="1200" dirty="0">
                <a:solidFill>
                  <a:srgbClr val="000099"/>
                </a:solidFill>
              </a:rPr>
              <a:t>Если значения поля или нескольких полей позволяют выбрать более одного экземпляра, принято говорить о существовании </a:t>
            </a:r>
            <a:r>
              <a:rPr lang="ru-RU" altLang="ru-RU" sz="1200" b="1" dirty="0">
                <a:solidFill>
                  <a:srgbClr val="000099"/>
                </a:solidFill>
              </a:rPr>
              <a:t>неуникального ключа</a:t>
            </a:r>
            <a:r>
              <a:rPr lang="ru-RU" altLang="ru-RU" sz="1200" dirty="0">
                <a:solidFill>
                  <a:srgbClr val="000099"/>
                </a:solidFill>
              </a:rPr>
              <a:t>. На него может быть создан неуникальный индекс который может ускорить выборку таких групп экземпляров.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b="1" u="sng" dirty="0">
                <a:solidFill>
                  <a:srgbClr val="CC3300"/>
                </a:solidFill>
              </a:rPr>
              <a:t>Свойства уникального ключа</a:t>
            </a:r>
          </a:p>
          <a:p>
            <a:pPr indent="360000" algn="just"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ru-RU" altLang="ru-RU" sz="1200" b="1" dirty="0">
                <a:solidFill>
                  <a:srgbClr val="000099"/>
                </a:solidFill>
              </a:rPr>
              <a:t>Уникальные ключи (</a:t>
            </a:r>
            <a:r>
              <a:rPr lang="en-US" altLang="ru-RU" sz="1200" b="1" dirty="0">
                <a:solidFill>
                  <a:srgbClr val="000099"/>
                </a:solidFill>
              </a:rPr>
              <a:t>Unique Key</a:t>
            </a:r>
            <a:r>
              <a:rPr lang="ru-RU" altLang="ru-RU" sz="1200" b="1" dirty="0">
                <a:solidFill>
                  <a:srgbClr val="000099"/>
                </a:solidFill>
              </a:rPr>
              <a:t>)</a:t>
            </a:r>
            <a:r>
              <a:rPr lang="ru-RU" altLang="ru-RU" sz="1200" dirty="0">
                <a:solidFill>
                  <a:srgbClr val="000099"/>
                </a:solidFill>
              </a:rPr>
              <a:t> отличаются от первичных тем, что в них могут использоваться неопределенные значения </a:t>
            </a:r>
            <a:r>
              <a:rPr lang="en-US" altLang="ru-RU" sz="1200" dirty="0">
                <a:solidFill>
                  <a:srgbClr val="000099"/>
                </a:solidFill>
              </a:rPr>
              <a:t>null</a:t>
            </a:r>
            <a:r>
              <a:rPr lang="ru-RU" altLang="ru-RU" sz="1200" dirty="0">
                <a:solidFill>
                  <a:srgbClr val="000099"/>
                </a:solidFill>
              </a:rPr>
              <a:t>.</a:t>
            </a:r>
            <a:endParaRPr lang="ru-RU" altLang="ru-RU" sz="12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200" b="1" u="sng" dirty="0">
                <a:solidFill>
                  <a:srgbClr val="CC3300"/>
                </a:solidFill>
              </a:rPr>
              <a:t>Внешние ключи</a:t>
            </a:r>
          </a:p>
          <a:p>
            <a:pPr indent="360000" algn="just">
              <a:spcAft>
                <a:spcPts val="300"/>
              </a:spcAft>
            </a:pPr>
            <a:r>
              <a:rPr lang="ru-RU" altLang="ru-RU" sz="1200" dirty="0">
                <a:solidFill>
                  <a:srgbClr val="000099"/>
                </a:solidFill>
              </a:rPr>
              <a:t>Если сущности связаны, то связь может передать ключ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(набор ключевых атрибутов) дочерней сущности. Эти переданные атрибуты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оказываются </a:t>
            </a:r>
            <a:r>
              <a:rPr lang="ru-RU" altLang="ru-RU" sz="1200" b="1" dirty="0">
                <a:solidFill>
                  <a:srgbClr val="000099"/>
                </a:solidFill>
              </a:rPr>
              <a:t>внешними ключами</a:t>
            </a:r>
            <a:r>
              <a:rPr lang="ru-RU" altLang="ru-RU" sz="1200" dirty="0">
                <a:solidFill>
                  <a:srgbClr val="000099"/>
                </a:solidFill>
              </a:rPr>
              <a:t>. Передаваемые атрибуты принято называть </a:t>
            </a:r>
            <a:r>
              <a:rPr lang="ru-RU" altLang="ru-RU" sz="1200" b="1" dirty="0">
                <a:solidFill>
                  <a:srgbClr val="000099"/>
                </a:solidFill>
              </a:rPr>
              <a:t>мигрирующими</a:t>
            </a:r>
            <a:r>
              <a:rPr lang="ru-RU" altLang="ru-RU" sz="12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67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ru-RU" sz="2000" b="1" dirty="0">
                <a:solidFill>
                  <a:srgbClr val="C00000"/>
                </a:solidFill>
              </a:rPr>
              <a:t>ER-</a:t>
            </a:r>
            <a:r>
              <a:rPr lang="ru-RU" altLang="ru-RU" sz="2000" b="1" dirty="0">
                <a:solidFill>
                  <a:srgbClr val="C00000"/>
                </a:solidFill>
              </a:rPr>
              <a:t>диаграммы в </a:t>
            </a:r>
            <a:r>
              <a:rPr lang="en-US" altLang="ru-RU" sz="2000" b="1" dirty="0" err="1">
                <a:solidFill>
                  <a:srgbClr val="C00000"/>
                </a:solidFill>
              </a:rPr>
              <a:t>ERWin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C5B1C00-8023-4387-AB9D-831C16F9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93" y="476725"/>
            <a:ext cx="5885843" cy="410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620A5104-2245-4943-9899-CDE23057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008" y="2056666"/>
            <a:ext cx="1188244" cy="485775"/>
          </a:xfrm>
          <a:prstGeom prst="wedgeRoundRectCallout">
            <a:avLst>
              <a:gd name="adj1" fmla="val -24148"/>
              <a:gd name="adj2" fmla="val 99264"/>
              <a:gd name="adj3" fmla="val 16667"/>
            </a:avLst>
          </a:prstGeom>
          <a:solidFill>
            <a:srgbClr val="FFE7B7">
              <a:alpha val="74509"/>
            </a:srgbClr>
          </a:solidFill>
          <a:ln w="1905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>
                <a:solidFill>
                  <a:srgbClr val="000000"/>
                </a:solidFill>
              </a:rPr>
              <a:t>Название сущности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9E1B1B44-DE83-4713-A621-A6FE1396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648" y="2800732"/>
            <a:ext cx="1243013" cy="485775"/>
          </a:xfrm>
          <a:prstGeom prst="wedgeRoundRectCallout">
            <a:avLst>
              <a:gd name="adj1" fmla="val -47991"/>
              <a:gd name="adj2" fmla="val 81616"/>
              <a:gd name="adj3" fmla="val 16667"/>
            </a:avLst>
          </a:prstGeom>
          <a:solidFill>
            <a:srgbClr val="FFEDC9">
              <a:alpha val="74509"/>
            </a:srgbClr>
          </a:solidFill>
          <a:ln w="1905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>
                <a:solidFill>
                  <a:srgbClr val="000000"/>
                </a:solidFill>
              </a:rPr>
              <a:t>Ключевые атрибуты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1061BD9D-7A0D-46A5-9AC6-83957BA4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633" y="3839246"/>
            <a:ext cx="1403747" cy="485775"/>
          </a:xfrm>
          <a:prstGeom prst="wedgeRoundRectCallout">
            <a:avLst>
              <a:gd name="adj1" fmla="val -91306"/>
              <a:gd name="adj2" fmla="val -30148"/>
              <a:gd name="adj3" fmla="val 16667"/>
            </a:avLst>
          </a:prstGeom>
          <a:solidFill>
            <a:srgbClr val="FFEAC1">
              <a:alpha val="74509"/>
            </a:srgbClr>
          </a:solidFill>
          <a:ln w="19050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 err="1">
                <a:solidFill>
                  <a:srgbClr val="000000"/>
                </a:solidFill>
              </a:rPr>
              <a:t>Неключевые</a:t>
            </a:r>
            <a:endParaRPr lang="ru-RU" altLang="ru-RU" sz="135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>
                <a:solidFill>
                  <a:srgbClr val="000000"/>
                </a:solidFill>
              </a:rPr>
              <a:t>атрибуты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D1B90C9-2668-49BE-AD52-5401D1D3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714" y="476724"/>
            <a:ext cx="1926308" cy="485775"/>
          </a:xfrm>
          <a:prstGeom prst="wedgeRoundRectCallout">
            <a:avLst>
              <a:gd name="adj1" fmla="val 12172"/>
              <a:gd name="adj2" fmla="val 76447"/>
              <a:gd name="adj3" fmla="val 16667"/>
            </a:avLst>
          </a:prstGeom>
          <a:solidFill>
            <a:schemeClr val="accent5">
              <a:alpha val="75000"/>
            </a:schemeClr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350" dirty="0">
                <a:solidFill>
                  <a:srgbClr val="000000"/>
                </a:solidFill>
              </a:rPr>
              <a:t>Кнопка сущности в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350" dirty="0">
                <a:solidFill>
                  <a:srgbClr val="000000"/>
                </a:solidFill>
              </a:rPr>
              <a:t>логической модели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3F5C7FBE-8A4E-48E6-9599-9CBD2BDF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422" y="595379"/>
            <a:ext cx="2069132" cy="557734"/>
          </a:xfrm>
          <a:prstGeom prst="wedgeRoundRectCallout">
            <a:avLst>
              <a:gd name="adj1" fmla="val -42760"/>
              <a:gd name="adj2" fmla="val 100513"/>
              <a:gd name="adj3" fmla="val 16667"/>
            </a:avLst>
          </a:prstGeom>
          <a:solidFill>
            <a:schemeClr val="accent5">
              <a:alpha val="75000"/>
            </a:schemeClr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350" dirty="0">
                <a:solidFill>
                  <a:srgbClr val="000000"/>
                </a:solidFill>
              </a:rPr>
              <a:t>Выбрана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350" dirty="0">
                <a:solidFill>
                  <a:srgbClr val="000000"/>
                </a:solidFill>
              </a:rPr>
              <a:t>логическая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261318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ru-RU" sz="2000" b="1" dirty="0">
                <a:solidFill>
                  <a:srgbClr val="C00000"/>
                </a:solidFill>
              </a:rPr>
              <a:t>ER-</a:t>
            </a:r>
            <a:r>
              <a:rPr lang="ru-RU" altLang="ru-RU" sz="2000" b="1" dirty="0">
                <a:solidFill>
                  <a:srgbClr val="C00000"/>
                </a:solidFill>
              </a:rPr>
              <a:t>диаграммы в </a:t>
            </a:r>
            <a:r>
              <a:rPr lang="en-US" altLang="ru-RU" sz="2000" b="1" dirty="0" err="1">
                <a:solidFill>
                  <a:srgbClr val="C00000"/>
                </a:solidFill>
              </a:rPr>
              <a:t>ERWin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317BCBB5-3F45-4625-9A77-60111BAB4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8085"/>
            <a:ext cx="2987824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500" dirty="0">
                <a:solidFill>
                  <a:schemeClr val="tx2"/>
                </a:solidFill>
              </a:rPr>
              <a:t>Запись</a:t>
            </a:r>
            <a:br>
              <a:rPr lang="ru-RU" altLang="ru-RU" sz="1500" dirty="0">
                <a:solidFill>
                  <a:schemeClr val="tx2"/>
                </a:solidFill>
              </a:rPr>
            </a:br>
            <a:r>
              <a:rPr lang="ru-RU" altLang="ru-RU" sz="1500" dirty="0">
                <a:solidFill>
                  <a:schemeClr val="tx2"/>
                </a:solidFill>
              </a:rPr>
              <a:t>определений</a:t>
            </a:r>
            <a:br>
              <a:rPr lang="ru-RU" altLang="ru-RU" sz="1500" dirty="0">
                <a:solidFill>
                  <a:schemeClr val="tx2"/>
                </a:solidFill>
              </a:rPr>
            </a:br>
            <a:r>
              <a:rPr lang="ru-RU" altLang="ru-RU" sz="1500" dirty="0">
                <a:solidFill>
                  <a:schemeClr val="tx2"/>
                </a:solidFill>
              </a:rPr>
              <a:t>(</a:t>
            </a:r>
            <a:r>
              <a:rPr lang="en-US" altLang="ru-RU" sz="1500" dirty="0">
                <a:solidFill>
                  <a:schemeClr val="tx2"/>
                </a:solidFill>
              </a:rPr>
              <a:t>Definition</a:t>
            </a:r>
            <a:r>
              <a:rPr lang="ru-RU" altLang="ru-RU" sz="1500" dirty="0">
                <a:solidFill>
                  <a:schemeClr val="tx2"/>
                </a:solidFill>
              </a:rPr>
              <a:t>)</a:t>
            </a:r>
            <a:r>
              <a:rPr lang="en-US" altLang="ru-RU" sz="1500" dirty="0">
                <a:solidFill>
                  <a:schemeClr val="tx2"/>
                </a:solidFill>
              </a:rPr>
              <a:t>,</a:t>
            </a:r>
            <a:br>
              <a:rPr lang="en-US" altLang="ru-RU" sz="1500" dirty="0">
                <a:solidFill>
                  <a:schemeClr val="tx2"/>
                </a:solidFill>
              </a:rPr>
            </a:br>
            <a:r>
              <a:rPr lang="ru-RU" altLang="ru-RU" sz="1500" dirty="0">
                <a:solidFill>
                  <a:schemeClr val="tx2"/>
                </a:solidFill>
              </a:rPr>
              <a:t>примечаний</a:t>
            </a:r>
            <a:br>
              <a:rPr lang="en-US" altLang="ru-RU" sz="1500" dirty="0">
                <a:solidFill>
                  <a:schemeClr val="tx2"/>
                </a:solidFill>
              </a:rPr>
            </a:br>
            <a:r>
              <a:rPr lang="en-US" altLang="ru-RU" sz="1500" dirty="0">
                <a:solidFill>
                  <a:schemeClr val="tx2"/>
                </a:solidFill>
              </a:rPr>
              <a:t>(Notes, Extended Notes)</a:t>
            </a:r>
            <a:br>
              <a:rPr lang="ru-RU" altLang="ru-RU" sz="1500" dirty="0">
                <a:solidFill>
                  <a:schemeClr val="tx2"/>
                </a:solidFill>
              </a:rPr>
            </a:br>
            <a:r>
              <a:rPr lang="ru-RU" altLang="ru-RU" sz="1500" dirty="0">
                <a:solidFill>
                  <a:schemeClr val="tx2"/>
                </a:solidFill>
              </a:rPr>
              <a:t>свойств, определенных</a:t>
            </a:r>
            <a:br>
              <a:rPr lang="ru-RU" altLang="ru-RU" sz="1500" dirty="0">
                <a:solidFill>
                  <a:schemeClr val="tx2"/>
                </a:solidFill>
              </a:rPr>
            </a:br>
            <a:r>
              <a:rPr lang="ru-RU" altLang="ru-RU" sz="1500" dirty="0">
                <a:solidFill>
                  <a:schemeClr val="tx2"/>
                </a:solidFill>
              </a:rPr>
              <a:t>пользователем</a:t>
            </a:r>
            <a:br>
              <a:rPr lang="ru-RU" altLang="ru-RU" sz="1500" dirty="0">
                <a:solidFill>
                  <a:schemeClr val="tx2"/>
                </a:solidFill>
              </a:rPr>
            </a:br>
            <a:r>
              <a:rPr lang="ru-RU" altLang="ru-RU" sz="1500" dirty="0">
                <a:solidFill>
                  <a:schemeClr val="tx2"/>
                </a:solidFill>
              </a:rPr>
              <a:t>(</a:t>
            </a:r>
            <a:r>
              <a:rPr lang="en-US" altLang="ru-RU" sz="1500" dirty="0">
                <a:solidFill>
                  <a:schemeClr val="tx2"/>
                </a:solidFill>
              </a:rPr>
              <a:t>User </a:t>
            </a:r>
            <a:r>
              <a:rPr lang="en-US" altLang="ru-RU" sz="1500" dirty="0" err="1">
                <a:solidFill>
                  <a:schemeClr val="tx2"/>
                </a:solidFill>
              </a:rPr>
              <a:t>Definied</a:t>
            </a:r>
            <a:br>
              <a:rPr lang="en-US" altLang="ru-RU" sz="1500" dirty="0">
                <a:solidFill>
                  <a:schemeClr val="tx2"/>
                </a:solidFill>
              </a:rPr>
            </a:br>
            <a:r>
              <a:rPr lang="en-US" altLang="ru-RU" sz="1500" dirty="0">
                <a:solidFill>
                  <a:schemeClr val="tx2"/>
                </a:solidFill>
              </a:rPr>
              <a:t>Properties --UDP</a:t>
            </a:r>
            <a:r>
              <a:rPr lang="ru-RU" altLang="ru-RU" sz="1800" dirty="0">
                <a:solidFill>
                  <a:schemeClr val="tx2"/>
                </a:solidFill>
              </a:rPr>
              <a:t>)</a:t>
            </a:r>
            <a:endParaRPr lang="en-US" altLang="ru-RU" sz="1800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</a:rPr>
              <a:t>и проч.</a:t>
            </a:r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6DCC9F22-1DCF-46F0-B5C9-80A7C40CB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76726"/>
            <a:ext cx="5013176" cy="413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49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Понятие</a:t>
            </a:r>
            <a:r>
              <a:rPr lang="en-GB" altLang="ru-RU" sz="2000" b="1" dirty="0">
                <a:solidFill>
                  <a:srgbClr val="C00000"/>
                </a:solidFill>
              </a:rPr>
              <a:t> данных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61651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Уже упоминалось, что обычно выделяют </a:t>
            </a:r>
            <a:r>
              <a:rPr lang="ru-RU" sz="1400" b="1" dirty="0">
                <a:solidFill>
                  <a:srgbClr val="000099"/>
                </a:solidFill>
              </a:rPr>
              <a:t>модели</a:t>
            </a:r>
            <a:r>
              <a:rPr 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1" dirty="0">
                <a:solidFill>
                  <a:srgbClr val="CC3300"/>
                </a:solidFill>
              </a:rPr>
              <a:t>Концептуальные (инфологические) </a:t>
            </a:r>
            <a:r>
              <a:rPr lang="ru-RU" sz="1400" dirty="0">
                <a:solidFill>
                  <a:srgbClr val="000099"/>
                </a:solidFill>
              </a:rPr>
              <a:t>– выделяют сущности/концепты и связи между ними.</a:t>
            </a:r>
          </a:p>
          <a:p>
            <a:pPr indent="36000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1" dirty="0">
                <a:solidFill>
                  <a:srgbClr val="CC3300"/>
                </a:solidFill>
              </a:rPr>
              <a:t>Логические (</a:t>
            </a:r>
            <a:r>
              <a:rPr lang="ru-RU" sz="1400" b="1" dirty="0" err="1">
                <a:solidFill>
                  <a:srgbClr val="CC3300"/>
                </a:solidFill>
              </a:rPr>
              <a:t>даталогические</a:t>
            </a:r>
            <a:r>
              <a:rPr lang="ru-RU" sz="1400" b="1" dirty="0">
                <a:solidFill>
                  <a:srgbClr val="CC3300"/>
                </a:solidFill>
              </a:rPr>
              <a:t>) </a:t>
            </a:r>
            <a:r>
              <a:rPr lang="ru-RU" sz="1400" dirty="0">
                <a:solidFill>
                  <a:srgbClr val="000099"/>
                </a:solidFill>
              </a:rPr>
              <a:t>– модели для </a:t>
            </a:r>
            <a:r>
              <a:rPr lang="ru-RU" sz="1400" i="1" dirty="0">
                <a:solidFill>
                  <a:srgbClr val="000099"/>
                </a:solidFill>
              </a:rPr>
              <a:t>реализации в некотором классе </a:t>
            </a:r>
            <a:r>
              <a:rPr lang="ru-RU" sz="1400" dirty="0">
                <a:solidFill>
                  <a:srgbClr val="000099"/>
                </a:solidFill>
              </a:rPr>
              <a:t>СУБД.</a:t>
            </a:r>
          </a:p>
          <a:p>
            <a:pPr indent="36000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b="1" dirty="0">
                <a:solidFill>
                  <a:srgbClr val="CC3300"/>
                </a:solidFill>
              </a:rPr>
              <a:t>Физические</a:t>
            </a:r>
            <a:r>
              <a:rPr lang="ru-RU" sz="1400" dirty="0">
                <a:solidFill>
                  <a:srgbClr val="000099"/>
                </a:solidFill>
              </a:rPr>
              <a:t> – </a:t>
            </a:r>
            <a:r>
              <a:rPr lang="ru-RU" sz="1400" i="1" dirty="0">
                <a:solidFill>
                  <a:srgbClr val="000099"/>
                </a:solidFill>
              </a:rPr>
              <a:t>модели для конкретной </a:t>
            </a:r>
            <a:r>
              <a:rPr lang="ru-RU" sz="1400" dirty="0">
                <a:solidFill>
                  <a:srgbClr val="000099"/>
                </a:solidFill>
              </a:rPr>
              <a:t>СУБД.</a:t>
            </a:r>
          </a:p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В базах данных принято инфологические модели данных называть семантическими. Как будет упомянуто далее, это не совсем корректно.</a:t>
            </a:r>
          </a:p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Наиболее известные инфологические модели: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CC3300"/>
                </a:solidFill>
              </a:rPr>
              <a:t>“</a:t>
            </a:r>
            <a:r>
              <a:rPr lang="ru-RU" sz="1400" b="1" dirty="0">
                <a:solidFill>
                  <a:srgbClr val="CC3300"/>
                </a:solidFill>
              </a:rPr>
              <a:t>Сущность - связь</a:t>
            </a:r>
            <a:r>
              <a:rPr lang="en-US" sz="1400" b="1" dirty="0">
                <a:solidFill>
                  <a:srgbClr val="CC3300"/>
                </a:solidFill>
              </a:rPr>
              <a:t>”</a:t>
            </a:r>
            <a:r>
              <a:rPr lang="ru-RU" sz="1400" b="1" dirty="0">
                <a:solidFill>
                  <a:srgbClr val="CC3300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(</a:t>
            </a:r>
            <a:r>
              <a:rPr lang="en-US" sz="1400" dirty="0">
                <a:solidFill>
                  <a:srgbClr val="000099"/>
                </a:solidFill>
              </a:rPr>
              <a:t>ERM </a:t>
            </a:r>
            <a:r>
              <a:rPr lang="ru-RU" sz="1400" dirty="0">
                <a:solidFill>
                  <a:srgbClr val="000099"/>
                </a:solidFill>
              </a:rPr>
              <a:t>и расширенная  модель </a:t>
            </a:r>
            <a:r>
              <a:rPr lang="en-US" sz="1400" dirty="0">
                <a:solidFill>
                  <a:srgbClr val="000099"/>
                </a:solidFill>
              </a:rPr>
              <a:t>EER</a:t>
            </a:r>
            <a:r>
              <a:rPr lang="ru-RU" sz="1400" dirty="0">
                <a:solidFill>
                  <a:srgbClr val="000099"/>
                </a:solidFill>
              </a:rPr>
              <a:t>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srgbClr val="CC3300"/>
                </a:solidFill>
              </a:rPr>
              <a:t>“</a:t>
            </a:r>
            <a:r>
              <a:rPr lang="ru-RU" sz="1400" b="1" dirty="0">
                <a:solidFill>
                  <a:srgbClr val="CC3300"/>
                </a:solidFill>
              </a:rPr>
              <a:t>Объект-роль</a:t>
            </a:r>
            <a:r>
              <a:rPr lang="en-US" sz="1400" b="1" dirty="0">
                <a:solidFill>
                  <a:srgbClr val="CC3300"/>
                </a:solidFill>
              </a:rPr>
              <a:t>”</a:t>
            </a:r>
            <a:r>
              <a:rPr lang="ru-RU" sz="1400" b="1" dirty="0">
                <a:solidFill>
                  <a:srgbClr val="CC3300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(</a:t>
            </a:r>
            <a:r>
              <a:rPr lang="en-US" sz="1400" dirty="0">
                <a:solidFill>
                  <a:srgbClr val="000099"/>
                </a:solidFill>
              </a:rPr>
              <a:t>ORM</a:t>
            </a:r>
            <a:r>
              <a:rPr lang="ru-RU" sz="1400" dirty="0">
                <a:solidFill>
                  <a:srgbClr val="000099"/>
                </a:solidFill>
              </a:rPr>
              <a:t>).</a:t>
            </a:r>
          </a:p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Мы будем рассматривать только </a:t>
            </a:r>
            <a:r>
              <a:rPr lang="en-US" sz="1400" dirty="0">
                <a:solidFill>
                  <a:srgbClr val="000099"/>
                </a:solidFill>
              </a:rPr>
              <a:t>ER </a:t>
            </a:r>
            <a:r>
              <a:rPr lang="ru-RU" sz="1400" dirty="0">
                <a:solidFill>
                  <a:srgbClr val="000099"/>
                </a:solidFill>
              </a:rPr>
              <a:t>и отчасти </a:t>
            </a:r>
            <a:r>
              <a:rPr lang="en-US" sz="1400" dirty="0">
                <a:solidFill>
                  <a:srgbClr val="000099"/>
                </a:solidFill>
              </a:rPr>
              <a:t>EER</a:t>
            </a:r>
            <a:r>
              <a:rPr lang="ru-RU" sz="1400" dirty="0">
                <a:solidFill>
                  <a:srgbClr val="000099"/>
                </a:solidFill>
              </a:rPr>
              <a:t> модели.</a:t>
            </a:r>
          </a:p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b="1" u="sng" dirty="0">
                <a:solidFill>
                  <a:srgbClr val="CC3300"/>
                </a:solidFill>
              </a:rPr>
              <a:t>Замечание 1</a:t>
            </a:r>
            <a:r>
              <a:rPr lang="ru-RU" sz="1400" b="1" dirty="0">
                <a:solidFill>
                  <a:srgbClr val="CC3300"/>
                </a:solidFill>
              </a:rPr>
              <a:t>: </a:t>
            </a:r>
            <a:r>
              <a:rPr lang="ru-RU" sz="1400" dirty="0">
                <a:solidFill>
                  <a:srgbClr val="000099"/>
                </a:solidFill>
              </a:rPr>
              <a:t>У нас вынужденно узкий подход к разработке информационных систем, который следовало бы начинать с модели бизнес-процессов, например, в стандарте </a:t>
            </a:r>
            <a:r>
              <a:rPr lang="en-US" sz="1400" dirty="0">
                <a:solidFill>
                  <a:srgbClr val="000099"/>
                </a:solidFill>
              </a:rPr>
              <a:t>BPM.</a:t>
            </a:r>
            <a:endParaRPr lang="ru-RU" sz="1400" dirty="0">
              <a:solidFill>
                <a:srgbClr val="000099"/>
              </a:solidFill>
            </a:endParaRPr>
          </a:p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b="1" u="sng" dirty="0">
                <a:solidFill>
                  <a:srgbClr val="CC3300"/>
                </a:solidFill>
              </a:rPr>
              <a:t>Замечание 2</a:t>
            </a:r>
            <a:r>
              <a:rPr lang="ru-RU" sz="1400" b="1" dirty="0">
                <a:solidFill>
                  <a:srgbClr val="CC3300"/>
                </a:solidFill>
              </a:rPr>
              <a:t>: </a:t>
            </a:r>
            <a:r>
              <a:rPr lang="ru-RU" sz="1400" dirty="0">
                <a:solidFill>
                  <a:srgbClr val="000099"/>
                </a:solidFill>
              </a:rPr>
              <a:t>Семантика моделей данных, включающих онтологии и темпоральные данные, описывается ещё в интеграционном стандарте  ISO 15926, использующем языки OWL и SPARQL. Мы его не изучаем. </a:t>
            </a:r>
          </a:p>
        </p:txBody>
      </p:sp>
    </p:spTree>
    <p:extLst>
      <p:ext uri="{BB962C8B-B14F-4D97-AF65-F5344CB8AC3E}">
        <p14:creationId xmlns:p14="http://schemas.microsoft.com/office/powerpoint/2010/main" val="375756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Связи в </a:t>
            </a:r>
            <a:r>
              <a:rPr lang="en-US" altLang="ru-RU" sz="2000" b="1" dirty="0" err="1">
                <a:solidFill>
                  <a:srgbClr val="C00000"/>
                </a:solidFill>
              </a:rPr>
              <a:t>ERWin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D404C-282E-46C8-93CE-A8539FDEE97B}"/>
              </a:ext>
            </a:extLst>
          </p:cNvPr>
          <p:cNvSpPr txBox="1"/>
          <p:nvPr/>
        </p:nvSpPr>
        <p:spPr>
          <a:xfrm>
            <a:off x="0" y="482855"/>
            <a:ext cx="9144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b="1" dirty="0">
                <a:solidFill>
                  <a:srgbClr val="000099"/>
                </a:solidFill>
              </a:rPr>
              <a:t>Связи</a:t>
            </a:r>
            <a:r>
              <a:rPr lang="ru-RU" altLang="ru-RU" sz="1400" dirty="0">
                <a:solidFill>
                  <a:srgbClr val="000099"/>
                </a:solidFill>
              </a:rPr>
              <a:t> между сущностями  обозначаются </a:t>
            </a:r>
            <a:r>
              <a:rPr lang="ru-RU" altLang="ru-RU" sz="1400" i="1" dirty="0">
                <a:solidFill>
                  <a:srgbClr val="000099"/>
                </a:solidFill>
              </a:rPr>
              <a:t>линиями</a:t>
            </a:r>
            <a:r>
              <a:rPr lang="ru-RU" altLang="ru-RU" sz="1400" dirty="0">
                <a:solidFill>
                  <a:srgbClr val="000099"/>
                </a:solidFill>
              </a:rPr>
              <a:t>, может быть снабжёнными дополнительными </a:t>
            </a:r>
            <a:r>
              <a:rPr lang="ru-RU" altLang="ru-RU" sz="1400" i="1" dirty="0">
                <a:solidFill>
                  <a:srgbClr val="000099"/>
                </a:solidFill>
              </a:rPr>
              <a:t>символами</a:t>
            </a:r>
            <a:r>
              <a:rPr lang="ru-RU" altLang="ru-RU" sz="1400" dirty="0">
                <a:solidFill>
                  <a:srgbClr val="000099"/>
                </a:solidFill>
              </a:rPr>
              <a:t> на концах. 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b="1" dirty="0">
                <a:solidFill>
                  <a:srgbClr val="000099"/>
                </a:solidFill>
              </a:rPr>
              <a:t>Связи</a:t>
            </a:r>
            <a:r>
              <a:rPr lang="ru-RU" altLang="ru-RU" sz="1400" dirty="0">
                <a:solidFill>
                  <a:srgbClr val="000099"/>
                </a:solidFill>
              </a:rPr>
              <a:t> именуются </a:t>
            </a:r>
            <a:r>
              <a:rPr lang="ru-RU" altLang="ru-RU" sz="1400" i="1" dirty="0">
                <a:solidFill>
                  <a:srgbClr val="000099"/>
                </a:solidFill>
              </a:rPr>
              <a:t>глаголами</a:t>
            </a:r>
            <a:r>
              <a:rPr lang="ru-RU" altLang="ru-RU" sz="1400" dirty="0">
                <a:solidFill>
                  <a:srgbClr val="000099"/>
                </a:solidFill>
              </a:rPr>
              <a:t>, которые показывают, как соотносятся сущности между собой.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простых схемах </a:t>
            </a:r>
            <a:r>
              <a:rPr lang="ru-RU" altLang="ru-RU" sz="1400" i="1" dirty="0">
                <a:solidFill>
                  <a:srgbClr val="000099"/>
                </a:solidFill>
              </a:rPr>
              <a:t>имена связей</a:t>
            </a:r>
            <a:r>
              <a:rPr lang="ru-RU" altLang="ru-RU" sz="1400" dirty="0">
                <a:solidFill>
                  <a:srgbClr val="000099"/>
                </a:solidFill>
              </a:rPr>
              <a:t> могут не назначаться и не проставляться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>
                <a:solidFill>
                  <a:srgbClr val="CC3300"/>
                </a:solidFill>
              </a:rPr>
              <a:t>Пример: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связь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неидентифицирующая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Если бы инструменты позволяли, то можно было бы описывать связи более детально, </a:t>
            </a: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например, так:</a:t>
            </a: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Штриховая линия на конце связи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Иметь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задаёт модальность, то есть возможность –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Может иметь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ru-RU" sz="1400" dirty="0">
              <a:solidFill>
                <a:srgbClr val="000099"/>
              </a:solidFill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D568584B-93B0-48FE-A0BD-7A63AAC7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85324"/>
            <a:ext cx="2863454" cy="53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4C858541-CCAD-4752-A2E5-DE70E71A1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850584"/>
            <a:ext cx="398026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02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Создание связей в </a:t>
            </a:r>
            <a:r>
              <a:rPr lang="en-US" altLang="ru-RU" sz="2000" b="1" dirty="0" err="1">
                <a:solidFill>
                  <a:srgbClr val="C00000"/>
                </a:solidFill>
              </a:rPr>
              <a:t>ERWin</a:t>
            </a:r>
            <a:r>
              <a:rPr lang="ru-RU" altLang="ru-RU" sz="2000" b="1" dirty="0">
                <a:solidFill>
                  <a:srgbClr val="C00000"/>
                </a:solidFill>
              </a:rPr>
              <a:t> и </a:t>
            </a:r>
            <a:r>
              <a:rPr lang="en-US" altLang="ru-RU" sz="2000" b="1" dirty="0" err="1">
                <a:solidFill>
                  <a:srgbClr val="C00000"/>
                </a:solidFill>
              </a:rPr>
              <a:t>DBDesigner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AA4DEEA-7A36-4007-9C4F-3DE445D6E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2759102"/>
            <a:ext cx="2268140" cy="86811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350" b="1" dirty="0">
                <a:solidFill>
                  <a:srgbClr val="009900"/>
                </a:solidFill>
              </a:rPr>
              <a:t>В этом примере связь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350" b="1" dirty="0">
                <a:solidFill>
                  <a:srgbClr val="009900"/>
                </a:solidFill>
              </a:rPr>
              <a:t>идентифицирующая. </a:t>
            </a:r>
          </a:p>
        </p:txBody>
      </p:sp>
      <p:pic>
        <p:nvPicPr>
          <p:cNvPr id="7" name="Рисунок 1">
            <a:extLst>
              <a:ext uri="{FF2B5EF4-FFF2-40B4-BE49-F238E27FC236}">
                <a16:creationId xmlns:a16="http://schemas.microsoft.com/office/drawing/2014/main" id="{241A0381-31D6-472B-9430-9BCB6495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6" y="915566"/>
            <a:ext cx="4207669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2">
            <a:extLst>
              <a:ext uri="{FF2B5EF4-FFF2-40B4-BE49-F238E27FC236}">
                <a16:creationId xmlns:a16="http://schemas.microsoft.com/office/drawing/2014/main" id="{DEFAF5E2-0E9B-48CF-B017-1FE0A86C3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541687"/>
            <a:ext cx="3455194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Скругленная прямоугольная выноска 2">
            <a:extLst>
              <a:ext uri="{FF2B5EF4-FFF2-40B4-BE49-F238E27FC236}">
                <a16:creationId xmlns:a16="http://schemas.microsoft.com/office/drawing/2014/main" id="{E8445AB9-CAB5-443B-893E-3E29A84A8343}"/>
              </a:ext>
            </a:extLst>
          </p:cNvPr>
          <p:cNvSpPr/>
          <p:nvPr/>
        </p:nvSpPr>
        <p:spPr>
          <a:xfrm>
            <a:off x="6948265" y="1779662"/>
            <a:ext cx="1296144" cy="720080"/>
          </a:xfrm>
          <a:prstGeom prst="wedgeRoundRectCallout">
            <a:avLst>
              <a:gd name="adj1" fmla="val -85687"/>
              <a:gd name="adj2" fmla="val -117665"/>
              <a:gd name="adj3" fmla="val 16667"/>
            </a:avLst>
          </a:prstGeom>
          <a:solidFill>
            <a:schemeClr val="bg1">
              <a:lumMod val="9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rgbClr val="009900"/>
                </a:solidFill>
              </a:rPr>
              <a:t>Это логическая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1249640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Пример связи вида </a:t>
            </a:r>
            <a:r>
              <a:rPr lang="en-US" altLang="ru-RU" sz="2000" b="1" dirty="0">
                <a:solidFill>
                  <a:srgbClr val="C00000"/>
                </a:solidFill>
              </a:rPr>
              <a:t>“</a:t>
            </a:r>
            <a:r>
              <a:rPr lang="ru-RU" altLang="ru-RU" sz="2000" b="1" dirty="0">
                <a:solidFill>
                  <a:srgbClr val="C00000"/>
                </a:solidFill>
              </a:rPr>
              <a:t>многие-ко-многим</a:t>
            </a:r>
            <a:r>
              <a:rPr lang="en-US" altLang="ru-RU" sz="2000" b="1" dirty="0">
                <a:solidFill>
                  <a:srgbClr val="C00000"/>
                </a:solidFill>
              </a:rPr>
              <a:t>”</a:t>
            </a:r>
            <a:r>
              <a:rPr lang="ru-RU" altLang="ru-RU" sz="2000" b="1" dirty="0">
                <a:solidFill>
                  <a:srgbClr val="C00000"/>
                </a:solidFill>
              </a:rPr>
              <a:t> и её разрешение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14EC1-E91A-4514-80A6-30E305F4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4" y="554518"/>
            <a:ext cx="3086997" cy="144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EAD91-3276-4DC9-A657-29951AB2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53" y="2228850"/>
            <a:ext cx="2386013" cy="217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Скругленная прямоугольная выноска 1">
            <a:extLst>
              <a:ext uri="{FF2B5EF4-FFF2-40B4-BE49-F238E27FC236}">
                <a16:creationId xmlns:a16="http://schemas.microsoft.com/office/drawing/2014/main" id="{8E0CB664-FAA4-4F63-94D6-24411E1D949B}"/>
              </a:ext>
            </a:extLst>
          </p:cNvPr>
          <p:cNvSpPr/>
          <p:nvPr/>
        </p:nvSpPr>
        <p:spPr>
          <a:xfrm>
            <a:off x="4857949" y="564227"/>
            <a:ext cx="2016224" cy="1026319"/>
          </a:xfrm>
          <a:prstGeom prst="wedgeRoundRectCallout">
            <a:avLst>
              <a:gd name="adj1" fmla="val -136011"/>
              <a:gd name="adj2" fmla="val -41490"/>
              <a:gd name="adj3" fmla="val 166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400" b="1" dirty="0">
                <a:solidFill>
                  <a:schemeClr val="tx1"/>
                </a:solidFill>
              </a:rPr>
              <a:t>Создаём диаграмму со связью </a:t>
            </a:r>
            <a:r>
              <a:rPr lang="en-US" sz="1400" b="1" dirty="0">
                <a:solidFill>
                  <a:schemeClr val="tx1"/>
                </a:solidFill>
              </a:rPr>
              <a:t>N:M </a:t>
            </a:r>
            <a:r>
              <a:rPr lang="ru-RU" sz="1400" b="1" dirty="0">
                <a:solidFill>
                  <a:schemeClr val="tx1"/>
                </a:solidFill>
              </a:rPr>
              <a:t>на логическом уровне</a:t>
            </a:r>
          </a:p>
        </p:txBody>
      </p:sp>
      <p:sp>
        <p:nvSpPr>
          <p:cNvPr id="13" name="Скругленная прямоугольная выноска 11">
            <a:extLst>
              <a:ext uri="{FF2B5EF4-FFF2-40B4-BE49-F238E27FC236}">
                <a16:creationId xmlns:a16="http://schemas.microsoft.com/office/drawing/2014/main" id="{02528183-D316-411A-A245-3D341BC77484}"/>
              </a:ext>
            </a:extLst>
          </p:cNvPr>
          <p:cNvSpPr/>
          <p:nvPr/>
        </p:nvSpPr>
        <p:spPr>
          <a:xfrm>
            <a:off x="1590675" y="2356248"/>
            <a:ext cx="2077641" cy="719558"/>
          </a:xfrm>
          <a:prstGeom prst="wedgeRoundRectCallout">
            <a:avLst>
              <a:gd name="adj1" fmla="val 105387"/>
              <a:gd name="adj2" fmla="val -49716"/>
              <a:gd name="adj3" fmla="val 166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400" b="1" dirty="0">
                <a:solidFill>
                  <a:schemeClr val="tx1"/>
                </a:solidFill>
              </a:rPr>
              <a:t>И переводим её на физический уровень</a:t>
            </a:r>
          </a:p>
        </p:txBody>
      </p:sp>
      <p:sp>
        <p:nvSpPr>
          <p:cNvPr id="14" name="Скругленная прямоугольная выноска 12">
            <a:extLst>
              <a:ext uri="{FF2B5EF4-FFF2-40B4-BE49-F238E27FC236}">
                <a16:creationId xmlns:a16="http://schemas.microsoft.com/office/drawing/2014/main" id="{8D60A536-2B4D-417A-8F6D-8170C2F530EA}"/>
              </a:ext>
            </a:extLst>
          </p:cNvPr>
          <p:cNvSpPr/>
          <p:nvPr/>
        </p:nvSpPr>
        <p:spPr>
          <a:xfrm>
            <a:off x="6300788" y="2733675"/>
            <a:ext cx="2519684" cy="1026319"/>
          </a:xfrm>
          <a:prstGeom prst="wedgeRoundRectCallout">
            <a:avLst>
              <a:gd name="adj1" fmla="val -60143"/>
              <a:gd name="adj2" fmla="val 75347"/>
              <a:gd name="adj3" fmla="val 166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ru-RU" sz="1400" b="1" dirty="0">
                <a:solidFill>
                  <a:schemeClr val="tx1"/>
                </a:solidFill>
              </a:rPr>
              <a:t>Появляется ассоциативная таблица и две связи один-ко-многим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FEAA089-D9BD-48B7-9FF8-09F168C4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724588"/>
            <a:ext cx="2807494" cy="864394"/>
          </a:xfrm>
          <a:prstGeom prst="rect">
            <a:avLst/>
          </a:prstGeom>
          <a:solidFill>
            <a:srgbClr val="E7F4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Вспомните, что связи типа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400" b="1" dirty="0"/>
              <a:t>“</a:t>
            </a:r>
            <a:r>
              <a:rPr lang="ru-RU" altLang="ru-RU" sz="1400" b="1" dirty="0"/>
              <a:t>многие-ко-многим</a:t>
            </a:r>
            <a:r>
              <a:rPr lang="en-US" altLang="ru-RU" sz="1400" b="1" dirty="0"/>
              <a:t>”</a:t>
            </a:r>
            <a:r>
              <a:rPr lang="ru-RU" altLang="ru-RU" sz="1400" b="1" dirty="0"/>
              <a:t> в СУБД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не реализуются</a:t>
            </a:r>
          </a:p>
        </p:txBody>
      </p:sp>
    </p:spTree>
    <p:extLst>
      <p:ext uri="{BB962C8B-B14F-4D97-AF65-F5344CB8AC3E}">
        <p14:creationId xmlns:p14="http://schemas.microsoft.com/office/powerpoint/2010/main" val="27780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Сильные и слабые сущности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135F32C-C22D-44D6-83B5-4FFA0C0FC5BE}"/>
              </a:ext>
            </a:extLst>
          </p:cNvPr>
          <p:cNvSpPr/>
          <p:nvPr/>
        </p:nvSpPr>
        <p:spPr>
          <a:xfrm>
            <a:off x="0" y="476726"/>
            <a:ext cx="9144000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при выборе экземпляра сущности С1 необходимо как-то указать на его связь с экземпляром другой сущности С2, то сущность С1 будет считаться </a:t>
            </a:r>
            <a:r>
              <a:rPr lang="ru-RU" altLang="ru-RU" sz="1400" b="1" dirty="0">
                <a:solidFill>
                  <a:srgbClr val="CC3300"/>
                </a:solidFill>
              </a:rPr>
              <a:t>слабой</a:t>
            </a:r>
            <a:r>
              <a:rPr lang="ru-RU" altLang="ru-RU" sz="1400" dirty="0">
                <a:solidFill>
                  <a:srgbClr val="000099"/>
                </a:solidFill>
              </a:rPr>
              <a:t>. При этом, С2 </a:t>
            </a:r>
            <a:r>
              <a:rPr lang="ru-RU" altLang="ru-RU" sz="1400" b="1" i="1" dirty="0">
                <a:solidFill>
                  <a:srgbClr val="CC3300"/>
                </a:solidFill>
              </a:rPr>
              <a:t>не обязательно сильная сущность</a:t>
            </a:r>
            <a:r>
              <a:rPr lang="ru-RU" altLang="ru-RU" sz="1400" b="1" i="1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ru-RU" altLang="ru-RU" sz="1400" b="1" dirty="0">
                <a:solidFill>
                  <a:srgbClr val="000099"/>
                </a:solidFill>
              </a:rPr>
              <a:t>первичный ключ </a:t>
            </a:r>
            <a:r>
              <a:rPr lang="ru-RU" altLang="ru-RU" sz="1400" dirty="0">
                <a:solidFill>
                  <a:srgbClr val="000099"/>
                </a:solidFill>
              </a:rPr>
              <a:t>такой сущности С1 </a:t>
            </a:r>
            <a:r>
              <a:rPr lang="ru-RU" altLang="ru-RU" sz="1400" u="sng" dirty="0">
                <a:solidFill>
                  <a:srgbClr val="000099"/>
                </a:solidFill>
              </a:rPr>
              <a:t>обязательно</a:t>
            </a:r>
            <a:r>
              <a:rPr lang="ru-RU" altLang="ru-RU" sz="1400" dirty="0">
                <a:solidFill>
                  <a:srgbClr val="000099"/>
                </a:solidFill>
              </a:rPr>
              <a:t> включается </a:t>
            </a:r>
            <a:r>
              <a:rPr lang="ru-RU" altLang="ru-RU" sz="1400" b="1" dirty="0">
                <a:solidFill>
                  <a:srgbClr val="000099"/>
                </a:solidFill>
              </a:rPr>
              <a:t>внешний ключ</a:t>
            </a:r>
            <a:r>
              <a:rPr lang="ru-RU" altLang="ru-RU" sz="1400" dirty="0">
                <a:solidFill>
                  <a:srgbClr val="000099"/>
                </a:solidFill>
              </a:rPr>
              <a:t>, заимствуемый из С2.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en-US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Пример</a:t>
            </a:r>
            <a:r>
              <a:rPr lang="ru-RU" altLang="ru-RU" sz="1400" u="sng" dirty="0">
                <a:solidFill>
                  <a:srgbClr val="CC33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Если считается, что указание на игрока обязательно должно сопровождаться указанием на имя его команды, то сущность Игрок слабая. В </a:t>
            </a:r>
            <a:r>
              <a:rPr lang="en-US" altLang="ru-RU" sz="1400" dirty="0" err="1">
                <a:solidFill>
                  <a:srgbClr val="000099"/>
                </a:solidFill>
              </a:rPr>
              <a:t>ERWin</a:t>
            </a:r>
            <a:r>
              <a:rPr lang="en-US" altLang="ru-RU" sz="1400" dirty="0">
                <a:solidFill>
                  <a:srgbClr val="000099"/>
                </a:solidFill>
              </a:rPr>
              <a:t>’</a:t>
            </a:r>
            <a:r>
              <a:rPr lang="ru-RU" altLang="ru-RU" sz="1400" dirty="0">
                <a:solidFill>
                  <a:srgbClr val="000099"/>
                </a:solidFill>
              </a:rPr>
              <a:t>е зависимые</a:t>
            </a:r>
            <a:r>
              <a:rPr lang="en-US" altLang="ru-RU" sz="1400" dirty="0">
                <a:solidFill>
                  <a:srgbClr val="000099"/>
                </a:solidFill>
              </a:rPr>
              <a:t> c</a:t>
            </a:r>
            <a:r>
              <a:rPr lang="ru-RU" altLang="ru-RU" sz="1400" dirty="0" err="1">
                <a:solidFill>
                  <a:srgbClr val="000099"/>
                </a:solidFill>
              </a:rPr>
              <a:t>ущности</a:t>
            </a:r>
            <a:r>
              <a:rPr lang="ru-RU" altLang="ru-RU" sz="1400" dirty="0">
                <a:solidFill>
                  <a:srgbClr val="000099"/>
                </a:solidFill>
              </a:rPr>
              <a:t> изображаются прямоугольниками со скругленными краями.</a:t>
            </a:r>
            <a:endParaRPr lang="ru-RU" altLang="ru-RU" sz="140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6" name="Rectangle 1034">
            <a:extLst>
              <a:ext uri="{FF2B5EF4-FFF2-40B4-BE49-F238E27FC236}">
                <a16:creationId xmlns:a16="http://schemas.microsoft.com/office/drawing/2014/main" id="{5E97FB95-65EB-4C79-9DA2-3301EAE3C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11" y="2715766"/>
            <a:ext cx="2582045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До установления связи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ru-RU" sz="1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4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И после</a:t>
            </a:r>
            <a:endParaRPr lang="ru-RU" altLang="ru-RU" sz="1800" dirty="0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3985714E-2615-4BD5-BE41-8CF6D9176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541301"/>
            <a:ext cx="3600400" cy="207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551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Сильные и слабые сущности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D5FEE5-E999-4B8C-897B-29587E4E9FE8}"/>
              </a:ext>
            </a:extLst>
          </p:cNvPr>
          <p:cNvSpPr/>
          <p:nvPr/>
        </p:nvSpPr>
        <p:spPr>
          <a:xfrm>
            <a:off x="4427985" y="501005"/>
            <a:ext cx="4677722" cy="4099659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>
                <a:solidFill>
                  <a:srgbClr val="000099"/>
                </a:solidFill>
              </a:rPr>
              <a:t>Обозначения концов связей:</a:t>
            </a:r>
          </a:p>
          <a:p>
            <a:pPr>
              <a:defRPr/>
            </a:pPr>
            <a:r>
              <a:rPr lang="ru-RU" sz="1400" dirty="0">
                <a:solidFill>
                  <a:srgbClr val="000099"/>
                </a:solidFill>
              </a:rPr>
              <a:t>Модальность </a:t>
            </a:r>
            <a:r>
              <a:rPr lang="en-US" sz="1400" b="1" dirty="0">
                <a:solidFill>
                  <a:srgbClr val="000099"/>
                </a:solidFill>
              </a:rPr>
              <a:t>“</a:t>
            </a:r>
            <a:r>
              <a:rPr lang="ru-RU" sz="1400" b="1" dirty="0">
                <a:solidFill>
                  <a:srgbClr val="000099"/>
                </a:solidFill>
              </a:rPr>
              <a:t>может</a:t>
            </a:r>
            <a:r>
              <a:rPr lang="en-US" sz="1400" b="1" dirty="0">
                <a:solidFill>
                  <a:srgbClr val="000099"/>
                </a:solidFill>
              </a:rPr>
              <a:t>”</a:t>
            </a:r>
            <a:r>
              <a:rPr lang="ru-RU" sz="1400" dirty="0">
                <a:solidFill>
                  <a:srgbClr val="000099"/>
                </a:solidFill>
              </a:rPr>
              <a:t>    - - - - - -</a:t>
            </a:r>
          </a:p>
          <a:p>
            <a:pPr>
              <a:defRPr/>
            </a:pPr>
            <a:r>
              <a:rPr lang="ru-RU" sz="1400" dirty="0">
                <a:solidFill>
                  <a:srgbClr val="000099"/>
                </a:solidFill>
              </a:rPr>
              <a:t>Модальность </a:t>
            </a:r>
            <a:r>
              <a:rPr lang="en-US" sz="1400" b="1" dirty="0">
                <a:solidFill>
                  <a:srgbClr val="000099"/>
                </a:solidFill>
              </a:rPr>
              <a:t>“</a:t>
            </a:r>
            <a:r>
              <a:rPr lang="ru-RU" sz="1400" b="1" dirty="0">
                <a:solidFill>
                  <a:srgbClr val="000099"/>
                </a:solidFill>
              </a:rPr>
              <a:t>должен</a:t>
            </a:r>
            <a:r>
              <a:rPr lang="en-US" sz="1400" b="1" dirty="0">
                <a:solidFill>
                  <a:srgbClr val="000099"/>
                </a:solidFill>
              </a:rPr>
              <a:t>”</a:t>
            </a:r>
            <a:r>
              <a:rPr lang="ru-RU" sz="1400" b="1" dirty="0">
                <a:solidFill>
                  <a:srgbClr val="000099"/>
                </a:solidFill>
              </a:rPr>
              <a:t>  </a:t>
            </a:r>
            <a:r>
              <a:rPr lang="ru-RU" sz="1400" dirty="0">
                <a:solidFill>
                  <a:srgbClr val="000099"/>
                </a:solidFill>
              </a:rPr>
              <a:t>----------</a:t>
            </a:r>
          </a:p>
          <a:p>
            <a:pPr>
              <a:defRPr/>
            </a:pPr>
            <a:r>
              <a:rPr lang="ru-RU" sz="1400" dirty="0">
                <a:solidFill>
                  <a:srgbClr val="000099"/>
                </a:solidFill>
              </a:rPr>
              <a:t>Построение описания связи:</a:t>
            </a:r>
          </a:p>
          <a:p>
            <a:pPr>
              <a:defRPr/>
            </a:pPr>
            <a:r>
              <a:rPr lang="ru-RU" sz="1400" dirty="0">
                <a:solidFill>
                  <a:srgbClr val="000099"/>
                </a:solidFill>
              </a:rPr>
              <a:t>&lt;экземпляр сущности1&gt; &lt;</a:t>
            </a:r>
            <a:r>
              <a:rPr lang="ru-RU" sz="1400" dirty="0" err="1">
                <a:solidFill>
                  <a:srgbClr val="000099"/>
                </a:solidFill>
              </a:rPr>
              <a:t>модальность_связи</a:t>
            </a:r>
            <a:r>
              <a:rPr lang="ru-RU" sz="1400" dirty="0">
                <a:solidFill>
                  <a:srgbClr val="000099"/>
                </a:solidFill>
              </a:rPr>
              <a:t>&gt; &lt;название_ связи&gt; &lt;</a:t>
            </a:r>
            <a:r>
              <a:rPr lang="ru-RU" sz="1400" dirty="0" err="1">
                <a:solidFill>
                  <a:srgbClr val="000099"/>
                </a:solidFill>
              </a:rPr>
              <a:t>тип_связи</a:t>
            </a:r>
            <a:r>
              <a:rPr lang="ru-RU" sz="1400" dirty="0">
                <a:solidFill>
                  <a:srgbClr val="000099"/>
                </a:solidFill>
              </a:rPr>
              <a:t>&gt; &lt;экземпляр сущности2&gt;.  Пример:</a:t>
            </a:r>
          </a:p>
          <a:p>
            <a:pPr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>
              <a:defRPr/>
            </a:pPr>
            <a:endParaRPr lang="ru-RU" sz="1400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ru-RU" sz="1400" dirty="0">
                <a:solidFill>
                  <a:srgbClr val="000099"/>
                </a:solidFill>
              </a:rPr>
              <a:t>Слева направо: "каждый сотрудник может иметь несколько детей</a:t>
            </a:r>
            <a:r>
              <a:rPr lang="en-US" sz="1400" dirty="0">
                <a:solidFill>
                  <a:srgbClr val="000099"/>
                </a:solidFill>
              </a:rPr>
              <a:t>”</a:t>
            </a:r>
            <a:r>
              <a:rPr lang="ru-RU" sz="1400" dirty="0">
                <a:solidFill>
                  <a:srgbClr val="000099"/>
                </a:solidFill>
              </a:rPr>
              <a:t>"</a:t>
            </a:r>
          </a:p>
          <a:p>
            <a:pPr>
              <a:defRPr/>
            </a:pPr>
            <a:r>
              <a:rPr lang="ru-RU" sz="1400" dirty="0">
                <a:solidFill>
                  <a:srgbClr val="000099"/>
                </a:solidFill>
              </a:rPr>
              <a:t>Справа налево: "Каждый ребенок обязан принадлежать ровно одному сотруднику</a:t>
            </a:r>
            <a:r>
              <a:rPr lang="en-US" sz="1400" dirty="0">
                <a:solidFill>
                  <a:srgbClr val="000099"/>
                </a:solidFill>
              </a:rPr>
              <a:t>”</a:t>
            </a:r>
            <a:endParaRPr lang="ru-RU" sz="1400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ru-RU" sz="1400" dirty="0">
                <a:solidFill>
                  <a:srgbClr val="000099"/>
                </a:solidFill>
              </a:rPr>
              <a:t>Уточните семантику!!  Какое ограничение накладывается на сотрудников?</a:t>
            </a:r>
          </a:p>
          <a:p>
            <a:pPr>
              <a:defRPr/>
            </a:pPr>
            <a:r>
              <a:rPr lang="ru-RU" sz="1400" dirty="0">
                <a:solidFill>
                  <a:srgbClr val="000099"/>
                </a:solidFill>
              </a:rPr>
              <a:t>Исправьте сами!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47E1E54-1E93-4C83-84FE-D534DF3A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3289"/>
            <a:ext cx="4519941" cy="37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А если посчитать, что все игроки сами по себе?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B77D107D-0BB3-4CB6-A32A-8F635E1FB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2" y="745615"/>
            <a:ext cx="3681413" cy="207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Скругленная прямоугольная выноска 1">
            <a:extLst>
              <a:ext uri="{FF2B5EF4-FFF2-40B4-BE49-F238E27FC236}">
                <a16:creationId xmlns:a16="http://schemas.microsoft.com/office/drawing/2014/main" id="{1CC05810-9E89-42EF-83EB-5C8CAFA248A6}"/>
              </a:ext>
            </a:extLst>
          </p:cNvPr>
          <p:cNvSpPr/>
          <p:nvPr/>
        </p:nvSpPr>
        <p:spPr>
          <a:xfrm>
            <a:off x="827584" y="2962105"/>
            <a:ext cx="3199978" cy="377428"/>
          </a:xfrm>
          <a:prstGeom prst="wedgeRoundRectCallout">
            <a:avLst>
              <a:gd name="adj1" fmla="val -8525"/>
              <a:gd name="adj2" fmla="val -245713"/>
              <a:gd name="adj3" fmla="val 16667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b="1" dirty="0">
                <a:solidFill>
                  <a:schemeClr val="tx1"/>
                </a:solidFill>
              </a:rPr>
              <a:t>Связь </a:t>
            </a:r>
            <a:r>
              <a:rPr lang="ru-RU" sz="1400" b="1" dirty="0" err="1">
                <a:solidFill>
                  <a:schemeClr val="tx1"/>
                </a:solidFill>
              </a:rPr>
              <a:t>неидентифицирующая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51693533-9315-4B0D-A223-B20AF2DD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4" y="3361446"/>
            <a:ext cx="4317682" cy="1239218"/>
          </a:xfrm>
          <a:prstGeom prst="rect">
            <a:avLst/>
          </a:prstGeom>
          <a:solidFill>
            <a:srgbClr val="E7F4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Обратите внимание, на то, что с разделением</a:t>
            </a:r>
            <a:r>
              <a:rPr lang="en-US" altLang="ru-RU" sz="1400" b="1" dirty="0">
                <a:solidFill>
                  <a:srgbClr val="000099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сущностей на сильные и слабые нельзя </a:t>
            </a:r>
            <a:endParaRPr lang="en-US" altLang="ru-RU" sz="1400" b="1" dirty="0">
              <a:solidFill>
                <a:srgbClr val="00009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разобраться не выходя в предметную область</a:t>
            </a:r>
          </a:p>
        </p:txBody>
      </p:sp>
      <p:pic>
        <p:nvPicPr>
          <p:cNvPr id="13" name="Рисунок 3">
            <a:extLst>
              <a:ext uri="{FF2B5EF4-FFF2-40B4-BE49-F238E27FC236}">
                <a16:creationId xmlns:a16="http://schemas.microsoft.com/office/drawing/2014/main" id="{2F1B4E9B-C1D9-4326-9C63-B6CE74988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711" y="2148998"/>
            <a:ext cx="2912269" cy="80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49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Альтернативные ключи 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029">
            <a:extLst>
              <a:ext uri="{FF2B5EF4-FFF2-40B4-BE49-F238E27FC236}">
                <a16:creationId xmlns:a16="http://schemas.microsoft.com/office/drawing/2014/main" id="{F09816DB-526D-479B-A724-F6E9A075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9345"/>
            <a:ext cx="9144000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Потенциальные ключи, не использующиеся как первичные, могут быть определены как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альтернативные ключи</a:t>
            </a:r>
            <a:r>
              <a:rPr lang="ru-RU" altLang="ru-RU" sz="1400" dirty="0">
                <a:solidFill>
                  <a:srgbClr val="000099"/>
                </a:solidFill>
              </a:rPr>
              <a:t> и записаны в секции данных модели с символом (A</a:t>
            </a:r>
            <a:r>
              <a:rPr lang="en-GB" altLang="ru-RU" sz="1400" dirty="0">
                <a:solidFill>
                  <a:srgbClr val="000099"/>
                </a:solidFill>
              </a:rPr>
              <a:t>K</a:t>
            </a:r>
            <a:r>
              <a:rPr lang="ru-RU" altLang="ru-RU" sz="1400" dirty="0">
                <a:solidFill>
                  <a:srgbClr val="000099"/>
                </a:solidFill>
              </a:rPr>
              <a:t>n</a:t>
            </a:r>
            <a:r>
              <a:rPr lang="en-US" altLang="ru-RU" sz="1400" dirty="0">
                <a:solidFill>
                  <a:srgbClr val="000099"/>
                </a:solidFill>
              </a:rPr>
              <a:t>.m</a:t>
            </a:r>
            <a:r>
              <a:rPr lang="ru-RU" altLang="ru-RU" sz="1400" dirty="0">
                <a:solidFill>
                  <a:srgbClr val="000099"/>
                </a:solidFill>
              </a:rPr>
              <a:t>), где n</a:t>
            </a:r>
            <a:r>
              <a:rPr lang="en-US" altLang="ru-RU" sz="1400" dirty="0">
                <a:solidFill>
                  <a:srgbClr val="000099"/>
                </a:solidFill>
              </a:rPr>
              <a:t>.m</a:t>
            </a:r>
            <a:r>
              <a:rPr lang="ru-RU" altLang="ru-RU" sz="1400" dirty="0">
                <a:solidFill>
                  <a:srgbClr val="000099"/>
                </a:solidFill>
              </a:rPr>
              <a:t> – номер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альтернативного ключа в формате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 err="1">
                <a:solidFill>
                  <a:srgbClr val="000099"/>
                </a:solidFill>
              </a:rPr>
              <a:t>номер_сущности</a:t>
            </a:r>
            <a:r>
              <a:rPr lang="en-US" altLang="ru-RU" sz="1400" dirty="0">
                <a:solidFill>
                  <a:srgbClr val="000099"/>
                </a:solidFill>
              </a:rPr>
              <a:t>”.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 err="1">
                <a:solidFill>
                  <a:srgbClr val="000099"/>
                </a:solidFill>
              </a:rPr>
              <a:t>номер_ключа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Для того, чтобы высвечивались обозначения этих ключей и пиктограммы </a:t>
            </a:r>
            <a:r>
              <a:rPr lang="en-US" altLang="ru-RU" sz="1400" dirty="0">
                <a:solidFill>
                  <a:srgbClr val="000099"/>
                </a:solidFill>
              </a:rPr>
              <a:t>PK</a:t>
            </a:r>
            <a:r>
              <a:rPr lang="ru-RU" altLang="ru-RU" sz="1400" dirty="0">
                <a:solidFill>
                  <a:srgbClr val="000099"/>
                </a:solidFill>
              </a:rPr>
              <a:t>, необходимо, нажав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правой кнопкой мыши по панели, выбрать </a:t>
            </a:r>
            <a:r>
              <a:rPr lang="en-US" altLang="ru-RU" sz="1400" dirty="0">
                <a:solidFill>
                  <a:srgbClr val="000099"/>
                </a:solidFill>
              </a:rPr>
              <a:t>Properties </a:t>
            </a:r>
            <a:r>
              <a:rPr lang="ru-RU" altLang="ru-RU" sz="1400" dirty="0">
                <a:solidFill>
                  <a:srgbClr val="000099"/>
                </a:solidFill>
              </a:rPr>
              <a:t>в панели свойств редактора установить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указанные на рисунке свойства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1D55E5A-E550-44FD-B4EF-19F58BD3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7704" y="1838338"/>
            <a:ext cx="5832648" cy="2747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0395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Нотации </a:t>
            </a:r>
            <a:r>
              <a:rPr lang="en-US" altLang="ru-RU" sz="2000" b="1" dirty="0">
                <a:solidFill>
                  <a:srgbClr val="C00000"/>
                </a:solidFill>
              </a:rPr>
              <a:t>IDEF1X </a:t>
            </a:r>
            <a:r>
              <a:rPr lang="ru-RU" altLang="ru-RU" sz="2000" b="1" dirty="0">
                <a:solidFill>
                  <a:srgbClr val="C00000"/>
                </a:solidFill>
              </a:rPr>
              <a:t>и</a:t>
            </a:r>
            <a:r>
              <a:rPr lang="en-US" altLang="ru-RU" sz="2000" b="1" dirty="0">
                <a:solidFill>
                  <a:srgbClr val="C00000"/>
                </a:solidFill>
              </a:rPr>
              <a:t> IE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DA19FF0-2796-4893-88C1-EA65CD91CA77}"/>
              </a:ext>
            </a:extLst>
          </p:cNvPr>
          <p:cNvSpPr txBox="1">
            <a:spLocks/>
          </p:cNvSpPr>
          <p:nvPr/>
        </p:nvSpPr>
        <p:spPr>
          <a:xfrm>
            <a:off x="0" y="3614890"/>
            <a:ext cx="9144000" cy="100264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1400" kern="0" dirty="0">
                <a:solidFill>
                  <a:srgbClr val="000099"/>
                </a:solidFill>
              </a:rPr>
              <a:t>Обозначения:	- o  – </a:t>
            </a:r>
            <a:r>
              <a:rPr lang="ru-RU" altLang="ru-RU" sz="1400" b="1" kern="0" dirty="0">
                <a:solidFill>
                  <a:srgbClr val="000099"/>
                </a:solidFill>
              </a:rPr>
              <a:t>ноль</a:t>
            </a:r>
            <a:r>
              <a:rPr lang="ru-RU" altLang="ru-RU" sz="1400" kern="0" dirty="0">
                <a:solidFill>
                  <a:srgbClr val="000099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1400" kern="0" dirty="0">
                <a:solidFill>
                  <a:srgbClr val="000099"/>
                </a:solidFill>
              </a:rPr>
              <a:t>		- |   – </a:t>
            </a:r>
            <a:r>
              <a:rPr lang="ru-RU" altLang="ru-RU" sz="1400" b="1" kern="0" dirty="0">
                <a:solidFill>
                  <a:srgbClr val="000099"/>
                </a:solidFill>
              </a:rPr>
              <a:t>один</a:t>
            </a:r>
            <a:r>
              <a:rPr lang="ru-RU" altLang="ru-RU" sz="1400" kern="0" dirty="0">
                <a:solidFill>
                  <a:srgbClr val="000099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1400" kern="0" dirty="0">
                <a:solidFill>
                  <a:srgbClr val="000099"/>
                </a:solidFill>
              </a:rPr>
              <a:t>		- ||  – </a:t>
            </a:r>
            <a:r>
              <a:rPr lang="ru-RU" altLang="ru-RU" sz="1400" b="1" kern="0" dirty="0">
                <a:solidFill>
                  <a:srgbClr val="000099"/>
                </a:solidFill>
              </a:rPr>
              <a:t>один и только один</a:t>
            </a:r>
            <a:r>
              <a:rPr lang="ru-RU" altLang="ru-RU" sz="1400" kern="0" dirty="0">
                <a:solidFill>
                  <a:srgbClr val="000099"/>
                </a:solidFill>
              </a:rPr>
              <a:t> (строго один). Обычно со стороны родительской таблицы;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ru-RU" altLang="ru-RU" sz="1400" kern="0" dirty="0">
                <a:solidFill>
                  <a:srgbClr val="000099"/>
                </a:solidFill>
              </a:rPr>
              <a:t>		      – </a:t>
            </a:r>
            <a:r>
              <a:rPr lang="ru-RU" altLang="ru-RU" sz="1400" b="1" kern="0" dirty="0">
                <a:solidFill>
                  <a:srgbClr val="000099"/>
                </a:solidFill>
              </a:rPr>
              <a:t>много</a:t>
            </a:r>
            <a:r>
              <a:rPr lang="ru-RU" altLang="ru-RU" sz="1400" kern="0" dirty="0">
                <a:solidFill>
                  <a:srgbClr val="000099"/>
                </a:solidFill>
              </a:rPr>
              <a:t> (больше 0). Этот знак иногда называют </a:t>
            </a:r>
            <a:r>
              <a:rPr lang="ru-RU" altLang="ru-RU" sz="1400" i="1" kern="0" dirty="0">
                <a:solidFill>
                  <a:srgbClr val="000099"/>
                </a:solidFill>
              </a:rPr>
              <a:t>«вороньей лапкой» </a:t>
            </a:r>
            <a:r>
              <a:rPr lang="ru-RU" altLang="ru-RU" sz="1400" kern="0" dirty="0">
                <a:solidFill>
                  <a:srgbClr val="000099"/>
                </a:solidFill>
              </a:rPr>
              <a:t>(</a:t>
            </a:r>
            <a:r>
              <a:rPr lang="ru-RU" altLang="ru-RU" sz="1400" kern="0" dirty="0" err="1">
                <a:solidFill>
                  <a:srgbClr val="000099"/>
                </a:solidFill>
              </a:rPr>
              <a:t>crow’s</a:t>
            </a:r>
            <a:r>
              <a:rPr lang="ru-RU" altLang="ru-RU" sz="1400" kern="0" dirty="0">
                <a:solidFill>
                  <a:srgbClr val="000099"/>
                </a:solidFill>
              </a:rPr>
              <a:t> </a:t>
            </a:r>
            <a:r>
              <a:rPr lang="ru-RU" altLang="ru-RU" sz="1400" kern="0" dirty="0" err="1">
                <a:solidFill>
                  <a:srgbClr val="000099"/>
                </a:solidFill>
              </a:rPr>
              <a:t>foot</a:t>
            </a:r>
            <a:r>
              <a:rPr lang="ru-RU" altLang="ru-RU" sz="1400" kern="0" dirty="0">
                <a:solidFill>
                  <a:srgbClr val="000099"/>
                </a:solidFill>
              </a:rPr>
              <a:t>).</a:t>
            </a:r>
          </a:p>
        </p:txBody>
      </p:sp>
      <p:pic>
        <p:nvPicPr>
          <p:cNvPr id="9" name="Рисунок 4">
            <a:extLst>
              <a:ext uri="{FF2B5EF4-FFF2-40B4-BE49-F238E27FC236}">
                <a16:creationId xmlns:a16="http://schemas.microsoft.com/office/drawing/2014/main" id="{BB134A17-8DC7-4A3A-857A-69AED38B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15693"/>
            <a:ext cx="6291263" cy="309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327227-5045-4955-B146-A90C9DB0F80B}"/>
              </a:ext>
            </a:extLst>
          </p:cNvPr>
          <p:cNvSpPr txBox="1"/>
          <p:nvPr/>
        </p:nvSpPr>
        <p:spPr>
          <a:xfrm>
            <a:off x="6326759" y="525964"/>
            <a:ext cx="27817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400" b="1" kern="0" dirty="0"/>
              <a:t>IE - Information Engineering </a:t>
            </a:r>
            <a:r>
              <a:rPr lang="ru-RU" altLang="ru-RU" sz="1400" kern="0" dirty="0"/>
              <a:t>(информационное</a:t>
            </a:r>
            <a:r>
              <a:rPr lang="en-US" altLang="ru-RU" sz="1400" kern="0" dirty="0"/>
              <a:t> </a:t>
            </a:r>
            <a:r>
              <a:rPr lang="ru-RU" altLang="ru-RU" sz="1400" kern="0" dirty="0"/>
              <a:t>проектирование). </a:t>
            </a:r>
          </a:p>
          <a:p>
            <a:r>
              <a:rPr lang="ru-RU" altLang="ru-RU" sz="1400" kern="0" dirty="0">
                <a:solidFill>
                  <a:srgbClr val="000099"/>
                </a:solidFill>
              </a:rPr>
              <a:t>Слабые и сильные сущности изображают одинаково – прямоугольниками. </a:t>
            </a:r>
            <a:endParaRPr lang="ru-RU" sz="1400" dirty="0">
              <a:solidFill>
                <a:srgbClr val="000099"/>
              </a:solidFill>
            </a:endParaRPr>
          </a:p>
        </p:txBody>
      </p:sp>
      <p:pic>
        <p:nvPicPr>
          <p:cNvPr id="13" name="Рисунок 2">
            <a:extLst>
              <a:ext uri="{FF2B5EF4-FFF2-40B4-BE49-F238E27FC236}">
                <a16:creationId xmlns:a16="http://schemas.microsoft.com/office/drawing/2014/main" id="{7FCA7DB2-3309-4B05-B09D-DC90A416C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27847"/>
            <a:ext cx="279797" cy="18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045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Примеры в нотации </a:t>
            </a:r>
            <a:r>
              <a:rPr lang="en-US" altLang="ru-RU" sz="2000" b="1" dirty="0">
                <a:solidFill>
                  <a:srgbClr val="C00000"/>
                </a:solidFill>
              </a:rPr>
              <a:t>IE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8" name="Рисунок 11">
            <a:extLst>
              <a:ext uri="{FF2B5EF4-FFF2-40B4-BE49-F238E27FC236}">
                <a16:creationId xmlns:a16="http://schemas.microsoft.com/office/drawing/2014/main" id="{12C11427-5C02-429F-B165-ED5D66702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46" y="1702973"/>
            <a:ext cx="5854303" cy="113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DB5763E9-912E-4A63-B2EE-C8C1D03FD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80" y="476231"/>
            <a:ext cx="5938838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3D26393A-28A1-4E92-8C8C-655F6FD13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46" y="3013059"/>
            <a:ext cx="6023372" cy="111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1650D-38DE-4BE8-ACD5-F38A708442B0}"/>
              </a:ext>
            </a:extLst>
          </p:cNvPr>
          <p:cNvSpPr txBox="1"/>
          <p:nvPr/>
        </p:nvSpPr>
        <p:spPr>
          <a:xfrm>
            <a:off x="-2" y="1415266"/>
            <a:ext cx="914400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Экземпляру </a:t>
            </a:r>
            <a:r>
              <a:rPr lang="ru-RU" altLang="ru-RU" sz="1300" b="1" dirty="0">
                <a:solidFill>
                  <a:srgbClr val="000099"/>
                </a:solidFill>
              </a:rPr>
              <a:t>родительской сущности </a:t>
            </a:r>
            <a:r>
              <a:rPr lang="ru-RU" altLang="ru-RU" sz="1300" dirty="0">
                <a:solidFill>
                  <a:srgbClr val="000099"/>
                </a:solidFill>
              </a:rPr>
              <a:t>могут соответствовать </a:t>
            </a:r>
            <a:r>
              <a:rPr lang="ru-RU" altLang="ru-RU" sz="1300" b="1" dirty="0">
                <a:solidFill>
                  <a:srgbClr val="CC3300"/>
                </a:solidFill>
              </a:rPr>
              <a:t>0,1 или много </a:t>
            </a:r>
            <a:r>
              <a:rPr lang="ru-RU" altLang="ru-RU" sz="1300" dirty="0">
                <a:solidFill>
                  <a:srgbClr val="000099"/>
                </a:solidFill>
              </a:rPr>
              <a:t>экземпляров </a:t>
            </a:r>
            <a:r>
              <a:rPr lang="ru-RU" altLang="ru-RU" sz="1300" b="1" dirty="0">
                <a:solidFill>
                  <a:srgbClr val="000099"/>
                </a:solidFill>
              </a:rPr>
              <a:t>дочерней сущности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796E3-485E-46BD-BBF0-BC0056849312}"/>
              </a:ext>
            </a:extLst>
          </p:cNvPr>
          <p:cNvSpPr txBox="1"/>
          <p:nvPr/>
        </p:nvSpPr>
        <p:spPr>
          <a:xfrm>
            <a:off x="-3" y="2720671"/>
            <a:ext cx="914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altLang="ru-RU" sz="1300" dirty="0">
                <a:solidFill>
                  <a:srgbClr val="000099"/>
                </a:solidFill>
                <a:latin typeface="+mn-lt"/>
              </a:rPr>
              <a:t>Экземпляру </a:t>
            </a:r>
            <a:r>
              <a:rPr lang="ru-RU" altLang="ru-RU" sz="1300" b="1" dirty="0">
                <a:solidFill>
                  <a:srgbClr val="000099"/>
                </a:solidFill>
                <a:latin typeface="+mn-lt"/>
              </a:rPr>
              <a:t>родительской сущности </a:t>
            </a:r>
            <a:r>
              <a:rPr lang="ru-RU" altLang="ru-RU" sz="1300" dirty="0">
                <a:solidFill>
                  <a:srgbClr val="000099"/>
                </a:solidFill>
                <a:latin typeface="+mn-lt"/>
              </a:rPr>
              <a:t>могут соответствовать </a:t>
            </a:r>
            <a:r>
              <a:rPr lang="ru-RU" altLang="ru-RU" sz="1300" b="1" dirty="0">
                <a:solidFill>
                  <a:srgbClr val="CC3300"/>
                </a:solidFill>
                <a:latin typeface="+mn-lt"/>
              </a:rPr>
              <a:t>ни одного  или один экземпляр</a:t>
            </a:r>
            <a:r>
              <a:rPr lang="ru-RU" altLang="ru-RU" sz="1300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altLang="ru-RU" sz="1300" b="1" dirty="0">
                <a:solidFill>
                  <a:srgbClr val="000099"/>
                </a:solidFill>
                <a:latin typeface="+mn-lt"/>
              </a:rPr>
              <a:t>дочерней сущности.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5B966-9B94-488D-AEC3-F13C846101EA}"/>
              </a:ext>
            </a:extLst>
          </p:cNvPr>
          <p:cNvSpPr txBox="1"/>
          <p:nvPr/>
        </p:nvSpPr>
        <p:spPr>
          <a:xfrm>
            <a:off x="0" y="4059063"/>
            <a:ext cx="913707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altLang="ru-RU" sz="1300" dirty="0">
                <a:solidFill>
                  <a:srgbClr val="000099"/>
                </a:solidFill>
                <a:latin typeface="Verdana" panose="020B0604030504040204" pitchFamily="34" charset="0"/>
              </a:rPr>
              <a:t>Экземпляру р</a:t>
            </a:r>
            <a:r>
              <a:rPr lang="ru-RU" altLang="ru-RU" sz="1300" b="1" dirty="0">
                <a:solidFill>
                  <a:srgbClr val="000099"/>
                </a:solidFill>
                <a:latin typeface="Verdana" panose="020B0604030504040204" pitchFamily="34" charset="0"/>
              </a:rPr>
              <a:t>одительской сущности</a:t>
            </a:r>
            <a:r>
              <a:rPr lang="ru-RU" altLang="ru-RU" sz="1300" dirty="0">
                <a:solidFill>
                  <a:srgbClr val="000099"/>
                </a:solidFill>
                <a:latin typeface="Verdana" panose="020B0604030504040204" pitchFamily="34" charset="0"/>
              </a:rPr>
              <a:t> могут соответствовать </a:t>
            </a:r>
            <a:r>
              <a:rPr lang="ru-RU" altLang="ru-RU" sz="1300" b="1" dirty="0">
                <a:solidFill>
                  <a:srgbClr val="CC3300"/>
                </a:solidFill>
                <a:latin typeface="Verdana" panose="020B0604030504040204" pitchFamily="34" charset="0"/>
              </a:rPr>
              <a:t>1 или много </a:t>
            </a:r>
            <a:r>
              <a:rPr lang="ru-RU" altLang="ru-RU" sz="1300" dirty="0">
                <a:solidFill>
                  <a:srgbClr val="000099"/>
                </a:solidFill>
                <a:latin typeface="Verdana" panose="020B0604030504040204" pitchFamily="34" charset="0"/>
              </a:rPr>
              <a:t>экземпляров </a:t>
            </a:r>
            <a:r>
              <a:rPr lang="ru-RU" altLang="ru-RU" sz="1300" b="1" dirty="0">
                <a:solidFill>
                  <a:srgbClr val="000099"/>
                </a:solidFill>
                <a:latin typeface="Verdana" panose="020B0604030504040204" pitchFamily="34" charset="0"/>
              </a:rPr>
              <a:t>дочерней сущности</a:t>
            </a:r>
            <a:r>
              <a:rPr lang="ru-RU" altLang="ru-RU" sz="1300" dirty="0">
                <a:solidFill>
                  <a:srgbClr val="000099"/>
                </a:solidFill>
                <a:latin typeface="Verdana" panose="020B0604030504040204" pitchFamily="34" charset="0"/>
              </a:rPr>
              <a:t>.</a:t>
            </a:r>
            <a:endParaRPr lang="ru-RU" altLang="ru-RU" sz="13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13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Зачем нужна и когда используется модель сущность-связь? 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029">
            <a:extLst>
              <a:ext uri="{FF2B5EF4-FFF2-40B4-BE49-F238E27FC236}">
                <a16:creationId xmlns:a16="http://schemas.microsoft.com/office/drawing/2014/main" id="{F09816DB-526D-479B-A724-F6E9A075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577"/>
            <a:ext cx="9144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ru-RU" sz="1300" b="1" dirty="0">
                <a:solidFill>
                  <a:srgbClr val="000099"/>
                </a:solidFill>
              </a:rPr>
              <a:t>ER-</a:t>
            </a:r>
            <a:r>
              <a:rPr lang="ru-RU" altLang="ru-RU" sz="1300" b="1" dirty="0">
                <a:solidFill>
                  <a:srgbClr val="000099"/>
                </a:solidFill>
              </a:rPr>
              <a:t>диаграммы</a:t>
            </a:r>
            <a:r>
              <a:rPr lang="ru-RU" altLang="ru-RU" sz="1300" dirty="0">
                <a:solidFill>
                  <a:srgbClr val="000099"/>
                </a:solidFill>
              </a:rPr>
              <a:t> предназначены для разработки </a:t>
            </a:r>
            <a:r>
              <a:rPr lang="ru-RU" altLang="ru-RU" sz="1300" i="1" dirty="0">
                <a:solidFill>
                  <a:srgbClr val="000099"/>
                </a:solidFill>
              </a:rPr>
              <a:t>концептуальных моделей</a:t>
            </a:r>
            <a:r>
              <a:rPr lang="ru-RU" altLang="ru-RU" sz="1300" dirty="0">
                <a:solidFill>
                  <a:srgbClr val="000099"/>
                </a:solidFill>
              </a:rPr>
              <a:t>, но инструментарий обычно позволяет создавать </a:t>
            </a:r>
            <a:r>
              <a:rPr lang="ru-RU" altLang="ru-RU" sz="1300" i="1" dirty="0">
                <a:solidFill>
                  <a:srgbClr val="000099"/>
                </a:solidFill>
              </a:rPr>
              <a:t>логические </a:t>
            </a:r>
            <a:r>
              <a:rPr lang="ru-RU" altLang="ru-RU" sz="1300" dirty="0">
                <a:solidFill>
                  <a:srgbClr val="000099"/>
                </a:solidFill>
              </a:rPr>
              <a:t>и </a:t>
            </a:r>
            <a:r>
              <a:rPr lang="ru-RU" altLang="ru-RU" sz="1300" i="1" dirty="0">
                <a:solidFill>
                  <a:srgbClr val="000099"/>
                </a:solidFill>
              </a:rPr>
              <a:t>физические модели</a:t>
            </a:r>
            <a:r>
              <a:rPr lang="ru-RU" altLang="ru-RU" sz="13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Чтобы уточнить ответ на вопрос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когда используется?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 мы в очередной раз выйдем за общепринятые рамки предмета баз данных. Далее весьма упрощенно рассмотрим </a:t>
            </a:r>
            <a:r>
              <a:rPr lang="ru-RU" altLang="ru-RU" sz="1300" b="1" dirty="0">
                <a:solidFill>
                  <a:srgbClr val="CC3300"/>
                </a:solidFill>
              </a:rPr>
              <a:t>жизненный цикл информационной системы</a:t>
            </a:r>
            <a:r>
              <a:rPr lang="ru-RU" altLang="ru-RU" sz="1300" dirty="0">
                <a:solidFill>
                  <a:srgbClr val="000099"/>
                </a:solidFill>
              </a:rPr>
              <a:t>, частью которой обычно бывает база данных, выделив всего две понятные начинающим модели этого цикла. Вы увидите, что </a:t>
            </a:r>
            <a:r>
              <a:rPr lang="ru-RU" altLang="ru-RU" sz="1300" i="1" dirty="0">
                <a:solidFill>
                  <a:srgbClr val="000099"/>
                </a:solidFill>
              </a:rPr>
              <a:t>модель сущность - связь</a:t>
            </a:r>
            <a:r>
              <a:rPr lang="ru-RU" altLang="ru-RU" sz="1300" dirty="0">
                <a:solidFill>
                  <a:srgbClr val="000099"/>
                </a:solidFill>
              </a:rPr>
              <a:t> создается на начальных стадиях – </a:t>
            </a:r>
            <a:r>
              <a:rPr lang="ru-RU" altLang="ru-RU" sz="1300" b="1" dirty="0">
                <a:solidFill>
                  <a:srgbClr val="CC3300"/>
                </a:solidFill>
              </a:rPr>
              <a:t>анализе</a:t>
            </a:r>
            <a:r>
              <a:rPr lang="ru-RU" altLang="ru-RU" sz="1300" dirty="0">
                <a:solidFill>
                  <a:srgbClr val="000099"/>
                </a:solidFill>
              </a:rPr>
              <a:t> и </a:t>
            </a:r>
            <a:r>
              <a:rPr lang="ru-RU" altLang="ru-RU" sz="1300" b="1" dirty="0">
                <a:solidFill>
                  <a:srgbClr val="CC3300"/>
                </a:solidFill>
              </a:rPr>
              <a:t>проектировании</a:t>
            </a:r>
            <a:r>
              <a:rPr lang="ru-RU" altLang="ru-RU" sz="1300" dirty="0">
                <a:solidFill>
                  <a:srgbClr val="000099"/>
                </a:solidFill>
              </a:rPr>
              <a:t>. По созданной физической модели автоматически генерируются скрипты создающие базу.</a:t>
            </a:r>
            <a:endParaRPr lang="en-US" altLang="ru-RU" sz="1300" dirty="0">
              <a:solidFill>
                <a:srgbClr val="000099"/>
              </a:solidFill>
            </a:endParaRPr>
          </a:p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Всё начинается с описания бизнес-процессов, а затем к ним привязывают обеспечивающие структуры данных, описываемые </a:t>
            </a:r>
            <a:r>
              <a:rPr lang="en-US" altLang="ru-RU" sz="1300" dirty="0">
                <a:solidFill>
                  <a:srgbClr val="000099"/>
                </a:solidFill>
              </a:rPr>
              <a:t>ER-</a:t>
            </a:r>
            <a:r>
              <a:rPr lang="ru-RU" altLang="ru-RU" sz="1300" dirty="0">
                <a:solidFill>
                  <a:srgbClr val="000099"/>
                </a:solidFill>
              </a:rPr>
              <a:t>диаграммами. Но в этом курсе мы должны рассматривать только базы данных. Остальную информацию вы можете найти в материалах курса </a:t>
            </a:r>
            <a:r>
              <a:rPr lang="en-US" altLang="ru-RU" sz="1300" b="1" dirty="0">
                <a:solidFill>
                  <a:srgbClr val="000099"/>
                </a:solidFill>
              </a:rPr>
              <a:t>“CASE-</a:t>
            </a:r>
            <a:r>
              <a:rPr lang="ru-RU" altLang="ru-RU" sz="1300" b="1" dirty="0">
                <a:solidFill>
                  <a:srgbClr val="000099"/>
                </a:solidFill>
              </a:rPr>
              <a:t>средства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8A34A-DBE7-4183-9958-E9F13BAC532D}"/>
              </a:ext>
            </a:extLst>
          </p:cNvPr>
          <p:cNvSpPr txBox="1"/>
          <p:nvPr/>
        </p:nvSpPr>
        <p:spPr>
          <a:xfrm>
            <a:off x="5642132" y="3161280"/>
            <a:ext cx="3491880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1300" dirty="0">
                <a:solidFill>
                  <a:srgbClr val="000099"/>
                </a:solidFill>
              </a:rPr>
              <a:t>Для описания возможного набора моделей используют диаграммы </a:t>
            </a:r>
            <a:r>
              <a:rPr lang="ru-RU" sz="1300" dirty="0" err="1">
                <a:solidFill>
                  <a:srgbClr val="000099"/>
                </a:solidFill>
              </a:rPr>
              <a:t>Захмана</a:t>
            </a:r>
            <a:r>
              <a:rPr lang="ru-RU" sz="1300" dirty="0">
                <a:solidFill>
                  <a:srgbClr val="000099"/>
                </a:solidFill>
              </a:rPr>
              <a:t>.</a:t>
            </a:r>
          </a:p>
          <a:p>
            <a:pPr marL="0" indent="0" algn="just">
              <a:buNone/>
              <a:defRPr/>
            </a:pPr>
            <a:r>
              <a:rPr lang="ru-RU" sz="1300" dirty="0">
                <a:solidFill>
                  <a:srgbClr val="000099"/>
                </a:solidFill>
              </a:rPr>
              <a:t>Использование семантических моделей позволяет существенно расширить фиксируемую в модели семантику данных, но не исчерпывает все возможные семантики.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F16E8-FBC2-4F00-9562-D763A7B5C4FD}"/>
              </a:ext>
            </a:extLst>
          </p:cNvPr>
          <p:cNvSpPr txBox="1"/>
          <p:nvPr/>
        </p:nvSpPr>
        <p:spPr>
          <a:xfrm>
            <a:off x="38972" y="2711546"/>
            <a:ext cx="17281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400" b="1" dirty="0">
                <a:solidFill>
                  <a:srgbClr val="CC3300"/>
                </a:solidFill>
              </a:rPr>
              <a:t>Другие семантические модели</a:t>
            </a:r>
            <a:r>
              <a:rPr lang="en-US" altLang="ru-RU" sz="1400" b="1" dirty="0">
                <a:solidFill>
                  <a:srgbClr val="CC3300"/>
                </a:solidFill>
              </a:rPr>
              <a:t>:</a:t>
            </a:r>
            <a:endParaRPr lang="ru-RU" sz="1400" b="1" dirty="0">
              <a:solidFill>
                <a:srgbClr val="CC33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0E021-444A-45C1-8C3B-5E32FB348859}"/>
              </a:ext>
            </a:extLst>
          </p:cNvPr>
          <p:cNvSpPr txBox="1"/>
          <p:nvPr/>
        </p:nvSpPr>
        <p:spPr>
          <a:xfrm>
            <a:off x="1547664" y="2707601"/>
            <a:ext cx="435597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300" b="1" dirty="0"/>
              <a:t>UML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300" b="1" dirty="0"/>
              <a:t>Диаграммы </a:t>
            </a:r>
            <a:r>
              <a:rPr lang="ru-RU" sz="1300" b="1" dirty="0" err="1"/>
              <a:t>Баркера</a:t>
            </a:r>
            <a:endParaRPr lang="ru-RU" sz="13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300" b="1" dirty="0"/>
              <a:t>Семантические сети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300" b="1" dirty="0"/>
              <a:t>Концептуальные графы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300" b="1" dirty="0"/>
              <a:t>Объектная семантическая модель (</a:t>
            </a:r>
            <a:r>
              <a:rPr lang="ru-RU" sz="1300" b="1" dirty="0" err="1"/>
              <a:t>Крёнке</a:t>
            </a:r>
            <a:r>
              <a:rPr lang="ru-RU" sz="13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300" b="1" dirty="0"/>
              <a:t>BPM</a:t>
            </a:r>
            <a:endParaRPr lang="ru-RU" sz="1300" b="1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300" b="1" dirty="0"/>
              <a:t>Модели ISO 15926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ru-RU" sz="1300" b="1" dirty="0"/>
              <a:t>…….</a:t>
            </a: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02060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Жизненный цикл баз данных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029">
            <a:extLst>
              <a:ext uri="{FF2B5EF4-FFF2-40B4-BE49-F238E27FC236}">
                <a16:creationId xmlns:a16="http://schemas.microsoft.com/office/drawing/2014/main" id="{F09816DB-526D-479B-A724-F6E9A075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6564"/>
            <a:ext cx="9144000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6000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ru-RU" altLang="ru-RU" sz="1250" dirty="0">
                <a:solidFill>
                  <a:srgbClr val="000099"/>
                </a:solidFill>
              </a:rPr>
              <a:t>Выделим этапы разработки, называемые </a:t>
            </a:r>
            <a:r>
              <a:rPr lang="ru-RU" altLang="ru-RU" sz="1250" b="1" dirty="0">
                <a:solidFill>
                  <a:srgbClr val="CC3300"/>
                </a:solidFill>
              </a:rPr>
              <a:t>«Анализ»</a:t>
            </a:r>
            <a:r>
              <a:rPr lang="ru-RU" altLang="ru-RU" sz="1250" dirty="0">
                <a:solidFill>
                  <a:srgbClr val="000099"/>
                </a:solidFill>
              </a:rPr>
              <a:t>, </a:t>
            </a:r>
            <a:r>
              <a:rPr lang="ru-RU" altLang="ru-RU" sz="1250" b="1" dirty="0">
                <a:solidFill>
                  <a:srgbClr val="CC3300"/>
                </a:solidFill>
              </a:rPr>
              <a:t>«Проектирование»</a:t>
            </a:r>
            <a:r>
              <a:rPr lang="ru-RU" altLang="ru-RU" sz="1250" dirty="0">
                <a:solidFill>
                  <a:srgbClr val="000099"/>
                </a:solidFill>
              </a:rPr>
              <a:t> и </a:t>
            </a:r>
            <a:r>
              <a:rPr lang="ru-RU" altLang="ru-RU" sz="1250" b="1" dirty="0">
                <a:solidFill>
                  <a:srgbClr val="CC3300"/>
                </a:solidFill>
              </a:rPr>
              <a:t>«Реализация»</a:t>
            </a:r>
            <a:r>
              <a:rPr lang="ru-RU" altLang="ru-RU" sz="1250" dirty="0">
                <a:solidFill>
                  <a:srgbClr val="000099"/>
                </a:solidFill>
              </a:rPr>
              <a:t>. Обратим внимание на то, что только в некоторых технологиях разработки эти этапы выполняются последовательно и один раз за весь процесс разработки.</a:t>
            </a:r>
          </a:p>
          <a:p>
            <a:pPr indent="36000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ru-RU" altLang="ru-RU" sz="1250" dirty="0">
                <a:solidFill>
                  <a:srgbClr val="000099"/>
                </a:solidFill>
              </a:rPr>
              <a:t>Будем помнить, что модель базы данных отображает часть информации из модели бизнеса, а пользователь </a:t>
            </a:r>
            <a:r>
              <a:rPr lang="en-US" altLang="ru-RU" sz="1250" dirty="0">
                <a:solidFill>
                  <a:srgbClr val="000099"/>
                </a:solidFill>
              </a:rPr>
              <a:t>“</a:t>
            </a:r>
            <a:r>
              <a:rPr lang="ru-RU" altLang="ru-RU" sz="1250" dirty="0">
                <a:solidFill>
                  <a:srgbClr val="000099"/>
                </a:solidFill>
              </a:rPr>
              <a:t>видит</a:t>
            </a:r>
            <a:r>
              <a:rPr lang="en-US" altLang="ru-RU" sz="1250" dirty="0">
                <a:solidFill>
                  <a:srgbClr val="000099"/>
                </a:solidFill>
              </a:rPr>
              <a:t>” </a:t>
            </a:r>
            <a:r>
              <a:rPr lang="ru-RU" altLang="ru-RU" sz="1250" dirty="0">
                <a:solidFill>
                  <a:srgbClr val="000099"/>
                </a:solidFill>
              </a:rPr>
              <a:t>данные в базе через </a:t>
            </a:r>
            <a:r>
              <a:rPr lang="en-US" altLang="ru-RU" sz="1250" dirty="0">
                <a:solidFill>
                  <a:srgbClr val="000099"/>
                </a:solidFill>
              </a:rPr>
              <a:t>“</a:t>
            </a:r>
            <a:r>
              <a:rPr lang="ru-RU" altLang="ru-RU" sz="1250" dirty="0">
                <a:solidFill>
                  <a:srgbClr val="000099"/>
                </a:solidFill>
              </a:rPr>
              <a:t>окно</a:t>
            </a:r>
            <a:r>
              <a:rPr lang="en-US" altLang="ru-RU" sz="1250" dirty="0">
                <a:solidFill>
                  <a:srgbClr val="000099"/>
                </a:solidFill>
              </a:rPr>
              <a:t>”</a:t>
            </a:r>
            <a:r>
              <a:rPr lang="ru-RU" altLang="ru-RU" sz="1250" dirty="0">
                <a:solidFill>
                  <a:srgbClr val="000099"/>
                </a:solidFill>
              </a:rPr>
              <a:t> интерфейса, пользователя, который в настоящее время пишется преимущественно в объектной парадигме программирования.</a:t>
            </a:r>
          </a:p>
          <a:p>
            <a:pPr indent="36000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ru-RU" altLang="ru-RU" sz="1250" b="1" dirty="0">
                <a:solidFill>
                  <a:srgbClr val="CE2816"/>
                </a:solidFill>
              </a:rPr>
              <a:t>Анализ</a:t>
            </a:r>
            <a:endParaRPr lang="en-US" altLang="ru-RU" sz="1250" b="1" dirty="0">
              <a:solidFill>
                <a:srgbClr val="CE2816"/>
              </a:solidFill>
            </a:endParaRPr>
          </a:p>
          <a:p>
            <a:pPr marL="171450" indent="-171450" algn="just">
              <a:spcBef>
                <a:spcPts val="0"/>
              </a:spcBef>
              <a:spcAft>
                <a:spcPts val="200"/>
              </a:spcAft>
              <a:defRPr/>
            </a:pPr>
            <a:r>
              <a:rPr lang="ru-RU" altLang="ru-RU" sz="1250" dirty="0">
                <a:solidFill>
                  <a:srgbClr val="000099"/>
                </a:solidFill>
              </a:rPr>
              <a:t>Определяются </a:t>
            </a:r>
            <a:r>
              <a:rPr lang="ru-RU" altLang="ru-RU" sz="1250" b="1" dirty="0">
                <a:solidFill>
                  <a:srgbClr val="000099"/>
                </a:solidFill>
              </a:rPr>
              <a:t>цели</a:t>
            </a:r>
            <a:r>
              <a:rPr lang="ru-RU" altLang="ru-RU" sz="1250" dirty="0">
                <a:solidFill>
                  <a:srgbClr val="000099"/>
                </a:solidFill>
              </a:rPr>
              <a:t> создания информационной системы. Выбирается </a:t>
            </a:r>
            <a:r>
              <a:rPr lang="ru-RU" altLang="ru-RU" sz="1250" b="1" dirty="0">
                <a:solidFill>
                  <a:srgbClr val="000099"/>
                </a:solidFill>
              </a:rPr>
              <a:t>стратегия разработки</a:t>
            </a:r>
            <a:r>
              <a:rPr lang="ru-RU" altLang="ru-RU" sz="1250" dirty="0">
                <a:solidFill>
                  <a:srgbClr val="000099"/>
                </a:solidFill>
              </a:rPr>
              <a:t>. Исследуются </a:t>
            </a:r>
            <a:r>
              <a:rPr lang="ru-RU" altLang="ru-RU" sz="1250" b="1" dirty="0">
                <a:solidFill>
                  <a:srgbClr val="000099"/>
                </a:solidFill>
              </a:rPr>
              <a:t>риски</a:t>
            </a:r>
            <a:r>
              <a:rPr lang="ru-RU" altLang="ru-RU" sz="1250" dirty="0">
                <a:solidFill>
                  <a:srgbClr val="000099"/>
                </a:solidFill>
              </a:rPr>
              <a:t>. Определяются особенности </a:t>
            </a:r>
            <a:r>
              <a:rPr lang="ru-RU" altLang="ru-RU" sz="1250" b="1" dirty="0">
                <a:solidFill>
                  <a:srgbClr val="000099"/>
                </a:solidFill>
              </a:rPr>
              <a:t>управления проектом</a:t>
            </a:r>
            <a:r>
              <a:rPr lang="ru-RU" altLang="ru-RU" sz="1250" dirty="0">
                <a:solidFill>
                  <a:srgbClr val="000099"/>
                </a:solidFill>
              </a:rPr>
              <a:t>.</a:t>
            </a:r>
          </a:p>
          <a:p>
            <a:pPr marL="171450" indent="-171450" algn="just">
              <a:spcBef>
                <a:spcPts val="0"/>
              </a:spcBef>
              <a:spcAft>
                <a:spcPts val="200"/>
              </a:spcAft>
              <a:defRPr/>
            </a:pPr>
            <a:r>
              <a:rPr lang="ru-RU" altLang="ru-RU" sz="1250" dirty="0">
                <a:solidFill>
                  <a:srgbClr val="000099"/>
                </a:solidFill>
              </a:rPr>
              <a:t>Подробно исследуют </a:t>
            </a:r>
            <a:r>
              <a:rPr lang="ru-RU" altLang="ru-RU" sz="1250" b="1" dirty="0">
                <a:solidFill>
                  <a:srgbClr val="000099"/>
                </a:solidFill>
              </a:rPr>
              <a:t>бизнес-процессы</a:t>
            </a:r>
            <a:r>
              <a:rPr lang="ru-RU" altLang="ru-RU" sz="1250" dirty="0">
                <a:solidFill>
                  <a:srgbClr val="000099"/>
                </a:solidFill>
              </a:rPr>
              <a:t>, создавая их описание, например, в </a:t>
            </a:r>
            <a:r>
              <a:rPr lang="en-US" altLang="ru-RU" sz="1250" dirty="0" err="1">
                <a:solidFill>
                  <a:srgbClr val="000099"/>
                </a:solidFill>
              </a:rPr>
              <a:t>BPwin</a:t>
            </a:r>
            <a:r>
              <a:rPr lang="ru-RU" altLang="ru-RU" sz="1250" dirty="0">
                <a:solidFill>
                  <a:srgbClr val="000099"/>
                </a:solidFill>
              </a:rPr>
              <a:t> </a:t>
            </a:r>
            <a:r>
              <a:rPr lang="en-US" altLang="ru-RU" sz="1250" dirty="0">
                <a:solidFill>
                  <a:srgbClr val="000099"/>
                </a:solidFill>
              </a:rPr>
              <a:t>(</a:t>
            </a:r>
            <a:r>
              <a:rPr lang="ru-RU" altLang="ru-RU" sz="1250" dirty="0">
                <a:solidFill>
                  <a:srgbClr val="000099"/>
                </a:solidFill>
              </a:rPr>
              <a:t>стандарты </a:t>
            </a:r>
            <a:r>
              <a:rPr lang="en-US" altLang="ru-RU" sz="1250" dirty="0">
                <a:solidFill>
                  <a:srgbClr val="000099"/>
                </a:solidFill>
              </a:rPr>
              <a:t>IDEF0, IDEF3)</a:t>
            </a:r>
            <a:r>
              <a:rPr lang="ru-RU" altLang="ru-RU" sz="1250" dirty="0">
                <a:solidFill>
                  <a:srgbClr val="000099"/>
                </a:solidFill>
              </a:rPr>
              <a:t>. Выявляют информацию, необходимую для выполнения этих процессов. Выделяют сущности, их атрибуты и связи между ними. Создают информационную модель. На следующем этапе проектирования будет разработана модель данных.</a:t>
            </a:r>
          </a:p>
          <a:p>
            <a:pPr marL="171450" indent="-171450" algn="just">
              <a:spcBef>
                <a:spcPts val="0"/>
              </a:spcBef>
              <a:spcAft>
                <a:spcPts val="200"/>
              </a:spcAft>
              <a:defRPr/>
            </a:pPr>
            <a:r>
              <a:rPr lang="ru-RU" altLang="ru-RU" sz="1250" dirty="0">
                <a:solidFill>
                  <a:srgbClr val="000099"/>
                </a:solidFill>
              </a:rPr>
              <a:t>Особое внимание следует уделить </a:t>
            </a:r>
            <a:r>
              <a:rPr lang="ru-RU" altLang="ru-RU" sz="1250" b="1" dirty="0">
                <a:solidFill>
                  <a:srgbClr val="000099"/>
                </a:solidFill>
              </a:rPr>
              <a:t>полноте информации, анализу возможных противоречий, поиску неиспользуемых и </a:t>
            </a:r>
            <a:r>
              <a:rPr lang="ru-RU" altLang="ru-RU" sz="1250" b="1" dirty="0" err="1">
                <a:solidFill>
                  <a:srgbClr val="000099"/>
                </a:solidFill>
              </a:rPr>
              <a:t>дублирующихся</a:t>
            </a:r>
            <a:r>
              <a:rPr lang="ru-RU" altLang="ru-RU" sz="1250" b="1" dirty="0">
                <a:solidFill>
                  <a:srgbClr val="000099"/>
                </a:solidFill>
              </a:rPr>
              <a:t> данных.</a:t>
            </a:r>
            <a:r>
              <a:rPr lang="ru-RU" altLang="ru-RU" sz="1250" dirty="0">
                <a:solidFill>
                  <a:srgbClr val="000099"/>
                </a:solidFill>
              </a:rPr>
              <a:t> Помните, что заказчику легче формулировать спецификации отдельных компонентов системы, а не всей системы.</a:t>
            </a:r>
            <a:endParaRPr lang="en-US" altLang="ru-RU" sz="1250" dirty="0">
              <a:solidFill>
                <a:srgbClr val="000099"/>
              </a:solidFill>
            </a:endParaRPr>
          </a:p>
          <a:p>
            <a:pPr marL="171450" indent="-171450" algn="just">
              <a:spcBef>
                <a:spcPts val="0"/>
              </a:spcBef>
              <a:spcAft>
                <a:spcPts val="200"/>
              </a:spcAft>
              <a:defRPr/>
            </a:pPr>
            <a:r>
              <a:rPr lang="ru-RU" altLang="ru-RU" sz="1250" dirty="0">
                <a:solidFill>
                  <a:srgbClr val="000099"/>
                </a:solidFill>
              </a:rPr>
              <a:t>Желательно описание бизнеса и информационной модели оформлять в виде документа – </a:t>
            </a:r>
            <a:r>
              <a:rPr lang="ru-RU" altLang="ru-RU" sz="1250" b="1" dirty="0">
                <a:solidFill>
                  <a:srgbClr val="CC3300"/>
                </a:solidFill>
              </a:rPr>
              <a:t>спецификации</a:t>
            </a:r>
            <a:r>
              <a:rPr lang="ru-RU" altLang="ru-RU" sz="1250" dirty="0">
                <a:solidFill>
                  <a:srgbClr val="000099"/>
                </a:solidFill>
              </a:rPr>
              <a:t>.</a:t>
            </a:r>
          </a:p>
          <a:p>
            <a:pPr indent="360000" algn="ctr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ru-RU" altLang="ru-RU" sz="1250" b="1" dirty="0">
                <a:solidFill>
                  <a:srgbClr val="CC3300"/>
                </a:solidFill>
              </a:rPr>
              <a:t>Два взаимосвязанных аспекта спецификации:</a:t>
            </a:r>
          </a:p>
          <a:p>
            <a:pPr marL="171450" indent="-171450">
              <a:spcBef>
                <a:spcPts val="0"/>
              </a:spcBef>
              <a:spcAft>
                <a:spcPts val="200"/>
              </a:spcAft>
              <a:defRPr/>
            </a:pPr>
            <a:r>
              <a:rPr lang="ru-RU" altLang="ru-RU" sz="1250" b="1" dirty="0">
                <a:solidFill>
                  <a:srgbClr val="000099"/>
                </a:solidFill>
              </a:rPr>
              <a:t>функциональный</a:t>
            </a:r>
            <a:r>
              <a:rPr lang="ru-RU" altLang="ru-RU" sz="1250" dirty="0">
                <a:solidFill>
                  <a:srgbClr val="000099"/>
                </a:solidFill>
              </a:rPr>
              <a:t> - описание процессов; </a:t>
            </a:r>
          </a:p>
          <a:p>
            <a:pPr marL="171450" indent="-171450">
              <a:spcBef>
                <a:spcPts val="0"/>
              </a:spcBef>
              <a:spcAft>
                <a:spcPts val="200"/>
              </a:spcAft>
              <a:defRPr/>
            </a:pPr>
            <a:r>
              <a:rPr lang="ru-RU" altLang="ru-RU" sz="1250" b="1" dirty="0">
                <a:solidFill>
                  <a:srgbClr val="000099"/>
                </a:solidFill>
              </a:rPr>
              <a:t>информационный</a:t>
            </a:r>
            <a:r>
              <a:rPr lang="ru-RU" altLang="ru-RU" sz="1250" dirty="0">
                <a:solidFill>
                  <a:srgbClr val="000099"/>
                </a:solidFill>
              </a:rPr>
              <a:t> - описание данных, необходимых для управления этими процессами. </a:t>
            </a:r>
          </a:p>
        </p:txBody>
      </p:sp>
    </p:spTree>
    <p:extLst>
      <p:ext uri="{BB962C8B-B14F-4D97-AF65-F5344CB8AC3E}">
        <p14:creationId xmlns:p14="http://schemas.microsoft.com/office/powerpoint/2010/main" val="88440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Модели данных, которые называют семантическими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1991" y="461651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Инфологические модели принято называть семантическими. Среди них наиболее известна модель </a:t>
            </a:r>
            <a:r>
              <a:rPr lang="en-US" sz="1400" b="1" dirty="0">
                <a:solidFill>
                  <a:srgbClr val="000099"/>
                </a:solidFill>
              </a:rPr>
              <a:t>“</a:t>
            </a:r>
            <a:r>
              <a:rPr lang="ru-RU" sz="1400" b="1" dirty="0">
                <a:solidFill>
                  <a:srgbClr val="000099"/>
                </a:solidFill>
              </a:rPr>
              <a:t>сущность - связь</a:t>
            </a:r>
            <a:r>
              <a:rPr lang="en-US" sz="1400" b="1" dirty="0">
                <a:solidFill>
                  <a:srgbClr val="000099"/>
                </a:solidFill>
              </a:rPr>
              <a:t>”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b="1" dirty="0">
                <a:solidFill>
                  <a:srgbClr val="000099"/>
                </a:solidFill>
              </a:rPr>
              <a:t>Семантическая модель данных</a:t>
            </a:r>
            <a:r>
              <a:rPr lang="ru-RU" sz="1400" dirty="0">
                <a:solidFill>
                  <a:srgbClr val="000099"/>
                </a:solidFill>
              </a:rPr>
              <a:t> обычно определяется как </a:t>
            </a:r>
            <a:r>
              <a:rPr lang="ru-RU" sz="1400" i="1" dirty="0">
                <a:solidFill>
                  <a:srgbClr val="000099"/>
                </a:solidFill>
              </a:rPr>
              <a:t>схема,</a:t>
            </a:r>
            <a:r>
              <a:rPr lang="ru-RU" sz="1400" dirty="0">
                <a:solidFill>
                  <a:srgbClr val="000099"/>
                </a:solidFill>
              </a:rPr>
              <a:t> показывающая соотношения хранимых символов (наборов записей, сущностей) с реальным миром.</a:t>
            </a:r>
          </a:p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Два больших </a:t>
            </a:r>
            <a:r>
              <a:rPr lang="en-US" sz="1400" dirty="0">
                <a:solidFill>
                  <a:srgbClr val="000099"/>
                </a:solidFill>
              </a:rPr>
              <a:t>“</a:t>
            </a:r>
            <a:r>
              <a:rPr lang="ru-RU" sz="1400" dirty="0">
                <a:solidFill>
                  <a:srgbClr val="000099"/>
                </a:solidFill>
              </a:rPr>
              <a:t>но</a:t>
            </a:r>
            <a:r>
              <a:rPr lang="en-US" sz="1400" dirty="0">
                <a:solidFill>
                  <a:srgbClr val="000099"/>
                </a:solidFill>
              </a:rPr>
              <a:t>”</a:t>
            </a:r>
            <a:r>
              <a:rPr lang="ru-RU" sz="1400" dirty="0">
                <a:solidFill>
                  <a:srgbClr val="000099"/>
                </a:solidFill>
              </a:rPr>
              <a:t>: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dirty="0">
                <a:solidFill>
                  <a:srgbClr val="000099"/>
                </a:solidFill>
              </a:rPr>
              <a:t>Ещё в 1988 г. </a:t>
            </a:r>
            <a:r>
              <a:rPr lang="ru-RU" sz="1400" dirty="0" err="1">
                <a:solidFill>
                  <a:srgbClr val="000099"/>
                </a:solidFill>
              </a:rPr>
              <a:t>Э.Кодд</a:t>
            </a:r>
            <a:r>
              <a:rPr lang="ru-RU" sz="1400" dirty="0">
                <a:solidFill>
                  <a:srgbClr val="000099"/>
                </a:solidFill>
              </a:rPr>
              <a:t> указывал, что ярлык </a:t>
            </a:r>
            <a:r>
              <a:rPr lang="en-US" sz="1400" dirty="0">
                <a:solidFill>
                  <a:srgbClr val="000099"/>
                </a:solidFill>
              </a:rPr>
              <a:t>“</a:t>
            </a:r>
            <a:r>
              <a:rPr lang="ru-RU" sz="1400" dirty="0">
                <a:solidFill>
                  <a:srgbClr val="000099"/>
                </a:solidFill>
              </a:rPr>
              <a:t>семантическое</a:t>
            </a:r>
            <a:r>
              <a:rPr lang="en-US" sz="1400" dirty="0">
                <a:solidFill>
                  <a:srgbClr val="000099"/>
                </a:solidFill>
              </a:rPr>
              <a:t>”</a:t>
            </a:r>
            <a:r>
              <a:rPr lang="ru-RU" sz="1400" dirty="0">
                <a:solidFill>
                  <a:srgbClr val="000099"/>
                </a:solidFill>
              </a:rPr>
              <a:t> не должен интерпретироваться в каком-либо абсолютном смысле. Дело в том, </a:t>
            </a:r>
            <a:r>
              <a:rPr lang="ru-RU" sz="1400" i="1" dirty="0">
                <a:solidFill>
                  <a:srgbClr val="000099"/>
                </a:solidFill>
              </a:rPr>
              <a:t>что семантики существуют в любой модели данных</a:t>
            </a:r>
            <a:r>
              <a:rPr lang="ru-RU" sz="1400" dirty="0">
                <a:solidFill>
                  <a:srgbClr val="000099"/>
                </a:solidFill>
              </a:rPr>
              <a:t>, но объём и содержание их могут </a:t>
            </a:r>
            <a:r>
              <a:rPr lang="ru-RU" sz="1400" i="1" dirty="0">
                <a:solidFill>
                  <a:srgbClr val="000099"/>
                </a:solidFill>
              </a:rPr>
              <a:t>сильно отличаться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1400" dirty="0">
                <a:solidFill>
                  <a:srgbClr val="000099"/>
                </a:solidFill>
              </a:rPr>
              <a:t>А почему прагматика обычно не рассматривается в семантических моделях? Она что, определена однозначно?</a:t>
            </a:r>
          </a:p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b="1" u="sng" dirty="0">
                <a:solidFill>
                  <a:srgbClr val="CC3300"/>
                </a:solidFill>
              </a:rPr>
              <a:t>Пример</a:t>
            </a:r>
            <a:r>
              <a:rPr lang="ru-RU" sz="1400" b="1" dirty="0">
                <a:solidFill>
                  <a:srgbClr val="CC3300"/>
                </a:solidFill>
              </a:rPr>
              <a:t>: </a:t>
            </a:r>
            <a:r>
              <a:rPr lang="ru-RU" sz="1400" dirty="0">
                <a:solidFill>
                  <a:srgbClr val="000099"/>
                </a:solidFill>
              </a:rPr>
              <a:t>Как интерпретировать обычную таблицу?</a:t>
            </a:r>
          </a:p>
          <a:p>
            <a:pPr indent="360000" algn="just"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Ответы (основанные на трёх разных прагматиках):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rgbClr val="000099"/>
                </a:solidFill>
              </a:rPr>
              <a:t>Как набор записей.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rgbClr val="000099"/>
                </a:solidFill>
              </a:rPr>
              <a:t>Как многомерный куб.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sz="1400" dirty="0">
                <a:solidFill>
                  <a:srgbClr val="000099"/>
                </a:solidFill>
              </a:rPr>
              <a:t>Как импликацию (продукцию).</a:t>
            </a:r>
          </a:p>
        </p:txBody>
      </p:sp>
    </p:spTree>
    <p:extLst>
      <p:ext uri="{BB962C8B-B14F-4D97-AF65-F5344CB8AC3E}">
        <p14:creationId xmlns:p14="http://schemas.microsoft.com/office/powerpoint/2010/main" val="1511481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Проектирование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029">
            <a:extLst>
              <a:ext uri="{FF2B5EF4-FFF2-40B4-BE49-F238E27FC236}">
                <a16:creationId xmlns:a16="http://schemas.microsoft.com/office/drawing/2014/main" id="{F09816DB-526D-479B-A724-F6E9A075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1651"/>
            <a:ext cx="9144000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На </a:t>
            </a:r>
            <a:r>
              <a:rPr lang="ru-RU" altLang="ru-RU" sz="1400" b="1" dirty="0">
                <a:solidFill>
                  <a:srgbClr val="CC3300"/>
                </a:solidFill>
              </a:rPr>
              <a:t>этапе проектирования</a:t>
            </a:r>
            <a:r>
              <a:rPr lang="ru-RU" altLang="ru-RU" sz="1400" dirty="0">
                <a:solidFill>
                  <a:srgbClr val="000099"/>
                </a:solidFill>
              </a:rPr>
              <a:t> используя результаты анализа уточняют </a:t>
            </a:r>
            <a:r>
              <a:rPr lang="ru-RU" altLang="ru-RU" sz="1400" i="1" dirty="0">
                <a:solidFill>
                  <a:srgbClr val="000099"/>
                </a:solidFill>
              </a:rPr>
              <a:t>семантику данных</a:t>
            </a:r>
            <a:r>
              <a:rPr lang="ru-RU" altLang="ru-RU" sz="1400" dirty="0">
                <a:solidFill>
                  <a:srgbClr val="000099"/>
                </a:solidFill>
              </a:rPr>
              <a:t> и разрабатывают: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b="1" dirty="0">
                <a:solidFill>
                  <a:srgbClr val="000099"/>
                </a:solidFill>
              </a:rPr>
              <a:t>схему базы данных </a:t>
            </a:r>
            <a:r>
              <a:rPr lang="ru-RU" altLang="ru-RU" sz="1400" dirty="0">
                <a:solidFill>
                  <a:srgbClr val="000099"/>
                </a:solidFill>
              </a:rPr>
              <a:t>(описания таблиц, представлений, столбцов, ограничений целостности, индексов, последовательностей, кластеров, процедур, функций курсоров и т.д.)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 этой целью можно создавать в </a:t>
            </a:r>
            <a:r>
              <a:rPr lang="en-US" altLang="ru-RU" sz="1400" dirty="0" err="1">
                <a:solidFill>
                  <a:srgbClr val="000099"/>
                </a:solidFill>
              </a:rPr>
              <a:t>ERwin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логические диаграммы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сущность-связь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(стандарт </a:t>
            </a:r>
            <a:r>
              <a:rPr lang="en-US" altLang="ru-RU" sz="1400" dirty="0">
                <a:solidFill>
                  <a:srgbClr val="000099"/>
                </a:solidFill>
              </a:rPr>
              <a:t>IDEF1x</a:t>
            </a:r>
            <a:r>
              <a:rPr lang="ru-RU" altLang="ru-RU" sz="1400" dirty="0">
                <a:solidFill>
                  <a:srgbClr val="000099"/>
                </a:solidFill>
              </a:rPr>
              <a:t>);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b="1" dirty="0">
                <a:solidFill>
                  <a:srgbClr val="000099"/>
                </a:solidFill>
              </a:rPr>
              <a:t>набор спецификаций модулей приложения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Схема базы и спецификации модулей приложения должны быть согласованы с результатами этапа анализа и между собой.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Важнейшая задача этапа проектирования информационной системы – обеспечение производительности.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u="sng" dirty="0">
                <a:solidFill>
                  <a:srgbClr val="000099"/>
                </a:solidFill>
              </a:rPr>
              <a:t>Рекомендуется</a:t>
            </a:r>
            <a:r>
              <a:rPr lang="ru-RU" altLang="ru-RU" sz="1400" dirty="0">
                <a:solidFill>
                  <a:srgbClr val="000099"/>
                </a:solidFill>
              </a:rPr>
              <a:t> результаты проектирования оформлять в виде единого документа, который называется </a:t>
            </a:r>
            <a:r>
              <a:rPr lang="ru-RU" altLang="ru-RU" sz="1400" b="1" dirty="0">
                <a:solidFill>
                  <a:srgbClr val="CC3300"/>
                </a:solidFill>
              </a:rPr>
              <a:t>технической спецификацией (ТС).</a:t>
            </a:r>
            <a:endParaRPr lang="ru-RU" altLang="ru-RU" sz="125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04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Реализация (разработка)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029">
            <a:extLst>
              <a:ext uri="{FF2B5EF4-FFF2-40B4-BE49-F238E27FC236}">
                <a16:creationId xmlns:a16="http://schemas.microsoft.com/office/drawing/2014/main" id="{F09816DB-526D-479B-A724-F6E9A075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1651"/>
            <a:ext cx="9144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Разработка это написание кодов приложения, в том числе: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u="sng" dirty="0">
                <a:solidFill>
                  <a:srgbClr val="000099"/>
                </a:solidFill>
              </a:rPr>
              <a:t>скриптов</a:t>
            </a:r>
            <a:r>
              <a:rPr lang="ru-RU" altLang="ru-RU" sz="1400" dirty="0">
                <a:solidFill>
                  <a:srgbClr val="000099"/>
                </a:solidFill>
              </a:rPr>
              <a:t> создающих базу и, может быть, частично заполняющих ее (серверная часть приложения, размещаемая на сервере базы данных);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u="sng" dirty="0">
                <a:solidFill>
                  <a:srgbClr val="000099"/>
                </a:solidFill>
              </a:rPr>
              <a:t>текстов</a:t>
            </a:r>
            <a:r>
              <a:rPr lang="ru-RU" altLang="ru-RU" sz="1400" dirty="0">
                <a:solidFill>
                  <a:srgbClr val="000099"/>
                </a:solidFill>
              </a:rPr>
              <a:t> хранимых процедур, функций, триггеров, курсоров (серверная часть приложения);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u="sng" dirty="0">
                <a:solidFill>
                  <a:srgbClr val="000099"/>
                </a:solidFill>
              </a:rPr>
              <a:t>текстов</a:t>
            </a:r>
            <a:r>
              <a:rPr lang="ru-RU" altLang="ru-RU" sz="1400" dirty="0">
                <a:solidFill>
                  <a:srgbClr val="000099"/>
                </a:solidFill>
              </a:rPr>
              <a:t> интерфейсов пользователя (клиентская часть приложения);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u="sng" dirty="0">
                <a:solidFill>
                  <a:srgbClr val="000099"/>
                </a:solidFill>
              </a:rPr>
              <a:t>коммуникационной части системы</a:t>
            </a:r>
            <a:r>
              <a:rPr lang="ru-RU" altLang="ru-RU" sz="1400" dirty="0">
                <a:solidFill>
                  <a:srgbClr val="000099"/>
                </a:solidFill>
              </a:rPr>
              <a:t>, в т.ч. серверы приложений.</a:t>
            </a:r>
          </a:p>
          <a:p>
            <a:pPr indent="36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	</a:t>
            </a:r>
            <a:r>
              <a:rPr lang="ru-RU" altLang="ru-RU" sz="1400" b="1" dirty="0">
                <a:solidFill>
                  <a:srgbClr val="000099"/>
                </a:solidFill>
              </a:rPr>
              <a:t>Важнейшие компоненты реализации: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Продуманное </a:t>
            </a:r>
            <a:r>
              <a:rPr lang="ru-RU" altLang="ru-RU" sz="1400" i="1" dirty="0">
                <a:solidFill>
                  <a:srgbClr val="000099"/>
                </a:solidFill>
              </a:rPr>
              <a:t>всестороннее тестирование</a:t>
            </a:r>
            <a:r>
              <a:rPr lang="ru-RU" altLang="ru-RU" sz="1400" dirty="0">
                <a:solidFill>
                  <a:srgbClr val="000099"/>
                </a:solidFill>
              </a:rPr>
              <a:t>;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i="1" dirty="0">
                <a:solidFill>
                  <a:srgbClr val="000099"/>
                </a:solidFill>
              </a:rPr>
              <a:t>Периодическое возвращение </a:t>
            </a:r>
            <a:r>
              <a:rPr lang="ru-RU" altLang="ru-RU" sz="1400" dirty="0">
                <a:solidFill>
                  <a:srgbClr val="000099"/>
                </a:solidFill>
              </a:rPr>
              <a:t>к этапам анализа и проектирования.</a:t>
            </a:r>
          </a:p>
          <a:p>
            <a:pPr indent="360000">
              <a:spcBef>
                <a:spcPts val="0"/>
              </a:spcBef>
              <a:spcAft>
                <a:spcPts val="600"/>
              </a:spcAft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Всегда помните и правильно интерпретируйте совет классика:</a:t>
            </a:r>
          </a:p>
          <a:p>
            <a:pPr indent="36000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Кодированию программы следует сопротивляться до </a:t>
            </a:r>
          </a:p>
          <a:p>
            <a:pPr indent="36000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последней возможности.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Цена ошибок, допущенных на начальных стадиях слишком велика. Чем аккуратнее вы выполнили анализ и проектирование, тем меньше вам придётся исправлять код.</a:t>
            </a:r>
          </a:p>
        </p:txBody>
      </p:sp>
    </p:spTree>
    <p:extLst>
      <p:ext uri="{BB962C8B-B14F-4D97-AF65-F5344CB8AC3E}">
        <p14:creationId xmlns:p14="http://schemas.microsoft.com/office/powerpoint/2010/main" val="2874977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Две модели жизненного цикла информационной системы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029">
            <a:extLst>
              <a:ext uri="{FF2B5EF4-FFF2-40B4-BE49-F238E27FC236}">
                <a16:creationId xmlns:a16="http://schemas.microsoft.com/office/drawing/2014/main" id="{F09816DB-526D-479B-A724-F6E9A0753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1651"/>
            <a:ext cx="914400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ru-RU" altLang="ru-RU" sz="1400" b="1" u="sng" dirty="0">
                <a:solidFill>
                  <a:srgbClr val="CC3300"/>
                </a:solidFill>
                <a:latin typeface="+mn-lt"/>
              </a:rPr>
              <a:t>Последовательная (</a:t>
            </a:r>
            <a:r>
              <a:rPr kumimoji="1" lang="en-US" altLang="ru-RU" sz="1400" b="1" u="sng" dirty="0">
                <a:solidFill>
                  <a:srgbClr val="CC3300"/>
                </a:solidFill>
                <a:latin typeface="+mn-lt"/>
              </a:rPr>
              <a:t>waterfall</a:t>
            </a:r>
            <a:r>
              <a:rPr kumimoji="1" lang="ru-RU" altLang="ru-RU" sz="1400" b="1" u="sng" dirty="0">
                <a:solidFill>
                  <a:srgbClr val="CC3300"/>
                </a:solidFill>
                <a:latin typeface="+mn-lt"/>
              </a:rPr>
              <a:t>)</a:t>
            </a:r>
            <a:r>
              <a:rPr kumimoji="1" lang="ru-RU" altLang="ru-RU" sz="1400" b="1" dirty="0">
                <a:solidFill>
                  <a:srgbClr val="CC3300"/>
                </a:solidFill>
                <a:latin typeface="+mn-lt"/>
              </a:rPr>
              <a:t> </a:t>
            </a:r>
          </a:p>
          <a:p>
            <a:pPr marL="285750" indent="-285750" algn="just">
              <a:spcBef>
                <a:spcPct val="50000"/>
              </a:spcBef>
            </a:pP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Каждый этап выполняется для всей системы. Система   разрабатывается и внедряется вся сразу, а не отдельными    модулями.</a:t>
            </a:r>
          </a:p>
          <a:p>
            <a:pPr marL="285750" indent="-285750">
              <a:spcBef>
                <a:spcPct val="50000"/>
              </a:spcBef>
            </a:pP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Следующий этап начинается после завершения предыдущего.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endParaRPr kumimoji="1" lang="ru-RU" altLang="ru-RU" sz="1400" u="sng" dirty="0">
              <a:solidFill>
                <a:srgbClr val="000099"/>
              </a:solidFill>
              <a:latin typeface="+mn-lt"/>
            </a:endParaRP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kumimoji="1" lang="ru-RU" altLang="ru-RU" sz="1400" b="1" u="sng" dirty="0">
                <a:solidFill>
                  <a:srgbClr val="CC3300"/>
                </a:solidFill>
                <a:latin typeface="+mn-lt"/>
              </a:rPr>
              <a:t>Инкрементная  </a:t>
            </a:r>
          </a:p>
          <a:p>
            <a:pPr marL="285750" indent="-285750">
              <a:spcBef>
                <a:spcPct val="50000"/>
              </a:spcBef>
            </a:pP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Система разбивается на модули, разрабатываемые раздельно и не одновременно </a:t>
            </a:r>
          </a:p>
          <a:p>
            <a:pPr marL="285750" indent="-285750">
              <a:spcBef>
                <a:spcPct val="50000"/>
              </a:spcBef>
            </a:pP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Функциональность системы наращивается постепенно</a:t>
            </a:r>
          </a:p>
          <a:p>
            <a:pPr marL="285750" indent="-285750">
              <a:spcBef>
                <a:spcPct val="50000"/>
              </a:spcBef>
            </a:pP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Итерации повторяются многократно и могут перекрываться по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58393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Последовательная модель</a:t>
            </a:r>
            <a:r>
              <a:rPr lang="ru-RU" altLang="ru-RU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 жизненного цикла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9A831F03-4CC0-4C3A-AF15-5DF8FFBEB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555526"/>
            <a:ext cx="2071688" cy="494109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6922" tIns="34529" rIns="136922" bIns="345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ru-RU" altLang="ru-RU" sz="105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2FECDD4-B80E-4315-A960-6FDB01D2D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654347"/>
            <a:ext cx="2007394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6922" tIns="34529" rIns="136922" bIns="3452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ru-RU" altLang="ru-RU" sz="1500">
                <a:solidFill>
                  <a:schemeClr val="tx2"/>
                </a:solidFill>
              </a:rPr>
              <a:t>Анализ </a:t>
            </a:r>
            <a:endParaRPr lang="en-US" altLang="ru-RU" sz="1500">
              <a:solidFill>
                <a:schemeClr val="tx2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B1BAE2B4-75CE-4CF7-B310-7D6D3DD24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117" y="1159172"/>
            <a:ext cx="2071688" cy="49411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6922" tIns="34529" rIns="136922" bIns="345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ru-RU" altLang="ru-RU" sz="105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1A90FAE-B374-4C89-93EA-5891DB8A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373" y="1277044"/>
            <a:ext cx="1839516" cy="27748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6922" tIns="34529" rIns="136922" bIns="3452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ru-RU" altLang="ru-RU" sz="1500">
                <a:solidFill>
                  <a:schemeClr val="tx2"/>
                </a:solidFill>
                <a:latin typeface="Times New Roman" panose="02020603050405020304" pitchFamily="18" charset="0"/>
              </a:rPr>
              <a:t>Проектирование</a:t>
            </a:r>
            <a:endParaRPr lang="en-US" altLang="ru-RU" sz="15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271B04E-90E1-4B2D-A564-D95F34561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8767" y="1762819"/>
            <a:ext cx="2071688" cy="4953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6922" tIns="34529" rIns="136922" bIns="345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ru-RU" altLang="ru-RU" sz="105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49E24C6-C7C2-42E0-BE35-540F241A3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774" y="1796157"/>
            <a:ext cx="2021681" cy="44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6922" tIns="34529" rIns="136922" bIns="3452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ru-RU" altLang="ru-RU" sz="1350" dirty="0">
                <a:solidFill>
                  <a:schemeClr val="tx2"/>
                </a:solidFill>
                <a:latin typeface="Times New Roman" panose="02020603050405020304" pitchFamily="18" charset="0"/>
              </a:rPr>
              <a:t>Реализация (разработка и тестирование)</a:t>
            </a:r>
            <a:endParaRPr lang="en-US" altLang="ru-RU" sz="135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7BBA90E4-8CC1-4E83-B0E0-1DBBED8C2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226" y="2367657"/>
            <a:ext cx="2071688" cy="54887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6922" tIns="34529" rIns="136922" bIns="345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ru-RU" altLang="ru-RU" sz="105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974FF5F6-59FA-494B-A108-7705F828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767" y="2531963"/>
            <a:ext cx="1937147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6922" tIns="34529" rIns="136922" bIns="3452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ru-RU" altLang="ru-RU" sz="1500">
                <a:solidFill>
                  <a:schemeClr val="tx2"/>
                </a:solidFill>
                <a:latin typeface="Times New Roman" panose="02020603050405020304" pitchFamily="18" charset="0"/>
              </a:rPr>
              <a:t>Внедрение</a:t>
            </a:r>
            <a:endParaRPr lang="en-US" altLang="ru-RU" sz="15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AutoShape 11">
            <a:extLst>
              <a:ext uri="{FF2B5EF4-FFF2-40B4-BE49-F238E27FC236}">
                <a16:creationId xmlns:a16="http://schemas.microsoft.com/office/drawing/2014/main" id="{6CD3F2C3-F5D1-4B1B-AAF0-136026CF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789" y="3027263"/>
            <a:ext cx="2071688" cy="54887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6922" tIns="34529" rIns="136922" bIns="345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ru-RU" altLang="ru-RU" sz="105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3F0A8ACE-7515-414B-868F-7495346C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821" y="3124894"/>
            <a:ext cx="1687115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6922" tIns="34529" rIns="136922" bIns="3452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350">
                <a:solidFill>
                  <a:schemeClr val="tx2"/>
                </a:solidFill>
              </a:rPr>
              <a:t>Сопровождение</a:t>
            </a:r>
            <a:endParaRPr lang="en-US" altLang="ru-RU" sz="1350">
              <a:solidFill>
                <a:schemeClr val="tx2"/>
              </a:solidFill>
            </a:endParaRPr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7CE6A160-2066-479C-B86C-DACFF2C722F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45783" y="684113"/>
            <a:ext cx="384572" cy="439341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6922" tIns="34529" rIns="136922" bIns="34529" anchor="ctr"/>
          <a:lstStyle/>
          <a:p>
            <a:endParaRPr lang="ru-RU"/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C9211775-7D7A-477E-BACD-A66A5FE23E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92292" y="1296095"/>
            <a:ext cx="384572" cy="43934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6922" tIns="34529" rIns="136922" bIns="34529" anchor="ctr"/>
          <a:lstStyle/>
          <a:p>
            <a:endParaRPr lang="ru-RU"/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D511A3FB-D0C5-4AC4-9B76-B4652F42E72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19751" y="1900932"/>
            <a:ext cx="384572" cy="439341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6922" tIns="34529" rIns="136922" bIns="34529" anchor="ctr"/>
          <a:lstStyle/>
          <a:p>
            <a:endParaRPr lang="ru-RU"/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64798596-BC90-487F-9785-45C8ED0AEAD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48997" y="2559943"/>
            <a:ext cx="383381" cy="439341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6922" tIns="34529" rIns="136922" bIns="34529" anchor="ctr"/>
          <a:lstStyle/>
          <a:p>
            <a:endParaRPr lang="ru-RU"/>
          </a:p>
        </p:txBody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6EDC5DA2-4207-40F8-8E91-9C37C5E89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817" y="1828303"/>
            <a:ext cx="2160985" cy="1458516"/>
          </a:xfrm>
          <a:prstGeom prst="cloudCallout">
            <a:avLst>
              <a:gd name="adj1" fmla="val 75236"/>
              <a:gd name="adj2" fmla="val -224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Реализовать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эту модель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можно в очень больших проектах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006EBCC1-E48F-4BAE-90A7-F42A8C249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75498"/>
            <a:ext cx="9143999" cy="548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 Этап внедрения требует в основном организационных усилий. Сопровождение это постоянные доработки информационной системы; составляет порядка 2/3 общей стоимости владения.</a:t>
            </a:r>
          </a:p>
        </p:txBody>
      </p:sp>
    </p:spTree>
    <p:extLst>
      <p:ext uri="{BB962C8B-B14F-4D97-AF65-F5344CB8AC3E}">
        <p14:creationId xmlns:p14="http://schemas.microsoft.com/office/powerpoint/2010/main" val="3888324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Недостатки последовательной модели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470219BA-567C-4164-A54C-275DFAAFE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1"/>
            <a:ext cx="9143999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Внедрение системы и поиск основной массы ошибок откладываются </a:t>
            </a:r>
            <a:r>
              <a:rPr kumimoji="1" lang="ru-RU" altLang="ru-RU" sz="1400" i="1" dirty="0">
                <a:solidFill>
                  <a:srgbClr val="000099"/>
                </a:solidFill>
                <a:latin typeface="+mn-lt"/>
              </a:rPr>
              <a:t>до окончания разработки</a:t>
            </a: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.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kumimoji="1" lang="ru-RU" altLang="ru-RU" sz="1400" i="1" dirty="0">
                <a:solidFill>
                  <a:srgbClr val="000099"/>
                </a:solidFill>
                <a:latin typeface="+mn-lt"/>
              </a:rPr>
              <a:t>Пользователи не работают с системой до момента внедрения </a:t>
            </a: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и не имеют времени для оценки и изменения постановки задачи.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Руководство заказчика оценивает работу </a:t>
            </a:r>
            <a:r>
              <a:rPr kumimoji="1" lang="ru-RU" altLang="ru-RU" sz="1400" i="1" dirty="0">
                <a:solidFill>
                  <a:srgbClr val="000099"/>
                </a:solidFill>
                <a:latin typeface="+mn-lt"/>
              </a:rPr>
              <a:t>только по бумажным документам</a:t>
            </a: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. Это может порождать недоверие.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</a:pP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Почти невозможно написать хорошую спецификацию не имея возможности ее последовательного уточнения. Для этого желательно работать с интерфейсами пользователя, тестировать отдельные алгоритмы, просматривать отчеты.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endParaRPr kumimoji="1" lang="ru-RU" altLang="ru-RU" sz="1400" u="sng" dirty="0">
              <a:solidFill>
                <a:srgbClr val="000099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kumimoji="1" lang="ru-RU" altLang="ru-RU" sz="1400" b="1" u="sng" dirty="0">
                <a:solidFill>
                  <a:srgbClr val="CC3300"/>
                </a:solidFill>
                <a:latin typeface="+mn-lt"/>
              </a:rPr>
              <a:t>Область применения</a:t>
            </a:r>
            <a:r>
              <a:rPr kumimoji="1" lang="ru-RU" altLang="ru-RU" sz="1400" b="1" dirty="0">
                <a:solidFill>
                  <a:srgbClr val="CC3300"/>
                </a:solidFill>
                <a:latin typeface="+mn-lt"/>
              </a:rPr>
              <a:t>: </a:t>
            </a:r>
            <a:r>
              <a:rPr kumimoji="1" lang="ru-RU" altLang="ru-RU" sz="1400" dirty="0">
                <a:solidFill>
                  <a:srgbClr val="000099"/>
                </a:solidFill>
                <a:latin typeface="+mn-lt"/>
              </a:rPr>
              <a:t>большие проекты, выполняемые сотнями и тысячами исполнителей, например, в оборонной промышленности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008252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Инкрементная модель</a:t>
            </a:r>
            <a:r>
              <a:rPr lang="ru-RU" altLang="ru-RU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 ЖЦ</a:t>
            </a:r>
            <a:r>
              <a:rPr lang="en-US" altLang="ru-RU" sz="1400" b="1" dirty="0">
                <a:solidFill>
                  <a:srgbClr val="C00000"/>
                </a:solidFill>
              </a:rPr>
              <a:t> 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441945EE-A1D9-4A15-B957-B5C51DB2A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2836069"/>
            <a:ext cx="2299097" cy="515541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6922" tIns="34529" rIns="136922" bIns="34529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ru-RU" altLang="ru-RU" sz="105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31">
            <a:extLst>
              <a:ext uri="{FF2B5EF4-FFF2-40B4-BE49-F238E27FC236}">
                <a16:creationId xmlns:a16="http://schemas.microsoft.com/office/drawing/2014/main" id="{C1B7FC38-4534-443D-A9E9-6D989C5E48B2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519113"/>
            <a:ext cx="5331619" cy="2930128"/>
            <a:chOff x="612" y="845"/>
            <a:chExt cx="4478" cy="2461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0CEDC06F-280C-4D07-9BAD-5279B5C61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845"/>
              <a:ext cx="1930" cy="39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lnSpc>
                  <a:spcPct val="9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endParaRPr lang="ru-RU" altLang="ru-RU" sz="105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7C77969-DDEA-4417-90A4-24FDD8048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924"/>
              <a:ext cx="17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6922" tIns="34529" rIns="136922" bIns="3452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ru-RU" altLang="ru-RU" sz="1500">
                  <a:solidFill>
                    <a:schemeClr val="tx2"/>
                  </a:solidFill>
                  <a:latin typeface="Times New Roman" panose="02020603050405020304" pitchFamily="18" charset="0"/>
                </a:rPr>
                <a:t>Анализ</a:t>
              </a:r>
              <a:endParaRPr lang="en-US" altLang="ru-RU" sz="15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6B64D9A1-617A-4C9C-B9FC-876CBAAF9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1322"/>
              <a:ext cx="1930" cy="39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lnSpc>
                  <a:spcPct val="9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endParaRPr lang="ru-RU" altLang="ru-RU" sz="105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26BF0565-6E70-4305-8F96-3222D638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1408"/>
              <a:ext cx="18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6922" tIns="34529" rIns="136922" bIns="3452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ru-RU" altLang="ru-RU" sz="1500">
                  <a:solidFill>
                    <a:schemeClr val="tx2"/>
                  </a:solidFill>
                  <a:latin typeface="Times New Roman" panose="02020603050405020304" pitchFamily="18" charset="0"/>
                </a:rPr>
                <a:t>Проектирование</a:t>
              </a:r>
              <a:endParaRPr lang="en-US" altLang="ru-RU" sz="15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779DA3A4-E57D-47B5-AC06-EAE143750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1798"/>
              <a:ext cx="1930" cy="39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lnSpc>
                  <a:spcPct val="9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endParaRPr lang="ru-RU" altLang="ru-RU" sz="105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E09FFD64-45E8-4C41-970F-9B7540E3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824"/>
              <a:ext cx="188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6922" tIns="34529" rIns="136922" bIns="3452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ru-RU" altLang="ru-RU" sz="1200" b="1">
                  <a:solidFill>
                    <a:schemeClr val="tx2"/>
                  </a:solidFill>
                </a:rPr>
                <a:t>Реализация (разработка и тестирование)</a:t>
              </a:r>
              <a:endParaRPr lang="en-US" altLang="ru-RU" sz="1200" b="1">
                <a:solidFill>
                  <a:schemeClr val="tx2"/>
                </a:solidFill>
              </a:endParaRPr>
            </a:p>
          </p:txBody>
        </p:sp>
        <p:sp>
          <p:nvSpPr>
            <p:cNvPr id="13" name="AutoShape 10">
              <a:extLst>
                <a:ext uri="{FF2B5EF4-FFF2-40B4-BE49-F238E27FC236}">
                  <a16:creationId xmlns:a16="http://schemas.microsoft.com/office/drawing/2014/main" id="{52CDEF1E-7F1C-4956-B82C-9B848260D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275"/>
              <a:ext cx="1930" cy="433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fontAlgn="b" hangingPunct="1">
                <a:lnSpc>
                  <a:spcPct val="90000"/>
                </a:lnSpc>
                <a:buClr>
                  <a:schemeClr val="tx1"/>
                </a:buClr>
                <a:buFont typeface="Wingdings" panose="05000000000000000000" pitchFamily="2" charset="2"/>
                <a:buNone/>
              </a:pPr>
              <a:endParaRPr lang="ru-RU" altLang="ru-RU" sz="105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098E6977-5731-4F9A-AC12-B94C50921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2384"/>
              <a:ext cx="16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6922" tIns="34529" rIns="136922" bIns="3452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fontAlgn="b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lang="ru-RU" altLang="ru-RU" sz="1500">
                  <a:solidFill>
                    <a:schemeClr val="tx2"/>
                  </a:solidFill>
                  <a:latin typeface="Times New Roman" panose="02020603050405020304" pitchFamily="18" charset="0"/>
                </a:rPr>
                <a:t>Внедрение</a:t>
              </a:r>
              <a:endParaRPr lang="en-US" altLang="ru-RU" sz="15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E2F487D9-92FD-48E1-85E1-D535AE887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2708"/>
              <a:ext cx="1898" cy="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36922" tIns="34529" rIns="136922" bIns="34529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350">
                  <a:solidFill>
                    <a:schemeClr val="tx2"/>
                  </a:solidFill>
                </a:rPr>
                <a:t>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350">
                  <a:solidFill>
                    <a:schemeClr val="tx2"/>
                  </a:solidFill>
                </a:rPr>
                <a:t>Сопровождение</a:t>
              </a:r>
              <a:endParaRPr lang="en-US" altLang="ru-RU" sz="1350">
                <a:solidFill>
                  <a:schemeClr val="tx2"/>
                </a:solidFill>
              </a:endParaRPr>
            </a:p>
            <a:p>
              <a:pPr algn="ctr" eaLnBrk="1" fontAlgn="b" hangingPunct="1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endParaRPr lang="en-US" altLang="ru-RU" sz="105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9C1D5A44-454E-428C-84B4-CDA8C11D3B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54" y="922"/>
              <a:ext cx="303" cy="4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4 w 21600"/>
                <a:gd name="T13" fmla="*/ 2905 h 21600"/>
                <a:gd name="T14" fmla="*/ 18250 w 21600"/>
                <a:gd name="T15" fmla="*/ 92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17" name="AutoShape 15">
              <a:extLst>
                <a:ext uri="{FF2B5EF4-FFF2-40B4-BE49-F238E27FC236}">
                  <a16:creationId xmlns:a16="http://schemas.microsoft.com/office/drawing/2014/main" id="{45AF2D6C-37D5-4E73-8288-3D79BB088D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97" y="1399"/>
              <a:ext cx="303" cy="4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4 w 21600"/>
                <a:gd name="T13" fmla="*/ 2905 h 21600"/>
                <a:gd name="T14" fmla="*/ 18250 w 21600"/>
                <a:gd name="T15" fmla="*/ 92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CCDE4DC2-8428-412D-8CDC-F3BE9D416B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2" y="1875"/>
              <a:ext cx="303" cy="4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4 w 21600"/>
                <a:gd name="T13" fmla="*/ 2905 h 21600"/>
                <a:gd name="T14" fmla="*/ 18250 w 21600"/>
                <a:gd name="T15" fmla="*/ 92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44AADA68-9754-4D67-8432-7BEE7EA197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67" y="2395"/>
              <a:ext cx="303" cy="40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4 w 21600"/>
                <a:gd name="T13" fmla="*/ 2905 h 21600"/>
                <a:gd name="T14" fmla="*/ 18250 w 21600"/>
                <a:gd name="T15" fmla="*/ 924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20" name="Arc 18">
              <a:extLst>
                <a:ext uri="{FF2B5EF4-FFF2-40B4-BE49-F238E27FC236}">
                  <a16:creationId xmlns:a16="http://schemas.microsoft.com/office/drawing/2014/main" id="{47E6F1F5-DD8A-458A-AF00-60C380FA641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031" y="1186"/>
              <a:ext cx="276" cy="410"/>
            </a:xfrm>
            <a:custGeom>
              <a:avLst/>
              <a:gdLst>
                <a:gd name="T0" fmla="*/ 0 w 32149"/>
                <a:gd name="T1" fmla="*/ 0 h 21600"/>
                <a:gd name="T2" fmla="*/ 0 w 32149"/>
                <a:gd name="T3" fmla="*/ 0 h 21600"/>
                <a:gd name="T4" fmla="*/ 0 w 321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149" h="21600" fill="none" extrusionOk="0">
                  <a:moveTo>
                    <a:pt x="0" y="3481"/>
                  </a:moveTo>
                  <a:cubicBezTo>
                    <a:pt x="3501" y="1209"/>
                    <a:pt x="7585" y="-1"/>
                    <a:pt x="11759" y="0"/>
                  </a:cubicBezTo>
                  <a:cubicBezTo>
                    <a:pt x="20941" y="0"/>
                    <a:pt x="29119" y="5805"/>
                    <a:pt x="32149" y="14472"/>
                  </a:cubicBezTo>
                </a:path>
                <a:path w="32149" h="21600" stroke="0" extrusionOk="0">
                  <a:moveTo>
                    <a:pt x="0" y="3481"/>
                  </a:moveTo>
                  <a:cubicBezTo>
                    <a:pt x="3501" y="1209"/>
                    <a:pt x="7585" y="-1"/>
                    <a:pt x="11759" y="0"/>
                  </a:cubicBezTo>
                  <a:cubicBezTo>
                    <a:pt x="20941" y="0"/>
                    <a:pt x="29119" y="5805"/>
                    <a:pt x="32149" y="14472"/>
                  </a:cubicBezTo>
                  <a:lnTo>
                    <a:pt x="11759" y="21600"/>
                  </a:lnTo>
                  <a:lnTo>
                    <a:pt x="0" y="3481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21" name="Arc 19">
              <a:extLst>
                <a:ext uri="{FF2B5EF4-FFF2-40B4-BE49-F238E27FC236}">
                  <a16:creationId xmlns:a16="http://schemas.microsoft.com/office/drawing/2014/main" id="{DE4FCE9F-69E8-4FF5-9033-D00E1F018518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074" y="1072"/>
              <a:ext cx="781" cy="1108"/>
            </a:xfrm>
            <a:custGeom>
              <a:avLst/>
              <a:gdLst>
                <a:gd name="T0" fmla="*/ 0 w 28653"/>
                <a:gd name="T1" fmla="*/ 0 h 21600"/>
                <a:gd name="T2" fmla="*/ 0 w 28653"/>
                <a:gd name="T3" fmla="*/ 0 h 21600"/>
                <a:gd name="T4" fmla="*/ 0 w 286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53" h="21600" fill="none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</a:path>
                <a:path w="28653" h="21600" stroke="0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  <a:lnTo>
                    <a:pt x="7351" y="21600"/>
                  </a:lnTo>
                  <a:lnTo>
                    <a:pt x="0" y="1289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23" name="Arc 20">
              <a:extLst>
                <a:ext uri="{FF2B5EF4-FFF2-40B4-BE49-F238E27FC236}">
                  <a16:creationId xmlns:a16="http://schemas.microsoft.com/office/drawing/2014/main" id="{1AE616A1-1623-41FC-8D03-09B9252FBEB7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182" y="899"/>
              <a:ext cx="1257" cy="1930"/>
            </a:xfrm>
            <a:custGeom>
              <a:avLst/>
              <a:gdLst>
                <a:gd name="T0" fmla="*/ 0 w 28653"/>
                <a:gd name="T1" fmla="*/ 0 h 21600"/>
                <a:gd name="T2" fmla="*/ 0 w 28653"/>
                <a:gd name="T3" fmla="*/ 0 h 21600"/>
                <a:gd name="T4" fmla="*/ 0 w 286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53" h="21600" fill="none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</a:path>
                <a:path w="28653" h="21600" stroke="0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  <a:lnTo>
                    <a:pt x="7351" y="21600"/>
                  </a:lnTo>
                  <a:lnTo>
                    <a:pt x="0" y="1289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24" name="Arc 21">
              <a:extLst>
                <a:ext uri="{FF2B5EF4-FFF2-40B4-BE49-F238E27FC236}">
                  <a16:creationId xmlns:a16="http://schemas.microsoft.com/office/drawing/2014/main" id="{676D2FCC-88AD-4D52-BC6F-80BD9EB7FE05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52" y="770"/>
              <a:ext cx="1820" cy="2749"/>
            </a:xfrm>
            <a:custGeom>
              <a:avLst/>
              <a:gdLst>
                <a:gd name="T0" fmla="*/ 0 w 28653"/>
                <a:gd name="T1" fmla="*/ 0 h 21600"/>
                <a:gd name="T2" fmla="*/ 0 w 28653"/>
                <a:gd name="T3" fmla="*/ 0 h 21600"/>
                <a:gd name="T4" fmla="*/ 0 w 286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53" h="21600" fill="none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</a:path>
                <a:path w="28653" h="21600" stroke="0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  <a:lnTo>
                    <a:pt x="7351" y="21600"/>
                  </a:lnTo>
                  <a:lnTo>
                    <a:pt x="0" y="1289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25" name="Arc 22">
              <a:extLst>
                <a:ext uri="{FF2B5EF4-FFF2-40B4-BE49-F238E27FC236}">
                  <a16:creationId xmlns:a16="http://schemas.microsoft.com/office/drawing/2014/main" id="{5010D266-6C4F-46A8-9570-DBFE9EADE70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546" y="1597"/>
              <a:ext cx="788" cy="1018"/>
            </a:xfrm>
            <a:custGeom>
              <a:avLst/>
              <a:gdLst>
                <a:gd name="T0" fmla="*/ 0 w 28951"/>
                <a:gd name="T1" fmla="*/ 0 h 22129"/>
                <a:gd name="T2" fmla="*/ 0 w 28951"/>
                <a:gd name="T3" fmla="*/ 0 h 22129"/>
                <a:gd name="T4" fmla="*/ 0 w 28951"/>
                <a:gd name="T5" fmla="*/ 0 h 221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951" h="22129" fill="none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9280" y="0"/>
                    <a:pt x="28951" y="9670"/>
                    <a:pt x="28951" y="21600"/>
                  </a:cubicBezTo>
                  <a:cubicBezTo>
                    <a:pt x="28951" y="21776"/>
                    <a:pt x="28948" y="21952"/>
                    <a:pt x="28944" y="22128"/>
                  </a:cubicBezTo>
                </a:path>
                <a:path w="28951" h="22129" stroke="0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9280" y="0"/>
                    <a:pt x="28951" y="9670"/>
                    <a:pt x="28951" y="21600"/>
                  </a:cubicBezTo>
                  <a:cubicBezTo>
                    <a:pt x="28951" y="21776"/>
                    <a:pt x="28948" y="21952"/>
                    <a:pt x="28944" y="22128"/>
                  </a:cubicBezTo>
                  <a:lnTo>
                    <a:pt x="7351" y="21600"/>
                  </a:lnTo>
                  <a:lnTo>
                    <a:pt x="0" y="1289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26" name="Arc 23">
              <a:extLst>
                <a:ext uri="{FF2B5EF4-FFF2-40B4-BE49-F238E27FC236}">
                  <a16:creationId xmlns:a16="http://schemas.microsoft.com/office/drawing/2014/main" id="{EC3811E0-F04D-41F7-8589-1CCB14F4E5F9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2098" y="2106"/>
              <a:ext cx="303" cy="468"/>
            </a:xfrm>
            <a:custGeom>
              <a:avLst/>
              <a:gdLst>
                <a:gd name="T0" fmla="*/ 0 w 28653"/>
                <a:gd name="T1" fmla="*/ 0 h 21600"/>
                <a:gd name="T2" fmla="*/ 0 w 28653"/>
                <a:gd name="T3" fmla="*/ 0 h 21600"/>
                <a:gd name="T4" fmla="*/ 0 w 286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53" h="21600" fill="none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</a:path>
                <a:path w="28653" h="21600" stroke="0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  <a:lnTo>
                    <a:pt x="7351" y="21600"/>
                  </a:lnTo>
                  <a:lnTo>
                    <a:pt x="0" y="1289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27" name="Arc 24">
              <a:extLst>
                <a:ext uri="{FF2B5EF4-FFF2-40B4-BE49-F238E27FC236}">
                  <a16:creationId xmlns:a16="http://schemas.microsoft.com/office/drawing/2014/main" id="{3D1510FA-6138-4A3C-9CFB-CA6A2804D148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2719" y="2648"/>
              <a:ext cx="347" cy="468"/>
            </a:xfrm>
            <a:custGeom>
              <a:avLst/>
              <a:gdLst>
                <a:gd name="T0" fmla="*/ 0 w 28653"/>
                <a:gd name="T1" fmla="*/ 0 h 21600"/>
                <a:gd name="T2" fmla="*/ 0 w 28653"/>
                <a:gd name="T3" fmla="*/ 0 h 21600"/>
                <a:gd name="T4" fmla="*/ 0 w 286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53" h="21600" fill="none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</a:path>
                <a:path w="28653" h="21600" stroke="0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  <a:lnTo>
                    <a:pt x="7351" y="21600"/>
                  </a:lnTo>
                  <a:lnTo>
                    <a:pt x="0" y="1289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28" name="Arc 25">
              <a:extLst>
                <a:ext uri="{FF2B5EF4-FFF2-40B4-BE49-F238E27FC236}">
                  <a16:creationId xmlns:a16="http://schemas.microsoft.com/office/drawing/2014/main" id="{9A5BC4EF-5807-4108-8500-2D93D6E91A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571" y="1630"/>
              <a:ext cx="303" cy="468"/>
            </a:xfrm>
            <a:custGeom>
              <a:avLst/>
              <a:gdLst>
                <a:gd name="T0" fmla="*/ 0 w 28653"/>
                <a:gd name="T1" fmla="*/ 0 h 21600"/>
                <a:gd name="T2" fmla="*/ 0 w 28653"/>
                <a:gd name="T3" fmla="*/ 0 h 21600"/>
                <a:gd name="T4" fmla="*/ 0 w 2865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653" h="21600" fill="none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</a:path>
                <a:path w="28653" h="21600" stroke="0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7899" y="0"/>
                    <a:pt x="26905" y="7619"/>
                    <a:pt x="28652" y="18023"/>
                  </a:cubicBezTo>
                  <a:lnTo>
                    <a:pt x="7351" y="21600"/>
                  </a:lnTo>
                  <a:lnTo>
                    <a:pt x="0" y="1289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29" name="Arc 26">
              <a:extLst>
                <a:ext uri="{FF2B5EF4-FFF2-40B4-BE49-F238E27FC236}">
                  <a16:creationId xmlns:a16="http://schemas.microsoft.com/office/drawing/2014/main" id="{3B8328BD-250D-4BDE-BA15-BD0DD3C9CED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2058" y="2087"/>
              <a:ext cx="875" cy="1077"/>
            </a:xfrm>
            <a:custGeom>
              <a:avLst/>
              <a:gdLst>
                <a:gd name="T0" fmla="*/ 0 w 28951"/>
                <a:gd name="T1" fmla="*/ 0 h 22129"/>
                <a:gd name="T2" fmla="*/ 0 w 28951"/>
                <a:gd name="T3" fmla="*/ 0 h 22129"/>
                <a:gd name="T4" fmla="*/ 0 w 28951"/>
                <a:gd name="T5" fmla="*/ 0 h 221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951" h="22129" fill="none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9280" y="0"/>
                    <a:pt x="28951" y="9670"/>
                    <a:pt x="28951" y="21600"/>
                  </a:cubicBezTo>
                  <a:cubicBezTo>
                    <a:pt x="28951" y="21776"/>
                    <a:pt x="28948" y="21952"/>
                    <a:pt x="28944" y="22128"/>
                  </a:cubicBezTo>
                </a:path>
                <a:path w="28951" h="22129" stroke="0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9280" y="0"/>
                    <a:pt x="28951" y="9670"/>
                    <a:pt x="28951" y="21600"/>
                  </a:cubicBezTo>
                  <a:cubicBezTo>
                    <a:pt x="28951" y="21776"/>
                    <a:pt x="28948" y="21952"/>
                    <a:pt x="28944" y="22128"/>
                  </a:cubicBezTo>
                  <a:lnTo>
                    <a:pt x="7351" y="21600"/>
                  </a:lnTo>
                  <a:lnTo>
                    <a:pt x="0" y="1289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  <p:sp>
          <p:nvSpPr>
            <p:cNvPr id="30" name="Arc 27">
              <a:extLst>
                <a:ext uri="{FF2B5EF4-FFF2-40B4-BE49-F238E27FC236}">
                  <a16:creationId xmlns:a16="http://schemas.microsoft.com/office/drawing/2014/main" id="{FB3AAE85-CBC9-45DC-8E38-983ED3028D7F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548" y="1536"/>
              <a:ext cx="1343" cy="1696"/>
            </a:xfrm>
            <a:custGeom>
              <a:avLst/>
              <a:gdLst>
                <a:gd name="T0" fmla="*/ 0 w 28951"/>
                <a:gd name="T1" fmla="*/ 0 h 22129"/>
                <a:gd name="T2" fmla="*/ 0 w 28951"/>
                <a:gd name="T3" fmla="*/ 0 h 22129"/>
                <a:gd name="T4" fmla="*/ 0 w 28951"/>
                <a:gd name="T5" fmla="*/ 0 h 2212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951" h="22129" fill="none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9280" y="0"/>
                    <a:pt x="28951" y="9670"/>
                    <a:pt x="28951" y="21600"/>
                  </a:cubicBezTo>
                  <a:cubicBezTo>
                    <a:pt x="28951" y="21776"/>
                    <a:pt x="28948" y="21952"/>
                    <a:pt x="28944" y="22128"/>
                  </a:cubicBezTo>
                </a:path>
                <a:path w="28951" h="22129" stroke="0" extrusionOk="0">
                  <a:moveTo>
                    <a:pt x="0" y="1289"/>
                  </a:moveTo>
                  <a:cubicBezTo>
                    <a:pt x="2357" y="436"/>
                    <a:pt x="4844" y="-1"/>
                    <a:pt x="7351" y="0"/>
                  </a:cubicBezTo>
                  <a:cubicBezTo>
                    <a:pt x="19280" y="0"/>
                    <a:pt x="28951" y="9670"/>
                    <a:pt x="28951" y="21600"/>
                  </a:cubicBezTo>
                  <a:cubicBezTo>
                    <a:pt x="28951" y="21776"/>
                    <a:pt x="28948" y="21952"/>
                    <a:pt x="28944" y="22128"/>
                  </a:cubicBezTo>
                  <a:lnTo>
                    <a:pt x="7351" y="21600"/>
                  </a:lnTo>
                  <a:lnTo>
                    <a:pt x="0" y="1289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36922" tIns="34529" rIns="136922" bIns="34529" anchor="ctr"/>
            <a:lstStyle/>
            <a:p>
              <a:endParaRPr lang="ru-RU"/>
            </a:p>
          </p:txBody>
        </p:sp>
      </p:grpSp>
      <p:sp>
        <p:nvSpPr>
          <p:cNvPr id="31" name="AutoShape 32">
            <a:extLst>
              <a:ext uri="{FF2B5EF4-FFF2-40B4-BE49-F238E27FC236}">
                <a16:creationId xmlns:a16="http://schemas.microsoft.com/office/drawing/2014/main" id="{A24FE171-4DDE-42DF-B081-EFBF27DA9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7" y="581026"/>
            <a:ext cx="1890713" cy="1403747"/>
          </a:xfrm>
          <a:prstGeom prst="cloudCallout">
            <a:avLst>
              <a:gd name="adj1" fmla="val -57495"/>
              <a:gd name="adj2" fmla="val 2514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Не самый умный, но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реализуемый вариант</a:t>
            </a: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D6646C07-6ED2-49CA-B4C5-02422FF0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5" y="3582589"/>
            <a:ext cx="9144000" cy="104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>
                <a:solidFill>
                  <a:srgbClr val="000099"/>
                </a:solidFill>
              </a:rPr>
              <a:t>В один момент времени могут прорабатываться несколько этапов, обычно для разных подсистем. Возможен возврат на всю глубину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последовательности этапов.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2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200" dirty="0">
                <a:solidFill>
                  <a:srgbClr val="000099"/>
                </a:solidFill>
              </a:rPr>
              <a:t>: Не следует считать, что рассмотренные модели ЖЦ рекомендуются для работы с небольшими и средними проектами. Рекомендуется ознакомиться с экстремальным программированием и др. современными  технологиями. (См. курс </a:t>
            </a:r>
            <a:r>
              <a:rPr lang="en-US" altLang="ru-RU" sz="1200" dirty="0">
                <a:solidFill>
                  <a:srgbClr val="000099"/>
                </a:solidFill>
              </a:rPr>
              <a:t>”</a:t>
            </a:r>
            <a:r>
              <a:rPr lang="ru-RU" altLang="ru-RU" sz="1200" dirty="0">
                <a:solidFill>
                  <a:srgbClr val="000099"/>
                </a:solidFill>
              </a:rPr>
              <a:t>Технологии программирования</a:t>
            </a:r>
            <a:r>
              <a:rPr lang="en-US" altLang="ru-RU" sz="1200" dirty="0">
                <a:solidFill>
                  <a:srgbClr val="000099"/>
                </a:solidFill>
              </a:rPr>
              <a:t>”</a:t>
            </a:r>
            <a:r>
              <a:rPr lang="ru-RU" altLang="ru-RU" sz="1200" dirty="0">
                <a:solidFill>
                  <a:srgbClr val="000099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60691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Заключение: семантические модели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D6646C07-6ED2-49CA-B4C5-02422FF0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1651"/>
            <a:ext cx="9144000" cy="419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Рассмотрены два достаточно сложных вопроса: 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400" dirty="0">
                <a:solidFill>
                  <a:srgbClr val="000099"/>
                </a:solidFill>
              </a:rPr>
              <a:t>модели данных называемые </a:t>
            </a:r>
            <a:r>
              <a:rPr lang="ru-RU" sz="1400" b="1" dirty="0">
                <a:solidFill>
                  <a:srgbClr val="000099"/>
                </a:solidFill>
              </a:rPr>
              <a:t>семантическими</a:t>
            </a:r>
            <a:r>
              <a:rPr lang="ru-RU" sz="1400" dirty="0">
                <a:solidFill>
                  <a:srgbClr val="000099"/>
                </a:solidFill>
              </a:rPr>
              <a:t> (бегло);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400" b="1" dirty="0">
                <a:solidFill>
                  <a:srgbClr val="000099"/>
                </a:solidFill>
              </a:rPr>
              <a:t>диаграммы сущность – связь </a:t>
            </a:r>
            <a:r>
              <a:rPr lang="ru-RU" sz="1400" dirty="0">
                <a:solidFill>
                  <a:srgbClr val="000099"/>
                </a:solidFill>
              </a:rPr>
              <a:t>(подробнее, но не исчерпывающе);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Пришлось вспомнить о семантике данных.</a:t>
            </a:r>
          </a:p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1400" u="sng" dirty="0">
                <a:solidFill>
                  <a:srgbClr val="000099"/>
                </a:solidFill>
              </a:rPr>
              <a:t>Семантические модели необходимы </a:t>
            </a:r>
            <a:r>
              <a:rPr lang="ru-RU" sz="1400" dirty="0">
                <a:solidFill>
                  <a:srgbClr val="000099"/>
                </a:solidFill>
              </a:rPr>
              <a:t>потому, что ни одна из поддерживаемых СУБД моделей данных </a:t>
            </a:r>
            <a:r>
              <a:rPr lang="ru-RU" sz="1400" u="sng" dirty="0">
                <a:solidFill>
                  <a:srgbClr val="000099"/>
                </a:solidFill>
              </a:rPr>
              <a:t>не обеспечивает полного представления семантики </a:t>
            </a:r>
            <a:r>
              <a:rPr lang="ru-RU" sz="1400" dirty="0">
                <a:solidFill>
                  <a:srgbClr val="000099"/>
                </a:solidFill>
              </a:rPr>
              <a:t>данных предметной области. Так, в реляционной модели невозможно описание декларативных ограничений целостности информационной системы кроме метаданных, первичных, уникальных, внешних ключей и ключей-кандидатов. Модель сущность-связь описывает семантику лучше, но не формально и не исчерпывающе.</a:t>
            </a:r>
          </a:p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Стал понятнее термин </a:t>
            </a:r>
            <a:r>
              <a:rPr lang="en-US" sz="1400" dirty="0">
                <a:solidFill>
                  <a:srgbClr val="000099"/>
                </a:solidFill>
              </a:rPr>
              <a:t>“</a:t>
            </a:r>
            <a:r>
              <a:rPr lang="ru-RU" sz="1400" dirty="0">
                <a:solidFill>
                  <a:srgbClr val="000099"/>
                </a:solidFill>
              </a:rPr>
              <a:t>сущность</a:t>
            </a:r>
            <a:r>
              <a:rPr lang="en-US" sz="1400" dirty="0">
                <a:solidFill>
                  <a:srgbClr val="000099"/>
                </a:solidFill>
              </a:rPr>
              <a:t>”</a:t>
            </a:r>
            <a:r>
              <a:rPr lang="ru-RU" sz="1400" dirty="0">
                <a:solidFill>
                  <a:srgbClr val="000099"/>
                </a:solidFill>
              </a:rPr>
              <a:t> ранее использованный без уточнений. </a:t>
            </a:r>
          </a:p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Важно уяснить, что </a:t>
            </a:r>
            <a:r>
              <a:rPr lang="en-US" sz="1400" dirty="0">
                <a:solidFill>
                  <a:srgbClr val="000099"/>
                </a:solidFill>
              </a:rPr>
              <a:t>ER-</a:t>
            </a:r>
            <a:r>
              <a:rPr lang="ru-RU" sz="1400" dirty="0">
                <a:solidFill>
                  <a:srgbClr val="000099"/>
                </a:solidFill>
              </a:rPr>
              <a:t>диаграммы это частный случай семантических моделей данных. Всех проблем он не решает. В расширенной </a:t>
            </a:r>
            <a:r>
              <a:rPr lang="en-US" sz="1400" dirty="0">
                <a:solidFill>
                  <a:srgbClr val="000099"/>
                </a:solidFill>
              </a:rPr>
              <a:t>EER </a:t>
            </a:r>
            <a:r>
              <a:rPr lang="ru-RU" sz="1400" dirty="0">
                <a:solidFill>
                  <a:srgbClr val="000099"/>
                </a:solidFill>
              </a:rPr>
              <a:t>модели (и в </a:t>
            </a:r>
            <a:r>
              <a:rPr lang="en-US" sz="1400" dirty="0" err="1">
                <a:solidFill>
                  <a:srgbClr val="000099"/>
                </a:solidFill>
              </a:rPr>
              <a:t>ERWin</a:t>
            </a:r>
            <a:r>
              <a:rPr lang="ru-RU" sz="1400" dirty="0">
                <a:solidFill>
                  <a:srgbClr val="000099"/>
                </a:solidFill>
              </a:rPr>
              <a:t>)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используется примитивный вариант наследования (категория). </a:t>
            </a:r>
          </a:p>
          <a:p>
            <a:pPr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Итак, в нашем распоряжении модель данных сущность – связь.</a:t>
            </a:r>
          </a:p>
        </p:txBody>
      </p:sp>
    </p:spTree>
    <p:extLst>
      <p:ext uri="{BB962C8B-B14F-4D97-AF65-F5344CB8AC3E}">
        <p14:creationId xmlns:p14="http://schemas.microsoft.com/office/powerpoint/2010/main" val="248556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467EBED-5CDF-4322-9719-96909324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513434"/>
            <a:ext cx="5472608" cy="411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081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D90D70B-7ADA-42CE-85E1-5027DB5C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112" y="485443"/>
            <a:ext cx="592977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005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Анализ </a:t>
            </a:r>
            <a:r>
              <a:rPr lang="ru-RU" altLang="ru-RU" sz="1400" dirty="0">
                <a:solidFill>
                  <a:srgbClr val="000099"/>
                </a:solidFill>
              </a:rPr>
              <a:t>– этап жизненного цикла информационной системы, на котором анализируют предметную область и составляют её описания (модели). В анализе могут быть выделены два связанных аспекта – функциональный информационный (структурный).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Атрибут </a:t>
            </a:r>
            <a:r>
              <a:rPr lang="ru-RU" altLang="ru-RU" sz="1400" dirty="0">
                <a:solidFill>
                  <a:srgbClr val="000099"/>
                </a:solidFill>
              </a:rPr>
              <a:t>- это свойство сущности или связи значение атрибута может иметь простой тип или быть списком значений.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Атрибут привязки</a:t>
            </a:r>
            <a:r>
              <a:rPr lang="ru-RU" altLang="ru-RU" sz="1400" dirty="0">
                <a:solidFill>
                  <a:srgbClr val="000099"/>
                </a:solidFill>
              </a:rPr>
              <a:t> – указывает какие сущности участвуют в связи.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Атрибут мигрирующий</a:t>
            </a:r>
            <a:r>
              <a:rPr lang="ru-RU" altLang="ru-RU" sz="1400" dirty="0">
                <a:solidFill>
                  <a:srgbClr val="000099"/>
                </a:solidFill>
              </a:rPr>
              <a:t> – передаётся от родительской сущности к дочерней при установлении связи.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Атрибут эмерджентный</a:t>
            </a:r>
            <a:r>
              <a:rPr lang="ru-RU" altLang="ru-RU" sz="1400" dirty="0">
                <a:solidFill>
                  <a:srgbClr val="000099"/>
                </a:solidFill>
              </a:rPr>
              <a:t> – описывает свойство, появляющееся при создании связи.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Ключ альтернативный</a:t>
            </a:r>
            <a:r>
              <a:rPr lang="ru-RU" altLang="ru-RU" sz="1400" dirty="0">
                <a:solidFill>
                  <a:srgbClr val="000099"/>
                </a:solidFill>
              </a:rPr>
              <a:t> – потенциальный ключ, не выбранный в качестве первичного.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Ключ внешний</a:t>
            </a:r>
            <a:r>
              <a:rPr lang="ru-RU" altLang="ru-RU" sz="1400" dirty="0">
                <a:solidFill>
                  <a:srgbClr val="000099"/>
                </a:solidFill>
              </a:rPr>
              <a:t> – используется для задания связи с другой сущностью через сравнение с её первичным ключом. Ключ внешний -- это совокупность атрибутов отношения, значения которых являются одновременно значениями первичного или возможного ключа другого отношения.</a:t>
            </a:r>
          </a:p>
          <a:p>
            <a:pPr algn="just">
              <a:spcBef>
                <a:spcPts val="375"/>
              </a:spcBef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1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Семантические модели данных. Причины существования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61651"/>
            <a:ext cx="914400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На начальной стадии создания приложения (анализ бизнеса) необходимо иметь модель предметной области, обеспечивающую наглядное и, по возможности, неформальное описание всех особенностей бизнеса известных постановщику.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этом отбрасывание деталей, которые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не ложатся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на модели данных, применяемые на последующих стадиях реализации проекта, может привести к существенному искажению постановки задачи.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 этапе анализа полноту сведений следует предпочесть возможности их формального описания.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рамках семантической модели создается концептуальная схема базы данных, которая вручную или </a:t>
            </a:r>
            <a:r>
              <a:rPr lang="ru-RU" altLang="ru-RU" sz="1400" dirty="0" err="1">
                <a:solidFill>
                  <a:srgbClr val="000099"/>
                </a:solidFill>
              </a:rPr>
              <a:t>автоматизированно</a:t>
            </a:r>
            <a:r>
              <a:rPr lang="ru-RU" altLang="ru-RU" sz="1400" dirty="0">
                <a:solidFill>
                  <a:srgbClr val="000099"/>
                </a:solidFill>
              </a:rPr>
              <a:t> (но обычно не  автоматически) преобразуется в логическую и физическую схемы базы допустимую в рамках моделей данных, реализуемых на следующих стадиях жизненного цикла проекта – проектировании, разработке и сопровождении. </a:t>
            </a:r>
            <a:endParaRPr lang="ru-RU" altLang="ru-RU" sz="1400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b="1" dirty="0">
                <a:solidFill>
                  <a:srgbClr val="CC3300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Моделей данных без семантики не бывает. Пока же будем считать, что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семантическими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называют инфологические модели, в которых  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больше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семантики интерпретируемой человеком, чем семантики, доступной СУБД.</a:t>
            </a:r>
            <a:endParaRPr 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Ключ первичный</a:t>
            </a:r>
            <a:r>
              <a:rPr lang="ru-RU" altLang="ru-RU" sz="1400" dirty="0">
                <a:solidFill>
                  <a:srgbClr val="000099"/>
                </a:solidFill>
              </a:rPr>
              <a:t> – набор атрибутов, который уникальным образом идентифицирует экземпляр, не использует NULL значений и не изменяется со временем. Принято называть первичным ключом минимальный первичный ключ.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Ключ уникальный </a:t>
            </a:r>
            <a:r>
              <a:rPr lang="ru-RU" altLang="ru-RU" sz="1400" dirty="0">
                <a:solidFill>
                  <a:srgbClr val="000099"/>
                </a:solidFill>
              </a:rPr>
              <a:t>– отличается от первичного возможностью использования значения </a:t>
            </a:r>
            <a:r>
              <a:rPr lang="en-US" altLang="ru-RU" sz="1400" dirty="0">
                <a:solidFill>
                  <a:srgbClr val="000099"/>
                </a:solidFill>
              </a:rPr>
              <a:t>null.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Ключ неуникальный </a:t>
            </a:r>
            <a:r>
              <a:rPr lang="ru-RU" altLang="ru-RU" sz="1400" dirty="0">
                <a:solidFill>
                  <a:srgbClr val="000099"/>
                </a:solidFill>
              </a:rPr>
              <a:t>– задает несколько сущностей.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Модель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сущность – связь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– семантическая модель данных, в которой выделяют сущности и связи между ними, обладающие атрибутами</a:t>
            </a:r>
            <a:r>
              <a:rPr lang="en-US" altLang="ru-RU" sz="1400" dirty="0">
                <a:solidFill>
                  <a:srgbClr val="000099"/>
                </a:solidFill>
              </a:rPr>
              <a:t>;</a:t>
            </a:r>
            <a:r>
              <a:rPr lang="ru-RU" altLang="ru-RU" sz="1400" dirty="0">
                <a:solidFill>
                  <a:srgbClr val="000099"/>
                </a:solidFill>
              </a:rPr>
              <a:t> Связи могут иметь арность больше двух, определять зависимость по существованию (быть идентифицирующими и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неидентифицирующими</a:t>
            </a:r>
            <a:r>
              <a:rPr lang="ru-RU" altLang="ru-RU" sz="1400" dirty="0">
                <a:solidFill>
                  <a:srgbClr val="000099"/>
                </a:solidFill>
              </a:rPr>
              <a:t>, обязательными и необязательными), иметь тип </a:t>
            </a:r>
            <a:r>
              <a:rPr lang="en-US" altLang="ru-RU" sz="1400" dirty="0">
                <a:solidFill>
                  <a:srgbClr val="000099"/>
                </a:solidFill>
              </a:rPr>
              <a:t>n:m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Модель семантическая</a:t>
            </a:r>
            <a:r>
              <a:rPr lang="ru-RU" altLang="ru-RU" sz="1400" dirty="0">
                <a:solidFill>
                  <a:srgbClr val="000099"/>
                </a:solidFill>
              </a:rPr>
              <a:t> –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так называют модели данных, обладающие более развитыми средствами отображения семантики предметной области по сравнению с … сетевой, иерархической и реляционной моделями данных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(М.Р. </a:t>
            </a:r>
            <a:r>
              <a:rPr lang="ru-RU" altLang="ru-RU" sz="1400" dirty="0" err="1">
                <a:solidFill>
                  <a:srgbClr val="000099"/>
                </a:solidFill>
              </a:rPr>
              <a:t>Когаловский</a:t>
            </a:r>
            <a:r>
              <a:rPr lang="ru-RU" altLang="ru-RU" sz="1400" dirty="0">
                <a:solidFill>
                  <a:srgbClr val="000099"/>
                </a:solidFill>
              </a:rPr>
              <a:t>).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Обязательность связи</a:t>
            </a:r>
            <a:r>
              <a:rPr lang="ru-RU" altLang="ru-RU" sz="1400" dirty="0">
                <a:solidFill>
                  <a:srgbClr val="000099"/>
                </a:solidFill>
              </a:rPr>
              <a:t> – в обязательной связи любой экземпляр связываемой сущности должен участвовать хотя бы в одном экземпляре связи.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Проектирование </a:t>
            </a:r>
            <a:r>
              <a:rPr lang="ru-RU" altLang="ru-RU" sz="1400" dirty="0">
                <a:solidFill>
                  <a:srgbClr val="000099"/>
                </a:solidFill>
              </a:rPr>
              <a:t>– этап жизненного цикла информационных систем, на котором разрабатывают схему базы данных и спецификации программных модулей.</a:t>
            </a:r>
          </a:p>
        </p:txBody>
      </p:sp>
    </p:spTree>
    <p:extLst>
      <p:ext uri="{BB962C8B-B14F-4D97-AF65-F5344CB8AC3E}">
        <p14:creationId xmlns:p14="http://schemas.microsoft.com/office/powerpoint/2010/main" val="3515602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Реализация </a:t>
            </a:r>
            <a:r>
              <a:rPr lang="ru-RU" altLang="ru-RU" sz="1400" dirty="0">
                <a:solidFill>
                  <a:srgbClr val="000099"/>
                </a:solidFill>
              </a:rPr>
              <a:t>-- этап жизненного цикла информационных систем, на котором кодируются модули реализующие функции информационной системы, пишутся скрипты, создающие и, может быть, заполняющие базу, выполняется тестирование. 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Роль 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-- </a:t>
            </a:r>
            <a:r>
              <a:rPr lang="ru-RU" altLang="ru-RU" sz="1400" dirty="0">
                <a:solidFill>
                  <a:srgbClr val="000099"/>
                </a:solidFill>
              </a:rPr>
              <a:t>имя конца связи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определяющее функцию связи по отношению к связываемой сущности.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Связь </a:t>
            </a:r>
            <a:r>
              <a:rPr lang="ru-RU" altLang="ru-RU" sz="1400" dirty="0">
                <a:solidFill>
                  <a:srgbClr val="000099"/>
                </a:solidFill>
              </a:rPr>
              <a:t>– определяет отношение между двумя или более сущностями. Возможно определение связи сущности с собой (пример: связь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непосредственный начальник -- подчиненный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заданная на двух экземплярах отношения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сотрудники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). Связи именуются глаголами.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Степень конца связи</a:t>
            </a:r>
            <a:r>
              <a:rPr lang="ru-RU" altLang="ru-RU" sz="1400" dirty="0">
                <a:solidFill>
                  <a:srgbClr val="000099"/>
                </a:solidFill>
              </a:rPr>
              <a:t> – показывает, сколько экземпляров данного типа сущности должно связываться одним экземпляром данного типа связи.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Сущность</a:t>
            </a:r>
            <a:r>
              <a:rPr lang="ru-RU" altLang="ru-RU" sz="1400" dirty="0">
                <a:solidFill>
                  <a:srgbClr val="000099"/>
                </a:solidFill>
              </a:rPr>
              <a:t> – некоторый объект, документ, событие, процесс, определяемый в предметной области. Сущности именуются существительными.</a:t>
            </a:r>
          </a:p>
        </p:txBody>
      </p:sp>
    </p:spTree>
    <p:extLst>
      <p:ext uri="{BB962C8B-B14F-4D97-AF65-F5344CB8AC3E}">
        <p14:creationId xmlns:p14="http://schemas.microsoft.com/office/powerpoint/2010/main" val="2976329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Сущность ассоциативная </a:t>
            </a:r>
            <a:r>
              <a:rPr lang="ru-RU" altLang="ru-RU" sz="1400" dirty="0">
                <a:solidFill>
                  <a:srgbClr val="000099"/>
                </a:solidFill>
              </a:rPr>
              <a:t>– искусственно созданная сущность, позволяющая свести связь типа </a:t>
            </a:r>
            <a:r>
              <a:rPr lang="en-US" altLang="ru-RU" sz="1400" dirty="0">
                <a:solidFill>
                  <a:srgbClr val="000099"/>
                </a:solidFill>
              </a:rPr>
              <a:t>m:n</a:t>
            </a:r>
            <a:r>
              <a:rPr lang="ru-RU" altLang="ru-RU" sz="1400" dirty="0">
                <a:solidFill>
                  <a:srgbClr val="000099"/>
                </a:solidFill>
              </a:rPr>
              <a:t> к двум связям типа </a:t>
            </a:r>
            <a:r>
              <a:rPr lang="en-US" altLang="ru-RU" sz="1400" dirty="0">
                <a:solidFill>
                  <a:srgbClr val="000099"/>
                </a:solidFill>
              </a:rPr>
              <a:t>1:n.</a:t>
            </a:r>
            <a:r>
              <a:rPr lang="ru-RU" altLang="ru-RU" sz="1400" dirty="0">
                <a:solidFill>
                  <a:srgbClr val="000099"/>
                </a:solidFill>
              </a:rPr>
              <a:t> Желательно определить её имя содержательно.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Сущность сильная </a:t>
            </a:r>
            <a:r>
              <a:rPr lang="ru-RU" altLang="ru-RU" sz="1400" dirty="0">
                <a:solidFill>
                  <a:srgbClr val="000099"/>
                </a:solidFill>
              </a:rPr>
              <a:t>– определяется в изоляции от других сущностей, только через смысл своих атрибутов и своего имени.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b="1" dirty="0">
                <a:solidFill>
                  <a:srgbClr val="000099"/>
                </a:solidFill>
              </a:rPr>
              <a:t>Сущность слабая </a:t>
            </a:r>
            <a:r>
              <a:rPr lang="ru-RU" altLang="ru-RU" sz="1400" dirty="0">
                <a:solidFill>
                  <a:srgbClr val="000099"/>
                </a:solidFill>
              </a:rPr>
              <a:t>– может быть определена только совместно с какой-нибудь сильной сущностью и потому необходимо внести в неё по крайней мере один атрибут из связанной сильной сущности.</a:t>
            </a:r>
            <a:endParaRPr lang="ru-RU" altLang="ru-RU" sz="1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45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067694"/>
            <a:ext cx="9144000" cy="72008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</a:p>
          <a:p>
            <a:r>
              <a:rPr lang="ru-RU" sz="2000" b="1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20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Семантическая модель </a:t>
            </a:r>
            <a:r>
              <a:rPr lang="en-US" altLang="ru-RU" sz="2000" b="1" dirty="0">
                <a:solidFill>
                  <a:srgbClr val="C00000"/>
                </a:solidFill>
              </a:rPr>
              <a:t>“</a:t>
            </a:r>
            <a:r>
              <a:rPr lang="ru-RU" altLang="ru-RU" sz="2000" b="1" dirty="0">
                <a:solidFill>
                  <a:srgbClr val="C00000"/>
                </a:solidFill>
              </a:rPr>
              <a:t>Сущность-Связь</a:t>
            </a:r>
            <a:r>
              <a:rPr lang="en-US" altLang="ru-RU" sz="2000" b="1" dirty="0">
                <a:solidFill>
                  <a:srgbClr val="C00000"/>
                </a:solidFill>
              </a:rPr>
              <a:t>”</a:t>
            </a:r>
            <a:r>
              <a:rPr lang="ru-RU" altLang="ru-RU" sz="2000" b="1" dirty="0">
                <a:solidFill>
                  <a:srgbClr val="C00000"/>
                </a:solidFill>
              </a:rPr>
              <a:t> (</a:t>
            </a:r>
            <a:r>
              <a:rPr lang="ru-RU" altLang="ru-RU" sz="2000" b="1" dirty="0" err="1">
                <a:solidFill>
                  <a:srgbClr val="C00000"/>
                </a:solidFill>
              </a:rPr>
              <a:t>Entity-Relationship</a:t>
            </a:r>
            <a:r>
              <a:rPr lang="ru-RU" altLang="ru-RU" sz="2000" b="1" dirty="0">
                <a:solidFill>
                  <a:srgbClr val="C00000"/>
                </a:solidFill>
              </a:rPr>
              <a:t>)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61651"/>
            <a:ext cx="91440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Наиболее известна семантическая модель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сущность –</a:t>
            </a:r>
            <a:r>
              <a:rPr lang="en-US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b="1" dirty="0">
                <a:solidFill>
                  <a:srgbClr val="000099"/>
                </a:solidFill>
              </a:rPr>
              <a:t>связь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(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en-US" altLang="ru-RU" sz="1300" b="1" dirty="0">
                <a:solidFill>
                  <a:srgbClr val="000099"/>
                </a:solidFill>
              </a:rPr>
              <a:t>e</a:t>
            </a:r>
            <a:r>
              <a:rPr lang="en-US" altLang="ru-RU" sz="1300" dirty="0">
                <a:solidFill>
                  <a:srgbClr val="000099"/>
                </a:solidFill>
              </a:rPr>
              <a:t>ntity - </a:t>
            </a:r>
            <a:r>
              <a:rPr lang="en-US" altLang="ru-RU" sz="1300" b="1" dirty="0">
                <a:solidFill>
                  <a:srgbClr val="000099"/>
                </a:solidFill>
              </a:rPr>
              <a:t>r</a:t>
            </a:r>
            <a:r>
              <a:rPr lang="en-US" altLang="ru-RU" sz="1300" dirty="0">
                <a:solidFill>
                  <a:srgbClr val="000099"/>
                </a:solidFill>
              </a:rPr>
              <a:t>elationship” -- ER</a:t>
            </a:r>
            <a:r>
              <a:rPr lang="ru-RU" altLang="ru-RU" sz="1300" dirty="0">
                <a:solidFill>
                  <a:srgbClr val="000099"/>
                </a:solidFill>
              </a:rPr>
              <a:t>)  предложенная Питером </a:t>
            </a:r>
            <a:r>
              <a:rPr lang="ru-RU" altLang="ru-RU" sz="1300" dirty="0" err="1">
                <a:solidFill>
                  <a:srgbClr val="000099"/>
                </a:solidFill>
              </a:rPr>
              <a:t>Пин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 err="1">
                <a:solidFill>
                  <a:srgbClr val="000099"/>
                </a:solidFill>
              </a:rPr>
              <a:t>Шен</a:t>
            </a:r>
            <a:r>
              <a:rPr lang="ru-RU" altLang="ru-RU" sz="1300" dirty="0">
                <a:solidFill>
                  <a:srgbClr val="000099"/>
                </a:solidFill>
              </a:rPr>
              <a:t> Ченом (Peter </a:t>
            </a:r>
            <a:r>
              <a:rPr lang="ru-RU" altLang="ru-RU" sz="1300" dirty="0" err="1">
                <a:solidFill>
                  <a:srgbClr val="000099"/>
                </a:solidFill>
              </a:rPr>
              <a:t>Chen</a:t>
            </a:r>
            <a:r>
              <a:rPr lang="ru-RU" altLang="ru-RU" sz="1300" dirty="0">
                <a:solidFill>
                  <a:srgbClr val="000099"/>
                </a:solidFill>
              </a:rPr>
              <a:t>) в 1976 г. 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Три основных понятия ER-модели: </a:t>
            </a:r>
            <a:r>
              <a:rPr lang="ru-RU" altLang="ru-RU" sz="1300" b="1" dirty="0">
                <a:solidFill>
                  <a:srgbClr val="000099"/>
                </a:solidFill>
              </a:rPr>
              <a:t>сущность, связь</a:t>
            </a:r>
            <a:r>
              <a:rPr lang="en-US" altLang="ru-RU" sz="1300" b="1" dirty="0">
                <a:solidFill>
                  <a:srgbClr val="000099"/>
                </a:solidFill>
              </a:rPr>
              <a:t>,</a:t>
            </a:r>
            <a:r>
              <a:rPr lang="ru-RU" altLang="ru-RU" sz="1300" b="1" dirty="0">
                <a:solidFill>
                  <a:srgbClr val="000099"/>
                </a:solidFill>
              </a:rPr>
              <a:t> атрибут</a:t>
            </a:r>
            <a:r>
              <a:rPr lang="en-US" altLang="ru-RU" sz="1300" b="1" dirty="0">
                <a:solidFill>
                  <a:srgbClr val="000099"/>
                </a:solidFill>
              </a:rPr>
              <a:t>. </a:t>
            </a:r>
            <a:r>
              <a:rPr lang="ru-RU" altLang="ru-RU" sz="1300" dirty="0">
                <a:solidFill>
                  <a:srgbClr val="000099"/>
                </a:solidFill>
              </a:rPr>
              <a:t>У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сущности есть имя и атрибуты, у атрибута имеется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имя и значение. Связи также имеют имя и атрибуты.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300" b="1" u="sng" dirty="0">
                <a:solidFill>
                  <a:srgbClr val="000099"/>
                </a:solidFill>
              </a:rPr>
              <a:t>Замечание:</a:t>
            </a:r>
            <a:r>
              <a:rPr lang="ru-RU" altLang="ru-RU" sz="1300" dirty="0">
                <a:solidFill>
                  <a:srgbClr val="000099"/>
                </a:solidFill>
              </a:rPr>
              <a:t> к семантическим моделям данных следует отнести диаграммы классов модели </a:t>
            </a:r>
            <a:r>
              <a:rPr lang="en-US" altLang="ru-RU" sz="1300" dirty="0">
                <a:solidFill>
                  <a:srgbClr val="000099"/>
                </a:solidFill>
              </a:rPr>
              <a:t>UML</a:t>
            </a:r>
            <a:r>
              <a:rPr lang="ru-RU" altLang="ru-RU" sz="1300" dirty="0">
                <a:solidFill>
                  <a:srgbClr val="000099"/>
                </a:solidFill>
              </a:rPr>
              <a:t>, схемы </a:t>
            </a:r>
            <a:r>
              <a:rPr lang="ru-RU" altLang="ru-RU" sz="1300" dirty="0" err="1">
                <a:solidFill>
                  <a:srgbClr val="000099"/>
                </a:solidFill>
              </a:rPr>
              <a:t>Баркера</a:t>
            </a:r>
            <a:r>
              <a:rPr lang="ru-RU" altLang="ru-RU" sz="1300" dirty="0">
                <a:solidFill>
                  <a:srgbClr val="000099"/>
                </a:solidFill>
              </a:rPr>
              <a:t>, схемы </a:t>
            </a:r>
            <a:r>
              <a:rPr lang="ru-RU" altLang="ru-RU" sz="1300" dirty="0" err="1">
                <a:solidFill>
                  <a:srgbClr val="000099"/>
                </a:solidFill>
              </a:rPr>
              <a:t>Захмана</a:t>
            </a:r>
            <a:r>
              <a:rPr lang="ru-RU" altLang="ru-RU" sz="1300" dirty="0">
                <a:solidFill>
                  <a:srgbClr val="000099"/>
                </a:solidFill>
              </a:rPr>
              <a:t> и др.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Определены четыре </a:t>
            </a:r>
            <a:r>
              <a:rPr lang="ru-RU" altLang="ru-RU" sz="1300" b="1" dirty="0">
                <a:solidFill>
                  <a:srgbClr val="000099"/>
                </a:solidFill>
              </a:rPr>
              <a:t>уровня представления информации и</a:t>
            </a:r>
            <a:r>
              <a:rPr lang="en-US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b="1" dirty="0">
                <a:solidFill>
                  <a:srgbClr val="000099"/>
                </a:solidFill>
              </a:rPr>
              <a:t>данных</a:t>
            </a:r>
            <a:r>
              <a:rPr lang="ru-RU" altLang="ru-RU" sz="1300" dirty="0">
                <a:solidFill>
                  <a:srgbClr val="000099"/>
                </a:solidFill>
              </a:rPr>
              <a:t>, в которых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рассматриваются все модели данных.</a:t>
            </a:r>
          </a:p>
          <a:p>
            <a:pPr indent="360000" algn="just" eaLnBrk="1" hangingPunct="1">
              <a:buFontTx/>
              <a:buNone/>
            </a:pPr>
            <a:endParaRPr lang="en-US" altLang="ru-RU" sz="800" b="1" dirty="0">
              <a:solidFill>
                <a:srgbClr val="CE2816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ru-RU" altLang="ru-RU" sz="1300" b="1" dirty="0">
                <a:solidFill>
                  <a:srgbClr val="CE2816"/>
                </a:solidFill>
              </a:rPr>
              <a:t>Четыре уровня представления моделей данных (по Чену)</a:t>
            </a:r>
            <a:r>
              <a:rPr lang="en-US" altLang="ru-RU" sz="1300" b="1" dirty="0">
                <a:solidFill>
                  <a:srgbClr val="CE2816"/>
                </a:solidFill>
              </a:rPr>
              <a:t>:</a:t>
            </a:r>
            <a:endParaRPr lang="ru-RU" altLang="ru-RU" sz="1300" b="1" dirty="0">
              <a:solidFill>
                <a:srgbClr val="CE2816"/>
              </a:solidFill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Информация об объектах и связях предметной области.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Данные, описывающие объекты и связи предметной области (структурированная  информация о предметной области).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Структуры данных, не зависящие от способа доступа (то есть не связанные с поиском, индексацией и т. д.).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Структуры данных зависящие от способа доступа.</a:t>
            </a:r>
          </a:p>
          <a:p>
            <a:pPr indent="360000" eaLnBrk="1" hangingPunct="1">
              <a:buFontTx/>
              <a:buNone/>
              <a:defRPr/>
            </a:pPr>
            <a:endParaRPr lang="en-US" altLang="ru-RU" sz="8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Забегая вперёд заметим, что реляционная модель относится к уровням 2 и 3. Сетевая и иерархическая модели, в том виде как они существовали 20 лет назад, работают в основном на уровне 4 и отчасти 3. </a:t>
            </a:r>
            <a:r>
              <a:rPr lang="en-US" altLang="ru-RU" sz="1300" dirty="0">
                <a:solidFill>
                  <a:srgbClr val="000099"/>
                </a:solidFill>
              </a:rPr>
              <a:t>UML </a:t>
            </a:r>
            <a:r>
              <a:rPr lang="ru-RU" altLang="ru-RU" sz="1300" dirty="0">
                <a:solidFill>
                  <a:srgbClr val="000099"/>
                </a:solidFill>
              </a:rPr>
              <a:t>это уровни 1, 2 и отчасти 3, но </a:t>
            </a:r>
            <a:r>
              <a:rPr lang="en-US" altLang="ru-RU" sz="1300" dirty="0">
                <a:solidFill>
                  <a:srgbClr val="000099"/>
                </a:solidFill>
              </a:rPr>
              <a:t>UML </a:t>
            </a:r>
            <a:r>
              <a:rPr lang="ru-RU" altLang="ru-RU" sz="1300" dirty="0">
                <a:solidFill>
                  <a:srgbClr val="000099"/>
                </a:solidFill>
              </a:rPr>
              <a:t>далеко выходит за рамки описания данных. </a:t>
            </a:r>
            <a:r>
              <a:rPr lang="en-US" altLang="ru-RU" sz="1300" dirty="0">
                <a:solidFill>
                  <a:srgbClr val="000099"/>
                </a:solidFill>
              </a:rPr>
              <a:t>IDEF1x </a:t>
            </a:r>
            <a:r>
              <a:rPr lang="ru-RU" altLang="ru-RU" sz="1300" dirty="0">
                <a:solidFill>
                  <a:srgbClr val="000099"/>
                </a:solidFill>
              </a:rPr>
              <a:t>работает на уровнях 2, 3 и 4.</a:t>
            </a:r>
          </a:p>
          <a:p>
            <a:pPr indent="360000" algn="just" eaLnBrk="1" hangingPunct="1">
              <a:buFontTx/>
              <a:buNone/>
              <a:defRPr/>
            </a:pPr>
            <a:r>
              <a:rPr lang="ru-RU" altLang="ru-RU" sz="1300" b="1" u="sng" dirty="0">
                <a:solidFill>
                  <a:srgbClr val="000099"/>
                </a:solidFill>
              </a:rPr>
              <a:t>Замечание</a:t>
            </a:r>
            <a:r>
              <a:rPr lang="ru-RU" altLang="ru-RU" sz="1300" b="1" dirty="0">
                <a:solidFill>
                  <a:srgbClr val="000099"/>
                </a:solidFill>
              </a:rPr>
              <a:t>: </a:t>
            </a:r>
            <a:r>
              <a:rPr lang="ru-RU" altLang="ru-RU" sz="1300" dirty="0">
                <a:solidFill>
                  <a:srgbClr val="000099"/>
                </a:solidFill>
              </a:rPr>
              <a:t>Нетрудно заметить, что приведенная классификация устарела, так как в ней не использованы полностью семантики и прагматики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459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Сущность и набор сущностей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r>
              <a:rPr lang="ru-RU" altLang="ru-RU" sz="1400" b="1" dirty="0">
                <a:solidFill>
                  <a:srgbClr val="CC3300"/>
                </a:solidFill>
              </a:rPr>
              <a:t>Сущность</a:t>
            </a:r>
            <a:r>
              <a:rPr lang="ru-RU" altLang="ru-RU" sz="1400" dirty="0">
                <a:solidFill>
                  <a:srgbClr val="000099"/>
                </a:solidFill>
              </a:rPr>
              <a:t> это воображаемый объект или процесс, информация об экземплярах которого должна сохраняться в своем наборе записей. 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Сущность определяет </a:t>
            </a:r>
            <a:r>
              <a:rPr lang="ru-RU" altLang="ru-RU" sz="1400" b="1" u="sng" dirty="0">
                <a:solidFill>
                  <a:srgbClr val="000099"/>
                </a:solidFill>
              </a:rPr>
              <a:t>тип</a:t>
            </a:r>
            <a:r>
              <a:rPr lang="ru-RU" altLang="ru-RU" sz="1400" dirty="0">
                <a:solidFill>
                  <a:srgbClr val="000099"/>
                </a:solidFill>
              </a:rPr>
              <a:t>, а не </a:t>
            </a:r>
            <a:r>
              <a:rPr lang="ru-RU" altLang="ru-RU" sz="1400" i="1" dirty="0">
                <a:solidFill>
                  <a:srgbClr val="000099"/>
                </a:solidFill>
              </a:rPr>
              <a:t>экземпляр</a:t>
            </a:r>
            <a:r>
              <a:rPr lang="ru-RU" altLang="ru-RU" sz="1400" dirty="0">
                <a:solidFill>
                  <a:srgbClr val="000099"/>
                </a:solidFill>
              </a:rPr>
              <a:t>. На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диаграммах сущность представляется прямоугольником, в котором обязательно указывается имя сущности. Дополнительно можно указывать примеры экземпляров сущности. </a:t>
            </a:r>
          </a:p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 каждым типом сущности связывается </a:t>
            </a:r>
            <a:r>
              <a:rPr lang="ru-RU" altLang="ru-RU" sz="1400" i="1" dirty="0">
                <a:solidFill>
                  <a:srgbClr val="000099"/>
                </a:solidFill>
              </a:rPr>
              <a:t>предикат</a:t>
            </a:r>
            <a:r>
              <a:rPr lang="ru-RU" altLang="ru-RU" sz="1400" dirty="0">
                <a:solidFill>
                  <a:srgbClr val="000099"/>
                </a:solidFill>
              </a:rPr>
              <a:t>, задающий принадлежность сущности набору. При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определении типа сущности необходимо гарантировать, что экземпляры сущности </a:t>
            </a:r>
            <a:r>
              <a:rPr lang="ru-RU" altLang="ru-RU" sz="1400" u="sng" dirty="0">
                <a:solidFill>
                  <a:srgbClr val="000099"/>
                </a:solidFill>
              </a:rPr>
              <a:t>различимы</a:t>
            </a:r>
            <a:r>
              <a:rPr lang="ru-RU" altLang="ru-RU" sz="1400" dirty="0">
                <a:solidFill>
                  <a:srgbClr val="000099"/>
                </a:solidFill>
              </a:rPr>
              <a:t> один от другого. Это требование аналогично требованию отсутствия записей-дубликатов или кортежей в реляционных таблицах.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 1</a:t>
            </a:r>
            <a:r>
              <a:rPr lang="ru-RU" altLang="ru-RU" sz="1400" b="1" dirty="0">
                <a:solidFill>
                  <a:srgbClr val="CC33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Сущности могут быть </a:t>
            </a:r>
            <a:r>
              <a:rPr lang="ru-RU" altLang="ru-RU" sz="1400" b="1" dirty="0">
                <a:solidFill>
                  <a:srgbClr val="000099"/>
                </a:solidFill>
              </a:rPr>
              <a:t>вещными</a:t>
            </a:r>
            <a:r>
              <a:rPr lang="ru-RU" altLang="ru-RU" sz="1400" dirty="0">
                <a:solidFill>
                  <a:srgbClr val="000099"/>
                </a:solidFill>
              </a:rPr>
              <a:t>, или </a:t>
            </a:r>
            <a:r>
              <a:rPr lang="ru-RU" altLang="ru-RU" sz="1400" b="1" dirty="0">
                <a:solidFill>
                  <a:srgbClr val="000099"/>
                </a:solidFill>
              </a:rPr>
              <a:t>процессными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buFontTx/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 2</a:t>
            </a:r>
            <a:r>
              <a:rPr lang="ru-RU" altLang="ru-RU" sz="1400" b="1" dirty="0">
                <a:solidFill>
                  <a:srgbClr val="CC3300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В общем случае сущности бизнеса описываются предикатами более сложными чем в логике первого порядка. Например, в них могут существовать разносортные атрибуты, в том числе, атрибуты-ресурсы.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16D29B-24E0-4497-838A-01D4971A2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1779662"/>
            <a:ext cx="1944290" cy="1026319"/>
          </a:xfrm>
          <a:prstGeom prst="rect">
            <a:avLst/>
          </a:prstGeom>
          <a:solidFill>
            <a:schemeClr val="folHlink">
              <a:alpha val="65881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b="1" dirty="0"/>
              <a:t>Магазин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например,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Магнит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EF4D3B5-6673-4C13-B278-BC16B456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72" y="1429224"/>
            <a:ext cx="1358504" cy="278429"/>
          </a:xfrm>
          <a:prstGeom prst="wedgeRoundRectCallout">
            <a:avLst>
              <a:gd name="adj1" fmla="val -72102"/>
              <a:gd name="adj2" fmla="val 176228"/>
              <a:gd name="adj3" fmla="val 16667"/>
            </a:avLst>
          </a:prstGeom>
          <a:solidFill>
            <a:srgbClr val="FFD581">
              <a:alpha val="59999"/>
            </a:srgbClr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Имя сущности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7CF2B4A3-3F3C-49D6-BF56-CB6FF867C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522" y="1990726"/>
            <a:ext cx="2214563" cy="270272"/>
          </a:xfrm>
          <a:prstGeom prst="wedgeRoundRectCallout">
            <a:avLst>
              <a:gd name="adj1" fmla="val 84471"/>
              <a:gd name="adj2" fmla="val 141969"/>
              <a:gd name="adj3" fmla="val 16667"/>
            </a:avLst>
          </a:prstGeom>
          <a:solidFill>
            <a:srgbClr val="FFD581">
              <a:alpha val="59999"/>
            </a:srgbClr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Примеры экземпляров</a:t>
            </a:r>
          </a:p>
        </p:txBody>
      </p:sp>
    </p:spTree>
    <p:extLst>
      <p:ext uri="{BB962C8B-B14F-4D97-AF65-F5344CB8AC3E}">
        <p14:creationId xmlns:p14="http://schemas.microsoft.com/office/powerpoint/2010/main" val="129172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Связи</a:t>
            </a:r>
            <a:r>
              <a:rPr lang="ru-RU" altLang="ru-RU" sz="2400" dirty="0">
                <a:solidFill>
                  <a:srgbClr val="CE2816"/>
                </a:solidFill>
              </a:rPr>
              <a:t> 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  <a:defRPr/>
            </a:pPr>
            <a:r>
              <a:rPr lang="ru-RU" altLang="ru-RU" sz="1400" b="1" dirty="0">
                <a:solidFill>
                  <a:srgbClr val="CC3300"/>
                </a:solidFill>
              </a:rPr>
              <a:t>Связь</a:t>
            </a:r>
            <a:r>
              <a:rPr lang="ru-RU" altLang="ru-RU" sz="1400" dirty="0">
                <a:solidFill>
                  <a:srgbClr val="000099"/>
                </a:solidFill>
              </a:rPr>
              <a:t> – это </a:t>
            </a:r>
            <a:r>
              <a:rPr lang="ru-RU" altLang="ru-RU" sz="1400" dirty="0" err="1">
                <a:solidFill>
                  <a:srgbClr val="000099"/>
                </a:solidFill>
              </a:rPr>
              <a:t>т</a:t>
            </a:r>
            <a:r>
              <a:rPr lang="ru-RU" altLang="ru-RU" sz="1400" dirty="0" err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Ѝ</a:t>
            </a:r>
            <a:r>
              <a:rPr lang="ru-RU" altLang="ru-RU" sz="1400" dirty="0" err="1">
                <a:solidFill>
                  <a:srgbClr val="000099"/>
                </a:solidFill>
              </a:rPr>
              <a:t>повое</a:t>
            </a:r>
            <a:r>
              <a:rPr lang="ru-RU" altLang="ru-RU" sz="1400" dirty="0">
                <a:solidFill>
                  <a:srgbClr val="000099"/>
                </a:solidFill>
              </a:rPr>
              <a:t> понятие, устанавливающее правила  связывания сущностей. Каждый экземпляр типа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связи, устанавливается между экземплярами типа сущности. Может существовать рекурсивная связь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между типом сущности и им же самим (как бы его дубликатом). </a:t>
            </a:r>
          </a:p>
          <a:p>
            <a:pPr indent="360000" algn="just" eaLnBrk="1" hangingPunct="1"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Пока рассматриваем только бинарные связи, устанавливаемые между двумя типами сущностей. О связях с большей арностью поговорим позднее. </a:t>
            </a:r>
          </a:p>
          <a:p>
            <a:pPr indent="360000" algn="just" eaLnBrk="1" hangingPunct="1">
              <a:buFontTx/>
              <a:buNone/>
              <a:defRPr/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Концы бинарной связи в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модели характеризуется: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1400" b="1" dirty="0">
                <a:solidFill>
                  <a:srgbClr val="CC3300"/>
                </a:solidFill>
              </a:rPr>
              <a:t>степенью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CC3300"/>
                </a:solidFill>
              </a:rPr>
              <a:t>конца связи </a:t>
            </a:r>
            <a:r>
              <a:rPr lang="ru-RU" altLang="ru-RU" sz="1400" dirty="0">
                <a:solidFill>
                  <a:srgbClr val="000099"/>
                </a:solidFill>
              </a:rPr>
              <a:t>(сколько экземпляров данного типа сущности должно присутствовать в каждом экземпляре данного типа связи); 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1400" b="1" dirty="0">
                <a:solidFill>
                  <a:srgbClr val="CC3300"/>
                </a:solidFill>
              </a:rPr>
              <a:t>обязательностью связи </a:t>
            </a:r>
            <a:r>
              <a:rPr lang="ru-RU" altLang="ru-RU" sz="1400" dirty="0">
                <a:solidFill>
                  <a:srgbClr val="000099"/>
                </a:solidFill>
              </a:rPr>
              <a:t>(т. е. любой ли экземпляр связываемой сущности должен участвовать в некотором экземпляре данного типа связи).</a:t>
            </a:r>
          </a:p>
          <a:p>
            <a:pPr indent="360000" algn="just">
              <a:buNone/>
              <a:defRPr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продвинутых системах могут использоваться:</a:t>
            </a:r>
          </a:p>
          <a:p>
            <a:pPr marL="285750" indent="-285750" algn="just" eaLnBrk="1" hangingPunct="1">
              <a:buFont typeface="Arial" panose="020B0604020202020204" pitchFamily="34" charset="0"/>
              <a:buChar char="•"/>
              <a:defRPr/>
            </a:pPr>
            <a:r>
              <a:rPr lang="ru-RU" altLang="ru-RU" sz="1400" b="1" dirty="0">
                <a:solidFill>
                  <a:srgbClr val="CC3300"/>
                </a:solidFill>
              </a:rPr>
              <a:t>имена ролей </a:t>
            </a:r>
            <a:r>
              <a:rPr lang="ru-RU" altLang="ru-RU" sz="1400" dirty="0">
                <a:solidFill>
                  <a:srgbClr val="000099"/>
                </a:solidFill>
              </a:rPr>
              <a:t>(имена концов связи), определяющие функции связи по отношению к связываемым сущностям;</a:t>
            </a:r>
          </a:p>
        </p:txBody>
      </p:sp>
    </p:spTree>
    <p:extLst>
      <p:ext uri="{BB962C8B-B14F-4D97-AF65-F5344CB8AC3E}">
        <p14:creationId xmlns:p14="http://schemas.microsoft.com/office/powerpoint/2010/main" val="401577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Обозначения и примеры связей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115963-C6FD-4847-9BEF-9E50B3DFFE38}"/>
              </a:ext>
            </a:extLst>
          </p:cNvPr>
          <p:cNvSpPr txBox="1">
            <a:spLocks noChangeArrowheads="1"/>
          </p:cNvSpPr>
          <p:nvPr/>
        </p:nvSpPr>
        <p:spPr>
          <a:xfrm>
            <a:off x="1495028" y="555526"/>
            <a:ext cx="6172200" cy="40005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ru-RU" altLang="ru-RU" sz="1800" kern="0" dirty="0"/>
              <a:t>Обозначения:		</a:t>
            </a:r>
            <a:r>
              <a:rPr lang="en-US" altLang="ru-RU" sz="1800" kern="0" dirty="0"/>
              <a:t>          </a:t>
            </a:r>
            <a:r>
              <a:rPr lang="ru-RU" altLang="ru-RU" sz="1800" kern="0" dirty="0"/>
              <a:t>или</a:t>
            </a:r>
          </a:p>
          <a:p>
            <a:pPr>
              <a:buFontTx/>
              <a:buNone/>
            </a:pPr>
            <a:endParaRPr lang="ru-RU" altLang="ru-RU" sz="1800" kern="0" dirty="0"/>
          </a:p>
          <a:p>
            <a:pPr>
              <a:buFontTx/>
              <a:buNone/>
            </a:pPr>
            <a:r>
              <a:rPr lang="ru-RU" altLang="ru-RU" sz="1800" kern="0" dirty="0"/>
              <a:t>Бинарная связь:</a:t>
            </a:r>
          </a:p>
          <a:p>
            <a:pPr>
              <a:buFontTx/>
              <a:buNone/>
            </a:pPr>
            <a:endParaRPr lang="ru-RU" altLang="ru-RU" sz="1800" kern="0" dirty="0"/>
          </a:p>
          <a:p>
            <a:pPr>
              <a:buFontTx/>
              <a:buNone/>
            </a:pPr>
            <a:r>
              <a:rPr lang="ru-RU" altLang="ru-RU" sz="1800" kern="0" dirty="0"/>
              <a:t>Несколько связей между </a:t>
            </a:r>
          </a:p>
          <a:p>
            <a:pPr>
              <a:buFontTx/>
              <a:buNone/>
            </a:pPr>
            <a:r>
              <a:rPr lang="ru-RU" altLang="ru-RU" sz="1800" kern="0" dirty="0"/>
              <a:t>двумя сущностями:</a:t>
            </a:r>
          </a:p>
          <a:p>
            <a:pPr>
              <a:buFontTx/>
              <a:buNone/>
            </a:pPr>
            <a:endParaRPr lang="ru-RU" altLang="ru-RU" sz="1800" kern="0" dirty="0"/>
          </a:p>
          <a:p>
            <a:pPr>
              <a:buFontTx/>
              <a:buNone/>
            </a:pPr>
            <a:endParaRPr lang="ru-RU" altLang="ru-RU" sz="1800" kern="0" dirty="0"/>
          </a:p>
          <a:p>
            <a:pPr>
              <a:buFontTx/>
              <a:buNone/>
            </a:pPr>
            <a:r>
              <a:rPr lang="ru-RU" altLang="ru-RU" sz="1800" kern="0" dirty="0"/>
              <a:t>Тернарная связь:</a:t>
            </a:r>
          </a:p>
          <a:p>
            <a:pPr>
              <a:buFontTx/>
              <a:buNone/>
            </a:pPr>
            <a:endParaRPr lang="ru-RU" altLang="ru-RU" sz="1800" kern="0" dirty="0"/>
          </a:p>
          <a:p>
            <a:pPr>
              <a:buFontTx/>
              <a:buNone/>
            </a:pPr>
            <a:endParaRPr lang="ru-RU" altLang="ru-RU" sz="1800" kern="0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838837B-3122-4B51-B70C-0E657344A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128" y="555526"/>
            <a:ext cx="914400" cy="342900"/>
          </a:xfrm>
          <a:prstGeom prst="hexagon">
            <a:avLst>
              <a:gd name="adj" fmla="val 66667"/>
              <a:gd name="vf" fmla="val 115470"/>
            </a:avLst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16E78879-81BF-4D5F-9DF2-62BBCBFB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878" y="555526"/>
            <a:ext cx="914400" cy="400050"/>
          </a:xfrm>
          <a:prstGeom prst="flowChartDecision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350"/>
          </a:p>
        </p:txBody>
      </p:sp>
      <p:grpSp>
        <p:nvGrpSpPr>
          <p:cNvPr id="9" name="Group 34">
            <a:extLst>
              <a:ext uri="{FF2B5EF4-FFF2-40B4-BE49-F238E27FC236}">
                <a16:creationId xmlns:a16="http://schemas.microsoft.com/office/drawing/2014/main" id="{DC53D461-AFE7-4324-A340-2D213817EF02}"/>
              </a:ext>
            </a:extLst>
          </p:cNvPr>
          <p:cNvGrpSpPr>
            <a:grpSpLocks/>
          </p:cNvGrpSpPr>
          <p:nvPr/>
        </p:nvGrpSpPr>
        <p:grpSpPr bwMode="auto">
          <a:xfrm>
            <a:off x="3552428" y="1329432"/>
            <a:ext cx="4475956" cy="400050"/>
            <a:chOff x="2016" y="1370"/>
            <a:chExt cx="3312" cy="336"/>
          </a:xfrm>
        </p:grpSpPr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9173B2CD-FE33-480C-85D5-3927E6952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1" y="1525"/>
              <a:ext cx="330" cy="0"/>
            </a:xfrm>
            <a:prstGeom prst="line">
              <a:avLst/>
            </a:prstGeom>
            <a:noFill/>
            <a:ln w="222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11123619-A821-48EE-B037-157ACFD50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370"/>
              <a:ext cx="864" cy="336"/>
            </a:xfrm>
            <a:prstGeom prst="hexagon">
              <a:avLst>
                <a:gd name="adj" fmla="val 64286"/>
                <a:gd name="vf" fmla="val 115470"/>
              </a:avLst>
            </a:prstGeom>
            <a:solidFill>
              <a:srgbClr val="FFD581"/>
            </a:solidFill>
            <a:ln w="222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350" dirty="0"/>
                <a:t>Проживать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E9474C8A-B117-483D-9F78-08CA25336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392"/>
              <a:ext cx="960" cy="240"/>
            </a:xfrm>
            <a:prstGeom prst="rect">
              <a:avLst/>
            </a:prstGeom>
            <a:solidFill>
              <a:srgbClr val="FFD581"/>
            </a:solidFill>
            <a:ln w="222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350" dirty="0"/>
                <a:t>Квартира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8BEF59C8-D163-4203-BEB0-1106E46EC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392"/>
              <a:ext cx="960" cy="240"/>
            </a:xfrm>
            <a:prstGeom prst="rect">
              <a:avLst/>
            </a:prstGeom>
            <a:solidFill>
              <a:srgbClr val="FFD581"/>
            </a:solidFill>
            <a:ln w="222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350"/>
                <a:t>Гражданин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06EA6938-3FA7-4BF1-9B86-AE7BB7F2B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536"/>
              <a:ext cx="240" cy="0"/>
            </a:xfrm>
            <a:prstGeom prst="line">
              <a:avLst/>
            </a:prstGeom>
            <a:noFill/>
            <a:ln w="222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" name="AutoShape 13">
            <a:extLst>
              <a:ext uri="{FF2B5EF4-FFF2-40B4-BE49-F238E27FC236}">
                <a16:creationId xmlns:a16="http://schemas.microsoft.com/office/drawing/2014/main" id="{A3965221-1E57-46B0-A7C5-D5B036237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409" y="2161679"/>
            <a:ext cx="1328738" cy="508397"/>
          </a:xfrm>
          <a:prstGeom prst="hexagon">
            <a:avLst>
              <a:gd name="adj" fmla="val 65340"/>
              <a:gd name="vf" fmla="val 115470"/>
            </a:avLst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Быть кон-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сультантом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C86BDBE-4BA1-4DBB-9A0D-E5D6BD61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578" y="2555776"/>
            <a:ext cx="1143000" cy="285750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Врач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D7392A2-55C2-42B2-92C4-8ED41FC5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928" y="2555776"/>
            <a:ext cx="1143000" cy="285750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 dirty="0"/>
              <a:t>Пациент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2FC0F2C2-F4F4-49DE-8DEF-4E12301104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2578" y="2431951"/>
            <a:ext cx="207169" cy="180975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8273CF9E-A658-414E-A179-DD87C2406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5147" y="2431951"/>
            <a:ext cx="154781" cy="180975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6420096D-06A1-44AB-A650-CA678943A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2784376"/>
            <a:ext cx="1143000" cy="514350"/>
          </a:xfrm>
          <a:prstGeom prst="hexagon">
            <a:avLst>
              <a:gd name="adj" fmla="val 55556"/>
              <a:gd name="vf" fmla="val 115470"/>
            </a:avLst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Быть леч.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350"/>
              <a:t>врачом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91A52F1-73DC-4604-B7A5-C367B094A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2578" y="2784376"/>
            <a:ext cx="285750" cy="2286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D7A2448E-868D-4E89-A205-8D4BA883D8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6801" y="2784377"/>
            <a:ext cx="263128" cy="241697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3" name="Group 33">
            <a:extLst>
              <a:ext uri="{FF2B5EF4-FFF2-40B4-BE49-F238E27FC236}">
                <a16:creationId xmlns:a16="http://schemas.microsoft.com/office/drawing/2014/main" id="{29580878-BE26-4C41-97BC-572A62B111EF}"/>
              </a:ext>
            </a:extLst>
          </p:cNvPr>
          <p:cNvGrpSpPr>
            <a:grpSpLocks/>
          </p:cNvGrpSpPr>
          <p:nvPr/>
        </p:nvGrpSpPr>
        <p:grpSpPr bwMode="auto">
          <a:xfrm>
            <a:off x="3291830" y="3460651"/>
            <a:ext cx="4555976" cy="1143000"/>
            <a:chOff x="1056" y="3072"/>
            <a:chExt cx="3312" cy="960"/>
          </a:xfrm>
        </p:grpSpPr>
        <p:grpSp>
          <p:nvGrpSpPr>
            <p:cNvPr id="24" name="Group 32">
              <a:extLst>
                <a:ext uri="{FF2B5EF4-FFF2-40B4-BE49-F238E27FC236}">
                  <a16:creationId xmlns:a16="http://schemas.microsoft.com/office/drawing/2014/main" id="{BD24D7D9-C7D0-46E5-BC5A-ACC74C58AB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072"/>
              <a:ext cx="3312" cy="576"/>
              <a:chOff x="1056" y="3072"/>
              <a:chExt cx="3312" cy="576"/>
            </a:xfrm>
          </p:grpSpPr>
          <p:sp>
            <p:nvSpPr>
              <p:cNvPr id="27" name="AutoShape 24">
                <a:extLst>
                  <a:ext uri="{FF2B5EF4-FFF2-40B4-BE49-F238E27FC236}">
                    <a16:creationId xmlns:a16="http://schemas.microsoft.com/office/drawing/2014/main" id="{5061B28F-1093-4513-AF77-C8F407C9B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1056" cy="576"/>
              </a:xfrm>
              <a:prstGeom prst="hexagon">
                <a:avLst>
                  <a:gd name="adj" fmla="val 45833"/>
                  <a:gd name="vf" fmla="val 115470"/>
                </a:avLst>
              </a:prstGeom>
              <a:solidFill>
                <a:srgbClr val="FFD581"/>
              </a:solidFill>
              <a:ln w="22225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350"/>
                  <a:t>Постановка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350"/>
                  <a:t>диагноза</a:t>
                </a:r>
              </a:p>
            </p:txBody>
          </p:sp>
          <p:sp>
            <p:nvSpPr>
              <p:cNvPr id="28" name="Rectangle 25">
                <a:extLst>
                  <a:ext uri="{FF2B5EF4-FFF2-40B4-BE49-F238E27FC236}">
                    <a16:creationId xmlns:a16="http://schemas.microsoft.com/office/drawing/2014/main" id="{76F6F780-1874-4907-8F60-F1EC89F6E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216"/>
                <a:ext cx="960" cy="240"/>
              </a:xfrm>
              <a:prstGeom prst="rect">
                <a:avLst/>
              </a:prstGeom>
              <a:solidFill>
                <a:srgbClr val="FFD581"/>
              </a:solidFill>
              <a:ln w="22225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350"/>
                  <a:t>Врач</a:t>
                </a:r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7120F765-DCD4-462C-B9D2-5981E92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3216"/>
                <a:ext cx="960" cy="240"/>
              </a:xfrm>
              <a:prstGeom prst="rect">
                <a:avLst/>
              </a:prstGeom>
              <a:solidFill>
                <a:srgbClr val="FFD581"/>
              </a:solidFill>
              <a:ln w="22225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350"/>
                  <a:t>Пациент</a:t>
                </a:r>
              </a:p>
            </p:txBody>
          </p:sp>
          <p:sp>
            <p:nvSpPr>
              <p:cNvPr id="30" name="Line 27">
                <a:extLst>
                  <a:ext uri="{FF2B5EF4-FFF2-40B4-BE49-F238E27FC236}">
                    <a16:creationId xmlns:a16="http://schemas.microsoft.com/office/drawing/2014/main" id="{B9F32AAC-0433-4297-92F6-3C84DA242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3360"/>
                <a:ext cx="192" cy="0"/>
              </a:xfrm>
              <a:prstGeom prst="line">
                <a:avLst/>
              </a:prstGeom>
              <a:noFill/>
              <a:ln w="222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Line 28">
                <a:extLst>
                  <a:ext uri="{FF2B5EF4-FFF2-40B4-BE49-F238E27FC236}">
                    <a16:creationId xmlns:a16="http://schemas.microsoft.com/office/drawing/2014/main" id="{4C961C78-46F6-4081-9BC0-976924615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144" cy="0"/>
              </a:xfrm>
              <a:prstGeom prst="line">
                <a:avLst/>
              </a:prstGeom>
              <a:noFill/>
              <a:ln w="22225">
                <a:solidFill>
                  <a:srgbClr val="99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651FCAF2-3D37-48B0-AD80-A6D6B29BB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792"/>
              <a:ext cx="864" cy="240"/>
            </a:xfrm>
            <a:prstGeom prst="rect">
              <a:avLst/>
            </a:prstGeom>
            <a:solidFill>
              <a:srgbClr val="FFD581"/>
            </a:solidFill>
            <a:ln w="22225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ru-RU" altLang="ru-RU" sz="1350"/>
                <a:t>Диагноз</a:t>
              </a:r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8B813802-AB80-4878-81CC-D12DACCCC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0" cy="144"/>
            </a:xfrm>
            <a:prstGeom prst="line">
              <a:avLst/>
            </a:prstGeom>
            <a:noFill/>
            <a:ln w="2222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1287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Применяемые обозначения, нотация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76726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</p:txBody>
      </p:sp>
      <p:graphicFrame>
        <p:nvGraphicFramePr>
          <p:cNvPr id="23" name="Group 68">
            <a:extLst>
              <a:ext uri="{FF2B5EF4-FFF2-40B4-BE49-F238E27FC236}">
                <a16:creationId xmlns:a16="http://schemas.microsoft.com/office/drawing/2014/main" id="{B47B3516-ABF9-4432-887D-045DC280F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770619"/>
              </p:ext>
            </p:extLst>
          </p:nvPr>
        </p:nvGraphicFramePr>
        <p:xfrm>
          <a:off x="2915816" y="1059582"/>
          <a:ext cx="3888432" cy="2732508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Обозначение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Значение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Тип, определяющий набор независимых сущностей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Тип, определяющий набор зависимых сущностей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Атрибут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Ключевой атрибут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Тип, определяющий набор бинарных связей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Rectangle 34">
            <a:extLst>
              <a:ext uri="{FF2B5EF4-FFF2-40B4-BE49-F238E27FC236}">
                <a16:creationId xmlns:a16="http://schemas.microsoft.com/office/drawing/2014/main" id="{A2A837A9-5ACE-4E31-8CA0-99273BF88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1413203"/>
            <a:ext cx="1510828" cy="287784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ru-RU" altLang="ru-RU" sz="1400" dirty="0"/>
              <a:t>Имя сущности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FEB140B8-B2DF-4AC1-BFA7-92F3F39A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3" y="1831170"/>
            <a:ext cx="1510828" cy="312562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ru-RU" altLang="ru-RU"/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F9CF609F-0CF6-4A1D-ADBF-7FF95DEE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71" y="1882880"/>
            <a:ext cx="1383075" cy="209141"/>
          </a:xfrm>
          <a:prstGeom prst="rect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ru-RU" altLang="ru-RU" sz="1400" dirty="0"/>
              <a:t>Имя типа</a:t>
            </a:r>
          </a:p>
        </p:txBody>
      </p:sp>
      <p:sp>
        <p:nvSpPr>
          <p:cNvPr id="27" name="Oval 43">
            <a:extLst>
              <a:ext uri="{FF2B5EF4-FFF2-40B4-BE49-F238E27FC236}">
                <a16:creationId xmlns:a16="http://schemas.microsoft.com/office/drawing/2014/main" id="{0B525CB6-275B-481E-9D55-BD894D79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2252785"/>
            <a:ext cx="1510829" cy="416352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ru-RU" altLang="ru-RU" sz="1400" dirty="0" err="1"/>
              <a:t>имя_атрибута</a:t>
            </a:r>
            <a:endParaRPr lang="ru-RU" altLang="ru-RU" sz="1400" dirty="0"/>
          </a:p>
        </p:txBody>
      </p:sp>
      <p:sp>
        <p:nvSpPr>
          <p:cNvPr id="28" name="AutoShape 58">
            <a:extLst>
              <a:ext uri="{FF2B5EF4-FFF2-40B4-BE49-F238E27FC236}">
                <a16:creationId xmlns:a16="http://schemas.microsoft.com/office/drawing/2014/main" id="{737A9D27-AF93-4C4A-96CE-21A69CFE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3241546"/>
            <a:ext cx="1510830" cy="518635"/>
          </a:xfrm>
          <a:prstGeom prst="diamond">
            <a:avLst/>
          </a:prstGeom>
          <a:solidFill>
            <a:srgbClr val="FFD581"/>
          </a:solidFill>
          <a:ln w="222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ru-RU" altLang="ru-RU" sz="1400" dirty="0" err="1"/>
              <a:t>Имя_связи</a:t>
            </a:r>
            <a:endParaRPr lang="ru-RU" altLang="ru-RU" sz="1400" dirty="0"/>
          </a:p>
        </p:txBody>
      </p:sp>
      <p:sp>
        <p:nvSpPr>
          <p:cNvPr id="29" name="Oval 43">
            <a:extLst>
              <a:ext uri="{FF2B5EF4-FFF2-40B4-BE49-F238E27FC236}">
                <a16:creationId xmlns:a16="http://schemas.microsoft.com/office/drawing/2014/main" id="{7C1E89BE-0FF4-4A7D-B721-CA48682D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2762005"/>
            <a:ext cx="1510830" cy="416352"/>
          </a:xfrm>
          <a:prstGeom prst="ellipse">
            <a:avLst/>
          </a:prstGeom>
          <a:solidFill>
            <a:srgbClr val="FFD581"/>
          </a:solidFill>
          <a:ln w="222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ru-RU" altLang="ru-RU" sz="1400" u="sng" dirty="0" err="1"/>
              <a:t>имя_атрибута</a:t>
            </a:r>
            <a:endParaRPr lang="ru-RU" altLang="ru-RU" sz="1400" u="sng" dirty="0"/>
          </a:p>
        </p:txBody>
      </p:sp>
    </p:spTree>
    <p:extLst>
      <p:ext uri="{BB962C8B-B14F-4D97-AF65-F5344CB8AC3E}">
        <p14:creationId xmlns:p14="http://schemas.microsoft.com/office/powerpoint/2010/main" val="1806730381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12543</TotalTime>
  <Words>4364</Words>
  <Application>Microsoft Office PowerPoint</Application>
  <PresentationFormat>Экран (16:9)</PresentationFormat>
  <Paragraphs>443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43</vt:i4>
      </vt:variant>
    </vt:vector>
  </HeadingPairs>
  <TitlesOfParts>
    <vt:vector size="52" baseType="lpstr">
      <vt:lpstr>Arial</vt:lpstr>
      <vt:lpstr>Monotype Sorts</vt:lpstr>
      <vt:lpstr>Tahoma</vt:lpstr>
      <vt:lpstr>Times New Roman</vt:lpstr>
      <vt:lpstr>Verdana</vt:lpstr>
      <vt:lpstr>Wingdings</vt:lpstr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538</cp:revision>
  <dcterms:created xsi:type="dcterms:W3CDTF">2014-10-05T21:41:36Z</dcterms:created>
  <dcterms:modified xsi:type="dcterms:W3CDTF">2022-03-10T11:45:19Z</dcterms:modified>
</cp:coreProperties>
</file>