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38"/>
  </p:notesMasterIdLst>
  <p:handoutMasterIdLst>
    <p:handoutMasterId r:id="rId39"/>
  </p:handoutMasterIdLst>
  <p:sldIdLst>
    <p:sldId id="330" r:id="rId4"/>
    <p:sldId id="552" r:id="rId5"/>
    <p:sldId id="591" r:id="rId6"/>
    <p:sldId id="592" r:id="rId7"/>
    <p:sldId id="593" r:id="rId8"/>
    <p:sldId id="594" r:id="rId9"/>
    <p:sldId id="595" r:id="rId10"/>
    <p:sldId id="596" r:id="rId11"/>
    <p:sldId id="597" r:id="rId12"/>
    <p:sldId id="598" r:id="rId13"/>
    <p:sldId id="600" r:id="rId14"/>
    <p:sldId id="601" r:id="rId15"/>
    <p:sldId id="599" r:id="rId16"/>
    <p:sldId id="602" r:id="rId17"/>
    <p:sldId id="603" r:id="rId18"/>
    <p:sldId id="604" r:id="rId19"/>
    <p:sldId id="605" r:id="rId20"/>
    <p:sldId id="606" r:id="rId21"/>
    <p:sldId id="615" r:id="rId22"/>
    <p:sldId id="607" r:id="rId23"/>
    <p:sldId id="608" r:id="rId24"/>
    <p:sldId id="609" r:id="rId25"/>
    <p:sldId id="610" r:id="rId26"/>
    <p:sldId id="511" r:id="rId27"/>
    <p:sldId id="512" r:id="rId28"/>
    <p:sldId id="611" r:id="rId29"/>
    <p:sldId id="612" r:id="rId30"/>
    <p:sldId id="613" r:id="rId31"/>
    <p:sldId id="614" r:id="rId32"/>
    <p:sldId id="587" r:id="rId33"/>
    <p:sldId id="588" r:id="rId34"/>
    <p:sldId id="589" r:id="rId35"/>
    <p:sldId id="590" r:id="rId36"/>
    <p:sldId id="550" r:id="rId37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009900"/>
    <a:srgbClr val="000099"/>
    <a:srgbClr val="ABDB77"/>
    <a:srgbClr val="FFCD2D"/>
    <a:srgbClr val="E6AF00"/>
    <a:srgbClr val="33CC33"/>
    <a:srgbClr val="0000FF"/>
    <a:srgbClr val="7AFF01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29" autoAdjust="0"/>
  </p:normalViewPr>
  <p:slideViewPr>
    <p:cSldViewPr>
      <p:cViewPr varScale="1">
        <p:scale>
          <a:sx n="105" d="100"/>
          <a:sy n="105" d="100"/>
        </p:scale>
        <p:origin x="830" y="72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1146752" y="4670688"/>
            <a:ext cx="682262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Реляционные базы данных. Теорема </a:t>
            </a:r>
            <a:r>
              <a:rPr lang="ru-RU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Хиса</a:t>
            </a:r>
            <a:endParaRPr lang="ru-RU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</a:t>
            </a:r>
            <a:r>
              <a:rPr lang="en-US" sz="1400" b="1" i="1" baseline="0" dirty="0">
                <a:solidFill>
                  <a:srgbClr val="C00000"/>
                </a:solidFill>
              </a:rPr>
              <a:t>3</a:t>
            </a:r>
            <a:r>
              <a:rPr lang="ru-RU" sz="1400" b="1" i="1" baseline="0" dirty="0">
                <a:solidFill>
                  <a:srgbClr val="C00000"/>
                </a:solidFill>
              </a:rPr>
              <a:t>3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Лекция 3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Реляционные базы данных. Теорема </a:t>
            </a:r>
            <a:r>
              <a:rPr lang="ru-RU" sz="20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Хиса</a:t>
            </a:r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endParaRPr lang="ru-RU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таблицы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3EF9C3F8-7577-4388-92BE-51E7F17078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092039"/>
              </p:ext>
            </p:extLst>
          </p:nvPr>
        </p:nvGraphicFramePr>
        <p:xfrm>
          <a:off x="2339752" y="545500"/>
          <a:ext cx="6566916" cy="4052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34605" imgH="3352800" progId="Word.Document.8">
                  <p:embed/>
                </p:oleObj>
              </mc:Choice>
              <mc:Fallback>
                <p:oleObj name="Document" r:id="rId2" imgW="5434605" imgH="3352800" progId="Word.Document.8">
                  <p:embed/>
                  <p:pic>
                    <p:nvPicPr>
                      <p:cNvPr id="19460" name="Object 2">
                        <a:extLst>
                          <a:ext uri="{FF2B5EF4-FFF2-40B4-BE49-F238E27FC236}">
                            <a16:creationId xmlns:a16="http://schemas.microsoft.com/office/drawing/2014/main" id="{0BE6AAC9-B04B-44D6-B86B-9CE4C368E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45500"/>
                        <a:ext cx="6566916" cy="4052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таблицы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8C89B21E-FD42-44AC-B788-9CD2A4ADF5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02115"/>
              </p:ext>
            </p:extLst>
          </p:nvPr>
        </p:nvGraphicFramePr>
        <p:xfrm>
          <a:off x="1979712" y="1653530"/>
          <a:ext cx="67818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92216" imgH="1545896" progId="">
                  <p:embed/>
                </p:oleObj>
              </mc:Choice>
              <mc:Fallback>
                <p:oleObj r:id="rId2" imgW="6392216" imgH="1545896" progId="">
                  <p:embed/>
                  <p:pic>
                    <p:nvPicPr>
                      <p:cNvPr id="21508" name="Object 2">
                        <a:extLst>
                          <a:ext uri="{FF2B5EF4-FFF2-40B4-BE49-F238E27FC236}">
                            <a16:creationId xmlns:a16="http://schemas.microsoft.com/office/drawing/2014/main" id="{36D82E73-919D-4BF6-AA73-22CB868838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653530"/>
                        <a:ext cx="67818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3">
            <a:extLst>
              <a:ext uri="{FF2B5EF4-FFF2-40B4-BE49-F238E27FC236}">
                <a16:creationId xmlns:a16="http://schemas.microsoft.com/office/drawing/2014/main" id="{C5C8DCAD-DC14-4667-A7DE-33B86D99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612" y="681981"/>
            <a:ext cx="1026319" cy="379810"/>
          </a:xfrm>
          <a:prstGeom prst="wedgeRoundRectCallout">
            <a:avLst>
              <a:gd name="adj1" fmla="val -44199"/>
              <a:gd name="adj2" fmla="val 206315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/>
              <a:t>Шапка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7CA8ADC-50D7-4CED-B996-F3A9805D2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71" y="1708299"/>
            <a:ext cx="739379" cy="323850"/>
          </a:xfrm>
          <a:prstGeom prst="wedgeRoundRectCallout">
            <a:avLst>
              <a:gd name="adj1" fmla="val 57245"/>
              <a:gd name="adj2" fmla="val 107722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/>
              <a:t>Строка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8DC0A66A-8663-46A6-9971-A662F9863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200" y="897484"/>
            <a:ext cx="971550" cy="353615"/>
          </a:xfrm>
          <a:prstGeom prst="wedgeRoundRectCallout">
            <a:avLst>
              <a:gd name="adj1" fmla="val -73528"/>
              <a:gd name="adj2" fmla="val 168384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/>
              <a:t>Столбец</a:t>
            </a: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8956D5B-56AA-4532-8D3A-BDE1CF33CEA0}"/>
              </a:ext>
            </a:extLst>
          </p:cNvPr>
          <p:cNvSpPr>
            <a:spLocks/>
          </p:cNvSpPr>
          <p:nvPr/>
        </p:nvSpPr>
        <p:spPr bwMode="auto">
          <a:xfrm>
            <a:off x="6841034" y="1977381"/>
            <a:ext cx="216694" cy="1089422"/>
          </a:xfrm>
          <a:prstGeom prst="rightBrace">
            <a:avLst>
              <a:gd name="adj1" fmla="val 41896"/>
              <a:gd name="adj2" fmla="val 50000"/>
            </a:avLst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773254C9-993A-4C95-9118-A159949FC08D}"/>
              </a:ext>
            </a:extLst>
          </p:cNvPr>
          <p:cNvSpPr>
            <a:spLocks/>
          </p:cNvSpPr>
          <p:nvPr/>
        </p:nvSpPr>
        <p:spPr bwMode="auto">
          <a:xfrm>
            <a:off x="6894612" y="1653531"/>
            <a:ext cx="53578" cy="294085"/>
          </a:xfrm>
          <a:prstGeom prst="rightBrace">
            <a:avLst>
              <a:gd name="adj1" fmla="val 45741"/>
              <a:gd name="adj2" fmla="val 50000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E56E5A5C-C166-4F07-8DB4-78FF8C711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958" y="2302421"/>
            <a:ext cx="1052513" cy="694133"/>
          </a:xfrm>
          <a:prstGeom prst="rect">
            <a:avLst/>
          </a:prstGeom>
          <a:solidFill>
            <a:srgbClr val="FFD585">
              <a:alpha val="5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844"/>
              </a:spcBef>
              <a:buNone/>
            </a:pPr>
            <a:r>
              <a:rPr lang="en-GB" altLang="ru-RU" sz="1350"/>
              <a:t>Состояние отноше</a:t>
            </a:r>
            <a:r>
              <a:rPr lang="ru-RU" altLang="ru-RU" sz="1350"/>
              <a:t>-</a:t>
            </a:r>
            <a:r>
              <a:rPr lang="en-GB" altLang="ru-RU" sz="1350"/>
              <a:t>ния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79EE9E2-6688-4019-B781-5DF7F5F99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340"/>
            <a:ext cx="9144000" cy="917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u="sng" dirty="0">
                <a:solidFill>
                  <a:srgbClr val="CC3300"/>
                </a:solidFill>
              </a:rPr>
              <a:t>Определение: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Состояние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входящих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en-GB" altLang="ru-RU" sz="1400" u="sng" dirty="0">
              <a:solidFill>
                <a:srgbClr val="000099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400" b="1" u="sng" dirty="0">
                <a:solidFill>
                  <a:srgbClr val="CC3300"/>
                </a:solidFill>
              </a:rPr>
              <a:t>Замечание: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Состояние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теории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рассматривается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Таблица</a:t>
            </a:r>
            <a:r>
              <a:rPr lang="en-GB" altLang="ru-RU" sz="2000" b="1" dirty="0">
                <a:solidFill>
                  <a:srgbClr val="C00000"/>
                </a:solidFill>
              </a:rPr>
              <a:t> с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двумя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шапками</a:t>
            </a:r>
            <a:r>
              <a:rPr lang="en-US" altLang="ru-RU" sz="2000" b="1" dirty="0">
                <a:solidFill>
                  <a:srgbClr val="C00000"/>
                </a:solidFill>
              </a:rPr>
              <a:t>: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верхней</a:t>
            </a:r>
            <a:r>
              <a:rPr lang="en-GB" altLang="ru-RU" sz="2000" b="1" dirty="0">
                <a:solidFill>
                  <a:srgbClr val="C00000"/>
                </a:solidFill>
              </a:rPr>
              <a:t> и </a:t>
            </a:r>
            <a:r>
              <a:rPr lang="en-GB" altLang="ru-RU" sz="2000" b="1" dirty="0" err="1">
                <a:solidFill>
                  <a:srgbClr val="C00000"/>
                </a:solidFill>
              </a:rPr>
              <a:t>боковой</a:t>
            </a:r>
            <a:r>
              <a:rPr lang="en-GB" altLang="ru-RU" sz="2000" b="1" dirty="0">
                <a:solidFill>
                  <a:srgbClr val="C00000"/>
                </a:solidFill>
              </a:rPr>
              <a:t> (</a:t>
            </a:r>
            <a:r>
              <a:rPr lang="en-GB" altLang="ru-RU" sz="2000" b="1" dirty="0" err="1">
                <a:solidFill>
                  <a:srgbClr val="C00000"/>
                </a:solidFill>
              </a:rPr>
              <a:t>не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реляционная</a:t>
            </a:r>
            <a:r>
              <a:rPr lang="en-GB" altLang="ru-RU" sz="2000" b="1" dirty="0">
                <a:solidFill>
                  <a:srgbClr val="C00000"/>
                </a:solidFill>
              </a:rPr>
              <a:t>)</a:t>
            </a:r>
            <a:r>
              <a:rPr lang="ar-SA" altLang="ru-RU" sz="2000" dirty="0">
                <a:solidFill>
                  <a:srgbClr val="C00000"/>
                </a:solidFill>
                <a:cs typeface="Arial" panose="020B0604020202020204" pitchFamily="34" charset="0"/>
              </a:rPr>
              <a:t>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442524A5-45E7-46EF-93D9-36F68AC94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057047"/>
              </p:ext>
            </p:extLst>
          </p:nvPr>
        </p:nvGraphicFramePr>
        <p:xfrm>
          <a:off x="1118923" y="906388"/>
          <a:ext cx="6906153" cy="333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489421" imgH="1304594" progId="">
                  <p:embed/>
                </p:oleObj>
              </mc:Choice>
              <mc:Fallback>
                <p:oleObj r:id="rId2" imgW="3489421" imgH="1304594" progId="">
                  <p:embed/>
                  <p:pic>
                    <p:nvPicPr>
                      <p:cNvPr id="23556" name="Object 2">
                        <a:extLst>
                          <a:ext uri="{FF2B5EF4-FFF2-40B4-BE49-F238E27FC236}">
                            <a16:creationId xmlns:a16="http://schemas.microsoft.com/office/drawing/2014/main" id="{503C6196-AE35-4A66-A350-DCD78D3F58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923" y="906388"/>
                        <a:ext cx="6906153" cy="333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Преобразуем гиперкуб в таблицу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0" y="461651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Таблица </a:t>
            </a:r>
            <a:r>
              <a:rPr lang="en-US" altLang="ru-RU" sz="1400" b="1" dirty="0"/>
              <a:t>“</a:t>
            </a:r>
            <a:r>
              <a:rPr lang="ru-RU" altLang="ru-RU" sz="1400" b="1" u="sng" dirty="0"/>
              <a:t>Прибыль</a:t>
            </a:r>
            <a:r>
              <a:rPr lang="en-US" altLang="ru-RU" sz="1400" b="1" dirty="0"/>
              <a:t>”</a:t>
            </a:r>
            <a:r>
              <a:rPr lang="ru-RU" altLang="ru-RU" sz="1400" b="1" dirty="0"/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из предыдущего слайда преобразуется в реляционную таблицу вида</a:t>
            </a:r>
          </a:p>
          <a:p>
            <a:pPr marL="0" indent="360000" algn="just">
              <a:spcAft>
                <a:spcPts val="600"/>
              </a:spcAft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600"/>
              </a:spcAft>
              <a:buNone/>
            </a:pPr>
            <a:endParaRPr lang="ru-RU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ct val="0"/>
              </a:spcBef>
              <a:spcAft>
                <a:spcPts val="600"/>
              </a:spcAft>
              <a:buNone/>
            </a:pP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Имена столбцов в ней образованы конкатенацией имен исходной таблицы, связанных операцией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И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Столбцу соответствует некоторое высказывание, например, для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2000_Торговый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это </a:t>
            </a:r>
            <a:r>
              <a:rPr lang="en-US" altLang="ru-RU" sz="1400" dirty="0">
                <a:solidFill>
                  <a:srgbClr val="000099"/>
                </a:solidFill>
              </a:rPr>
              <a:t> “</a:t>
            </a:r>
            <a:r>
              <a:rPr lang="ru-RU" altLang="ru-RU" sz="1400" dirty="0">
                <a:solidFill>
                  <a:srgbClr val="000099"/>
                </a:solidFill>
              </a:rPr>
              <a:t>Год=2000</a:t>
            </a:r>
            <a:r>
              <a:rPr lang="en-US" altLang="ru-RU" sz="1400" dirty="0">
                <a:solidFill>
                  <a:srgbClr val="000099"/>
                </a:solidFill>
              </a:rPr>
              <a:t>” </a:t>
            </a:r>
            <a:r>
              <a:rPr lang="en-US" altLang="ru-RU" sz="1400" b="1" dirty="0">
                <a:solidFill>
                  <a:srgbClr val="000099"/>
                </a:solidFill>
              </a:rPr>
              <a:t>&amp;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Отдел=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ru-RU" altLang="ru-RU" sz="1400" dirty="0">
                <a:solidFill>
                  <a:srgbClr val="000099"/>
                </a:solidFill>
              </a:rPr>
              <a:t>Торговый</a:t>
            </a:r>
            <a:r>
              <a:rPr lang="en-US" altLang="ru-RU" sz="1400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Таким же образом трансформируются </a:t>
            </a:r>
            <a:r>
              <a:rPr lang="ru-RU" altLang="ru-RU" sz="1400" i="1" dirty="0">
                <a:solidFill>
                  <a:srgbClr val="000099"/>
                </a:solidFill>
              </a:rPr>
              <a:t>многомерные таблицы </a:t>
            </a:r>
            <a:r>
              <a:rPr lang="ru-RU" altLang="ru-RU" sz="1400" dirty="0">
                <a:solidFill>
                  <a:srgbClr val="000099"/>
                </a:solidFill>
              </a:rPr>
              <a:t>(гиперкубы) любой размерности.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00000"/>
                </a:solidFill>
              </a:rPr>
              <a:t>Вопрос:</a:t>
            </a:r>
            <a:r>
              <a:rPr lang="ru-RU" altLang="ru-RU" sz="1400" dirty="0">
                <a:solidFill>
                  <a:srgbClr val="C000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Чем плох этот вариант? Может быть лучше так: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23281ED-7D90-4DE1-BB04-1E1ECA456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12919"/>
              </p:ext>
            </p:extLst>
          </p:nvPr>
        </p:nvGraphicFramePr>
        <p:xfrm>
          <a:off x="1412676" y="771550"/>
          <a:ext cx="6318648" cy="822960"/>
        </p:xfrm>
        <a:graphic>
          <a:graphicData uri="http://schemas.openxmlformats.org/drawingml/2006/table">
            <a:tbl>
              <a:tblPr/>
              <a:tblGrid>
                <a:gridCol w="2051447">
                  <a:extLst>
                    <a:ext uri="{9D8B030D-6E8A-4147-A177-3AD203B41FA5}">
                      <a16:colId xmlns:a16="http://schemas.microsoft.com/office/drawing/2014/main" val="3855203779"/>
                    </a:ext>
                  </a:extLst>
                </a:gridCol>
                <a:gridCol w="1188244">
                  <a:extLst>
                    <a:ext uri="{9D8B030D-6E8A-4147-A177-3AD203B41FA5}">
                      <a16:colId xmlns:a16="http://schemas.microsoft.com/office/drawing/2014/main" val="2527594557"/>
                    </a:ext>
                  </a:extLst>
                </a:gridCol>
                <a:gridCol w="1997869">
                  <a:extLst>
                    <a:ext uri="{9D8B030D-6E8A-4147-A177-3AD203B41FA5}">
                      <a16:colId xmlns:a16="http://schemas.microsoft.com/office/drawing/2014/main" val="2110278096"/>
                    </a:ext>
                  </a:extLst>
                </a:gridCol>
                <a:gridCol w="1081088">
                  <a:extLst>
                    <a:ext uri="{9D8B030D-6E8A-4147-A177-3AD203B41FA5}">
                      <a16:colId xmlns:a16="http://schemas.microsoft.com/office/drawing/2014/main" val="776606383"/>
                    </a:ext>
                  </a:extLst>
                </a:gridCol>
              </a:tblGrid>
              <a:tr h="5257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2000_ Производственный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2000_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Торговый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2001_ Производственный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2001_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Торговый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822601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1134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7545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17555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76137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047C3937-DA47-42DF-8295-B62D4E300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3022"/>
              </p:ext>
            </p:extLst>
          </p:nvPr>
        </p:nvGraphicFramePr>
        <p:xfrm>
          <a:off x="2195736" y="3003798"/>
          <a:ext cx="3838576" cy="1508999"/>
        </p:xfrm>
        <a:graphic>
          <a:graphicData uri="http://schemas.openxmlformats.org/drawingml/2006/table">
            <a:tbl>
              <a:tblPr/>
              <a:tblGrid>
                <a:gridCol w="1889522">
                  <a:extLst>
                    <a:ext uri="{9D8B030D-6E8A-4147-A177-3AD203B41FA5}">
                      <a16:colId xmlns:a16="http://schemas.microsoft.com/office/drawing/2014/main" val="1318582920"/>
                    </a:ext>
                  </a:extLst>
                </a:gridCol>
                <a:gridCol w="701279">
                  <a:extLst>
                    <a:ext uri="{9D8B030D-6E8A-4147-A177-3AD203B41FA5}">
                      <a16:colId xmlns:a16="http://schemas.microsoft.com/office/drawing/2014/main" val="1750898701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466296320"/>
                    </a:ext>
                  </a:extLst>
                </a:gridCol>
              </a:tblGrid>
              <a:tr h="320279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Отдел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Год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Прибыль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627852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Производственный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1134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703466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Производственный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7545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5729823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Торговый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425169"/>
                  </a:ext>
                </a:extLst>
              </a:tr>
              <a:tr h="29718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Торговый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2001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17555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51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Операции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над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отношениями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ru-RU" altLang="ru-RU" sz="2000" b="1" dirty="0">
                <a:solidFill>
                  <a:srgbClr val="C00000"/>
                </a:solidFill>
              </a:rPr>
              <a:t>Проекция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этой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лекции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будут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рассмотрены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только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b="1" i="1" dirty="0" err="1">
                    <a:latin typeface="+mn-lt"/>
                  </a:rPr>
                  <a:t>проекции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b="1" i="1" dirty="0" err="1">
                    <a:latin typeface="+mn-lt"/>
                  </a:rPr>
                  <a:t>естественного</a:t>
                </a:r>
                <a:r>
                  <a:rPr lang="en-GB" altLang="ru-RU" sz="1400" b="1" i="1" dirty="0">
                    <a:latin typeface="+mn-lt"/>
                  </a:rPr>
                  <a:t> </a:t>
                </a:r>
                <a:r>
                  <a:rPr lang="en-GB" altLang="ru-RU" sz="1400" b="1" i="1" dirty="0" err="1">
                    <a:latin typeface="+mn-lt"/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необходимые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для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рассмотрения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декомпозиции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его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проекции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восстановления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исходных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соотношений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Все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остальные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определение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реляционной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алгебры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даны 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следующей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лекции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u="sng" dirty="0">
                    <a:solidFill>
                      <a:srgbClr val="CC3300"/>
                    </a:solidFill>
                    <a:latin typeface="+mn-lt"/>
                  </a:rPr>
                  <a:t>Замечание:</a:t>
                </a:r>
                <a:r>
                  <a:rPr lang="en-GB" altLang="ru-RU" sz="1400" b="1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Обратите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внимание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действуют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содержимое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преобразуют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их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схемы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 </a:t>
                </a:r>
                <a:r>
                  <a:rPr lang="ru-RU" altLang="ru-RU" sz="1400" dirty="0">
                    <a:solidFill>
                      <a:srgbClr val="000099"/>
                    </a:solidFill>
                    <a:latin typeface="+mn-lt"/>
                  </a:rPr>
                  <a:t>Результат операции есть новое отношение.</a:t>
                </a:r>
              </a:p>
              <a:p>
                <a:pPr indent="360000" algn="ctr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ru-RU" altLang="ru-RU" sz="1400" b="1" dirty="0">
                    <a:solidFill>
                      <a:srgbClr val="CC3300"/>
                    </a:solidFill>
                    <a:latin typeface="+mn-lt"/>
                  </a:rPr>
                  <a:t>Проекция</a:t>
                </a:r>
              </a:p>
              <a:p>
                <a:pPr indent="360000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b="1" dirty="0">
                    <a:latin typeface="+mn-lt"/>
                  </a:rPr>
                  <a:t>Проекция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это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набор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унарных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b="1" dirty="0" err="1">
                    <a:latin typeface="+mn-lt"/>
                  </a:rPr>
                  <a:t>операций</a:t>
                </a:r>
                <a:r>
                  <a:rPr lang="en-GB" altLang="ru-RU" sz="1400" b="1" dirty="0"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выбора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подмножества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ru-RU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  <a:latin typeface="+mn-lt"/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где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схема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и </a:t>
                </a:r>
                <a14:m>
                  <m:oMath xmlns:m="http://schemas.openxmlformats.org/officeDocument/2006/math"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–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набор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  <a:latin typeface="+mn-lt"/>
                  </a:rPr>
                  <a:t>столбцов</a:t>
                </a:r>
                <a:r>
                  <a:rPr lang="en-GB" altLang="ru-RU" sz="1400" dirty="0">
                    <a:solidFill>
                      <a:srgbClr val="000099"/>
                    </a:solidFill>
                    <a:latin typeface="+mn-lt"/>
                  </a:rPr>
                  <a:t>.</a:t>
                </a:r>
              </a:p>
              <a:p>
                <a:pPr indent="360000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en-GB" altLang="ru-RU" sz="1400" b="1" u="sng" dirty="0" err="1">
                    <a:solidFill>
                      <a:srgbClr val="CC3300"/>
                    </a:solidFill>
                    <a:latin typeface="+mn-lt"/>
                  </a:rPr>
                  <a:t>Пример</a:t>
                </a:r>
                <a:r>
                  <a:rPr lang="en-GB" altLang="ru-RU" sz="1400" b="1" u="sng" dirty="0">
                    <a:solidFill>
                      <a:srgbClr val="CC3300"/>
                    </a:solidFill>
                    <a:latin typeface="+mn-lt"/>
                  </a:rPr>
                  <a:t>:</a:t>
                </a:r>
                <a:r>
                  <a:rPr lang="en-GB" altLang="ru-RU" sz="1400" b="1" dirty="0">
                    <a:solidFill>
                      <a:srgbClr val="CC3300"/>
                    </a:solidFill>
                    <a:latin typeface="+mn-lt"/>
                  </a:rPr>
                  <a:t>  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2631490"/>
              </a:xfrm>
              <a:prstGeom prst="rect">
                <a:avLst/>
              </a:prstGeom>
              <a:blipFill>
                <a:blip r:embed="rId3"/>
                <a:stretch>
                  <a:fillRect l="-200" t="-464" r="-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263B4E63-91F6-413D-8DB1-78D7D05DD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53434"/>
              </p:ext>
            </p:extLst>
          </p:nvPr>
        </p:nvGraphicFramePr>
        <p:xfrm>
          <a:off x="1759742" y="2767317"/>
          <a:ext cx="5624513" cy="913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07881" imgH="439830" progId="">
                  <p:embed/>
                </p:oleObj>
              </mc:Choice>
              <mc:Fallback>
                <p:oleObj r:id="rId4" imgW="2707881" imgH="439830" progId="">
                  <p:embed/>
                  <p:pic>
                    <p:nvPicPr>
                      <p:cNvPr id="28677" name="Object 3">
                        <a:extLst>
                          <a:ext uri="{FF2B5EF4-FFF2-40B4-BE49-F238E27FC236}">
                            <a16:creationId xmlns:a16="http://schemas.microsoft.com/office/drawing/2014/main" id="{542247F2-818F-4D72-9C39-24D691C78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9742" y="2767317"/>
                        <a:ext cx="5624513" cy="913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CC80789-C278-4A65-8662-DAB7307BC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" y="3656167"/>
                <a:ext cx="9144000" cy="8526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67500" tIns="35100" rIns="67500" bIns="35100" anchor="ctr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en-GB" altLang="ru-RU" sz="1400" b="1" u="sng" dirty="0">
                    <a:solidFill>
                      <a:srgbClr val="CC3300"/>
                    </a:solidFill>
                  </a:rPr>
                  <a:t>Свойство:</a:t>
                </a:r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ru-RU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ru-RU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ru-RU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ru-RU" altLang="ru-RU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GB" altLang="ru-RU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𝑝𝑟𝑜</m:t>
                        </m:r>
                        <m:sSub>
                          <m:sSub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ru-RU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ru-RU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ru-RU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𝑝𝑟𝑜</m:t>
                    </m:r>
                    <m:sSub>
                      <m:sSubPr>
                        <m:ctrlP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ru-RU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ru-RU" sz="1400" dirty="0">
                    <a:solidFill>
                      <a:srgbClr val="000099"/>
                    </a:solidFill>
                  </a:rPr>
                  <a:t>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</a:pPr>
                <a:endParaRPr lang="en-GB" altLang="ru-RU" sz="2100" dirty="0">
                  <a:solidFill>
                    <a:srgbClr val="C7850D"/>
                  </a:solidFill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4">
                <a:extLst>
                  <a:ext uri="{FF2B5EF4-FFF2-40B4-BE49-F238E27FC236}">
                    <a16:creationId xmlns:a16="http://schemas.microsoft.com/office/drawing/2014/main" id="{3CC80789-C278-4A65-8662-DAB7307BC8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" y="3656167"/>
                <a:ext cx="9144000" cy="852638"/>
              </a:xfrm>
              <a:prstGeom prst="rect">
                <a:avLst/>
              </a:prstGeom>
              <a:blipFill>
                <a:blip r:embed="rId6"/>
                <a:stretch>
                  <a:fillRect l="-467" t="-21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Пример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1406442-E41F-454D-B78D-B248104A0B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756"/>
                  </p:ext>
                </p:extLst>
              </p:nvPr>
            </p:nvGraphicFramePr>
            <p:xfrm>
              <a:off x="899592" y="1449685"/>
              <a:ext cx="338437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914706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21.03.2019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07.08.2018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10.02.2020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30.12.2020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13.09.2021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5396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B1406442-E41F-454D-B78D-B248104A0B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3103756"/>
                  </p:ext>
                </p:extLst>
              </p:nvPr>
            </p:nvGraphicFramePr>
            <p:xfrm>
              <a:off x="899592" y="1449685"/>
              <a:ext cx="3384375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  <a:gridCol w="1728192">
                      <a:extLst>
                        <a:ext uri="{9D8B030D-6E8A-4147-A177-3AD203B41FA5}">
                          <a16:colId xmlns:a16="http://schemas.microsoft.com/office/drawing/2014/main" val="41914706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1639" r="-330769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2254" t="-1639" r="-202817" b="-5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96127" t="-1639" r="-1408" b="-5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101639" r="-330769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21.03.2019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201639" r="-33076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07.08.2018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301639" r="-33076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10.02.2020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401639" r="-33076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30.12.2020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769" t="-501639" r="-33076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13.09.2021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453967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382906A3-98AE-4B30-AA6E-FDDAE7742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22414"/>
                  </p:ext>
                </p:extLst>
              </p:nvPr>
            </p:nvGraphicFramePr>
            <p:xfrm>
              <a:off x="6156176" y="1449685"/>
              <a:ext cx="16561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rgbClr val="CC33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>
                            <a:solidFill>
                              <a:srgbClr val="CC33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5">
                <a:extLst>
                  <a:ext uri="{FF2B5EF4-FFF2-40B4-BE49-F238E27FC236}">
                    <a16:creationId xmlns:a16="http://schemas.microsoft.com/office/drawing/2014/main" id="{382906A3-98AE-4B30-AA6E-FDDAE7742C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222414"/>
                  </p:ext>
                </p:extLst>
              </p:nvPr>
            </p:nvGraphicFramePr>
            <p:xfrm>
              <a:off x="6156176" y="1449685"/>
              <a:ext cx="165618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087">
                      <a:extLst>
                        <a:ext uri="{9D8B030D-6E8A-4147-A177-3AD203B41FA5}">
                          <a16:colId xmlns:a16="http://schemas.microsoft.com/office/drawing/2014/main" val="3522710020"/>
                        </a:ext>
                      </a:extLst>
                    </a:gridCol>
                    <a:gridCol w="864096">
                      <a:extLst>
                        <a:ext uri="{9D8B030D-6E8A-4147-A177-3AD203B41FA5}">
                          <a16:colId xmlns:a16="http://schemas.microsoft.com/office/drawing/2014/main" val="15172282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639" r="-11145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92958" t="-1639" r="-281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2333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101639" r="-1114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2653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201639" r="-1114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64758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301639" r="-1114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4182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763" t="-401639" r="-1114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278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DCEF6-F6E0-40B9-9EF0-9AF8EE3CC770}"/>
                  </a:ext>
                </a:extLst>
              </p:cNvPr>
              <p:cNvSpPr txBox="1"/>
              <p:nvPr/>
            </p:nvSpPr>
            <p:spPr>
              <a:xfrm>
                <a:off x="899592" y="1034388"/>
                <a:ext cx="3777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6DCEF6-F6E0-40B9-9EF0-9AF8EE3CC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034388"/>
                <a:ext cx="3777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E9ABC-73D9-4DB8-BBD7-9E5B9D9D8567}"/>
                  </a:ext>
                </a:extLst>
              </p:cNvPr>
              <p:cNvSpPr txBox="1"/>
              <p:nvPr/>
            </p:nvSpPr>
            <p:spPr>
              <a:xfrm>
                <a:off x="5328084" y="1007971"/>
                <a:ext cx="1656184" cy="426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sSub>
                            <m:sSubPr>
                              <m:ctrlP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20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ru-RU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</m:d>
                      <m:r>
                        <a:rPr lang="en-US" altLang="ru-RU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AEE9ABC-73D9-4DB8-BBD7-9E5B9D9D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084" y="1007971"/>
                <a:ext cx="1656184" cy="42652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Естественное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соединение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37394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Пусть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имеют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схемы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</a:rPr>
                  <a:t>и </a:t>
                </a:r>
              </a:p>
              <a:p>
                <a:pPr indent="36000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Тогда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естественное </a:t>
                </a:r>
                <a:r>
                  <a:rPr lang="en-GB" altLang="ru-RU" sz="1400" b="1" dirty="0" err="1">
                    <a:solidFill>
                      <a:schemeClr val="tx1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𝒋𝒐𝒊𝒏</m:t>
                        </m:r>
                      </m:e>
                    </m:d>
                  </m:oMath>
                </a14:m>
                <a:r>
                  <a:rPr lang="en-GB" altLang="ru-RU" sz="14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есть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отношение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GB" altLang="ru-RU" sz="1400" b="1" dirty="0">
                    <a:solidFill>
                      <a:srgbClr val="CC3300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схемой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US" altLang="ru-RU" sz="1400" b="0" i="1" dirty="0">
                  <a:solidFill>
                    <a:srgbClr val="000099"/>
                  </a:solidFill>
                  <a:latin typeface="Cambria Math" panose="02040503050406030204" pitchFamily="18" charset="0"/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d>
                        <m:dPr>
                          <m:ctrlP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altLang="ru-RU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altLang="ru-RU" sz="1400" b="1" dirty="0">
                  <a:solidFill>
                    <a:srgbClr val="CC3300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683419" algn="l"/>
                    <a:tab pos="1369219" algn="l"/>
                    <a:tab pos="2055019" algn="l"/>
                    <a:tab pos="2740819" algn="l"/>
                    <a:tab pos="3426619" algn="l"/>
                    <a:tab pos="4112419" algn="l"/>
                    <a:tab pos="4798219" algn="l"/>
                    <a:tab pos="5484019" algn="l"/>
                    <a:tab pos="6169819" algn="l"/>
                    <a:tab pos="6855619" algn="l"/>
                    <a:tab pos="7541419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котором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экземпляр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получена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конкатенацией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каждой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с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теми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записями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у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которых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совпадают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общих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атрибутах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1" name="Прямоугольник 50">
                <a:extLst>
                  <a:ext uri="{FF2B5EF4-FFF2-40B4-BE49-F238E27FC236}">
                    <a16:creationId xmlns:a16="http://schemas.microsoft.com/office/drawing/2014/main" id="{B65C9B40-F887-4CB2-9CEB-3ABE649CBD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3739485"/>
              </a:xfrm>
              <a:prstGeom prst="rect">
                <a:avLst/>
              </a:prstGeom>
              <a:blipFill>
                <a:blip r:embed="rId2"/>
                <a:stretch>
                  <a:fillRect t="-326" r="-200" b="-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Скругленный прямоугольник 1">
            <a:extLst>
              <a:ext uri="{FF2B5EF4-FFF2-40B4-BE49-F238E27FC236}">
                <a16:creationId xmlns:a16="http://schemas.microsoft.com/office/drawing/2014/main" id="{89847A76-CD6B-4329-AB0D-92033DCF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073757"/>
            <a:ext cx="792088" cy="29952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cxnSp>
        <p:nvCxnSpPr>
          <p:cNvPr id="7" name="Прямая со стрелкой 3">
            <a:extLst>
              <a:ext uri="{FF2B5EF4-FFF2-40B4-BE49-F238E27FC236}">
                <a16:creationId xmlns:a16="http://schemas.microsoft.com/office/drawing/2014/main" id="{A87FC30A-B69A-4C98-9EB9-381C7DE09D98}"/>
              </a:ext>
            </a:extLst>
          </p:cNvPr>
          <p:cNvCxnSpPr>
            <a:cxnSpLocks noChangeShapeType="1"/>
            <a:stCxn id="5" idx="2"/>
            <a:endCxn id="8" idx="0"/>
          </p:cNvCxnSpPr>
          <p:nvPr/>
        </p:nvCxnSpPr>
        <p:spPr bwMode="auto">
          <a:xfrm>
            <a:off x="4103948" y="1373285"/>
            <a:ext cx="0" cy="538895"/>
          </a:xfrm>
          <a:prstGeom prst="straightConnector1">
            <a:avLst/>
          </a:prstGeom>
          <a:noFill/>
          <a:ln w="9525" algn="ctr">
            <a:solidFill>
              <a:srgbClr val="FFC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Скругленный прямоугольник 1">
            <a:extLst>
              <a:ext uri="{FF2B5EF4-FFF2-40B4-BE49-F238E27FC236}">
                <a16:creationId xmlns:a16="http://schemas.microsoft.com/office/drawing/2014/main" id="{605C3DEB-860C-4363-A6C7-0B8538F00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904" y="1912180"/>
            <a:ext cx="792088" cy="299529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естественного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соединения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693FFC7E-0A00-46D4-8D19-A310D8823B33}"/>
              </a:ext>
            </a:extLst>
          </p:cNvPr>
          <p:cNvGrpSpPr>
            <a:grpSpLocks/>
          </p:cNvGrpSpPr>
          <p:nvPr/>
        </p:nvGrpSpPr>
        <p:grpSpPr bwMode="auto">
          <a:xfrm>
            <a:off x="1722797" y="555526"/>
            <a:ext cx="5698406" cy="2664296"/>
            <a:chOff x="748" y="1166"/>
            <a:chExt cx="4129" cy="1585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B8B7B83-08B7-4FD7-9F3C-5E63814CE1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8" y="1166"/>
              <a:ext cx="999" cy="1585"/>
              <a:chOff x="748" y="1166"/>
              <a:chExt cx="999" cy="1585"/>
            </a:xfrm>
          </p:grpSpPr>
          <p:sp>
            <p:nvSpPr>
              <p:cNvPr id="58" name="Rectangle 6">
                <a:extLst>
                  <a:ext uri="{FF2B5EF4-FFF2-40B4-BE49-F238E27FC236}">
                    <a16:creationId xmlns:a16="http://schemas.microsoft.com/office/drawing/2014/main" id="{64C799AB-6555-4961-AB08-412C3DB0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498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59" name="Rectangle 7">
                <a:extLst>
                  <a:ext uri="{FF2B5EF4-FFF2-40B4-BE49-F238E27FC236}">
                    <a16:creationId xmlns:a16="http://schemas.microsoft.com/office/drawing/2014/main" id="{DC664A6F-B166-4805-8864-B44B62D7C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498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4</a:t>
                </a:r>
              </a:p>
            </p:txBody>
          </p:sp>
          <p:sp>
            <p:nvSpPr>
              <p:cNvPr id="60" name="Rectangle 8">
                <a:extLst>
                  <a:ext uri="{FF2B5EF4-FFF2-40B4-BE49-F238E27FC236}">
                    <a16:creationId xmlns:a16="http://schemas.microsoft.com/office/drawing/2014/main" id="{99D58FBF-208A-491D-8C98-2788272E2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46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FAF8574A-4B27-462B-B6E7-91E0068645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246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62" name="Rectangle 10">
                <a:extLst>
                  <a:ext uri="{FF2B5EF4-FFF2-40B4-BE49-F238E27FC236}">
                    <a16:creationId xmlns:a16="http://schemas.microsoft.com/office/drawing/2014/main" id="{A2A80847-BC7D-4E9B-94D6-A15FA9B419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993"/>
                <a:ext cx="499" cy="253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7</a:t>
                </a:r>
              </a:p>
            </p:txBody>
          </p:sp>
          <p:sp>
            <p:nvSpPr>
              <p:cNvPr id="63" name="Rectangle 11">
                <a:extLst>
                  <a:ext uri="{FF2B5EF4-FFF2-40B4-BE49-F238E27FC236}">
                    <a16:creationId xmlns:a16="http://schemas.microsoft.com/office/drawing/2014/main" id="{FB484F54-BA1B-4C6D-8FC9-5E8C6BDD1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993"/>
                <a:ext cx="499" cy="253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2</a:t>
                </a:r>
              </a:p>
            </p:txBody>
          </p:sp>
          <p:sp>
            <p:nvSpPr>
              <p:cNvPr id="64" name="Rectangle 12">
                <a:extLst>
                  <a:ext uri="{FF2B5EF4-FFF2-40B4-BE49-F238E27FC236}">
                    <a16:creationId xmlns:a16="http://schemas.microsoft.com/office/drawing/2014/main" id="{3F17F9F9-F524-4DC2-BF81-128EFF6DC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741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CA44AC9D-290F-401D-ADAD-5A4452656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741"/>
                <a:ext cx="499" cy="252"/>
              </a:xfrm>
              <a:prstGeom prst="rect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66" name="Rectangle 14">
                <a:extLst>
                  <a:ext uri="{FF2B5EF4-FFF2-40B4-BE49-F238E27FC236}">
                    <a16:creationId xmlns:a16="http://schemas.microsoft.com/office/drawing/2014/main" id="{E3737412-DDDE-4F52-AC57-A913FFFDF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67" name="Rectangle 15">
                <a:extLst>
                  <a:ext uri="{FF2B5EF4-FFF2-40B4-BE49-F238E27FC236}">
                    <a16:creationId xmlns:a16="http://schemas.microsoft.com/office/drawing/2014/main" id="{0DFC308F-EAA6-49B4-BD81-8CDD0F7F0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80A65353-07E6-4CE4-9B7B-4F7938098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54"/>
                <a:ext cx="998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69" name="Line 17">
                <a:extLst>
                  <a:ext uri="{FF2B5EF4-FFF2-40B4-BE49-F238E27FC236}">
                    <a16:creationId xmlns:a16="http://schemas.microsoft.com/office/drawing/2014/main" id="{36F60479-889E-4736-B40D-2B15E38249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741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0" name="Line 18">
                <a:extLst>
                  <a:ext uri="{FF2B5EF4-FFF2-40B4-BE49-F238E27FC236}">
                    <a16:creationId xmlns:a16="http://schemas.microsoft.com/office/drawing/2014/main" id="{7A95FC8F-F71D-4BF9-BFAF-400C4FD71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993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1" name="Line 19">
                <a:extLst>
                  <a:ext uri="{FF2B5EF4-FFF2-40B4-BE49-F238E27FC236}">
                    <a16:creationId xmlns:a16="http://schemas.microsoft.com/office/drawing/2014/main" id="{4816AE2B-32FD-40ED-9A60-3131EF509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246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2" name="Line 20">
                <a:extLst>
                  <a:ext uri="{FF2B5EF4-FFF2-40B4-BE49-F238E27FC236}">
                    <a16:creationId xmlns:a16="http://schemas.microsoft.com/office/drawing/2014/main" id="{D0C13B2E-16F8-495A-9A30-83BCB841DD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498"/>
                <a:ext cx="998" cy="1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3" name="Line 21">
                <a:extLst>
                  <a:ext uri="{FF2B5EF4-FFF2-40B4-BE49-F238E27FC236}">
                    <a16:creationId xmlns:a16="http://schemas.microsoft.com/office/drawing/2014/main" id="{B86BA997-F028-4E70-A63C-82457E4C2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2750"/>
                <a:ext cx="998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1BA6AD08-3CF6-4703-8D4F-1C76C53C7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8" y="1454"/>
                <a:ext cx="1" cy="1296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5" name="Line 23">
                <a:extLst>
                  <a:ext uri="{FF2B5EF4-FFF2-40B4-BE49-F238E27FC236}">
                    <a16:creationId xmlns:a16="http://schemas.microsoft.com/office/drawing/2014/main" id="{CDDDD662-28E0-4DAE-BA40-B99E098A9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7" y="1454"/>
                <a:ext cx="1" cy="1296"/>
              </a:xfrm>
              <a:prstGeom prst="line">
                <a:avLst/>
              </a:prstGeom>
              <a:noFill/>
              <a:ln w="1908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6" name="Line 24">
                <a:extLst>
                  <a:ext uri="{FF2B5EF4-FFF2-40B4-BE49-F238E27FC236}">
                    <a16:creationId xmlns:a16="http://schemas.microsoft.com/office/drawing/2014/main" id="{26FB0EDA-4F89-42F0-BE4B-FA9B08D2B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" y="1454"/>
                <a:ext cx="1" cy="1296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77" name="Text Box 25">
                <a:extLst>
                  <a:ext uri="{FF2B5EF4-FFF2-40B4-BE49-F238E27FC236}">
                    <a16:creationId xmlns:a16="http://schemas.microsoft.com/office/drawing/2014/main" id="{4FC6FB93-439B-4CE9-80B2-404FDBF161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8" y="1166"/>
                <a:ext cx="408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1125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1</a:t>
                </a:r>
                <a:r>
                  <a:rPr lang="en-GB" altLang="ru-RU" sz="1800" b="1"/>
                  <a:t>:</a:t>
                </a:r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A03A41DA-BBF9-4D74-BC49-67B21160A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9" y="1166"/>
              <a:ext cx="863" cy="1346"/>
              <a:chOff x="2109" y="1166"/>
              <a:chExt cx="863" cy="1346"/>
            </a:xfrm>
          </p:grpSpPr>
          <p:sp>
            <p:nvSpPr>
              <p:cNvPr id="40" name="Rectangle 27">
                <a:extLst>
                  <a:ext uri="{FF2B5EF4-FFF2-40B4-BE49-F238E27FC236}">
                    <a16:creationId xmlns:a16="http://schemas.microsoft.com/office/drawing/2014/main" id="{22C979A4-BF31-43E9-A3B3-A2F60EB9A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2262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41" name="Rectangle 28">
                <a:extLst>
                  <a:ext uri="{FF2B5EF4-FFF2-40B4-BE49-F238E27FC236}">
                    <a16:creationId xmlns:a16="http://schemas.microsoft.com/office/drawing/2014/main" id="{BE777A6C-7902-4FAE-B6DF-5C51ECD49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2262"/>
                <a:ext cx="416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42" name="Rectangle 29">
                <a:extLst>
                  <a:ext uri="{FF2B5EF4-FFF2-40B4-BE49-F238E27FC236}">
                    <a16:creationId xmlns:a16="http://schemas.microsoft.com/office/drawing/2014/main" id="{0C309EC4-A335-4B9B-85B0-8F9588BED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2002"/>
                <a:ext cx="41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 dirty="0"/>
                  <a:t>c</a:t>
                </a:r>
                <a:r>
                  <a:rPr lang="en-GB" altLang="ru-RU" sz="1500" b="1" baseline="-25000" dirty="0"/>
                  <a:t>2</a:t>
                </a:r>
              </a:p>
            </p:txBody>
          </p:sp>
          <p:sp>
            <p:nvSpPr>
              <p:cNvPr id="43" name="Rectangle 30">
                <a:extLst>
                  <a:ext uri="{FF2B5EF4-FFF2-40B4-BE49-F238E27FC236}">
                    <a16:creationId xmlns:a16="http://schemas.microsoft.com/office/drawing/2014/main" id="{77FC7847-B760-430D-814E-FB22BD821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2002"/>
                <a:ext cx="416" cy="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44" name="Rectangle 31">
                <a:extLst>
                  <a:ext uri="{FF2B5EF4-FFF2-40B4-BE49-F238E27FC236}">
                    <a16:creationId xmlns:a16="http://schemas.microsoft.com/office/drawing/2014/main" id="{E87C7E14-1F8F-49CB-AEA1-F65AF94EC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741"/>
                <a:ext cx="416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45" name="Rectangle 32">
                <a:extLst>
                  <a:ext uri="{FF2B5EF4-FFF2-40B4-BE49-F238E27FC236}">
                    <a16:creationId xmlns:a16="http://schemas.microsoft.com/office/drawing/2014/main" id="{E191D3BD-87EF-4AF7-9EC7-963C592597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741"/>
                <a:ext cx="416" cy="2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72BA12D7-613A-447C-A4F1-221845D27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5" y="1454"/>
                <a:ext cx="416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47" name="Rectangle 34">
                <a:extLst>
                  <a:ext uri="{FF2B5EF4-FFF2-40B4-BE49-F238E27FC236}">
                    <a16:creationId xmlns:a16="http://schemas.microsoft.com/office/drawing/2014/main" id="{05DF31F2-F1DB-4354-9C3C-ACF9AD4AC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454"/>
                <a:ext cx="416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>
                    <a:latin typeface="Georgia" panose="02040502050405020303" pitchFamily="18" charset="0"/>
                  </a:rPr>
                  <a:t>A</a:t>
                </a:r>
              </a:p>
            </p:txBody>
          </p:sp>
          <p:sp>
            <p:nvSpPr>
              <p:cNvPr id="48" name="Line 35">
                <a:extLst>
                  <a:ext uri="{FF2B5EF4-FFF2-40B4-BE49-F238E27FC236}">
                    <a16:creationId xmlns:a16="http://schemas.microsoft.com/office/drawing/2014/main" id="{FC61FEE2-3C40-4F8F-B797-B2C238A66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454"/>
                <a:ext cx="832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49" name="Line 36">
                <a:extLst>
                  <a:ext uri="{FF2B5EF4-FFF2-40B4-BE49-F238E27FC236}">
                    <a16:creationId xmlns:a16="http://schemas.microsoft.com/office/drawing/2014/main" id="{38003100-400C-4A53-926B-695BF36F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741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396A4159-8D7D-4589-88CF-49BFFE1398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002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2" name="Line 38">
                <a:extLst>
                  <a:ext uri="{FF2B5EF4-FFF2-40B4-BE49-F238E27FC236}">
                    <a16:creationId xmlns:a16="http://schemas.microsoft.com/office/drawing/2014/main" id="{E2198026-4BD2-49B9-8C40-84B534C86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262"/>
                <a:ext cx="832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3" name="Line 39">
                <a:extLst>
                  <a:ext uri="{FF2B5EF4-FFF2-40B4-BE49-F238E27FC236}">
                    <a16:creationId xmlns:a16="http://schemas.microsoft.com/office/drawing/2014/main" id="{8A371D79-C577-43B0-AE35-94E168C1E5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2511"/>
                <a:ext cx="832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" name="Line 40">
                <a:extLst>
                  <a:ext uri="{FF2B5EF4-FFF2-40B4-BE49-F238E27FC236}">
                    <a16:creationId xmlns:a16="http://schemas.microsoft.com/office/drawing/2014/main" id="{D69AC1EA-E6F2-4E60-AEF1-8208A4ED80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" y="1454"/>
                <a:ext cx="1" cy="1057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5" name="Line 41">
                <a:extLst>
                  <a:ext uri="{FF2B5EF4-FFF2-40B4-BE49-F238E27FC236}">
                    <a16:creationId xmlns:a16="http://schemas.microsoft.com/office/drawing/2014/main" id="{8E72A18E-888B-493B-962C-D27000A0C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454"/>
                <a:ext cx="1" cy="1057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6" name="Line 42">
                <a:extLst>
                  <a:ext uri="{FF2B5EF4-FFF2-40B4-BE49-F238E27FC236}">
                    <a16:creationId xmlns:a16="http://schemas.microsoft.com/office/drawing/2014/main" id="{B7D13FC7-E723-4F98-A629-12DF53F9D0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1" y="1454"/>
                <a:ext cx="1" cy="1057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7" name="Text Box 43">
                <a:extLst>
                  <a:ext uri="{FF2B5EF4-FFF2-40B4-BE49-F238E27FC236}">
                    <a16:creationId xmlns:a16="http://schemas.microsoft.com/office/drawing/2014/main" id="{8B6B737E-A6A3-4946-8B2D-020D751554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9" y="1166"/>
                <a:ext cx="680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844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2</a:t>
                </a:r>
                <a:r>
                  <a:rPr lang="en-GB" altLang="ru-RU" sz="1800" b="1"/>
                  <a:t>:</a:t>
                </a:r>
                <a:r>
                  <a:rPr lang="en-GB" altLang="ru-RU" sz="1350" b="1" baseline="-25000"/>
                  <a:t>  </a:t>
                </a:r>
              </a:p>
            </p:txBody>
          </p:sp>
        </p:grpSp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47F18BEF-1595-4471-9196-B684471F3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9" y="1166"/>
              <a:ext cx="1498" cy="1572"/>
              <a:chOff x="3379" y="1166"/>
              <a:chExt cx="1498" cy="1572"/>
            </a:xfrm>
          </p:grpSpPr>
          <p:sp>
            <p:nvSpPr>
              <p:cNvPr id="14" name="Rectangle 45">
                <a:extLst>
                  <a:ext uri="{FF2B5EF4-FFF2-40B4-BE49-F238E27FC236}">
                    <a16:creationId xmlns:a16="http://schemas.microsoft.com/office/drawing/2014/main" id="{C66091B6-D436-4648-8B75-EDEB5ED64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5" name="Rectangle 46">
                <a:extLst>
                  <a:ext uri="{FF2B5EF4-FFF2-40B4-BE49-F238E27FC236}">
                    <a16:creationId xmlns:a16="http://schemas.microsoft.com/office/drawing/2014/main" id="{8E543BB4-39A7-43B8-BCD6-6DA27B2F2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4</a:t>
                </a:r>
              </a:p>
            </p:txBody>
          </p:sp>
          <p:sp>
            <p:nvSpPr>
              <p:cNvPr id="16" name="Rectangle 47">
                <a:extLst>
                  <a:ext uri="{FF2B5EF4-FFF2-40B4-BE49-F238E27FC236}">
                    <a16:creationId xmlns:a16="http://schemas.microsoft.com/office/drawing/2014/main" id="{75B39790-F716-4C0C-AA97-5A5CA36B0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488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17" name="Rectangle 48">
                <a:extLst>
                  <a:ext uri="{FF2B5EF4-FFF2-40B4-BE49-F238E27FC236}">
                    <a16:creationId xmlns:a16="http://schemas.microsoft.com/office/drawing/2014/main" id="{9F03EBAD-E224-44D6-8F2D-E4AC11942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8" name="Rectangle 49">
                <a:extLst>
                  <a:ext uri="{FF2B5EF4-FFF2-40B4-BE49-F238E27FC236}">
                    <a16:creationId xmlns:a16="http://schemas.microsoft.com/office/drawing/2014/main" id="{E90B8555-4B11-4351-AE56-1475B9398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3</a:t>
                </a:r>
              </a:p>
            </p:txBody>
          </p:sp>
          <p:sp>
            <p:nvSpPr>
              <p:cNvPr id="19" name="Rectangle 50">
                <a:extLst>
                  <a:ext uri="{FF2B5EF4-FFF2-40B4-BE49-F238E27FC236}">
                    <a16:creationId xmlns:a16="http://schemas.microsoft.com/office/drawing/2014/main" id="{97459673-98A1-49AF-9124-CCE4F82FDF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2239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4</a:t>
                </a:r>
              </a:p>
            </p:txBody>
          </p:sp>
          <p:sp>
            <p:nvSpPr>
              <p:cNvPr id="20" name="Rectangle 51">
                <a:extLst>
                  <a:ext uri="{FF2B5EF4-FFF2-40B4-BE49-F238E27FC236}">
                    <a16:creationId xmlns:a16="http://schemas.microsoft.com/office/drawing/2014/main" id="{B10DC782-1AF6-46F1-848F-F45706791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2</a:t>
                </a:r>
              </a:p>
            </p:txBody>
          </p:sp>
          <p:sp>
            <p:nvSpPr>
              <p:cNvPr id="21" name="Rectangle 52">
                <a:extLst>
                  <a:ext uri="{FF2B5EF4-FFF2-40B4-BE49-F238E27FC236}">
                    <a16:creationId xmlns:a16="http://schemas.microsoft.com/office/drawing/2014/main" id="{7048DAB9-0538-499C-A782-8B56FA2111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2" name="Rectangle 53">
                <a:extLst>
                  <a:ext uri="{FF2B5EF4-FFF2-40B4-BE49-F238E27FC236}">
                    <a16:creationId xmlns:a16="http://schemas.microsoft.com/office/drawing/2014/main" id="{71FA61DC-58F6-4630-B4F9-E03D72625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990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23" name="Rectangle 54">
                <a:extLst>
                  <a:ext uri="{FF2B5EF4-FFF2-40B4-BE49-F238E27FC236}">
                    <a16:creationId xmlns:a16="http://schemas.microsoft.com/office/drawing/2014/main" id="{40D86DEE-F334-4966-93AD-076693472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c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4" name="Rectangle 55">
                <a:extLst>
                  <a:ext uri="{FF2B5EF4-FFF2-40B4-BE49-F238E27FC236}">
                    <a16:creationId xmlns:a16="http://schemas.microsoft.com/office/drawing/2014/main" id="{CD91CD85-4DBC-4823-8DF1-B52B9CDD6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b</a:t>
                </a:r>
                <a:r>
                  <a:rPr lang="en-GB" altLang="ru-RU" sz="1500" b="1" baseline="-25000"/>
                  <a:t>1</a:t>
                </a:r>
              </a:p>
            </p:txBody>
          </p:sp>
          <p:sp>
            <p:nvSpPr>
              <p:cNvPr id="25" name="Rectangle 56">
                <a:extLst>
                  <a:ext uri="{FF2B5EF4-FFF2-40B4-BE49-F238E27FC236}">
                    <a16:creationId xmlns:a16="http://schemas.microsoft.com/office/drawing/2014/main" id="{F6F65E2D-7700-4619-B266-5E6390E6E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741"/>
                <a:ext cx="49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375"/>
                  </a:spcBef>
                  <a:buNone/>
                </a:pPr>
                <a:r>
                  <a:rPr lang="en-GB" altLang="ru-RU" sz="1500"/>
                  <a:t>3</a:t>
                </a:r>
              </a:p>
            </p:txBody>
          </p:sp>
          <p:sp>
            <p:nvSpPr>
              <p:cNvPr id="26" name="Rectangle 57">
                <a:extLst>
                  <a:ext uri="{FF2B5EF4-FFF2-40B4-BE49-F238E27FC236}">
                    <a16:creationId xmlns:a16="http://schemas.microsoft.com/office/drawing/2014/main" id="{82E0A376-2901-438E-B899-E054A2AA3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7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C</a:t>
                </a:r>
              </a:p>
            </p:txBody>
          </p:sp>
          <p:sp>
            <p:nvSpPr>
              <p:cNvPr id="27" name="Rectangle 58">
                <a:extLst>
                  <a:ext uri="{FF2B5EF4-FFF2-40B4-BE49-F238E27FC236}">
                    <a16:creationId xmlns:a16="http://schemas.microsoft.com/office/drawing/2014/main" id="{1FC60627-EC23-4337-8826-4BE14923E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B</a:t>
                </a:r>
              </a:p>
            </p:txBody>
          </p:sp>
          <p:sp>
            <p:nvSpPr>
              <p:cNvPr id="28" name="Rectangle 59">
                <a:extLst>
                  <a:ext uri="{FF2B5EF4-FFF2-40B4-BE49-F238E27FC236}">
                    <a16:creationId xmlns:a16="http://schemas.microsoft.com/office/drawing/2014/main" id="{0EBC74D6-48DB-4451-98D5-BCAF6AB7A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9" y="1454"/>
                <a:ext cx="499" cy="287"/>
              </a:xfrm>
              <a:prstGeom prst="rect">
                <a:avLst/>
              </a:prstGeom>
              <a:solidFill>
                <a:srgbClr val="FFD58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ts val="450"/>
                  </a:spcBef>
                  <a:buNone/>
                </a:pPr>
                <a:r>
                  <a:rPr lang="en-GB" altLang="ru-RU" sz="1800"/>
                  <a:t>A</a:t>
                </a:r>
              </a:p>
            </p:txBody>
          </p:sp>
          <p:sp>
            <p:nvSpPr>
              <p:cNvPr id="29" name="Line 60">
                <a:extLst>
                  <a:ext uri="{FF2B5EF4-FFF2-40B4-BE49-F238E27FC236}">
                    <a16:creationId xmlns:a16="http://schemas.microsoft.com/office/drawing/2014/main" id="{56B97525-8EC7-4E94-8FBF-E6D514A3E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454"/>
                <a:ext cx="1497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" name="Line 61">
                <a:extLst>
                  <a:ext uri="{FF2B5EF4-FFF2-40B4-BE49-F238E27FC236}">
                    <a16:creationId xmlns:a16="http://schemas.microsoft.com/office/drawing/2014/main" id="{320B1C02-D8E1-4648-8F04-B29CBA5E5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741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1" name="Line 62">
                <a:extLst>
                  <a:ext uri="{FF2B5EF4-FFF2-40B4-BE49-F238E27FC236}">
                    <a16:creationId xmlns:a16="http://schemas.microsoft.com/office/drawing/2014/main" id="{12BC330A-1CB7-416C-8922-DF74A3529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990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2" name="Line 63">
                <a:extLst>
                  <a:ext uri="{FF2B5EF4-FFF2-40B4-BE49-F238E27FC236}">
                    <a16:creationId xmlns:a16="http://schemas.microsoft.com/office/drawing/2014/main" id="{27EC1BAA-7C05-41E8-8EA9-FF6620F5B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239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3" name="Line 64">
                <a:extLst>
                  <a:ext uri="{FF2B5EF4-FFF2-40B4-BE49-F238E27FC236}">
                    <a16:creationId xmlns:a16="http://schemas.microsoft.com/office/drawing/2014/main" id="{ED62CBC9-0129-4F18-A167-F958F276F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488"/>
                <a:ext cx="1497" cy="1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4" name="Line 65">
                <a:extLst>
                  <a:ext uri="{FF2B5EF4-FFF2-40B4-BE49-F238E27FC236}">
                    <a16:creationId xmlns:a16="http://schemas.microsoft.com/office/drawing/2014/main" id="{1DE1A54D-52C0-4453-9EFF-05EBAD90D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2737"/>
                <a:ext cx="1497" cy="1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5" name="Line 66">
                <a:extLst>
                  <a:ext uri="{FF2B5EF4-FFF2-40B4-BE49-F238E27FC236}">
                    <a16:creationId xmlns:a16="http://schemas.microsoft.com/office/drawing/2014/main" id="{E263AF79-AB1F-417A-8483-516A0AB95A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9" y="1454"/>
                <a:ext cx="1" cy="1283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6" name="Line 67">
                <a:extLst>
                  <a:ext uri="{FF2B5EF4-FFF2-40B4-BE49-F238E27FC236}">
                    <a16:creationId xmlns:a16="http://schemas.microsoft.com/office/drawing/2014/main" id="{0D887F47-D3CA-4480-B470-3E0AB1A0C3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78" y="1454"/>
                <a:ext cx="1" cy="1283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7" name="Line 68">
                <a:extLst>
                  <a:ext uri="{FF2B5EF4-FFF2-40B4-BE49-F238E27FC236}">
                    <a16:creationId xmlns:a16="http://schemas.microsoft.com/office/drawing/2014/main" id="{79AB289B-D21D-43C6-BC6B-6CA779A7A8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454"/>
                <a:ext cx="1" cy="1283"/>
              </a:xfrm>
              <a:prstGeom prst="line">
                <a:avLst/>
              </a:prstGeom>
              <a:noFill/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8" name="Line 69">
                <a:extLst>
                  <a:ext uri="{FF2B5EF4-FFF2-40B4-BE49-F238E27FC236}">
                    <a16:creationId xmlns:a16="http://schemas.microsoft.com/office/drawing/2014/main" id="{74C06E73-3C31-4C71-8711-E997C763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1454"/>
                <a:ext cx="1" cy="1283"/>
              </a:xfrm>
              <a:prstGeom prst="line">
                <a:avLst/>
              </a:prstGeom>
              <a:noFill/>
              <a:ln w="284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9" name="Text Box 70">
                <a:extLst>
                  <a:ext uri="{FF2B5EF4-FFF2-40B4-BE49-F238E27FC236}">
                    <a16:creationId xmlns:a16="http://schemas.microsoft.com/office/drawing/2014/main" id="{A03ABFD0-E06D-48D8-877D-54D8FBF210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1" y="1166"/>
                <a:ext cx="862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67500" tIns="35100" rIns="67500" bIns="35100">
                <a:spAutoFit/>
              </a:bodyPr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938"/>
                  </a:spcBef>
                  <a:buNone/>
                </a:pP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1</a:t>
                </a:r>
                <a:r>
                  <a:rPr lang="en-GB" altLang="ru-RU" sz="1350" b="1" baseline="-25000"/>
                  <a:t> </a:t>
                </a:r>
                <a:r>
                  <a:rPr lang="en-GB" altLang="ru-RU" sz="1500" b="1">
                    <a:latin typeface="Georgia" panose="02040502050405020303" pitchFamily="18" charset="0"/>
                  </a:rPr>
                  <a:t>join </a:t>
                </a:r>
                <a:r>
                  <a:rPr lang="en-GB" altLang="ru-RU" sz="1800" b="1"/>
                  <a:t>r</a:t>
                </a:r>
                <a:r>
                  <a:rPr lang="en-GB" altLang="ru-RU" sz="1800" b="1" baseline="-25000"/>
                  <a:t>2</a:t>
                </a:r>
                <a:r>
                  <a:rPr lang="en-GB" altLang="ru-RU" sz="1500" b="1"/>
                  <a:t>: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9AE6B7-C29B-4F7B-B273-542AA844D249}"/>
                  </a:ext>
                </a:extLst>
              </p:cNvPr>
              <p:cNvSpPr txBox="1"/>
              <p:nvPr/>
            </p:nvSpPr>
            <p:spPr>
              <a:xfrm>
                <a:off x="0" y="3448248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GB" altLang="ru-RU" sz="1400" b="1" u="sng" dirty="0">
                    <a:solidFill>
                      <a:srgbClr val="C00000"/>
                    </a:solidFill>
                  </a:rPr>
                  <a:t>Обозначения:</a:t>
                </a:r>
                <a:r>
                  <a:rPr lang="en-GB" altLang="ru-RU" sz="1400" b="1" dirty="0">
                    <a:solidFill>
                      <a:srgbClr val="0099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d>
                      <m:d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ru-RU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US" altLang="ru-RU" sz="1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GB" altLang="ru-RU" sz="140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или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GB" altLang="ru-RU" sz="1400" b="1" baseline="-250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9AE6B7-C29B-4F7B-B273-542AA844D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48248"/>
                <a:ext cx="9144000" cy="307777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Декомпозиция отношений.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Пример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полной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F7520008-F5BD-46FC-ADC9-B02773665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712" y="690138"/>
            <a:ext cx="3449204" cy="279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F36A3A8F-4220-4F29-B868-C59D49D08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647012"/>
            <a:ext cx="5032944" cy="2141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2" name="Rectangle 2">
            <a:extLst>
              <a:ext uri="{FF2B5EF4-FFF2-40B4-BE49-F238E27FC236}">
                <a16:creationId xmlns:a16="http://schemas.microsoft.com/office/drawing/2014/main" id="{CC255CF5-7A63-4A3C-9FAC-FAD53F27B7FD}"/>
              </a:ext>
            </a:extLst>
          </p:cNvPr>
          <p:cNvSpPr txBox="1">
            <a:spLocks noChangeArrowheads="1"/>
          </p:cNvSpPr>
          <p:nvPr/>
        </p:nvSpPr>
        <p:spPr>
          <a:xfrm>
            <a:off x="5125185" y="452247"/>
            <a:ext cx="2304255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Исходное отношение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1FF6F23-063D-492F-B034-308699153859}"/>
              </a:ext>
            </a:extLst>
          </p:cNvPr>
          <p:cNvSpPr txBox="1"/>
          <p:nvPr/>
        </p:nvSpPr>
        <p:spPr>
          <a:xfrm>
            <a:off x="3851920" y="2339235"/>
            <a:ext cx="50329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kern="0" dirty="0"/>
              <a:t>Соединение этих проекций даст исходное отношение</a:t>
            </a:r>
            <a:r>
              <a:rPr lang="en-US" altLang="ru-RU" sz="1400" b="1" kern="0" dirty="0"/>
              <a:t>:</a:t>
            </a:r>
            <a:endParaRPr lang="ru-RU" altLang="ru-RU" sz="1400" b="1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461110F-6137-447D-AAB5-2626CB5C1FD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03951"/>
            <a:ext cx="356226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dirty="0">
                <a:solidFill>
                  <a:srgbClr val="CE2816"/>
                </a:solidFill>
              </a:rPr>
              <a:t>Декомпозиция </a:t>
            </a:r>
            <a:r>
              <a:rPr lang="en-GB" altLang="ru-RU" sz="1400" b="1" dirty="0" err="1">
                <a:solidFill>
                  <a:srgbClr val="CE2816"/>
                </a:solidFill>
              </a:rPr>
              <a:t>отношения</a:t>
            </a:r>
            <a:endParaRPr lang="ru-RU" sz="1400" b="1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kern="0" dirty="0">
              <a:solidFill>
                <a:srgbClr val="CC33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kern="0" dirty="0" err="1">
                <a:solidFill>
                  <a:srgbClr val="CC3300"/>
                </a:solidFill>
              </a:rPr>
              <a:t>Определение</a:t>
            </a:r>
            <a:r>
              <a:rPr lang="en-GB" altLang="ru-RU" sz="1400" b="1" u="sng" kern="0" dirty="0">
                <a:solidFill>
                  <a:srgbClr val="CC3300"/>
                </a:solidFill>
              </a:rPr>
              <a:t>:</a:t>
            </a:r>
            <a:r>
              <a:rPr lang="ru-RU" altLang="ru-RU" sz="1400" b="1" kern="0" dirty="0">
                <a:solidFill>
                  <a:srgbClr val="CC3300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Полная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это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его</a:t>
            </a:r>
            <a:r>
              <a:rPr lang="en-GB" altLang="ru-RU" sz="1400" kern="0" dirty="0">
                <a:solidFill>
                  <a:srgbClr val="000099"/>
                </a:solidFill>
              </a:rPr>
              <a:t> проекций,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которых</a:t>
            </a:r>
            <a:r>
              <a:rPr lang="ru-RU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идентично</a:t>
            </a:r>
            <a:r>
              <a:rPr lang="en-GB" altLang="ru-RU" sz="1400" kern="0" dirty="0">
                <a:solidFill>
                  <a:srgbClr val="000099"/>
                </a:solidFill>
              </a:rPr>
              <a:t> </a:t>
            </a:r>
            <a:r>
              <a:rPr lang="en-GB" altLang="ru-RU" sz="1400" kern="0" dirty="0" err="1">
                <a:solidFill>
                  <a:srgbClr val="000099"/>
                </a:solidFill>
              </a:rPr>
              <a:t>отношению</a:t>
            </a:r>
            <a:r>
              <a:rPr lang="en-GB" altLang="ru-RU" sz="1400" kern="0" dirty="0">
                <a:solidFill>
                  <a:srgbClr val="000099"/>
                </a:solidFill>
              </a:rPr>
              <a:t>.</a:t>
            </a:r>
            <a:endParaRPr lang="en-GB" altLang="ru-RU" sz="1400" b="1" kern="0" dirty="0">
              <a:solidFill>
                <a:srgbClr val="000099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b="1" u="sng" kern="0" dirty="0">
              <a:solidFill>
                <a:srgbClr val="CC3300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u="sng" kern="0" dirty="0">
                <a:solidFill>
                  <a:srgbClr val="CC3300"/>
                </a:solidFill>
              </a:rPr>
              <a:t>Замечание</a:t>
            </a:r>
            <a:r>
              <a:rPr lang="en-US" altLang="ru-RU" sz="1400" b="1" u="sng" kern="0" dirty="0">
                <a:solidFill>
                  <a:srgbClr val="CC3300"/>
                </a:solidFill>
              </a:rPr>
              <a:t>:</a:t>
            </a:r>
            <a:r>
              <a:rPr lang="en-US" altLang="ru-RU" sz="1400" b="1" kern="0" dirty="0">
                <a:solidFill>
                  <a:srgbClr val="CC3300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Существуют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неполные</a:t>
            </a:r>
            <a:r>
              <a:rPr lang="en-GB" altLang="ru-RU" sz="1400" b="1" kern="0" dirty="0">
                <a:solidFill>
                  <a:srgbClr val="000099"/>
                </a:solidFill>
              </a:rPr>
              <a:t> </a:t>
            </a:r>
            <a:r>
              <a:rPr lang="en-GB" altLang="ru-RU" sz="1400" b="1" kern="0" dirty="0" err="1">
                <a:solidFill>
                  <a:srgbClr val="000099"/>
                </a:solidFill>
              </a:rPr>
              <a:t>декомпозиции</a:t>
            </a:r>
            <a:r>
              <a:rPr lang="en-GB" altLang="ru-RU" sz="1400" b="1" kern="0" dirty="0">
                <a:solidFill>
                  <a:srgbClr val="000099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Неполная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декомпозиция</a:t>
            </a:r>
            <a:r>
              <a:rPr lang="en-GB" altLang="ru-RU" sz="2000" b="1" dirty="0">
                <a:solidFill>
                  <a:srgbClr val="C00000"/>
                </a:solidFill>
              </a:rPr>
              <a:t>.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Присоединенные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записи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ChangeArrowheads="1"/>
              </p:cNvSpPr>
              <p:nvPr/>
            </p:nvSpPr>
            <p:spPr bwMode="auto">
              <a:xfrm>
                <a:off x="683568" y="3219822"/>
                <a:ext cx="2854379" cy="8766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1313" indent="-341313" algn="l" defTabSz="449263" rtl="0" eaLnBrk="0" fontAlgn="base" hangingPunct="0">
                  <a:lnSpc>
                    <a:spcPct val="93000"/>
                  </a:lnSpc>
                  <a:spcBef>
                    <a:spcPts val="8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1pPr>
                <a:lvl2pPr marL="741363" indent="-284163" algn="l" defTabSz="449263" rtl="0" eaLnBrk="0" fontAlgn="base" hangingPunct="0">
                  <a:lnSpc>
                    <a:spcPct val="93000"/>
                  </a:lnSpc>
                  <a:spcBef>
                    <a:spcPts val="7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ea typeface="Lucida Sans Unicode" pitchFamily="34" charset="0"/>
                    <a:cs typeface="+mn-cs"/>
                  </a:defRPr>
                </a:lvl5pPr>
                <a:lvl6pPr marL="25146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charset="0"/>
                  <a:buChar char="»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rgbClr val="C00000"/>
                    </a:solidFill>
                  </a:rPr>
                  <a:t>Соединение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проекций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ru-RU" altLang="ru-RU" sz="1400" b="1" baseline="-25000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того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же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отношения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создает</a:t>
                </a:r>
                <a:r>
                  <a:rPr lang="ru-RU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присоединенные</a:t>
                </a:r>
                <a:r>
                  <a:rPr lang="en-GB" altLang="ru-RU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C00000"/>
                    </a:solidFill>
                  </a:rPr>
                  <a:t>записи</a:t>
                </a:r>
                <a:endParaRPr lang="en-GB" altLang="ru-RU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2">
                <a:extLst>
                  <a:ext uri="{FF2B5EF4-FFF2-40B4-BE49-F238E27FC236}">
                    <a16:creationId xmlns:a16="http://schemas.microsoft.com/office/drawing/2014/main" id="{F2581CE4-F7EE-4690-B320-3C9CFC6E5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219822"/>
                <a:ext cx="2854379" cy="876686"/>
              </a:xfrm>
              <a:prstGeom prst="rect">
                <a:avLst/>
              </a:prstGeom>
              <a:blipFill>
                <a:blip r:embed="rId2"/>
                <a:stretch>
                  <a:fillRect l="-641" t="-6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028EDD1-0973-4288-89D8-0647ADB73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23298"/>
            <a:ext cx="4788686" cy="1477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F038F4-BD77-4946-8F30-477413CDE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590994"/>
            <a:ext cx="4553510" cy="195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E1EB10-311F-4CBC-ADE7-B219C3306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7" y="699542"/>
            <a:ext cx="3449204" cy="279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46F79547-03C4-496B-8283-06CFB202BB1D}"/>
              </a:ext>
            </a:extLst>
          </p:cNvPr>
          <p:cNvSpPr txBox="1">
            <a:spLocks noChangeArrowheads="1"/>
          </p:cNvSpPr>
          <p:nvPr/>
        </p:nvSpPr>
        <p:spPr>
          <a:xfrm>
            <a:off x="504055" y="487881"/>
            <a:ext cx="2304255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Исходное отношение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A78D006-96A3-4BFA-B714-43135A0936AA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490853"/>
            <a:ext cx="3449204" cy="286143"/>
          </a:xfr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525"/>
              </a:spcBef>
              <a:buFontTx/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b="1" kern="0" dirty="0"/>
              <a:t>Другие проекции этого отношения</a:t>
            </a:r>
            <a:r>
              <a:rPr lang="en-US" altLang="ru-RU" sz="1400" b="1" kern="0" dirty="0"/>
              <a:t>:</a:t>
            </a:r>
            <a:endParaRPr lang="en-GB" altLang="ru-RU" sz="1400" b="1" kern="0" dirty="0"/>
          </a:p>
        </p:txBody>
      </p:sp>
    </p:spTree>
    <p:extLst>
      <p:ext uri="{BB962C8B-B14F-4D97-AF65-F5344CB8AC3E}">
        <p14:creationId xmlns:p14="http://schemas.microsoft.com/office/powerpoint/2010/main" val="1416135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Цели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лекции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этой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лекции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начинаем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рассматривать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реляционную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модель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единственным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источником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являются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собой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altLang="ru-RU" sz="1400" dirty="0" err="1">
                <a:solidFill>
                  <a:srgbClr val="000099"/>
                </a:solidFill>
              </a:rPr>
              <a:t>Основная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цель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лекции </a:t>
            </a:r>
            <a:r>
              <a:rPr lang="en-GB" altLang="ru-RU" sz="1400" dirty="0">
                <a:solidFill>
                  <a:srgbClr val="000099"/>
                </a:solidFill>
              </a:rPr>
              <a:t>– </a:t>
            </a:r>
            <a:r>
              <a:rPr lang="en-GB" altLang="ru-RU" sz="1400" b="1" i="1" dirty="0" err="1"/>
              <a:t>теорема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Хиса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позволяющая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проверить</a:t>
            </a:r>
            <a:r>
              <a:rPr lang="en-GB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“</a:t>
            </a:r>
            <a:r>
              <a:rPr lang="en-GB" altLang="ru-RU" sz="1400" dirty="0" err="1">
                <a:solidFill>
                  <a:srgbClr val="000099"/>
                </a:solidFill>
              </a:rPr>
              <a:t>правильно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сформированы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Определим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декомпозиции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разбиения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заполненного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или незаполненного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Удивительно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воссоединение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компонент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дает</a:t>
            </a:r>
            <a:r>
              <a:rPr lang="en-GB" altLang="ru-RU" sz="1400" dirty="0">
                <a:solidFill>
                  <a:srgbClr val="000099"/>
                </a:solidFill>
              </a:rPr>
              <a:t> исходное отношение. В </a:t>
            </a:r>
            <a:r>
              <a:rPr lang="en-GB" altLang="ru-RU" sz="1400" dirty="0" err="1">
                <a:solidFill>
                  <a:srgbClr val="000099"/>
                </a:solidFill>
              </a:rPr>
              <a:t>этом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случае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неполной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языке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алгебры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воссоединение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компонент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определяются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соответственно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проекции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b="1" i="1" dirty="0" err="1"/>
              <a:t>естественного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соединения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определить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задав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реляционную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алгебру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сделаем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позже</a:t>
            </a:r>
            <a:r>
              <a:rPr lang="en-GB" altLang="ru-RU" sz="1400" dirty="0">
                <a:solidFill>
                  <a:srgbClr val="000099"/>
                </a:solidFill>
              </a:rPr>
              <a:t>. А </a:t>
            </a:r>
            <a:r>
              <a:rPr lang="en-GB" altLang="ru-RU" sz="1400" dirty="0" err="1">
                <a:solidFill>
                  <a:srgbClr val="000099"/>
                </a:solidFill>
              </a:rPr>
              <a:t>сейчас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учимся</a:t>
            </a:r>
            <a:r>
              <a:rPr lang="en-GB" altLang="ru-RU" sz="1400" dirty="0">
                <a:solidFill>
                  <a:srgbClr val="000099"/>
                </a:solidFill>
              </a:rPr>
              <a:t> строить “</a:t>
            </a:r>
            <a:r>
              <a:rPr lang="en-GB" altLang="ru-RU" sz="1400" dirty="0" err="1">
                <a:solidFill>
                  <a:srgbClr val="000099"/>
                </a:solidFill>
              </a:rPr>
              <a:t>правильные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GB" altLang="ru-RU" sz="1400" dirty="0">
                <a:solidFill>
                  <a:srgbClr val="000099"/>
                </a:solidFill>
              </a:rPr>
              <a:t>И </a:t>
            </a:r>
            <a:r>
              <a:rPr lang="en-GB" altLang="ru-RU" sz="1400" dirty="0" err="1">
                <a:solidFill>
                  <a:srgbClr val="000099"/>
                </a:solidFill>
              </a:rPr>
              <a:t>последнее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Оказывается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b="1" i="1" dirty="0" err="1"/>
              <a:t>функциональные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зависимости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дают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естественный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язык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задания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идентификаторов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en-GB" altLang="ru-RU" sz="1400" b="1" i="1" dirty="0" err="1"/>
              <a:t>ключей</a:t>
            </a:r>
            <a:r>
              <a:rPr lang="en-GB" altLang="ru-RU" sz="1400" dirty="0">
                <a:solidFill>
                  <a:srgbClr val="000099"/>
                </a:solidFill>
              </a:rPr>
              <a:t>) и </a:t>
            </a:r>
            <a:r>
              <a:rPr lang="en-GB" altLang="ru-RU" sz="1400" dirty="0" err="1">
                <a:solidFill>
                  <a:srgbClr val="000099"/>
                </a:solidFill>
              </a:rPr>
              <a:t>для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формулирования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теоремы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о декомпозициях 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C3300"/>
                </a:solidFill>
              </a:rPr>
              <a:t>Первичный</a:t>
            </a:r>
            <a:r>
              <a:rPr lang="en-GB" altLang="ru-RU" sz="2000" b="1" dirty="0">
                <a:solidFill>
                  <a:srgbClr val="CC3300"/>
                </a:solidFill>
              </a:rPr>
              <a:t> </a:t>
            </a:r>
            <a:r>
              <a:rPr lang="en-GB" altLang="ru-RU" sz="2000" b="1" dirty="0" err="1">
                <a:solidFill>
                  <a:srgbClr val="CC3300"/>
                </a:solidFill>
              </a:rPr>
              <a:t>ключ</a:t>
            </a:r>
            <a:endParaRPr lang="ru-RU" sz="2000" b="1" dirty="0">
              <a:solidFill>
                <a:srgbClr val="CC33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D7C48EB-3786-4FD9-818D-0B035BD2E3F6}"/>
              </a:ext>
            </a:extLst>
          </p:cNvPr>
          <p:cNvSpPr/>
          <p:nvPr/>
        </p:nvSpPr>
        <p:spPr>
          <a:xfrm>
            <a:off x="0" y="461651"/>
            <a:ext cx="9144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 (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Первичный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ключ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отношения</a:t>
            </a:r>
            <a:r>
              <a:rPr lang="ru-RU" altLang="ru-RU" sz="1350" b="1" u="sng" dirty="0">
                <a:solidFill>
                  <a:srgbClr val="CC3300"/>
                </a:solidFill>
              </a:rPr>
              <a:t> в реляционной алгебре</a:t>
            </a:r>
            <a:r>
              <a:rPr lang="en-GB" altLang="ru-RU" sz="1350" b="1" u="sng" dirty="0">
                <a:solidFill>
                  <a:srgbClr val="CC3300"/>
                </a:solidFill>
              </a:rPr>
              <a:t>)</a:t>
            </a:r>
            <a:r>
              <a:rPr lang="en-GB" altLang="ru-RU" sz="1350" b="1" dirty="0">
                <a:solidFill>
                  <a:srgbClr val="CC3300"/>
                </a:solidFill>
              </a:rPr>
              <a:t>: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набор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позволяют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выбрать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кортеж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называется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ключом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состоящий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простым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состоящий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двух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более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составным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конкатенированным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Обратим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внимание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то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ключи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350" dirty="0">
                <a:solidFill>
                  <a:srgbClr val="000099"/>
                </a:solidFill>
              </a:rPr>
              <a:t> (</a:t>
            </a:r>
            <a:r>
              <a:rPr lang="en-GB" altLang="ru-RU" sz="1350" dirty="0" err="1">
                <a:solidFill>
                  <a:srgbClr val="000099"/>
                </a:solidFill>
              </a:rPr>
              <a:t>логический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уровень</a:t>
            </a:r>
            <a:r>
              <a:rPr lang="en-GB" altLang="ru-RU" sz="1350" dirty="0">
                <a:solidFill>
                  <a:srgbClr val="000099"/>
                </a:solidFill>
              </a:rPr>
              <a:t>) и </a:t>
            </a:r>
            <a:r>
              <a:rPr lang="ru-RU" altLang="ru-RU" sz="1350" dirty="0">
                <a:solidFill>
                  <a:srgbClr val="000099"/>
                </a:solidFill>
              </a:rPr>
              <a:t>соответствующих им </a:t>
            </a:r>
            <a:r>
              <a:rPr lang="en-GB" altLang="ru-RU" sz="1350" dirty="0" err="1">
                <a:solidFill>
                  <a:srgbClr val="000099"/>
                </a:solidFill>
              </a:rPr>
              <a:t>реляционных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таблицах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находятся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взаимно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однозначном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соответствии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 (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суррогатный</a:t>
            </a:r>
            <a:r>
              <a:rPr lang="en-GB" altLang="ru-RU" sz="1350" b="1" u="sng" dirty="0">
                <a:solidFill>
                  <a:srgbClr val="CC3300"/>
                </a:solidFill>
              </a:rPr>
              <a:t> </a:t>
            </a:r>
            <a:r>
              <a:rPr lang="en-GB" altLang="ru-RU" sz="1350" b="1" u="sng" dirty="0" err="1">
                <a:solidFill>
                  <a:srgbClr val="CC3300"/>
                </a:solidFill>
              </a:rPr>
              <a:t>ключ</a:t>
            </a:r>
            <a:r>
              <a:rPr lang="en-GB" altLang="ru-RU" sz="1350" b="1" u="sng" dirty="0">
                <a:solidFill>
                  <a:srgbClr val="CC3300"/>
                </a:solidFill>
              </a:rPr>
              <a:t>)</a:t>
            </a:r>
            <a:r>
              <a:rPr lang="en-GB" altLang="ru-RU" sz="1350" dirty="0">
                <a:solidFill>
                  <a:srgbClr val="CC3300"/>
                </a:solidFill>
              </a:rPr>
              <a:t>: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Суррогатным</a:t>
            </a:r>
            <a:r>
              <a:rPr lang="ru-RU" altLang="ru-RU" sz="1350" b="1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н</a:t>
            </a:r>
            <a:r>
              <a:rPr lang="en-GB" altLang="ru-RU" sz="1350" dirty="0" err="1">
                <a:solidFill>
                  <a:srgbClr val="000099"/>
                </a:solidFill>
              </a:rPr>
              <a:t>азыва</a:t>
            </a:r>
            <a:r>
              <a:rPr lang="ru-RU" altLang="ru-RU" sz="1350" dirty="0" err="1">
                <a:solidFill>
                  <a:srgbClr val="000099"/>
                </a:solidFill>
              </a:rPr>
              <a:t>ет</a:t>
            </a:r>
            <a:r>
              <a:rPr lang="en-GB" altLang="ru-RU" sz="1350" dirty="0" err="1">
                <a:solidFill>
                  <a:srgbClr val="000099"/>
                </a:solidFill>
              </a:rPr>
              <a:t>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имеющий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прототипа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ru-RU" altLang="ru-RU" sz="1350" dirty="0">
                <a:solidFill>
                  <a:srgbClr val="000099"/>
                </a:solidFill>
              </a:rPr>
              <a:t>его значения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генериру</a:t>
            </a:r>
            <a:r>
              <a:rPr lang="ru-RU" altLang="ru-RU" sz="1350" dirty="0">
                <a:solidFill>
                  <a:srgbClr val="000099"/>
                </a:solidFill>
              </a:rPr>
              <a:t>ю</a:t>
            </a:r>
            <a:r>
              <a:rPr lang="en-GB" altLang="ru-RU" sz="1350" dirty="0" err="1">
                <a:solidFill>
                  <a:srgbClr val="000099"/>
                </a:solidFill>
              </a:rPr>
              <a:t>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приложением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Утверждение</a:t>
            </a:r>
            <a:r>
              <a:rPr lang="en-GB" altLang="ru-RU" sz="1350" b="1" u="sng" dirty="0"/>
              <a:t>:</a:t>
            </a:r>
            <a:r>
              <a:rPr lang="en-GB" altLang="ru-RU" sz="1350" dirty="0">
                <a:solidFill>
                  <a:srgbClr val="009900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Из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того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повторяются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любое</a:t>
            </a:r>
            <a:r>
              <a:rPr lang="en-GB" altLang="ru-RU" sz="1350" dirty="0">
                <a:solidFill>
                  <a:srgbClr val="000099"/>
                </a:solidFill>
              </a:rPr>
              <a:t> отношение </a:t>
            </a:r>
            <a:r>
              <a:rPr lang="en-GB" altLang="ru-RU" sz="1350" dirty="0" err="1">
                <a:solidFill>
                  <a:srgbClr val="000099"/>
                </a:solidFill>
              </a:rPr>
              <a:t>имеет</a:t>
            </a:r>
            <a:r>
              <a:rPr lang="ru-RU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dirty="0" err="1">
                <a:solidFill>
                  <a:srgbClr val="000099"/>
                </a:solidFill>
              </a:rPr>
              <a:t>Заметим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что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могут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войти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все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Утверждение</a:t>
            </a:r>
            <a:r>
              <a:rPr lang="en-GB" altLang="ru-RU" sz="1350" b="1" u="sng" dirty="0"/>
              <a:t>:</a:t>
            </a:r>
            <a:r>
              <a:rPr lang="en-GB" altLang="ru-RU" sz="1350" b="1" dirty="0"/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Пополнение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еще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одним</a:t>
            </a:r>
            <a:r>
              <a:rPr lang="en-GB" altLang="ru-RU" sz="1350" dirty="0">
                <a:solidFill>
                  <a:srgbClr val="000099"/>
                </a:solidFill>
              </a:rPr>
              <a:t> (</a:t>
            </a:r>
            <a:r>
              <a:rPr lang="en-GB" altLang="ru-RU" sz="1350" dirty="0" err="1">
                <a:solidFill>
                  <a:srgbClr val="000099"/>
                </a:solidFill>
              </a:rPr>
              <a:t>не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ключевым</a:t>
            </a:r>
            <a:r>
              <a:rPr lang="en-GB" altLang="ru-RU" sz="1350" dirty="0">
                <a:solidFill>
                  <a:srgbClr val="000099"/>
                </a:solidFill>
              </a:rPr>
              <a:t>)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есть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>
                <a:solidFill>
                  <a:srgbClr val="CC3300"/>
                </a:solidFill>
              </a:rPr>
              <a:t>Определение</a:t>
            </a:r>
            <a:r>
              <a:rPr lang="en-GB" altLang="ru-RU" sz="1350" b="1" dirty="0">
                <a:solidFill>
                  <a:srgbClr val="CC3300"/>
                </a:solidFill>
              </a:rPr>
              <a:t>: </a:t>
            </a:r>
            <a:r>
              <a:rPr lang="en-GB" altLang="ru-RU" sz="1350" dirty="0" err="1">
                <a:solidFill>
                  <a:srgbClr val="000099"/>
                </a:solidFill>
              </a:rPr>
              <a:t>Если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удаление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лишает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ключевой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набор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статуса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ключа</a:t>
            </a:r>
            <a:r>
              <a:rPr lang="en-GB" altLang="ru-RU" sz="1350" dirty="0">
                <a:solidFill>
                  <a:srgbClr val="000099"/>
                </a:solidFill>
              </a:rPr>
              <a:t>, </a:t>
            </a:r>
            <a:r>
              <a:rPr lang="en-GB" altLang="ru-RU" sz="1350" dirty="0" err="1">
                <a:solidFill>
                  <a:srgbClr val="000099"/>
                </a:solidFill>
              </a:rPr>
              <a:t>то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такой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минимальным</a:t>
            </a:r>
            <a:r>
              <a:rPr lang="en-GB" altLang="ru-RU" sz="135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350" b="1" u="sng" dirty="0" err="1"/>
              <a:t>Замечание</a:t>
            </a:r>
            <a:r>
              <a:rPr lang="en-GB" altLang="ru-RU" sz="1350" b="1" u="sng" dirty="0"/>
              <a:t> </a:t>
            </a:r>
            <a:r>
              <a:rPr lang="ru-RU" altLang="ru-RU" sz="1350" b="1" u="sng" dirty="0"/>
              <a:t>1</a:t>
            </a:r>
            <a:r>
              <a:rPr lang="en-GB" altLang="ru-RU" sz="1350" b="1" dirty="0"/>
              <a:t>: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ключом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50" dirty="0">
                <a:solidFill>
                  <a:srgbClr val="000099"/>
                </a:solidFill>
              </a:rPr>
              <a:t> в </a:t>
            </a:r>
            <a:r>
              <a:rPr lang="en-GB" altLang="ru-RU" sz="1350" dirty="0" err="1">
                <a:solidFill>
                  <a:srgbClr val="000099"/>
                </a:solidFill>
              </a:rPr>
              <a:t>действительности</a:t>
            </a:r>
            <a:r>
              <a:rPr lang="en-GB" altLang="ru-RU" sz="1350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минимальный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</a:t>
            </a:r>
            <a:r>
              <a:rPr lang="en-GB" altLang="ru-RU" sz="1350" b="1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350" b="1" u="sng" dirty="0"/>
              <a:t>Замечание 2</a:t>
            </a:r>
            <a:r>
              <a:rPr lang="ru-RU" altLang="ru-RU" sz="1350" b="1" dirty="0"/>
              <a:t>: </a:t>
            </a:r>
            <a:r>
              <a:rPr lang="ru-RU" altLang="ru-RU" sz="1350" dirty="0">
                <a:solidFill>
                  <a:srgbClr val="000099"/>
                </a:solidFill>
              </a:rPr>
              <a:t>Операция проекция может иметь результатом отношение в котором нет первичного ключа.</a:t>
            </a:r>
            <a:endParaRPr lang="en-GB" altLang="ru-RU" sz="135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М</a:t>
            </a:r>
            <a:r>
              <a:rPr lang="en-GB" altLang="ru-RU" sz="1800" b="1" dirty="0" err="1">
                <a:solidFill>
                  <a:srgbClr val="C00000"/>
                </a:solidFill>
              </a:rPr>
              <a:t>инимальный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первичный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ключ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DB595DED-8B79-454D-92B6-A71487D80BCD}"/>
              </a:ext>
            </a:extLst>
          </p:cNvPr>
          <p:cNvGrpSpPr>
            <a:grpSpLocks/>
          </p:cNvGrpSpPr>
          <p:nvPr/>
        </p:nvGrpSpPr>
        <p:grpSpPr bwMode="auto">
          <a:xfrm>
            <a:off x="1537097" y="699542"/>
            <a:ext cx="5981700" cy="1041797"/>
            <a:chOff x="221" y="1344"/>
            <a:chExt cx="5024" cy="875"/>
          </a:xfrm>
        </p:grpSpPr>
        <p:grpSp>
          <p:nvGrpSpPr>
            <p:cNvPr id="6" name="Group 3">
              <a:extLst>
                <a:ext uri="{FF2B5EF4-FFF2-40B4-BE49-F238E27FC236}">
                  <a16:creationId xmlns:a16="http://schemas.microsoft.com/office/drawing/2014/main" id="{0B15D259-45AB-4699-BF20-727F24F580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64" y="1344"/>
              <a:ext cx="3681" cy="875"/>
              <a:chOff x="1564" y="1344"/>
              <a:chExt cx="3681" cy="875"/>
            </a:xfrm>
          </p:grpSpPr>
          <p:grpSp>
            <p:nvGrpSpPr>
              <p:cNvPr id="8" name="Group 4">
                <a:extLst>
                  <a:ext uri="{FF2B5EF4-FFF2-40B4-BE49-F238E27FC236}">
                    <a16:creationId xmlns:a16="http://schemas.microsoft.com/office/drawing/2014/main" id="{1D4BE1D3-9D09-48F7-9A1E-EA5AB5FA8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8" y="1571"/>
                <a:ext cx="3317" cy="268"/>
                <a:chOff x="1928" y="1571"/>
                <a:chExt cx="3317" cy="268"/>
              </a:xfrm>
            </p:grpSpPr>
            <p:sp>
              <p:nvSpPr>
                <p:cNvPr id="17" name="Rectangle 5">
                  <a:extLst>
                    <a:ext uri="{FF2B5EF4-FFF2-40B4-BE49-F238E27FC236}">
                      <a16:creationId xmlns:a16="http://schemas.microsoft.com/office/drawing/2014/main" id="{43EB2BB7-0430-428C-BB0D-515A8257FE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1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Rectangle 6">
                  <a:extLst>
                    <a:ext uri="{FF2B5EF4-FFF2-40B4-BE49-F238E27FC236}">
                      <a16:creationId xmlns:a16="http://schemas.microsoft.com/office/drawing/2014/main" id="{9799FC30-9F9B-442B-BF7A-7A8E4E19B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9" y="1571"/>
                  <a:ext cx="663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Rectangle 7">
                  <a:extLst>
                    <a:ext uri="{FF2B5EF4-FFF2-40B4-BE49-F238E27FC236}">
                      <a16:creationId xmlns:a16="http://schemas.microsoft.com/office/drawing/2014/main" id="{F88B1193-4CE3-4155-8F26-C32602C75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4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/>
                    <a:t>Паспорт</a:t>
                  </a:r>
                </a:p>
              </p:txBody>
            </p:sp>
            <p:sp>
              <p:nvSpPr>
                <p:cNvPr id="20" name="Rectangle 8">
                  <a:extLst>
                    <a:ext uri="{FF2B5EF4-FFF2-40B4-BE49-F238E27FC236}">
                      <a16:creationId xmlns:a16="http://schemas.microsoft.com/office/drawing/2014/main" id="{68CD09C1-F94C-4847-87AB-0B82A5387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571"/>
                  <a:ext cx="663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>
                      <a:latin typeface="Georgia" panose="02040502050405020303" pitchFamily="18" charset="0"/>
                    </a:rPr>
                    <a:t>ФИО</a:t>
                  </a:r>
                </a:p>
              </p:txBody>
            </p:sp>
            <p:sp>
              <p:nvSpPr>
                <p:cNvPr id="21" name="Rectangle 9">
                  <a:extLst>
                    <a:ext uri="{FF2B5EF4-FFF2-40B4-BE49-F238E27FC236}">
                      <a16:creationId xmlns:a16="http://schemas.microsoft.com/office/drawing/2014/main" id="{64E93A73-ECBE-4961-8B45-DE108AB382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8" y="1571"/>
                  <a:ext cx="664" cy="269"/>
                </a:xfrm>
                <a:prstGeom prst="rect">
                  <a:avLst/>
                </a:prstGeom>
                <a:solidFill>
                  <a:srgbClr val="99CC00">
                    <a:alpha val="70195"/>
                  </a:srgbClr>
                </a:solidFill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 anchorCtr="1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ts val="300"/>
                    </a:spcBef>
                    <a:buNone/>
                  </a:pPr>
                  <a:r>
                    <a:rPr lang="en-GB" altLang="ru-RU" sz="1200" b="1">
                      <a:latin typeface="Georgia" panose="02040502050405020303" pitchFamily="18" charset="0"/>
                    </a:rPr>
                    <a:t>ИНН</a:t>
                  </a:r>
                </a:p>
              </p:txBody>
            </p:sp>
            <p:sp>
              <p:nvSpPr>
                <p:cNvPr id="22" name="Line 10">
                  <a:extLst>
                    <a:ext uri="{FF2B5EF4-FFF2-40B4-BE49-F238E27FC236}">
                      <a16:creationId xmlns:a16="http://schemas.microsoft.com/office/drawing/2014/main" id="{031CD11F-2A01-43D2-9BD2-C357E42EA9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571"/>
                  <a:ext cx="3318" cy="1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3" name="Line 11">
                  <a:extLst>
                    <a:ext uri="{FF2B5EF4-FFF2-40B4-BE49-F238E27FC236}">
                      <a16:creationId xmlns:a16="http://schemas.microsoft.com/office/drawing/2014/main" id="{0D9E4885-FC44-4CBD-A39A-5E133B3441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840"/>
                  <a:ext cx="3318" cy="1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4" name="Line 12">
                  <a:extLst>
                    <a:ext uri="{FF2B5EF4-FFF2-40B4-BE49-F238E27FC236}">
                      <a16:creationId xmlns:a16="http://schemas.microsoft.com/office/drawing/2014/main" id="{50E43B00-F3D2-4107-B38F-75D2CC2ED0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8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5" name="Line 13">
                  <a:extLst>
                    <a:ext uri="{FF2B5EF4-FFF2-40B4-BE49-F238E27FC236}">
                      <a16:creationId xmlns:a16="http://schemas.microsoft.com/office/drawing/2014/main" id="{055270A0-A815-4BFF-BE24-A2010CEF79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92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6" name="Line 14">
                  <a:extLst>
                    <a:ext uri="{FF2B5EF4-FFF2-40B4-BE49-F238E27FC236}">
                      <a16:creationId xmlns:a16="http://schemas.microsoft.com/office/drawing/2014/main" id="{F6768EE5-133C-4504-B15B-3B5D430F4E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54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7" name="Line 15">
                  <a:extLst>
                    <a:ext uri="{FF2B5EF4-FFF2-40B4-BE49-F238E27FC236}">
                      <a16:creationId xmlns:a16="http://schemas.microsoft.com/office/drawing/2014/main" id="{97786D48-E881-49E7-8401-EEC11D1CF0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9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8" name="Line 16">
                  <a:extLst>
                    <a:ext uri="{FF2B5EF4-FFF2-40B4-BE49-F238E27FC236}">
                      <a16:creationId xmlns:a16="http://schemas.microsoft.com/office/drawing/2014/main" id="{C3B59E18-B413-439E-A23C-DCDE0ED966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1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29" name="Line 17">
                  <a:extLst>
                    <a:ext uri="{FF2B5EF4-FFF2-40B4-BE49-F238E27FC236}">
                      <a16:creationId xmlns:a16="http://schemas.microsoft.com/office/drawing/2014/main" id="{F8C3A15C-8263-4AE3-AA34-3314EC99B1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45" y="1571"/>
                  <a:ext cx="1" cy="269"/>
                </a:xfrm>
                <a:prstGeom prst="line">
                  <a:avLst/>
                </a:prstGeom>
                <a:noFill/>
                <a:ln w="2844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9" name="Oval 18">
                <a:extLst>
                  <a:ext uri="{FF2B5EF4-FFF2-40B4-BE49-F238E27FC236}">
                    <a16:creationId xmlns:a16="http://schemas.microsoft.com/office/drawing/2014/main" id="{45CCB305-253C-4DBD-9B70-F53B9880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390"/>
                <a:ext cx="1451" cy="681"/>
              </a:xfrm>
              <a:prstGeom prst="ellipse">
                <a:avLst/>
              </a:prstGeom>
              <a:solidFill>
                <a:srgbClr val="FF9900">
                  <a:alpha val="20000"/>
                </a:srgbClr>
              </a:solidFill>
              <a:ln w="25560">
                <a:solidFill>
                  <a:srgbClr val="FF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ru-RU" altLang="ru-RU" sz="135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" name="Group 19">
                <a:extLst>
                  <a:ext uri="{FF2B5EF4-FFF2-40B4-BE49-F238E27FC236}">
                    <a16:creationId xmlns:a16="http://schemas.microsoft.com/office/drawing/2014/main" id="{0A0B40CB-D745-40DD-B08B-9BDD660660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4" y="1344"/>
                <a:ext cx="2541" cy="875"/>
                <a:chOff x="1564" y="1344"/>
                <a:chExt cx="2541" cy="875"/>
              </a:xfrm>
            </p:grpSpPr>
            <p:sp>
              <p:nvSpPr>
                <p:cNvPr id="12" name="Oval 20">
                  <a:extLst>
                    <a:ext uri="{FF2B5EF4-FFF2-40B4-BE49-F238E27FC236}">
                      <a16:creationId xmlns:a16="http://schemas.microsoft.com/office/drawing/2014/main" id="{7C725E09-EEC1-495F-98D4-8F4A597EE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1" y="1390"/>
                  <a:ext cx="953" cy="589"/>
                </a:xfrm>
                <a:prstGeom prst="ellipse">
                  <a:avLst/>
                </a:prstGeom>
                <a:solidFill>
                  <a:srgbClr val="FF00FF">
                    <a:alpha val="20000"/>
                  </a:srgbClr>
                </a:solidFill>
                <a:ln w="25560">
                  <a:solidFill>
                    <a:srgbClr val="FF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" name="Oval 21">
                  <a:extLst>
                    <a:ext uri="{FF2B5EF4-FFF2-40B4-BE49-F238E27FC236}">
                      <a16:creationId xmlns:a16="http://schemas.microsoft.com/office/drawing/2014/main" id="{E740F820-B2C8-41BD-B15D-6C067F888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8" y="1344"/>
                  <a:ext cx="2087" cy="681"/>
                </a:xfrm>
                <a:prstGeom prst="ellipse">
                  <a:avLst/>
                </a:prstGeom>
                <a:solidFill>
                  <a:srgbClr val="0000FF">
                    <a:alpha val="20000"/>
                  </a:srgbClr>
                </a:solidFill>
                <a:ln w="25560">
                  <a:solidFill>
                    <a:srgbClr val="0000F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</a:pPr>
                  <a:endParaRPr lang="ru-RU" altLang="ru-RU" sz="135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4" name="Text Box 22">
                  <a:extLst>
                    <a:ext uri="{FF2B5EF4-FFF2-40B4-BE49-F238E27FC236}">
                      <a16:creationId xmlns:a16="http://schemas.microsoft.com/office/drawing/2014/main" id="{C0A7227D-702E-4A59-A35A-C9D7105CC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1" y="2025"/>
                  <a:ext cx="59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938"/>
                    </a:spcBef>
                    <a:buClr>
                      <a:srgbClr val="FF33CC"/>
                    </a:buClr>
                    <a:buNone/>
                  </a:pPr>
                  <a:r>
                    <a:rPr lang="en-GB" altLang="ru-RU" sz="1500" dirty="0">
                      <a:solidFill>
                        <a:srgbClr val="FF33CC"/>
                      </a:solidFill>
                    </a:rPr>
                    <a:t>ПК</a:t>
                  </a:r>
                </a:p>
              </p:txBody>
            </p:sp>
            <p:sp>
              <p:nvSpPr>
                <p:cNvPr id="15" name="Text Box 23">
                  <a:extLst>
                    <a:ext uri="{FF2B5EF4-FFF2-40B4-BE49-F238E27FC236}">
                      <a16:creationId xmlns:a16="http://schemas.microsoft.com/office/drawing/2014/main" id="{AEEE7F83-47CA-41F3-9BEC-9C9204F89E3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84" y="1989"/>
                  <a:ext cx="590" cy="1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ts val="938"/>
                    </a:spcBef>
                    <a:buClr>
                      <a:srgbClr val="0000FF"/>
                    </a:buClr>
                    <a:buNone/>
                  </a:pPr>
                  <a:r>
                    <a:rPr lang="en-GB" altLang="ru-RU" sz="1500">
                      <a:solidFill>
                        <a:srgbClr val="0000FF"/>
                      </a:solidFill>
                    </a:rPr>
                    <a:t>ПК</a:t>
                  </a:r>
                </a:p>
              </p:txBody>
            </p:sp>
            <p:sp>
              <p:nvSpPr>
                <p:cNvPr id="16" name="Line 24">
                  <a:extLst>
                    <a:ext uri="{FF2B5EF4-FFF2-40B4-BE49-F238E27FC236}">
                      <a16:creationId xmlns:a16="http://schemas.microsoft.com/office/drawing/2014/main" id="{05D4D375-5B81-477A-991D-1DF86693F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64" y="1662"/>
                  <a:ext cx="274" cy="1"/>
                </a:xfrm>
                <a:prstGeom prst="line">
                  <a:avLst/>
                </a:prstGeom>
                <a:noFill/>
                <a:ln w="28440">
                  <a:solidFill>
                    <a:srgbClr val="FF0000"/>
                  </a:solidFill>
                  <a:miter lim="800000"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ru-RU"/>
                </a:p>
              </p:txBody>
            </p:sp>
          </p:grpSp>
        </p:grp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7C01C83C-10BE-489A-90C9-C92F561768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" y="1488"/>
              <a:ext cx="1452" cy="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844"/>
                </a:spcBef>
                <a:buClr>
                  <a:srgbClr val="FF0000"/>
                </a:buClr>
                <a:buNone/>
              </a:pP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Минимальный</a:t>
              </a:r>
              <a:r>
                <a:rPr lang="en-GB" altLang="ru-RU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первичный</a:t>
              </a:r>
              <a:r>
                <a:rPr lang="en-GB" altLang="ru-RU" sz="1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GB" altLang="ru-RU" sz="1400" b="1" dirty="0" err="1">
                  <a:solidFill>
                    <a:srgbClr val="FF0000"/>
                  </a:solidFill>
                  <a:latin typeface="Times New Roman" panose="02020603050405020304" pitchFamily="18" charset="0"/>
                </a:rPr>
                <a:t>ключ</a:t>
              </a:r>
              <a:endParaRPr lang="en-GB" altLang="ru-RU" sz="14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0" name="Text Box 1">
            <a:extLst>
              <a:ext uri="{FF2B5EF4-FFF2-40B4-BE49-F238E27FC236}">
                <a16:creationId xmlns:a16="http://schemas.microsoft.com/office/drawing/2014/main" id="{2E4B24EF-D7E7-4A3D-A965-5F533DEF4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9213" y="1626955"/>
            <a:ext cx="702469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938"/>
              </a:spcBef>
              <a:buClr>
                <a:srgbClr val="FF9933"/>
              </a:buClr>
              <a:buNone/>
            </a:pPr>
            <a:r>
              <a:rPr lang="en-GB" altLang="ru-RU" sz="1500" dirty="0">
                <a:solidFill>
                  <a:srgbClr val="FF9933"/>
                </a:solidFill>
              </a:rPr>
              <a:t>ПК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7E50C76-3E36-4D28-B2C1-FFA9299B687B}"/>
              </a:ext>
            </a:extLst>
          </p:cNvPr>
          <p:cNvSpPr/>
          <p:nvPr/>
        </p:nvSpPr>
        <p:spPr>
          <a:xfrm>
            <a:off x="0" y="21816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b="1" u="sng" dirty="0">
                <a:solidFill>
                  <a:srgbClr val="C00000"/>
                </a:solidFill>
              </a:rPr>
              <a:t>Замечание:</a:t>
            </a:r>
            <a:r>
              <a:rPr lang="en-GB" altLang="ru-RU" sz="1400" b="1" dirty="0">
                <a:solidFill>
                  <a:srgbClr val="C000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Изучая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понимать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приводимые</a:t>
            </a:r>
            <a:r>
              <a:rPr lang="en-GB" altLang="ru-RU" sz="1400" dirty="0">
                <a:solidFill>
                  <a:srgbClr val="000099"/>
                </a:solidFill>
              </a:rPr>
              <a:t>  в </a:t>
            </a:r>
            <a:r>
              <a:rPr lang="en-GB" altLang="ru-RU" sz="1400" dirty="0" err="1">
                <a:solidFill>
                  <a:srgbClr val="000099"/>
                </a:solidFill>
              </a:rPr>
              <a:t>лекциях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сделаны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простыми</a:t>
            </a:r>
            <a:r>
              <a:rPr lang="en-GB" altLang="ru-RU" sz="1400" dirty="0">
                <a:solidFill>
                  <a:srgbClr val="000099"/>
                </a:solidFill>
              </a:rPr>
              <a:t>. 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следует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ограничиваться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контекстом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примера</a:t>
            </a:r>
            <a:r>
              <a:rPr lang="en-GB" altLang="ru-RU" sz="1400" dirty="0">
                <a:solidFill>
                  <a:srgbClr val="000099"/>
                </a:solidFill>
              </a:rPr>
              <a:t>, и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пытаться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рассуждать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жизни</a:t>
            </a:r>
            <a:r>
              <a:rPr lang="en-GB" altLang="ru-RU" sz="1400" dirty="0">
                <a:solidFill>
                  <a:srgbClr val="000099"/>
                </a:solidFill>
              </a:rPr>
              <a:t>”,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</a:p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нашем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спросить</a:t>
            </a:r>
            <a:r>
              <a:rPr lang="en-GB" altLang="ru-RU" sz="1400" dirty="0">
                <a:solidFill>
                  <a:srgbClr val="000099"/>
                </a:solidFill>
              </a:rPr>
              <a:t>: “А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теми</a:t>
            </a:r>
            <a:r>
              <a:rPr lang="en-GB" altLang="ru-RU" sz="1400" dirty="0">
                <a:solidFill>
                  <a:srgbClr val="000099"/>
                </a:solidFill>
              </a:rPr>
              <a:t>, у </a:t>
            </a:r>
            <a:r>
              <a:rPr lang="en-GB" altLang="ru-RU" sz="1400" dirty="0" err="1">
                <a:solidFill>
                  <a:srgbClr val="000099"/>
                </a:solidFill>
              </a:rPr>
              <a:t>кого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нет</a:t>
            </a:r>
            <a:r>
              <a:rPr lang="en-GB" altLang="ru-RU" sz="1400" dirty="0">
                <a:solidFill>
                  <a:srgbClr val="000099"/>
                </a:solidFill>
              </a:rPr>
              <a:t> ИНН?”. </a:t>
            </a:r>
            <a:r>
              <a:rPr lang="en-GB" altLang="ru-RU" sz="1400" dirty="0" err="1">
                <a:solidFill>
                  <a:srgbClr val="000099"/>
                </a:solidFill>
              </a:rPr>
              <a:t>Так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вот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примере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предполагается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ИНН </a:t>
            </a:r>
            <a:r>
              <a:rPr lang="en-GB" altLang="ru-RU" sz="1400" dirty="0" err="1">
                <a:solidFill>
                  <a:srgbClr val="000099"/>
                </a:solidFill>
              </a:rPr>
              <a:t>есть</a:t>
            </a:r>
            <a:r>
              <a:rPr lang="en-GB" altLang="ru-RU" sz="1400" dirty="0">
                <a:solidFill>
                  <a:srgbClr val="000099"/>
                </a:solidFill>
              </a:rPr>
              <a:t> у </a:t>
            </a:r>
            <a:r>
              <a:rPr lang="en-GB" altLang="ru-RU" sz="1400" dirty="0" err="1">
                <a:solidFill>
                  <a:srgbClr val="000099"/>
                </a:solidFill>
              </a:rPr>
              <a:t>всех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 eaLnBrk="1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altLang="ru-RU" sz="1400" dirty="0" err="1">
                <a:solidFill>
                  <a:srgbClr val="000099"/>
                </a:solidFill>
              </a:rPr>
              <a:t>При</a:t>
            </a:r>
            <a:r>
              <a:rPr lang="en-GB" altLang="ru-RU" sz="1400" dirty="0">
                <a:solidFill>
                  <a:srgbClr val="000099"/>
                </a:solidFill>
              </a:rPr>
              <a:t> проектировании </a:t>
            </a:r>
            <a:r>
              <a:rPr lang="en-GB" altLang="ru-RU" sz="1400" dirty="0" err="1">
                <a:solidFill>
                  <a:srgbClr val="000099"/>
                </a:solidFill>
              </a:rPr>
              <a:t>реальных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необходимые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ориентиры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спецификация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бизнеса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Функциональные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зависимости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на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отношениях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41960F4-48B3-424F-93BB-DD0DA027D2DE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FontTx/>
                  <a:buNone/>
                </a:pPr>
                <a:r>
                  <a:rPr lang="ru-RU" altLang="ru-RU" sz="1200" b="1" dirty="0">
                    <a:solidFill>
                      <a:srgbClr val="CC3300"/>
                    </a:solidFill>
                  </a:rPr>
                  <a:t>Функциональные зависимости 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– это особый вид </a:t>
                </a:r>
                <a:r>
                  <a:rPr lang="ru-RU" altLang="ru-RU" sz="1200" i="1" dirty="0">
                    <a:solidFill>
                      <a:srgbClr val="000099"/>
                    </a:solidFill>
                  </a:rPr>
                  <a:t>ограничений целостности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, а потому они предоставляют проектировщику способ отразить семантические зависимости между данными. Распознавание функциональных зависимостей представляет собой часть процесса выяснения </a:t>
                </a:r>
                <a:r>
                  <a:rPr lang="ru-RU" altLang="ru-RU" sz="1200" i="1" dirty="0">
                    <a:solidFill>
                      <a:srgbClr val="000099"/>
                    </a:solidFill>
                  </a:rPr>
                  <a:t>смысла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 тех или иных данных. Например, тот факт, что поставщик проживает точно в одном городе можно отразить с помощью функциональной зависимости </a:t>
                </a:r>
              </a:p>
              <a:p>
                <a:pPr algn="just">
                  <a:buFontTx/>
                  <a:buNone/>
                </a:pPr>
                <a:r>
                  <a:rPr lang="ru-RU" altLang="ru-RU" sz="1200" dirty="0">
                    <a:solidFill>
                      <a:srgbClr val="000099"/>
                    </a:solidFill>
                  </a:rPr>
                  <a:t>По сути, функциональная зависимость является связью типа «многие-к-одному» между множествами атрибутов внутри отношения. Дадим </a:t>
                </a:r>
                <a:r>
                  <a:rPr lang="ru-RU" altLang="ru-RU" sz="1200" b="1" dirty="0"/>
                  <a:t>определение</a:t>
                </a:r>
                <a:r>
                  <a:rPr lang="ru-RU" altLang="ru-RU" sz="1200" dirty="0"/>
                  <a:t> </a:t>
                </a:r>
                <a:r>
                  <a:rPr lang="ru-RU" altLang="ru-RU" sz="1200" b="1" dirty="0"/>
                  <a:t>функциональной зависимости</a:t>
                </a:r>
                <a:r>
                  <a:rPr lang="ru-RU" altLang="ru-RU" sz="1200" dirty="0">
                    <a:solidFill>
                      <a:srgbClr val="000099"/>
                    </a:solidFill>
                  </a:rPr>
                  <a:t>.</a:t>
                </a:r>
              </a:p>
              <a:p>
                <a:pPr algn="just"/>
                <a:r>
                  <a:rPr lang="ru-RU" altLang="ru-RU" sz="1200" dirty="0">
                    <a:solidFill>
                      <a:srgbClr val="000099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является отношением, а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– произвольные подмножества множества атрибутов отношения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 Тогда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функционально  зависимо  от 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 (или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функционально определяет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ru-RU" sz="12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ru-RU" sz="12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ru-RU" sz="12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тогда  и  только  тогда,  когда  каждое  значение</a:t>
                </a:r>
              </a:p>
            </p:txBody>
          </p:sp>
        </mc:Choice>
        <mc:Fallback xmlns=""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441960F4-48B3-424F-93BB-DD0DA027D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t="-778" r="-867" b="-136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">
            <a:extLst>
              <a:ext uri="{FF2B5EF4-FFF2-40B4-BE49-F238E27FC236}">
                <a16:creationId xmlns:a16="http://schemas.microsoft.com/office/drawing/2014/main" id="{8F04A9BD-C775-4A4C-97B6-A2E69C498D8F}"/>
              </a:ext>
            </a:extLst>
          </p:cNvPr>
          <p:cNvGrpSpPr>
            <a:grpSpLocks/>
          </p:cNvGrpSpPr>
          <p:nvPr/>
        </p:nvGrpSpPr>
        <p:grpSpPr bwMode="auto">
          <a:xfrm>
            <a:off x="1278753" y="3304035"/>
            <a:ext cx="6535340" cy="635794"/>
            <a:chOff x="113" y="2659"/>
            <a:chExt cx="5397" cy="534"/>
          </a:xfrm>
        </p:grpSpPr>
        <p:sp>
          <p:nvSpPr>
            <p:cNvPr id="34" name="Rectangle 3">
              <a:extLst>
                <a:ext uri="{FF2B5EF4-FFF2-40B4-BE49-F238E27FC236}">
                  <a16:creationId xmlns:a16="http://schemas.microsoft.com/office/drawing/2014/main" id="{4A309A83-5295-474E-81B1-F1B8F47DD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2659"/>
              <a:ext cx="1080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Отдел</a:t>
              </a:r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9B59280A-059A-4251-AA46-FE4EAF59D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659"/>
              <a:ext cx="1295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Комиссионные</a:t>
              </a:r>
            </a:p>
          </p:txBody>
        </p:sp>
        <p:sp>
          <p:nvSpPr>
            <p:cNvPr id="36" name="Rectangle 5">
              <a:extLst>
                <a:ext uri="{FF2B5EF4-FFF2-40B4-BE49-F238E27FC236}">
                  <a16:creationId xmlns:a16="http://schemas.microsoft.com/office/drawing/2014/main" id="{68761F21-6C65-4107-86D7-32DEC5C75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659"/>
              <a:ext cx="863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Оклад</a:t>
              </a:r>
            </a:p>
          </p:txBody>
        </p:sp>
        <p:sp>
          <p:nvSpPr>
            <p:cNvPr id="37" name="Rectangle 6">
              <a:extLst>
                <a:ext uri="{FF2B5EF4-FFF2-40B4-BE49-F238E27FC236}">
                  <a16:creationId xmlns:a16="http://schemas.microsoft.com/office/drawing/2014/main" id="{4E12ADEF-90F5-4259-A0CA-835A420B9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" y="2659"/>
              <a:ext cx="1215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/>
                <a:t>Должность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8CFC76DF-458B-4807-8D1F-EE656C68D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" y="2659"/>
              <a:ext cx="944" cy="535"/>
            </a:xfrm>
            <a:prstGeom prst="rect">
              <a:avLst/>
            </a:prstGeom>
            <a:solidFill>
              <a:srgbClr val="AAE600">
                <a:alpha val="59999"/>
              </a:srgbClr>
            </a:solidFill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375"/>
                </a:spcBef>
                <a:buNone/>
              </a:pPr>
              <a:r>
                <a:rPr lang="en-GB" altLang="ru-RU" sz="1500" dirty="0"/>
                <a:t>ФИО</a:t>
              </a:r>
            </a:p>
          </p:txBody>
        </p:sp>
        <p:sp>
          <p:nvSpPr>
            <p:cNvPr id="39" name="Line 8">
              <a:extLst>
                <a:ext uri="{FF2B5EF4-FFF2-40B4-BE49-F238E27FC236}">
                  <a16:creationId xmlns:a16="http://schemas.microsoft.com/office/drawing/2014/main" id="{D8851F59-1887-4B73-AA2F-2C836F5020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659"/>
              <a:ext cx="5398" cy="1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0" name="Line 9">
              <a:extLst>
                <a:ext uri="{FF2B5EF4-FFF2-40B4-BE49-F238E27FC236}">
                  <a16:creationId xmlns:a16="http://schemas.microsoft.com/office/drawing/2014/main" id="{7AFD31F0-4DFD-46FB-B0DD-6D2A98D958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3194"/>
              <a:ext cx="5398" cy="1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1" name="Line 10">
              <a:extLst>
                <a:ext uri="{FF2B5EF4-FFF2-40B4-BE49-F238E27FC236}">
                  <a16:creationId xmlns:a16="http://schemas.microsoft.com/office/drawing/2014/main" id="{BDFA9875-443B-4602-A053-B48373D30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2" name="Line 11">
              <a:extLst>
                <a:ext uri="{FF2B5EF4-FFF2-40B4-BE49-F238E27FC236}">
                  <a16:creationId xmlns:a16="http://schemas.microsoft.com/office/drawing/2014/main" id="{AAAC4F09-1C40-4EE0-A96A-67B5DDE9D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7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00F968C2-C083-4E55-9D28-4A1B8F582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13">
              <a:extLst>
                <a:ext uri="{FF2B5EF4-FFF2-40B4-BE49-F238E27FC236}">
                  <a16:creationId xmlns:a16="http://schemas.microsoft.com/office/drawing/2014/main" id="{20F25595-2FFC-477E-A3F7-3BB0E59DB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5" name="Line 14">
              <a:extLst>
                <a:ext uri="{FF2B5EF4-FFF2-40B4-BE49-F238E27FC236}">
                  <a16:creationId xmlns:a16="http://schemas.microsoft.com/office/drawing/2014/main" id="{B1C38D5B-A709-4C92-AE93-08E8E99787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C8FBCD7F-2082-4580-B840-564E9D7C2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11" y="2659"/>
              <a:ext cx="1" cy="535"/>
            </a:xfrm>
            <a:prstGeom prst="line">
              <a:avLst/>
            </a:prstGeom>
            <a:noFill/>
            <a:ln w="2232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7" name="AutoShape 16">
            <a:extLst>
              <a:ext uri="{FF2B5EF4-FFF2-40B4-BE49-F238E27FC236}">
                <a16:creationId xmlns:a16="http://schemas.microsoft.com/office/drawing/2014/main" id="{BE4AB3C3-EE85-45AF-B122-A8F9FB25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1767" y="4294228"/>
            <a:ext cx="851297" cy="325040"/>
          </a:xfrm>
          <a:prstGeom prst="wedgeRoundRectCallout">
            <a:avLst>
              <a:gd name="adj1" fmla="val 21462"/>
              <a:gd name="adj2" fmla="val -132239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b="1" dirty="0">
                <a:solidFill>
                  <a:srgbClr val="000099"/>
                </a:solidFill>
              </a:rPr>
              <a:t>ПК</a:t>
            </a:r>
          </a:p>
        </p:txBody>
      </p:sp>
      <p:sp>
        <p:nvSpPr>
          <p:cNvPr id="49" name="AutoShape 18">
            <a:extLst>
              <a:ext uri="{FF2B5EF4-FFF2-40B4-BE49-F238E27FC236}">
                <a16:creationId xmlns:a16="http://schemas.microsoft.com/office/drawing/2014/main" id="{F2658709-5FA4-49E5-9DA3-C0742C62ABE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139804" y="4078724"/>
            <a:ext cx="3674289" cy="540544"/>
          </a:xfrm>
          <a:prstGeom prst="wedgeRoundRectCallout">
            <a:avLst>
              <a:gd name="adj1" fmla="val -39588"/>
              <a:gd name="adj2" fmla="val 68244"/>
              <a:gd name="adj3" fmla="val 16667"/>
            </a:avLst>
          </a:prstGeom>
          <a:solidFill>
            <a:srgbClr val="FFD585">
              <a:alpha val="59999"/>
            </a:srgbClr>
          </a:solidFill>
          <a:ln w="126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b="1" dirty="0" err="1">
                <a:solidFill>
                  <a:srgbClr val="000099"/>
                </a:solidFill>
              </a:rPr>
              <a:t>Зависимость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не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от</a:t>
            </a:r>
            <a:r>
              <a:rPr lang="en-GB" altLang="ru-RU" sz="1350" b="1" dirty="0">
                <a:solidFill>
                  <a:srgbClr val="000099"/>
                </a:solidFill>
              </a:rPr>
              <a:t> </a:t>
            </a:r>
            <a:r>
              <a:rPr lang="en-GB" altLang="ru-RU" sz="1350" b="1" dirty="0" err="1">
                <a:solidFill>
                  <a:srgbClr val="000099"/>
                </a:solidFill>
              </a:rPr>
              <a:t>ключа</a:t>
            </a:r>
            <a:r>
              <a:rPr lang="ru-RU" altLang="ru-RU" sz="1350" b="1" dirty="0">
                <a:solidFill>
                  <a:srgbClr val="000099"/>
                </a:solidFill>
              </a:rPr>
              <a:t>, если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350" b="1" dirty="0">
                <a:solidFill>
                  <a:srgbClr val="000099"/>
                </a:solidFill>
              </a:rPr>
              <a:t>оклад определяет только должность</a:t>
            </a:r>
            <a:endParaRPr lang="en-GB" altLang="ru-RU" sz="1350" b="1" dirty="0">
              <a:solidFill>
                <a:srgbClr val="000099"/>
              </a:solidFill>
            </a:endParaRPr>
          </a:p>
        </p:txBody>
      </p:sp>
      <p:sp>
        <p:nvSpPr>
          <p:cNvPr id="50" name="AutoShape 25">
            <a:extLst>
              <a:ext uri="{FF2B5EF4-FFF2-40B4-BE49-F238E27FC236}">
                <a16:creationId xmlns:a16="http://schemas.microsoft.com/office/drawing/2014/main" id="{466105FB-1D29-4500-94E0-299950A5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09" y="2017262"/>
            <a:ext cx="2664296" cy="1177530"/>
          </a:xfrm>
          <a:prstGeom prst="cloudCallout">
            <a:avLst>
              <a:gd name="adj1" fmla="val 12859"/>
              <a:gd name="adj2" fmla="val 62425"/>
            </a:avLst>
          </a:prstGeom>
          <a:solidFill>
            <a:srgbClr val="FFD585">
              <a:alpha val="70195"/>
            </a:srgbClr>
          </a:solidFill>
          <a:ln w="93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altLang="ru-RU" sz="1200" b="1" dirty="0">
                <a:solidFill>
                  <a:srgbClr val="000099"/>
                </a:solidFill>
              </a:rPr>
              <a:t>Некоторые </a:t>
            </a:r>
            <a:r>
              <a:rPr lang="en-GB" altLang="ru-RU" sz="1200" b="1" dirty="0">
                <a:solidFill>
                  <a:srgbClr val="000099"/>
                </a:solidFill>
              </a:rPr>
              <a:t>ФЗ </a:t>
            </a:r>
            <a:r>
              <a:rPr lang="en-GB" altLang="ru-RU" sz="1200" b="1" dirty="0" err="1">
                <a:solidFill>
                  <a:srgbClr val="000099"/>
                </a:solidFill>
              </a:rPr>
              <a:t>определенные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первичным</a:t>
            </a:r>
            <a:r>
              <a:rPr lang="en-GB" altLang="ru-RU" sz="1200" b="1" dirty="0">
                <a:solidFill>
                  <a:srgbClr val="000099"/>
                </a:solidFill>
              </a:rPr>
              <a:t> </a:t>
            </a:r>
            <a:r>
              <a:rPr lang="en-GB" altLang="ru-RU" sz="1200" b="1" dirty="0" err="1">
                <a:solidFill>
                  <a:srgbClr val="000099"/>
                </a:solidFill>
              </a:rPr>
              <a:t>ключом</a:t>
            </a:r>
            <a:endParaRPr lang="en-GB" altLang="ru-RU" sz="1200" b="1" dirty="0">
              <a:solidFill>
                <a:srgbClr val="000099"/>
              </a:solidFill>
            </a:endParaRPr>
          </a:p>
        </p:txBody>
      </p:sp>
      <p:sp>
        <p:nvSpPr>
          <p:cNvPr id="79" name="Полилиния: фигура 78">
            <a:extLst>
              <a:ext uri="{FF2B5EF4-FFF2-40B4-BE49-F238E27FC236}">
                <a16:creationId xmlns:a16="http://schemas.microsoft.com/office/drawing/2014/main" id="{09AB6EEA-E792-4566-A733-373CD7D758CF}"/>
              </a:ext>
            </a:extLst>
          </p:cNvPr>
          <p:cNvSpPr/>
          <p:nvPr/>
        </p:nvSpPr>
        <p:spPr>
          <a:xfrm>
            <a:off x="1918176" y="2943186"/>
            <a:ext cx="3715027" cy="358008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Полилиния: фигура 79">
            <a:extLst>
              <a:ext uri="{FF2B5EF4-FFF2-40B4-BE49-F238E27FC236}">
                <a16:creationId xmlns:a16="http://schemas.microsoft.com/office/drawing/2014/main" id="{FD3D06B7-995E-4656-A8C0-4AE28382EFBA}"/>
              </a:ext>
            </a:extLst>
          </p:cNvPr>
          <p:cNvSpPr/>
          <p:nvPr/>
        </p:nvSpPr>
        <p:spPr>
          <a:xfrm>
            <a:off x="1918176" y="2869731"/>
            <a:ext cx="5017873" cy="432730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Полилиния: фигура 80">
            <a:extLst>
              <a:ext uri="{FF2B5EF4-FFF2-40B4-BE49-F238E27FC236}">
                <a16:creationId xmlns:a16="http://schemas.microsoft.com/office/drawing/2014/main" id="{57B379CB-996C-4EE9-809A-54C7AF191796}"/>
              </a:ext>
            </a:extLst>
          </p:cNvPr>
          <p:cNvSpPr/>
          <p:nvPr/>
        </p:nvSpPr>
        <p:spPr>
          <a:xfrm>
            <a:off x="1918176" y="2947814"/>
            <a:ext cx="1306584" cy="358008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олилиния: фигура 81">
            <a:extLst>
              <a:ext uri="{FF2B5EF4-FFF2-40B4-BE49-F238E27FC236}">
                <a16:creationId xmlns:a16="http://schemas.microsoft.com/office/drawing/2014/main" id="{35375241-3680-4A31-BB43-1FCB3770F068}"/>
              </a:ext>
            </a:extLst>
          </p:cNvPr>
          <p:cNvSpPr/>
          <p:nvPr/>
        </p:nvSpPr>
        <p:spPr>
          <a:xfrm flipV="1">
            <a:off x="2987824" y="3985501"/>
            <a:ext cx="1306585" cy="182277"/>
          </a:xfrm>
          <a:custGeom>
            <a:avLst/>
            <a:gdLst>
              <a:gd name="connsiteX0" fmla="*/ 0 w 2488818"/>
              <a:gd name="connsiteY0" fmla="*/ 405752 h 440128"/>
              <a:gd name="connsiteX1" fmla="*/ 1278785 w 2488818"/>
              <a:gd name="connsiteY1" fmla="*/ 116 h 440128"/>
              <a:gd name="connsiteX2" fmla="*/ 2488818 w 2488818"/>
              <a:gd name="connsiteY2" fmla="*/ 440128 h 44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8818" h="440128">
                <a:moveTo>
                  <a:pt x="0" y="405752"/>
                </a:moveTo>
                <a:cubicBezTo>
                  <a:pt x="431991" y="200069"/>
                  <a:pt x="863982" y="-5613"/>
                  <a:pt x="1278785" y="116"/>
                </a:cubicBezTo>
                <a:cubicBezTo>
                  <a:pt x="1693588" y="5845"/>
                  <a:pt x="2291729" y="358772"/>
                  <a:pt x="2488818" y="440128"/>
                </a:cubicBezTo>
              </a:path>
            </a:pathLst>
          </a:custGeom>
          <a:ln>
            <a:solidFill>
              <a:srgbClr val="CC3300"/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397D90-78ED-47DC-B96B-F902668057B8}"/>
                  </a:ext>
                </a:extLst>
              </p:cNvPr>
              <p:cNvSpPr txBox="1"/>
              <p:nvPr/>
            </p:nvSpPr>
            <p:spPr>
              <a:xfrm>
                <a:off x="2974713" y="1968623"/>
                <a:ext cx="616928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altLang="ru-RU" sz="1200" dirty="0">
                    <a:solidFill>
                      <a:srgbClr val="000099"/>
                    </a:solidFill>
                  </a:rPr>
                  <a:t>множества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связано в точности с одним значением  множества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отношения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 Иначе говоря, если два кортежа отношения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 совпадают по значению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, они совпадают и по значению </a:t>
                </a:r>
                <a14:m>
                  <m:oMath xmlns:m="http://schemas.openxmlformats.org/officeDocument/2006/math">
                    <m:r>
                      <a:rPr lang="ru-RU" altLang="ru-RU" sz="120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altLang="ru-RU" sz="1200" dirty="0">
                    <a:solidFill>
                      <a:srgbClr val="000099"/>
                    </a:solidFill>
                  </a:rPr>
                  <a:t>.</a:t>
                </a:r>
                <a:endParaRPr lang="ru-RU" sz="12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2397D90-78ED-47DC-B96B-F9026680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13" y="1968623"/>
                <a:ext cx="6169287" cy="646331"/>
              </a:xfrm>
              <a:prstGeom prst="rect">
                <a:avLst/>
              </a:prstGeom>
              <a:blipFill>
                <a:blip r:embed="rId3"/>
                <a:stretch>
                  <a:fillRect l="-99" t="-1887" b="-5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Теорема</a:t>
            </a:r>
            <a:r>
              <a:rPr lang="en-GB" altLang="ru-RU" sz="1800" b="1" dirty="0">
                <a:solidFill>
                  <a:srgbClr val="C00000"/>
                </a:solidFill>
              </a:rPr>
              <a:t> </a:t>
            </a:r>
            <a:r>
              <a:rPr lang="en-GB" altLang="ru-RU" sz="1800" b="1" dirty="0" err="1">
                <a:solidFill>
                  <a:srgbClr val="C00000"/>
                </a:solidFill>
              </a:rPr>
              <a:t>Хиса</a:t>
            </a:r>
            <a:r>
              <a:rPr lang="en-GB" altLang="ru-RU" sz="1800" b="1" dirty="0">
                <a:solidFill>
                  <a:srgbClr val="C00000"/>
                </a:solidFill>
              </a:rPr>
              <a:t> (Heath)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/>
              <p:nvPr/>
            </p:nvSpPr>
            <p:spPr>
              <a:xfrm>
                <a:off x="755576" y="483631"/>
                <a:ext cx="7848872" cy="28891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Теорема </a:t>
                </a:r>
                <a:r>
                  <a:rPr lang="ru-RU" altLang="ru-RU" sz="1400" dirty="0" err="1">
                    <a:solidFill>
                      <a:srgbClr val="000099"/>
                    </a:solidFill>
                  </a:rPr>
                  <a:t>Хиса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устанавливает связь между функциональными зависимостями в схеме отношения и способом его полной декомпозиции. </a:t>
                </a:r>
              </a:p>
              <a:p>
                <a:pPr indent="360000" algn="just">
                  <a:spcAft>
                    <a:spcPts val="600"/>
                  </a:spcAf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dirty="0">
                    <a:solidFill>
                      <a:srgbClr val="CC3300"/>
                    </a:solidFill>
                  </a:rPr>
                  <a:t>Теорема </a:t>
                </a:r>
                <a:r>
                  <a:rPr lang="ru-RU" altLang="ru-RU" sz="1400" b="1" dirty="0" err="1">
                    <a:solidFill>
                      <a:srgbClr val="CC3300"/>
                    </a:solidFill>
                  </a:rPr>
                  <a:t>Хиса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CC3300"/>
                    </a:solidFill>
                  </a:rPr>
                  <a:t> </a:t>
                </a: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Пусть в отношении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со схемой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где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 – полный набор атрибутов отношения, выделены три набора атрибутов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таких что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 Тогда, если существует функциональная зависимость действующая из набора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ru-RU" sz="1400" b="0" i="0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в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то проекции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образуют полную декомпозицию отношения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indent="360000" algn="just">
                  <a:spcAft>
                    <a:spcPts val="600"/>
                  </a:spcAft>
                </a:pPr>
                <a:endParaRPr lang="ru-RU" altLang="ru-RU" sz="1400" dirty="0">
                  <a:solidFill>
                    <a:srgbClr val="000099"/>
                  </a:solidFill>
                </a:endParaRPr>
              </a:p>
              <a:p>
                <a:pPr indent="360000" algn="just">
                  <a:spcAft>
                    <a:spcPts val="600"/>
                  </a:spcAft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Замечание</a:t>
                </a:r>
                <a:r>
                  <a:rPr lang="ru-RU" altLang="ru-RU" sz="1400" u="sng" dirty="0">
                    <a:solidFill>
                      <a:srgbClr val="CC3300"/>
                    </a:solidFill>
                  </a:rPr>
                  <a:t>:</a:t>
                </a:r>
                <a:r>
                  <a:rPr lang="ru-RU" altLang="ru-RU" sz="1400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обратите внимание на то, что проекция </a:t>
                </a:r>
                <a14:m>
                  <m:oMath xmlns:m="http://schemas.openxmlformats.org/officeDocument/2006/math">
                    <m:r>
                      <a:rPr lang="ru-RU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ru-RU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ru-RU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b="1" dirty="0">
                    <a:solidFill>
                      <a:schemeClr val="tx1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содержит аргумент и значение функции, а другая проекция – только аргумент.</a:t>
                </a:r>
              </a:p>
            </p:txBody>
          </p:sp>
        </mc:Choice>
        <mc:Fallback xmlns="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3998DD6C-2689-45BB-8917-41467CC87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631"/>
                <a:ext cx="7848872" cy="2889124"/>
              </a:xfrm>
              <a:prstGeom prst="rect">
                <a:avLst/>
              </a:prstGeom>
              <a:blipFill>
                <a:blip r:embed="rId2"/>
                <a:stretch>
                  <a:fillRect l="-233" t="-211" r="-233" b="-14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731966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Теорема </a:t>
            </a:r>
            <a:r>
              <a:rPr lang="ru-RU" altLang="ru-RU" sz="1800" b="1" dirty="0" err="1">
                <a:solidFill>
                  <a:srgbClr val="C00000"/>
                </a:solidFill>
                <a:latin typeface="Arial" charset="0"/>
              </a:rPr>
              <a:t>Хиса</a:t>
            </a:r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altLang="ru-RU" sz="1800" b="1" dirty="0">
                <a:solidFill>
                  <a:srgbClr val="C00000"/>
                </a:solidFill>
                <a:latin typeface="Arial" charset="0"/>
              </a:rPr>
              <a:t>Heath)</a:t>
            </a:r>
            <a:r>
              <a:rPr lang="ru-RU" altLang="ru-RU" sz="1800" b="1" dirty="0">
                <a:solidFill>
                  <a:srgbClr val="C00000"/>
                </a:solidFill>
                <a:latin typeface="Arial" charset="0"/>
              </a:rPr>
              <a:t>. Доказательство</a:t>
            </a:r>
            <a:endParaRPr lang="ru-RU" sz="1800" b="1" dirty="0">
              <a:solidFill>
                <a:srgbClr val="C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76FEF51-302C-4316-897C-6D8084FF9F1D}"/>
                  </a:ext>
                </a:extLst>
              </p:cNvPr>
              <p:cNvSpPr/>
              <p:nvPr/>
            </p:nvSpPr>
            <p:spPr>
              <a:xfrm>
                <a:off x="755576" y="483631"/>
                <a:ext cx="7776864" cy="39810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Введем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вспомогательное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ru-RU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𝒋𝒐𝒊𝒏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altLang="ru-RU" sz="1400" dirty="0">
                    <a:solidFill>
                      <a:srgbClr val="C7850D"/>
                    </a:solidFill>
                  </a:rPr>
                  <a:t>				</a:t>
                </a:r>
                <a:r>
                  <a:rPr lang="en-GB" altLang="ru-RU" sz="1400" b="1" dirty="0"/>
                  <a:t>(1)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двух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проекций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endParaRPr lang="en-US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endParaRPr lang="ru-RU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Покажем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.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b="1" dirty="0">
                    <a:solidFill>
                      <a:srgbClr val="000099"/>
                    </a:solidFill>
                  </a:rPr>
                  <a:t>1)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Выберем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произвольную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(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) 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ru-RU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/>
                  <a:t>. </a:t>
                </a:r>
                <a:endParaRPr lang="ru-RU" altLang="ru-RU" sz="1400" dirty="0"/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Так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 err="1">
                    <a:solidFill>
                      <a:srgbClr val="000099"/>
                    </a:solidFill>
                  </a:rPr>
                  <a:t>как</a:t>
                </a:r>
                <a:r>
                  <a:rPr lang="en-GB" altLang="ru-RU" sz="1400" b="1" dirty="0">
                    <a:solidFill>
                      <a:srgbClr val="000099"/>
                    </a:solidFill>
                  </a:rPr>
                  <a:t>,</a:t>
                </a:r>
              </a:p>
              <a:p>
                <a:pPr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∈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а</a:t>
                </a:r>
              </a:p>
              <a:p>
                <a:pPr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altLang="ru-RU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 ∈</m:t>
                      </m:r>
                      <m:r>
                        <a:rPr lang="en-GB" altLang="ru-RU" sz="1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𝒑𝒓𝒐</m:t>
                      </m:r>
                      <m:sSub>
                        <m:sSubPr>
                          <m:ctrlP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ru-RU" sz="1400" b="1" i="1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b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altLang="ru-RU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sub>
                      </m:sSub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altLang="ru-RU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свойству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операции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соединения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∈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dirty="0"/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Следовательно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</a:t>
                </a:r>
              </a:p>
              <a:p>
                <a:pPr marL="608013" indent="-608013" eaLnBrk="1" hangingPunct="1">
                  <a:lnSpc>
                    <a:spcPct val="9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1177925" algn="l"/>
                    <a:tab pos="2092325" algn="l"/>
                    <a:tab pos="3006725" algn="l"/>
                    <a:tab pos="3921125" algn="l"/>
                    <a:tab pos="4835525" algn="l"/>
                    <a:tab pos="5749925" algn="l"/>
                    <a:tab pos="6664325" algn="l"/>
                    <a:tab pos="7578725" algn="l"/>
                    <a:tab pos="8493125" algn="l"/>
                    <a:tab pos="9407525" algn="l"/>
                    <a:tab pos="10321925" algn="l"/>
                  </a:tabLst>
                </a:pP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</a:t>
                </a:r>
                <a:r>
                  <a:rPr lang="en-GB" altLang="ru-RU" sz="1400" dirty="0"/>
                  <a:t>				 	</a:t>
                </a:r>
                <a:r>
                  <a:rPr lang="ru-RU" altLang="ru-RU" sz="1400" dirty="0"/>
                  <a:t>	</a:t>
                </a:r>
                <a:r>
                  <a:rPr lang="en-GB" altLang="ru-RU" sz="1400" dirty="0"/>
                  <a:t>(2)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076FEF51-302C-4316-897C-6D8084FF9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83631"/>
                <a:ext cx="7776864" cy="3981090"/>
              </a:xfrm>
              <a:prstGeom prst="rect">
                <a:avLst/>
              </a:prstGeom>
              <a:blipFill>
                <a:blip r:embed="rId2"/>
                <a:stretch>
                  <a:fillRect l="-235" t="-613" b="-7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Выноска-облако 1">
                <a:extLst>
                  <a:ext uri="{FF2B5EF4-FFF2-40B4-BE49-F238E27FC236}">
                    <a16:creationId xmlns:a16="http://schemas.microsoft.com/office/drawing/2014/main" id="{1117A2C5-E591-48C0-ADFC-E362C9ECDF47}"/>
                  </a:ext>
                </a:extLst>
              </p:cNvPr>
              <p:cNvSpPr/>
              <p:nvPr/>
            </p:nvSpPr>
            <p:spPr bwMode="auto">
              <a:xfrm>
                <a:off x="2987824" y="1347614"/>
                <a:ext cx="2376264" cy="594122"/>
              </a:xfrm>
              <a:prstGeom prst="cloudCallout">
                <a:avLst>
                  <a:gd name="adj1" fmla="val -60195"/>
                  <a:gd name="adj2" fmla="val 41148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ru-RU" altLang="ru-RU" sz="1350" b="1" dirty="0">
                    <a:solidFill>
                      <a:srgbClr val="000099"/>
                    </a:solidFill>
                  </a:rPr>
                  <a:t>Идём от</a:t>
                </a:r>
                <a:r>
                  <a:rPr lang="en-GB" altLang="ru-RU" sz="18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8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800" dirty="0">
                    <a:solidFill>
                      <a:srgbClr val="C7850D"/>
                    </a:solidFill>
                  </a:rPr>
                  <a:t> </a:t>
                </a:r>
                <a:r>
                  <a:rPr lang="ru-RU" altLang="ru-RU" sz="1500" b="1" dirty="0">
                    <a:solidFill>
                      <a:srgbClr val="000099"/>
                    </a:solidFill>
                  </a:rPr>
                  <a:t>к</a:t>
                </a:r>
                <a:r>
                  <a:rPr lang="ru-RU" altLang="ru-RU" sz="1800" b="1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ru-RU" altLang="ru-RU" sz="135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Выноска-облако 1">
                <a:extLst>
                  <a:ext uri="{FF2B5EF4-FFF2-40B4-BE49-F238E27FC236}">
                    <a16:creationId xmlns:a16="http://schemas.microsoft.com/office/drawing/2014/main" id="{1117A2C5-E591-48C0-ADFC-E362C9ECD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824" y="1347614"/>
                <a:ext cx="2376264" cy="594122"/>
              </a:xfrm>
              <a:prstGeom prst="cloudCallout">
                <a:avLst>
                  <a:gd name="adj1" fmla="val -60195"/>
                  <a:gd name="adj2" fmla="val 41148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Теорема </a:t>
            </a:r>
            <a:r>
              <a:rPr lang="ru-RU" altLang="ru-RU" sz="2000" b="1" dirty="0" err="1">
                <a:solidFill>
                  <a:srgbClr val="C00000"/>
                </a:solidFill>
                <a:latin typeface="Arial" charset="0"/>
              </a:rPr>
              <a:t>Хиса</a:t>
            </a:r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 (</a:t>
            </a:r>
            <a:r>
              <a:rPr lang="en-US" altLang="ru-RU" sz="2000" b="1" dirty="0">
                <a:solidFill>
                  <a:srgbClr val="C00000"/>
                </a:solidFill>
                <a:latin typeface="Arial" charset="0"/>
              </a:rPr>
              <a:t>Heath)</a:t>
            </a:r>
            <a:r>
              <a:rPr lang="ru-RU" altLang="ru-RU" sz="2000" b="1" dirty="0">
                <a:solidFill>
                  <a:srgbClr val="C00000"/>
                </a:solidFill>
                <a:latin typeface="Arial" charset="0"/>
              </a:rPr>
              <a:t>. Доказательство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899592" y="519273"/>
                <a:ext cx="7704856" cy="34002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2)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Выберем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произвольный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altLang="ru-RU" sz="1400" dirty="0"/>
                  <a:t>. 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Из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определения отношения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(1)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следует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что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	</m:t>
                    </m:r>
                  </m:oMath>
                </a14:m>
                <a:r>
                  <a:rPr lang="en-GB" altLang="ru-RU" sz="1400" dirty="0"/>
                  <a:t>				</a:t>
                </a:r>
                <a:r>
                  <a:rPr lang="en-GB" altLang="ru-RU" sz="1400" b="1" dirty="0"/>
                  <a:t>(3)</a:t>
                </a:r>
                <a:r>
                  <a:rPr lang="ar-SA" altLang="ru-RU" sz="1400" b="1" dirty="0">
                    <a:cs typeface="Arial" panose="020B0604020202020204" pitchFamily="34" charset="0"/>
                  </a:rPr>
                  <a:t>‏</a:t>
                </a:r>
                <a:endParaRPr lang="en-GB" altLang="ru-RU" sz="1400" b="1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altLang="ru-RU" sz="1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</a:t>
                </a:r>
                <a:r>
                  <a:rPr lang="en-GB" altLang="ru-RU" sz="1400" dirty="0"/>
                  <a:t>			</a:t>
                </a:r>
                <a:r>
                  <a:rPr lang="en-GB" altLang="ru-RU" sz="1400" b="1" dirty="0"/>
                  <a:t>(4)</a:t>
                </a:r>
                <a:r>
                  <a:rPr lang="ar-SA" altLang="ru-RU" sz="1400" b="1" dirty="0">
                    <a:cs typeface="Arial" panose="020B0604020202020204" pitchFamily="34" charset="0"/>
                  </a:rPr>
                  <a:t>‏</a:t>
                </a:r>
                <a:endParaRPr lang="en-GB" altLang="ru-RU" sz="1400" b="1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существуют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записи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/>
                  <a:t>	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(3) </a:t>
                </a:r>
                <a:r>
                  <a:rPr lang="en-GB" altLang="ru-RU" sz="14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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				(5)</a:t>
                </a:r>
                <a:r>
                  <a:rPr lang="ar-SA" altLang="ru-RU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b="1" dirty="0">
                    <a:solidFill>
                      <a:schemeClr val="tx1"/>
                    </a:solidFill>
                  </a:rPr>
                  <a:t>	(4) </a:t>
                </a:r>
                <a:r>
                  <a:rPr lang="en-GB" altLang="ru-RU" sz="1400" b="1" dirty="0">
                    <a:solidFill>
                      <a:schemeClr val="tx1"/>
                    </a:solidFill>
                    <a:latin typeface="Symbol" panose="05050102010706020507" pitchFamily="18" charset="2"/>
                  </a:rPr>
                  <a:t></a:t>
                </a:r>
                <a:r>
                  <a:rPr lang="en-GB" altLang="ru-RU" sz="1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b="1" dirty="0">
                    <a:solidFill>
                      <a:schemeClr val="tx1"/>
                    </a:solidFill>
                  </a:rPr>
                  <a:t>					(6)</a:t>
                </a:r>
                <a:r>
                  <a:rPr lang="ar-SA" altLang="ru-RU" sz="1400" b="1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‏</a:t>
                </a:r>
                <a:endParaRPr lang="en-GB" altLang="ru-RU" sz="1400" b="1" dirty="0">
                  <a:solidFill>
                    <a:schemeClr val="tx1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Но</a:t>
                </a:r>
                <a:r>
                  <a:rPr lang="en-GB" altLang="ru-RU" sz="1400" dirty="0"/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altLang="ru-RU" sz="1400" dirty="0"/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функционально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зависит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altLang="ru-RU" sz="1400" dirty="0"/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Поэтому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 err="1">
                    <a:solidFill>
                      <a:srgbClr val="000099"/>
                    </a:solidFill>
                  </a:rPr>
                  <a:t>кортежах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(5)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/>
                  <a:t>(6)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а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значит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запись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′, 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’&gt;  </m:t>
                    </m:r>
                  </m:oMath>
                </a14:m>
                <a:r>
                  <a:rPr lang="en-GB" altLang="ru-RU" sz="1400" dirty="0" err="1">
                    <a:solidFill>
                      <a:srgbClr val="000099"/>
                    </a:solidFill>
                  </a:rPr>
                  <a:t>входит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в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отношение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endParaRPr lang="en-GB" altLang="ru-RU" sz="1400" dirty="0">
                  <a:solidFill>
                    <a:srgbClr val="000099"/>
                  </a:solidFill>
                </a:endParaRPr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Clr>
                    <a:srgbClr val="C7850D"/>
                  </a:buClr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C7850D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⊆ </m:t>
                    </m:r>
                    <m:r>
                      <a:rPr lang="en-GB" altLang="ru-RU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m:rPr>
                        <m:nor/>
                      </m:rPr>
                      <a:rPr lang="en-GB" altLang="ru-RU" sz="1400" b="1" dirty="0">
                        <a:solidFill>
                          <a:schemeClr val="tx1"/>
                        </a:solidFill>
                      </a:rPr>
                      <m:t>	</m:t>
                    </m:r>
                  </m:oMath>
                </a14:m>
                <a:r>
                  <a:rPr lang="en-GB" altLang="ru-RU" sz="1400" dirty="0"/>
                  <a:t>		  				</a:t>
                </a:r>
                <a:r>
                  <a:rPr lang="en-GB" altLang="ru-RU" sz="1400" b="1" dirty="0"/>
                  <a:t>(7)</a:t>
                </a:r>
                <a:r>
                  <a:rPr lang="ar-SA" altLang="ru-RU" sz="1400" dirty="0">
                    <a:cs typeface="Arial" panose="020B0604020202020204" pitchFamily="34" charset="0"/>
                  </a:rPr>
                  <a:t>‏</a:t>
                </a:r>
                <a:endParaRPr lang="en-GB" altLang="ru-RU" sz="1400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GB" altLang="ru-RU" sz="1400" dirty="0"/>
              </a:p>
              <a:p>
                <a:pPr eaLnBrk="1" hangingPunct="1">
                  <a:lnSpc>
                    <a:spcPct val="8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GB" altLang="ru-RU" sz="1400" dirty="0">
                    <a:solidFill>
                      <a:srgbClr val="000099"/>
                    </a:solidFill>
                  </a:rPr>
                  <a:t>3)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Сопоставляя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b="1" dirty="0"/>
                  <a:t>(2)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и </a:t>
                </a:r>
                <a:r>
                  <a:rPr lang="en-GB" altLang="ru-RU" sz="1400" b="1" dirty="0"/>
                  <a:t>(7)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получаем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altLang="ru-RU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sSub>
                      <m:sSubPr>
                        <m:ctrlP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ru-RU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ru-RU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altLang="ru-RU" sz="1400" dirty="0">
                    <a:solidFill>
                      <a:srgbClr val="000099"/>
                    </a:solidFill>
                  </a:rPr>
                  <a:t>.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Иначе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говоря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декомпозиция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GB" altLang="ru-RU" sz="1400" dirty="0" err="1">
                    <a:solidFill>
                      <a:srgbClr val="000099"/>
                    </a:solidFill>
                  </a:rPr>
                  <a:t>полная</a:t>
                </a:r>
                <a:r>
                  <a:rPr lang="en-GB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endParaRPr lang="ru-RU" altLang="ru-RU" sz="12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19273"/>
                <a:ext cx="7704856" cy="3400290"/>
              </a:xfrm>
              <a:prstGeom prst="rect">
                <a:avLst/>
              </a:prstGeom>
              <a:blipFill>
                <a:blip r:embed="rId2"/>
                <a:stretch>
                  <a:fillRect l="-238" t="-16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Мнемоническое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изображение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декомпозиции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по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теореме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Хиса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C92E63A-18A2-487A-9A5A-1637127BA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1" y="1275606"/>
            <a:ext cx="954881" cy="615554"/>
          </a:xfrm>
          <a:prstGeom prst="rect">
            <a:avLst/>
          </a:prstGeom>
          <a:solidFill>
            <a:srgbClr val="99CCFF">
              <a:alpha val="50195"/>
            </a:srgbClr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C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7C0C83-2DEC-481D-9FB1-7E4E70DD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275606"/>
            <a:ext cx="952500" cy="615554"/>
          </a:xfrm>
          <a:prstGeom prst="rect">
            <a:avLst/>
          </a:prstGeom>
          <a:solidFill>
            <a:srgbClr val="FFCC00"/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B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AAFA630-747E-472F-8A98-A84A8A7C4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869" y="1275606"/>
            <a:ext cx="954881" cy="615554"/>
          </a:xfrm>
          <a:prstGeom prst="rect">
            <a:avLst/>
          </a:prstGeom>
          <a:solidFill>
            <a:srgbClr val="99CCFF">
              <a:alpha val="50195"/>
            </a:srgbClr>
          </a:solidFill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525"/>
              </a:spcBef>
              <a:buNone/>
            </a:pPr>
            <a:r>
              <a:rPr lang="en-GB" altLang="ru-RU" sz="2100"/>
              <a:t>A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A26D6686-C39F-481C-A947-46357D4B8F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275606"/>
            <a:ext cx="2862263" cy="1191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54CCC217-F0A8-4BCB-9EF4-43794C5E1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891160"/>
            <a:ext cx="2862263" cy="1190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65328E67-ED15-4941-98FE-A1DA02AE4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0869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" name="Line 8">
            <a:extLst>
              <a:ext uri="{FF2B5EF4-FFF2-40B4-BE49-F238E27FC236}">
                <a16:creationId xmlns:a16="http://schemas.microsoft.com/office/drawing/2014/main" id="{05638216-F2CB-4A45-97AB-EBA6949DD5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1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588E2886-2050-4183-8B1B-E76D5E1F3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1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3C84E20-E123-4E32-BC7E-F0023B401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3132" y="1275606"/>
            <a:ext cx="1190" cy="61555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4ED2C90B-36E4-429B-B9B2-5531F0C11A4D}"/>
              </a:ext>
            </a:extLst>
          </p:cNvPr>
          <p:cNvGrpSpPr>
            <a:grpSpLocks/>
          </p:cNvGrpSpPr>
          <p:nvPr/>
        </p:nvGrpSpPr>
        <p:grpSpPr bwMode="auto">
          <a:xfrm>
            <a:off x="2331244" y="3111550"/>
            <a:ext cx="2105025" cy="592931"/>
            <a:chOff x="1111" y="3294"/>
            <a:chExt cx="1768" cy="498"/>
          </a:xfrm>
        </p:grpSpPr>
        <p:sp>
          <p:nvSpPr>
            <p:cNvPr id="16" name="Rectangle 12">
              <a:extLst>
                <a:ext uri="{FF2B5EF4-FFF2-40B4-BE49-F238E27FC236}">
                  <a16:creationId xmlns:a16="http://schemas.microsoft.com/office/drawing/2014/main" id="{B9EDDA3C-A0A3-46D6-9901-5D400453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3294"/>
              <a:ext cx="884" cy="499"/>
            </a:xfrm>
            <a:prstGeom prst="rect">
              <a:avLst/>
            </a:prstGeom>
            <a:solidFill>
              <a:srgbClr val="FFCC00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B</a:t>
              </a: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85DB3D8F-D908-490A-A652-951BC01FF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294"/>
              <a:ext cx="885" cy="499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A</a:t>
              </a: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DAFDA0F7-5CED-467C-981E-383D49959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1" y="3294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" name="Line 15">
            <a:extLst>
              <a:ext uri="{FF2B5EF4-FFF2-40B4-BE49-F238E27FC236}">
                <a16:creationId xmlns:a16="http://schemas.microsoft.com/office/drawing/2014/main" id="{3E6870C6-EAF5-4D52-A6C4-95BE58A6F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1244" y="3111550"/>
            <a:ext cx="1190" cy="540544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8036A03D-62E0-4ED2-A4DB-147C6B6FBF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7459" y="3111550"/>
            <a:ext cx="1191" cy="594122"/>
          </a:xfrm>
          <a:prstGeom prst="line">
            <a:avLst/>
          </a:prstGeom>
          <a:noFill/>
          <a:ln w="2844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21" name="Group 17">
            <a:extLst>
              <a:ext uri="{FF2B5EF4-FFF2-40B4-BE49-F238E27FC236}">
                <a16:creationId xmlns:a16="http://schemas.microsoft.com/office/drawing/2014/main" id="{F34BD99C-7232-4604-A2E6-67092F07E4DA}"/>
              </a:ext>
            </a:extLst>
          </p:cNvPr>
          <p:cNvGrpSpPr>
            <a:grpSpLocks/>
          </p:cNvGrpSpPr>
          <p:nvPr/>
        </p:nvGrpSpPr>
        <p:grpSpPr bwMode="auto">
          <a:xfrm>
            <a:off x="4652963" y="3111550"/>
            <a:ext cx="2105025" cy="588169"/>
            <a:chOff x="3061" y="3294"/>
            <a:chExt cx="1768" cy="494"/>
          </a:xfrm>
        </p:grpSpPr>
        <p:sp>
          <p:nvSpPr>
            <p:cNvPr id="22" name="Rectangle 18">
              <a:extLst>
                <a:ext uri="{FF2B5EF4-FFF2-40B4-BE49-F238E27FC236}">
                  <a16:creationId xmlns:a16="http://schemas.microsoft.com/office/drawing/2014/main" id="{9B0B88A1-CEBB-4630-95BB-A53479D7C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3294"/>
              <a:ext cx="884" cy="495"/>
            </a:xfrm>
            <a:prstGeom prst="rect">
              <a:avLst/>
            </a:prstGeom>
            <a:solidFill>
              <a:srgbClr val="99CCFF">
                <a:alpha val="50195"/>
              </a:srgbClr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C</a:t>
              </a: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DCFF159E-C80C-4CC2-A229-26133A4A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294"/>
              <a:ext cx="885" cy="495"/>
            </a:xfrm>
            <a:prstGeom prst="rect">
              <a:avLst/>
            </a:prstGeom>
            <a:solidFill>
              <a:srgbClr val="FFCC00"/>
            </a:solidFill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67500" tIns="35100" rIns="67500" bIns="35100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ts val="525"/>
                </a:spcBef>
                <a:buNone/>
              </a:pPr>
              <a:r>
                <a:rPr lang="en-GB" altLang="ru-RU" sz="2100"/>
                <a:t>B</a:t>
              </a:r>
            </a:p>
          </p:txBody>
        </p:sp>
        <p:sp>
          <p:nvSpPr>
            <p:cNvPr id="24" name="Line 20">
              <a:extLst>
                <a:ext uri="{FF2B5EF4-FFF2-40B4-BE49-F238E27FC236}">
                  <a16:creationId xmlns:a16="http://schemas.microsoft.com/office/drawing/2014/main" id="{031B2888-95E0-45DE-8AD8-ECEB15CA2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294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5" name="Line 21">
              <a:extLst>
                <a:ext uri="{FF2B5EF4-FFF2-40B4-BE49-F238E27FC236}">
                  <a16:creationId xmlns:a16="http://schemas.microsoft.com/office/drawing/2014/main" id="{B401428E-6E3A-4209-AE6A-EB91E93D3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789"/>
              <a:ext cx="1769" cy="1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6" name="Line 22">
              <a:extLst>
                <a:ext uri="{FF2B5EF4-FFF2-40B4-BE49-F238E27FC236}">
                  <a16:creationId xmlns:a16="http://schemas.microsoft.com/office/drawing/2014/main" id="{AD52A4E0-AC6E-4409-8B4F-B7399C50E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7" name="Line 23">
              <a:extLst>
                <a:ext uri="{FF2B5EF4-FFF2-40B4-BE49-F238E27FC236}">
                  <a16:creationId xmlns:a16="http://schemas.microsoft.com/office/drawing/2014/main" id="{E80210FF-6DFF-448C-8D17-32DC53FD4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6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28" name="Line 24">
              <a:extLst>
                <a:ext uri="{FF2B5EF4-FFF2-40B4-BE49-F238E27FC236}">
                  <a16:creationId xmlns:a16="http://schemas.microsoft.com/office/drawing/2014/main" id="{620BC03D-B286-4851-8898-E5826AD4A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3294"/>
              <a:ext cx="1" cy="495"/>
            </a:xfrm>
            <a:prstGeom prst="line">
              <a:avLst/>
            </a:prstGeom>
            <a:noFill/>
            <a:ln w="2844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9" name="AutoShape 25">
            <a:extLst>
              <a:ext uri="{FF2B5EF4-FFF2-40B4-BE49-F238E27FC236}">
                <a16:creationId xmlns:a16="http://schemas.microsoft.com/office/drawing/2014/main" id="{F47ACCF7-B44E-4CBA-8339-63E885F174BA}"/>
              </a:ext>
            </a:extLst>
          </p:cNvPr>
          <p:cNvSpPr>
            <a:spLocks noChangeArrowheads="1"/>
          </p:cNvSpPr>
          <p:nvPr/>
        </p:nvSpPr>
        <p:spPr bwMode="auto">
          <a:xfrm rot="2160000">
            <a:off x="3031331" y="1814960"/>
            <a:ext cx="322659" cy="1435894"/>
          </a:xfrm>
          <a:prstGeom prst="downArrow">
            <a:avLst>
              <a:gd name="adj1" fmla="val 62796"/>
              <a:gd name="adj2" fmla="val 56967"/>
            </a:avLst>
          </a:prstGeom>
          <a:solidFill>
            <a:srgbClr val="99CCFF">
              <a:alpha val="29803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0" name="AutoShape 26">
            <a:extLst>
              <a:ext uri="{FF2B5EF4-FFF2-40B4-BE49-F238E27FC236}">
                <a16:creationId xmlns:a16="http://schemas.microsoft.com/office/drawing/2014/main" id="{0B508EBD-93E7-4BA2-B107-C362A26C7600}"/>
              </a:ext>
            </a:extLst>
          </p:cNvPr>
          <p:cNvSpPr>
            <a:spLocks noChangeArrowheads="1"/>
          </p:cNvSpPr>
          <p:nvPr/>
        </p:nvSpPr>
        <p:spPr bwMode="auto">
          <a:xfrm rot="-1860000">
            <a:off x="5628084" y="1812578"/>
            <a:ext cx="420291" cy="1404938"/>
          </a:xfrm>
          <a:prstGeom prst="downArrow">
            <a:avLst>
              <a:gd name="adj1" fmla="val 45102"/>
              <a:gd name="adj2" fmla="val 83709"/>
            </a:avLst>
          </a:prstGeom>
          <a:solidFill>
            <a:srgbClr val="99CCFF">
              <a:alpha val="29803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1" name="AutoShape 27">
            <a:extLst>
              <a:ext uri="{FF2B5EF4-FFF2-40B4-BE49-F238E27FC236}">
                <a16:creationId xmlns:a16="http://schemas.microsoft.com/office/drawing/2014/main" id="{9963C841-07EC-43DF-AE6A-365D04E18972}"/>
              </a:ext>
            </a:extLst>
          </p:cNvPr>
          <p:cNvSpPr>
            <a:spLocks noChangeArrowheads="1"/>
          </p:cNvSpPr>
          <p:nvPr/>
        </p:nvSpPr>
        <p:spPr bwMode="auto">
          <a:xfrm rot="1680000">
            <a:off x="4005263" y="1816150"/>
            <a:ext cx="377428" cy="1350169"/>
          </a:xfrm>
          <a:prstGeom prst="downArrow">
            <a:avLst>
              <a:gd name="adj1" fmla="val 50000"/>
              <a:gd name="adj2" fmla="val 89432"/>
            </a:avLst>
          </a:prstGeom>
          <a:solidFill>
            <a:srgbClr val="FFD585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08FC9543-89FB-450E-B32E-CD34B04BED62}"/>
              </a:ext>
            </a:extLst>
          </p:cNvPr>
          <p:cNvSpPr>
            <a:spLocks noChangeArrowheads="1"/>
          </p:cNvSpPr>
          <p:nvPr/>
        </p:nvSpPr>
        <p:spPr bwMode="auto">
          <a:xfrm rot="-1800000">
            <a:off x="4651771" y="1793528"/>
            <a:ext cx="490538" cy="1370409"/>
          </a:xfrm>
          <a:prstGeom prst="downArrow">
            <a:avLst>
              <a:gd name="adj1" fmla="val 35843"/>
              <a:gd name="adj2" fmla="val 78986"/>
            </a:avLst>
          </a:prstGeom>
          <a:solidFill>
            <a:srgbClr val="FFD585">
              <a:alpha val="50195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33" name="AutoShape 29">
            <a:extLst>
              <a:ext uri="{FF2B5EF4-FFF2-40B4-BE49-F238E27FC236}">
                <a16:creationId xmlns:a16="http://schemas.microsoft.com/office/drawing/2014/main" id="{7BBCAFC7-3E46-47F3-9F0D-19E625A5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460" y="789831"/>
            <a:ext cx="1164431" cy="73223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6300" y="10800"/>
                </a:moveTo>
                <a:cubicBezTo>
                  <a:pt x="16300" y="7762"/>
                  <a:pt x="13837" y="5300"/>
                  <a:pt x="10800" y="5300"/>
                </a:cubicBezTo>
                <a:cubicBezTo>
                  <a:pt x="7762" y="5300"/>
                  <a:pt x="5300" y="7762"/>
                  <a:pt x="5300" y="10800"/>
                </a:cubicBezTo>
                <a:cubicBezTo>
                  <a:pt x="5299" y="11583"/>
                  <a:pt x="5467" y="12357"/>
                  <a:pt x="5790" y="13070"/>
                </a:cubicBezTo>
                <a:lnTo>
                  <a:pt x="963" y="15258"/>
                </a:lnTo>
                <a:cubicBezTo>
                  <a:pt x="328" y="13858"/>
                  <a:pt x="0" y="12337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-1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50" y="16150"/>
                </a:lnTo>
                <a:lnTo>
                  <a:pt x="13600" y="10800"/>
                </a:lnTo>
                <a:lnTo>
                  <a:pt x="16300" y="10800"/>
                </a:lnTo>
                <a:close/>
              </a:path>
            </a:pathLst>
          </a:custGeom>
          <a:solidFill>
            <a:srgbClr val="99CC00">
              <a:alpha val="59999"/>
            </a:srgb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2400" b="1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800" b="1" dirty="0">
                <a:solidFill>
                  <a:srgbClr val="C00000"/>
                </a:solidFill>
              </a:rPr>
              <a:t>Теорема </a:t>
            </a:r>
            <a:r>
              <a:rPr lang="ru-RU" altLang="ru-RU" sz="1800" b="1" dirty="0" err="1">
                <a:solidFill>
                  <a:srgbClr val="C00000"/>
                </a:solidFill>
              </a:rPr>
              <a:t>Хиса</a:t>
            </a:r>
            <a:r>
              <a:rPr lang="ru-RU" altLang="ru-RU" sz="1800" b="1" dirty="0">
                <a:solidFill>
                  <a:srgbClr val="C00000"/>
                </a:solidFill>
              </a:rPr>
              <a:t> в табличной модели</a:t>
            </a:r>
            <a:endParaRPr lang="en-GB" altLang="ru-RU" sz="18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0" y="483631"/>
            <a:ext cx="9144000" cy="85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0"/>
              </a:spcAft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В теореме </a:t>
            </a:r>
            <a:r>
              <a:rPr lang="ru-RU" altLang="ru-RU" sz="1300" dirty="0" err="1">
                <a:solidFill>
                  <a:srgbClr val="000099"/>
                </a:solidFill>
              </a:rPr>
              <a:t>Хиса</a:t>
            </a:r>
            <a:r>
              <a:rPr lang="ru-RU" altLang="ru-RU" sz="1300" dirty="0">
                <a:solidFill>
                  <a:srgbClr val="000099"/>
                </a:solidFill>
              </a:rPr>
              <a:t> не предполагается, что на атрибутах могут быть определены какие-то блоки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(структуры) со своей семантикой.</a:t>
            </a:r>
          </a:p>
          <a:p>
            <a:pPr marL="0" indent="360000" algn="just">
              <a:spcAft>
                <a:spcPts val="0"/>
              </a:spcAft>
              <a:buNone/>
            </a:pPr>
            <a:r>
              <a:rPr lang="ru-RU" altLang="ru-RU" sz="1300" b="1" u="sng" dirty="0">
                <a:solidFill>
                  <a:srgbClr val="000099"/>
                </a:solidFill>
              </a:rPr>
              <a:t>Пример: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Список закупаемой партии товаров </a:t>
            </a:r>
          </a:p>
          <a:p>
            <a:pPr>
              <a:lnSpc>
                <a:spcPct val="90000"/>
              </a:lnSpc>
            </a:pPr>
            <a:endParaRPr lang="ru-RU" altLang="ru-RU" sz="1200" b="1" dirty="0"/>
          </a:p>
        </p:txBody>
      </p:sp>
      <p:graphicFrame>
        <p:nvGraphicFramePr>
          <p:cNvPr id="5" name="Объект 7">
            <a:extLst>
              <a:ext uri="{FF2B5EF4-FFF2-40B4-BE49-F238E27FC236}">
                <a16:creationId xmlns:a16="http://schemas.microsoft.com/office/drawing/2014/main" id="{35A3A3C9-0263-4F2E-88D2-C05AEAD411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493246"/>
              </p:ext>
            </p:extLst>
          </p:nvPr>
        </p:nvGraphicFramePr>
        <p:xfrm>
          <a:off x="1051694" y="1298139"/>
          <a:ext cx="7040611" cy="281940"/>
        </p:xfrm>
        <a:graphic>
          <a:graphicData uri="http://schemas.openxmlformats.org/drawingml/2006/table">
            <a:tbl>
              <a:tblPr/>
              <a:tblGrid>
                <a:gridCol w="1235264">
                  <a:extLst>
                    <a:ext uri="{9D8B030D-6E8A-4147-A177-3AD203B41FA5}">
                      <a16:colId xmlns:a16="http://schemas.microsoft.com/office/drawing/2014/main" val="2696144410"/>
                    </a:ext>
                  </a:extLst>
                </a:gridCol>
                <a:gridCol w="864286">
                  <a:extLst>
                    <a:ext uri="{9D8B030D-6E8A-4147-A177-3AD203B41FA5}">
                      <a16:colId xmlns:a16="http://schemas.microsoft.com/office/drawing/2014/main" val="2261115480"/>
                    </a:ext>
                  </a:extLst>
                </a:gridCol>
                <a:gridCol w="2099552">
                  <a:extLst>
                    <a:ext uri="{9D8B030D-6E8A-4147-A177-3AD203B41FA5}">
                      <a16:colId xmlns:a16="http://schemas.microsoft.com/office/drawing/2014/main" val="3152228706"/>
                    </a:ext>
                  </a:extLst>
                </a:gridCol>
                <a:gridCol w="1826969">
                  <a:extLst>
                    <a:ext uri="{9D8B030D-6E8A-4147-A177-3AD203B41FA5}">
                      <a16:colId xmlns:a16="http://schemas.microsoft.com/office/drawing/2014/main" val="1941114029"/>
                    </a:ext>
                  </a:extLst>
                </a:gridCol>
                <a:gridCol w="1014540">
                  <a:extLst>
                    <a:ext uri="{9D8B030D-6E8A-4147-A177-3AD203B41FA5}">
                      <a16:colId xmlns:a16="http://schemas.microsoft.com/office/drawing/2014/main" val="352612115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Название</a:t>
                      </a:r>
                      <a:r>
                        <a:rPr kumimoji="0" lang="ru-RU" alt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Кол-во</a:t>
                      </a:r>
                      <a:r>
                        <a:rPr kumimoji="0" lang="en-US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 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единицы товара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Единица </a:t>
                      </a:r>
                      <a:r>
                        <a:rPr kumimoji="0" lang="ru-RU" alt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изм.веса</a:t>
                      </a:r>
                      <a:endParaRPr kumimoji="0" lang="ru-RU" alt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CC3300"/>
                        </a:solidFill>
                        <a:effectLst/>
                        <a:latin typeface="Arial" panose="020B0604020202020204" pitchFamily="34" charset="0"/>
                        <a:cs typeface="Lucida Sans Unicode" panose="020B0602030504020204" pitchFamily="34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всего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66347"/>
                  </a:ext>
                </a:extLst>
              </a:tr>
            </a:tbl>
          </a:graphicData>
        </a:graphic>
      </p:graphicFrame>
      <p:sp>
        <p:nvSpPr>
          <p:cNvPr id="6" name="Правая фигурная скобка 1">
            <a:extLst>
              <a:ext uri="{FF2B5EF4-FFF2-40B4-BE49-F238E27FC236}">
                <a16:creationId xmlns:a16="http://schemas.microsoft.com/office/drawing/2014/main" id="{10E2298B-1E56-4C22-8567-67BD89880294}"/>
              </a:ext>
            </a:extLst>
          </p:cNvPr>
          <p:cNvSpPr>
            <a:spLocks/>
          </p:cNvSpPr>
          <p:nvPr/>
        </p:nvSpPr>
        <p:spPr bwMode="auto">
          <a:xfrm rot="5400000">
            <a:off x="2017335" y="645779"/>
            <a:ext cx="148861" cy="2080146"/>
          </a:xfrm>
          <a:prstGeom prst="rightBrace">
            <a:avLst>
              <a:gd name="adj1" fmla="val 11736"/>
              <a:gd name="adj2" fmla="val 50000"/>
            </a:avLst>
          </a:prstGeom>
          <a:solidFill>
            <a:schemeClr val="bg1"/>
          </a:solidFill>
          <a:ln w="28575" algn="ctr">
            <a:solidFill>
              <a:srgbClr val="CC3300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1">
            <a:extLst>
              <a:ext uri="{FF2B5EF4-FFF2-40B4-BE49-F238E27FC236}">
                <a16:creationId xmlns:a16="http://schemas.microsoft.com/office/drawing/2014/main" id="{948E251D-87C0-4FB7-BD78-F379719A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704" y="1750814"/>
            <a:ext cx="54054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1350" b="1" dirty="0">
                <a:solidFill>
                  <a:srgbClr val="CC3300"/>
                </a:solidFill>
              </a:rPr>
              <a:t>PK</a:t>
            </a:r>
            <a:endParaRPr lang="ru-RU" altLang="ru-RU" sz="1200" b="1" dirty="0">
              <a:solidFill>
                <a:srgbClr val="CC3300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88154B0-2127-4590-B66F-C1374ED154E4}"/>
              </a:ext>
            </a:extLst>
          </p:cNvPr>
          <p:cNvSpPr/>
          <p:nvPr/>
        </p:nvSpPr>
        <p:spPr>
          <a:xfrm>
            <a:off x="0" y="1998031"/>
            <a:ext cx="9144000" cy="285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>
              <a:spcAft>
                <a:spcPts val="0"/>
              </a:spcAft>
              <a:buNone/>
            </a:pPr>
            <a:r>
              <a:rPr lang="ru-RU" altLang="ru-RU" sz="1300" b="1" dirty="0">
                <a:solidFill>
                  <a:srgbClr val="CC3300"/>
                </a:solidFill>
              </a:rPr>
              <a:t>Особенности отношения: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Первичный ключ образуют атрибуты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Название</a:t>
            </a:r>
            <a:r>
              <a:rPr lang="en-US" altLang="ru-RU" sz="1300" b="1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Атрибут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нельзя использовать без уточняющего атрибута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; вместе они образуют блок атрибутов.</a:t>
            </a:r>
          </a:p>
          <a:p>
            <a:pPr marL="285750" indent="-28575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Атрибут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вычислимый, определяется через атрибуты 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 (эта тройка образует второй блок), и также связан с атрибутом 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(это третий блок–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 </a:t>
            </a:r>
            <a:r>
              <a:rPr lang="ru-RU" altLang="ru-RU" sz="1300" dirty="0">
                <a:solidFill>
                  <a:srgbClr val="000099"/>
                </a:solidFill>
              </a:rPr>
              <a:t>и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).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endParaRPr lang="ru-RU" altLang="ru-RU" sz="1300" dirty="0">
              <a:solidFill>
                <a:srgbClr val="000099"/>
              </a:solidFill>
            </a:endParaRPr>
          </a:p>
          <a:p>
            <a:pPr marL="0" indent="360000">
              <a:spcAft>
                <a:spcPts val="0"/>
              </a:spcAft>
              <a:buNone/>
            </a:pPr>
            <a:r>
              <a:rPr lang="ru-RU" altLang="ru-RU" sz="1300" b="1" dirty="0">
                <a:solidFill>
                  <a:srgbClr val="CC3300"/>
                </a:solidFill>
              </a:rPr>
              <a:t>Поэтому на рассматриваемом отношении существуют: 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Функция из первичного ключа (атрибуты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Название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и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 в агрегат атрибутов (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Единица измерения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);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altLang="ru-RU" sz="1300" dirty="0">
                <a:solidFill>
                  <a:srgbClr val="000099"/>
                </a:solidFill>
              </a:rPr>
              <a:t>Функция из атрибутов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,</a:t>
            </a:r>
            <a:r>
              <a:rPr lang="en-US" altLang="ru-RU" sz="1300" dirty="0">
                <a:solidFill>
                  <a:srgbClr val="000099"/>
                </a:solidFill>
              </a:rPr>
              <a:t>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b="1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 в атрибут </a:t>
            </a:r>
            <a:r>
              <a:rPr lang="en-US" altLang="ru-RU" sz="1300" b="1" dirty="0">
                <a:solidFill>
                  <a:srgbClr val="000099"/>
                </a:solidFill>
              </a:rPr>
              <a:t>“</a:t>
            </a:r>
            <a:r>
              <a:rPr lang="ru-RU" altLang="ru-RU" sz="13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300" b="1" dirty="0">
                <a:solidFill>
                  <a:srgbClr val="000099"/>
                </a:solidFill>
              </a:rPr>
              <a:t>”</a:t>
            </a:r>
            <a:r>
              <a:rPr lang="ru-RU" altLang="ru-RU" sz="1300" dirty="0">
                <a:solidFill>
                  <a:srgbClr val="000099"/>
                </a:solidFill>
              </a:rPr>
              <a:t>.</a:t>
            </a:r>
          </a:p>
          <a:p>
            <a:pPr marL="0" indent="360000">
              <a:spcAft>
                <a:spcPts val="0"/>
              </a:spcAft>
              <a:buNone/>
            </a:pPr>
            <a:r>
              <a:rPr lang="ru-RU" altLang="ru-RU" sz="1300" dirty="0">
                <a:solidFill>
                  <a:srgbClr val="000099"/>
                </a:solidFill>
              </a:rPr>
              <a:t>Заметим, что вычислимых и уточняющих атрибутов в реляционной теории нет. Добавляя блоки атрибутов мы выходим за рамки реляционной модели и попадаем в табличную модель. </a:t>
            </a:r>
          </a:p>
          <a:p>
            <a:pPr>
              <a:lnSpc>
                <a:spcPct val="90000"/>
              </a:lnSpc>
            </a:pPr>
            <a:endParaRPr lang="ru-RU" alt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7">
            <a:extLst>
              <a:ext uri="{FF2B5EF4-FFF2-40B4-BE49-F238E27FC236}">
                <a16:creationId xmlns:a16="http://schemas.microsoft.com/office/drawing/2014/main" id="{0B27ACC8-3D32-4909-8264-6446477F3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328" y="2281193"/>
            <a:ext cx="1025873" cy="431006"/>
          </a:xfrm>
          <a:prstGeom prst="roundRect">
            <a:avLst>
              <a:gd name="adj" fmla="val 16667"/>
            </a:avLst>
          </a:prstGeom>
          <a:solidFill>
            <a:srgbClr val="FFFFCC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11" name="Скругленный прямоугольник 8">
            <a:extLst>
              <a:ext uri="{FF2B5EF4-FFF2-40B4-BE49-F238E27FC236}">
                <a16:creationId xmlns:a16="http://schemas.microsoft.com/office/drawing/2014/main" id="{6182894F-BF96-45FE-AF9D-36D3FF6C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44" y="2281193"/>
            <a:ext cx="3168352" cy="431006"/>
          </a:xfrm>
          <a:prstGeom prst="roundRect">
            <a:avLst>
              <a:gd name="adj" fmla="val 16667"/>
            </a:avLst>
          </a:prstGeom>
          <a:solidFill>
            <a:srgbClr val="FFFFCC">
              <a:alpha val="4784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ru-RU" altLang="ru-RU" sz="1350">
              <a:solidFill>
                <a:schemeClr val="bg1"/>
              </a:solidFill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1700" b="1" dirty="0">
                <a:solidFill>
                  <a:srgbClr val="C00000"/>
                </a:solidFill>
              </a:rPr>
              <a:t>Уточнение модели структуры сущности и теоремы </a:t>
            </a:r>
            <a:r>
              <a:rPr lang="ru-RU" altLang="ru-RU" sz="1700" b="1" dirty="0" err="1">
                <a:solidFill>
                  <a:srgbClr val="C00000"/>
                </a:solidFill>
              </a:rPr>
              <a:t>Хиса</a:t>
            </a:r>
            <a:r>
              <a:rPr lang="ru-RU" altLang="ru-RU" sz="1700" b="1" dirty="0">
                <a:solidFill>
                  <a:srgbClr val="C00000"/>
                </a:solidFill>
              </a:rPr>
              <a:t> для табличной модели</a:t>
            </a:r>
            <a:endParaRPr lang="en-GB" altLang="ru-RU" sz="17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0" y="483631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Не все упомянутые выше структуры могут быть использованы в теореме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, распространяемой на табличную модель данных.</a:t>
            </a:r>
            <a:endParaRPr lang="en-US" altLang="ru-RU" sz="1400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На рисунке ниже отмечена функция из атрибутов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атрибут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dirty="0">
                <a:solidFill>
                  <a:srgbClr val="000099"/>
                </a:solidFill>
              </a:rPr>
              <a:t>Однако, выделенная по </a:t>
            </a:r>
            <a:r>
              <a:rPr lang="ru-RU" altLang="ru-RU" sz="1400" dirty="0" err="1">
                <a:solidFill>
                  <a:srgbClr val="000099"/>
                </a:solidFill>
              </a:rPr>
              <a:t>Хису</a:t>
            </a:r>
            <a:r>
              <a:rPr lang="ru-RU" altLang="ru-RU" sz="1400" dirty="0">
                <a:solidFill>
                  <a:srgbClr val="000099"/>
                </a:solidFill>
              </a:rPr>
              <a:t> сущность с атрибутами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Количество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единицы товара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и </a:t>
            </a:r>
            <a:r>
              <a:rPr lang="en-US" altLang="ru-RU" sz="1400" b="1" dirty="0">
                <a:solidFill>
                  <a:srgbClr val="000099"/>
                </a:solidFill>
              </a:rPr>
              <a:t>“</a:t>
            </a:r>
            <a:r>
              <a:rPr lang="ru-RU" altLang="ru-RU" sz="1400" b="1" dirty="0">
                <a:solidFill>
                  <a:srgbClr val="000099"/>
                </a:solidFill>
              </a:rPr>
              <a:t>Вес всего</a:t>
            </a:r>
            <a:r>
              <a:rPr lang="en-US" altLang="ru-RU" sz="1400" b="1" dirty="0">
                <a:solidFill>
                  <a:srgbClr val="000099"/>
                </a:solidFill>
              </a:rPr>
              <a:t>”</a:t>
            </a:r>
            <a:r>
              <a:rPr lang="ru-RU" altLang="ru-RU" sz="1400" dirty="0">
                <a:solidFill>
                  <a:srgbClr val="000099"/>
                </a:solidFill>
              </a:rPr>
              <a:t> бессмысленна. В ней не понятно, к каким товарам относятся приведенные данные. Неизвестно, в каких единицах измерен вес.  </a:t>
            </a:r>
            <a:endParaRPr lang="ru-RU" altLang="ru-RU" sz="1200" b="1" dirty="0">
              <a:solidFill>
                <a:srgbClr val="000099"/>
              </a:solidFill>
            </a:endParaRPr>
          </a:p>
        </p:txBody>
      </p:sp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A325A3A3-BA41-4F7A-9F5D-EEB511D654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225268"/>
              </p:ext>
            </p:extLst>
          </p:nvPr>
        </p:nvGraphicFramePr>
        <p:xfrm>
          <a:off x="1187624" y="2355726"/>
          <a:ext cx="7416824" cy="281940"/>
        </p:xfrm>
        <a:graphic>
          <a:graphicData uri="http://schemas.openxmlformats.org/drawingml/2006/table">
            <a:tbl>
              <a:tblPr/>
              <a:tblGrid>
                <a:gridCol w="1084805">
                  <a:extLst>
                    <a:ext uri="{9D8B030D-6E8A-4147-A177-3AD203B41FA5}">
                      <a16:colId xmlns:a16="http://schemas.microsoft.com/office/drawing/2014/main" val="3050194229"/>
                    </a:ext>
                  </a:extLst>
                </a:gridCol>
                <a:gridCol w="1205783">
                  <a:extLst>
                    <a:ext uri="{9D8B030D-6E8A-4147-A177-3AD203B41FA5}">
                      <a16:colId xmlns:a16="http://schemas.microsoft.com/office/drawing/2014/main" val="1781232350"/>
                    </a:ext>
                  </a:extLst>
                </a:gridCol>
                <a:gridCol w="1990138">
                  <a:extLst>
                    <a:ext uri="{9D8B030D-6E8A-4147-A177-3AD203B41FA5}">
                      <a16:colId xmlns:a16="http://schemas.microsoft.com/office/drawing/2014/main" val="1393984805"/>
                    </a:ext>
                  </a:extLst>
                </a:gridCol>
                <a:gridCol w="2049963">
                  <a:extLst>
                    <a:ext uri="{9D8B030D-6E8A-4147-A177-3AD203B41FA5}">
                      <a16:colId xmlns:a16="http://schemas.microsoft.com/office/drawing/2014/main" val="3704704718"/>
                    </a:ext>
                  </a:extLst>
                </a:gridCol>
                <a:gridCol w="1086135">
                  <a:extLst>
                    <a:ext uri="{9D8B030D-6E8A-4147-A177-3AD203B41FA5}">
                      <a16:colId xmlns:a16="http://schemas.microsoft.com/office/drawing/2014/main" val="2917974351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Название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Количество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единицы товара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Единица измерения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3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8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1pPr>
                      <a:lvl2pPr marL="742950" indent="-285750">
                        <a:lnSpc>
                          <a:spcPct val="93000"/>
                        </a:lnSpc>
                        <a:spcBef>
                          <a:spcPts val="7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2pPr>
                      <a:lvl3pPr marL="1143000" indent="-228600">
                        <a:lnSpc>
                          <a:spcPct val="93000"/>
                        </a:lnSpc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3pPr>
                      <a:lvl4pPr marL="16002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4pPr>
                      <a:lvl5pPr marL="2057400" indent="-228600">
                        <a:lnSpc>
                          <a:spcPct val="93000"/>
                        </a:lnSpc>
                        <a:spcBef>
                          <a:spcPts val="500"/>
                        </a:spcBef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Lucida Sans Unicode" panose="020B0602030504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alt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panose="020B0604020202020204" pitchFamily="34" charset="0"/>
                          <a:cs typeface="Lucida Sans Unicode" panose="020B0602030504020204" pitchFamily="34" charset="0"/>
                        </a:rPr>
                        <a:t>Вес всего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357051"/>
                  </a:ext>
                </a:extLst>
              </a:tr>
            </a:tbl>
          </a:graphicData>
        </a:graphic>
      </p:graphicFrame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C537749B-D516-409B-AE56-7A4A8C5CA1A8}"/>
              </a:ext>
            </a:extLst>
          </p:cNvPr>
          <p:cNvSpPr/>
          <p:nvPr/>
        </p:nvSpPr>
        <p:spPr>
          <a:xfrm>
            <a:off x="3746977" y="2028180"/>
            <a:ext cx="4310743" cy="240632"/>
          </a:xfrm>
          <a:custGeom>
            <a:avLst/>
            <a:gdLst>
              <a:gd name="connsiteX0" fmla="*/ 0 w 4310743"/>
              <a:gd name="connsiteY0" fmla="*/ 240632 h 240632"/>
              <a:gd name="connsiteX1" fmla="*/ 2193185 w 4310743"/>
              <a:gd name="connsiteY1" fmla="*/ 0 h 240632"/>
              <a:gd name="connsiteX2" fmla="*/ 4310743 w 4310743"/>
              <a:gd name="connsiteY2" fmla="*/ 240632 h 240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0743" h="240632">
                <a:moveTo>
                  <a:pt x="0" y="240632"/>
                </a:moveTo>
                <a:cubicBezTo>
                  <a:pt x="737364" y="120316"/>
                  <a:pt x="1474728" y="0"/>
                  <a:pt x="2193185" y="0"/>
                </a:cubicBezTo>
                <a:cubicBezTo>
                  <a:pt x="2911642" y="0"/>
                  <a:pt x="4241991" y="239486"/>
                  <a:pt x="4310743" y="240632"/>
                </a:cubicBezTo>
              </a:path>
            </a:pathLst>
          </a:cu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5B6A086B-ECAB-449A-AE54-FCB23BC4FFB7}"/>
              </a:ext>
            </a:extLst>
          </p:cNvPr>
          <p:cNvSpPr/>
          <p:nvPr/>
        </p:nvSpPr>
        <p:spPr>
          <a:xfrm>
            <a:off x="0" y="2829968"/>
            <a:ext cx="91440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О модели сущности/таблицы:</a:t>
            </a:r>
            <a:r>
              <a:rPr lang="ru-RU" altLang="ru-RU" sz="1400" b="1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Необходимо выявить все существующие блоки атрибутов/столбцов и описать их семантику.</a:t>
            </a:r>
            <a:endParaRPr lang="ru-RU" altLang="ru-RU" sz="1400" u="sng" dirty="0">
              <a:solidFill>
                <a:srgbClr val="000099"/>
              </a:solidFill>
            </a:endParaRP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altLang="ru-RU" sz="1400" b="1" u="sng" dirty="0">
                <a:solidFill>
                  <a:srgbClr val="CC3300"/>
                </a:solidFill>
              </a:rPr>
              <a:t>Уточнение:</a:t>
            </a:r>
            <a:r>
              <a:rPr lang="ru-RU" altLang="ru-RU" sz="1400" b="1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Теорему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r>
              <a:rPr lang="ru-RU" altLang="ru-RU" sz="1400" dirty="0">
                <a:solidFill>
                  <a:srgbClr val="000099"/>
                </a:solidFill>
              </a:rPr>
              <a:t> следует использовать только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если сущности, полученные в результате декомпозиции, осмысленны в принятой семантике.</a:t>
            </a:r>
          </a:p>
        </p:txBody>
      </p:sp>
    </p:spTree>
    <p:extLst>
      <p:ext uri="{BB962C8B-B14F-4D97-AF65-F5344CB8AC3E}">
        <p14:creationId xmlns:p14="http://schemas.microsoft.com/office/powerpoint/2010/main" val="297792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en-GB" altLang="ru-RU" sz="1800" b="1" dirty="0" err="1">
                <a:solidFill>
                  <a:srgbClr val="C00000"/>
                </a:solidFill>
              </a:rPr>
              <a:t>Заключение</a:t>
            </a:r>
            <a:endParaRPr lang="en-GB" altLang="ru-RU" sz="1700" b="1" dirty="0">
              <a:solidFill>
                <a:srgbClr val="C00000"/>
              </a:solidFill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998DD6C-2689-45BB-8917-41467CC8750D}"/>
              </a:ext>
            </a:extLst>
          </p:cNvPr>
          <p:cNvSpPr/>
          <p:nvPr/>
        </p:nvSpPr>
        <p:spPr>
          <a:xfrm>
            <a:off x="0" y="483631"/>
            <a:ext cx="9144000" cy="2544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010" indent="-456010">
              <a:lnSpc>
                <a:spcPct val="90000"/>
              </a:lnSpc>
              <a:spcBef>
                <a:spcPts val="450"/>
              </a:spcBef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Основные темы лекции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Понятие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отношение</a:t>
            </a:r>
            <a:r>
              <a:rPr lang="en-GB" altLang="ru-RU" sz="1400" dirty="0">
                <a:solidFill>
                  <a:srgbClr val="000099"/>
                </a:solidFill>
              </a:rPr>
              <a:t>”,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состояния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предикатами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связи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сущностями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области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Реляционные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сопоставление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отношениями</a:t>
            </a:r>
            <a:r>
              <a:rPr lang="ru-RU" altLang="ru-RU" sz="1400" dirty="0">
                <a:solidFill>
                  <a:srgbClr val="000099"/>
                </a:solidFill>
              </a:rPr>
              <a:t> в модели сущность-связь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Операции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проекции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естественного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соединения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Полная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неполная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присоединенные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записи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Функциональные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зависимости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роль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теории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Первичные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ключи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виды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Теорема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Хиса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</a:p>
          <a:p>
            <a:pPr marL="342900" indent="-342900">
              <a:lnSpc>
                <a:spcPct val="90000"/>
              </a:lnSpc>
              <a:spcBef>
                <a:spcPts val="450"/>
              </a:spcBef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Важность учёта семантики при работе с теоремой </a:t>
            </a:r>
            <a:r>
              <a:rPr lang="ru-RU" altLang="ru-RU" sz="1400" dirty="0" err="1">
                <a:solidFill>
                  <a:srgbClr val="000099"/>
                </a:solidFill>
              </a:rPr>
              <a:t>Хиса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Высказывания и предикаты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35702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Вспомним, что </a:t>
                </a:r>
                <a:r>
                  <a:rPr lang="ru-RU" altLang="ru-RU" sz="1400" b="1" i="1" dirty="0">
                    <a:solidFill>
                      <a:srgbClr val="CC3300"/>
                    </a:solidFill>
                  </a:rPr>
                  <a:t>высказывание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это повествовательное предложение, для которого можно дать оценку истинности </a:t>
                </a:r>
                <a:r>
                  <a:rPr lang="en-US" altLang="ru-RU" sz="1400" b="1" i="1" dirty="0"/>
                  <a:t>“</a:t>
                </a:r>
                <a:r>
                  <a:rPr lang="ru-RU" altLang="ru-RU" sz="1400" b="1" i="1" dirty="0"/>
                  <a:t>Истинно</a:t>
                </a:r>
                <a:r>
                  <a:rPr lang="en-US" altLang="ru-RU" sz="1400" b="1" i="1" dirty="0"/>
                  <a:t>”</a:t>
                </a:r>
                <a:r>
                  <a:rPr lang="ru-RU" altLang="ru-RU" sz="1400" b="1" i="1" dirty="0"/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 </a:t>
                </a:r>
                <a:r>
                  <a:rPr lang="en-US" altLang="ru-RU" sz="1400" b="1" i="1" dirty="0"/>
                  <a:t>“</a:t>
                </a:r>
                <a:r>
                  <a:rPr lang="ru-RU" altLang="ru-RU" sz="1400" b="1" i="1" dirty="0"/>
                  <a:t>Ложно</a:t>
                </a:r>
                <a:r>
                  <a:rPr lang="en-US" altLang="ru-RU" sz="1400" b="1" i="1" dirty="0"/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Например, «сегодня хорошая погода»..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Если для любой </a:t>
                </a:r>
                <a:r>
                  <a:rPr lang="ru-RU" altLang="ru-RU" sz="1400" b="1" i="1" dirty="0"/>
                  <a:t>собственной части</a:t>
                </a:r>
                <a:r>
                  <a:rPr lang="ru-RU" altLang="ru-RU" sz="1400" b="1" i="1" dirty="0">
                    <a:solidFill>
                      <a:srgbClr val="009900"/>
                    </a:solidFill>
                  </a:rPr>
                  <a:t>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высказывания нельзя определить его </a:t>
                </a:r>
                <a:r>
                  <a:rPr lang="ru-RU" altLang="ru-RU" sz="1400" b="1" i="1" dirty="0"/>
                  <a:t>истинность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то высказывание называют </a:t>
                </a:r>
                <a:r>
                  <a:rPr lang="ru-RU" altLang="ru-RU" sz="1400" b="1" i="1" dirty="0">
                    <a:solidFill>
                      <a:srgbClr val="CC3300"/>
                    </a:solidFill>
                  </a:rPr>
                  <a:t>простым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Компоненты сложного высказывания связываются связками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”,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НЕ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”,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ИЛИ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ЕСЛИ … ТО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и другими (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ОНО КОНЕЧНО, … НО ОПЯТЬ ТАКИ …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). Житейский смысл этих связок может существенно отличаться от принятого в классической логике.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В логике </a:t>
                </a:r>
                <a:r>
                  <a:rPr lang="ru-RU" altLang="ru-RU" sz="1400" b="1" i="1" dirty="0"/>
                  <a:t>высказывание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содержащее переменные, называется </a:t>
                </a:r>
                <a:r>
                  <a:rPr lang="ru-RU" altLang="ru-RU" sz="1400" b="1" i="1" dirty="0">
                    <a:solidFill>
                      <a:srgbClr val="CC3300"/>
                    </a:solidFill>
                  </a:rPr>
                  <a:t>предикатом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.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 Пример: </a:t>
                </a:r>
                <a:r>
                  <a:rPr lang="en-US" altLang="ru-RU" sz="1400" b="1" dirty="0">
                    <a:solidFill>
                      <a:srgbClr val="000099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ru-RU" sz="140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ru-RU" sz="140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ru-RU" altLang="ru-RU" sz="1400" b="1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ru-RU" sz="1400" b="1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Предикат может быть истинным или ложным в зависимости от значения входящих в него переменных.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Переход от высказываний в естественном языке к высказываниям на формальных языках не тривиален. Одна из причин – </a:t>
                </a:r>
                <a:r>
                  <a:rPr lang="ru-RU" altLang="ru-RU" sz="1400" b="1" dirty="0"/>
                  <a:t>референция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, в частности, 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эллипсис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-- намеренный пропуск слов, не искажающих смысл высказывания.</a:t>
                </a:r>
              </a:p>
              <a:p>
                <a:pPr indent="36000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ru-RU" altLang="ru-RU" sz="1400" b="1" u="sng" dirty="0">
                    <a:solidFill>
                      <a:srgbClr val="CC3300"/>
                    </a:solidFill>
                  </a:rPr>
                  <a:t>Пример эллипсиса</a:t>
                </a:r>
                <a:r>
                  <a:rPr lang="ru-RU" altLang="ru-RU" sz="1400" b="1" dirty="0">
                    <a:solidFill>
                      <a:srgbClr val="CC3300"/>
                    </a:solidFill>
                  </a:rPr>
                  <a:t>:   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зарплата больше 1000, но меньше 2000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. </a:t>
                </a:r>
                <a:endParaRPr lang="en-US" altLang="ru-RU" sz="1400" dirty="0">
                  <a:solidFill>
                    <a:srgbClr val="000099"/>
                  </a:solidFill>
                </a:endParaRPr>
              </a:p>
              <a:p>
                <a:pPr indent="360000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ru-RU" altLang="ru-RU" sz="1400" dirty="0">
                    <a:solidFill>
                      <a:srgbClr val="000099"/>
                    </a:solidFill>
                  </a:rPr>
                  <a:t>Точный эквивалент высказывания: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 “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зарплата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больше 1000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и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400" b="1" dirty="0">
                    <a:solidFill>
                      <a:srgbClr val="000099"/>
                    </a:solidFill>
                  </a:rPr>
                  <a:t>ЗАРПЛАТА</a:t>
                </a:r>
                <a:r>
                  <a:rPr lang="ru-RU" altLang="ru-RU" sz="1400" dirty="0">
                    <a:solidFill>
                      <a:srgbClr val="000099"/>
                    </a:solidFill>
                  </a:rPr>
                  <a:t> меньше 2000</a:t>
                </a:r>
                <a:r>
                  <a:rPr lang="en-US" altLang="ru-RU" sz="1400" dirty="0">
                    <a:solidFill>
                      <a:srgbClr val="000099"/>
                    </a:solidFill>
                  </a:rPr>
                  <a:t>”.</a:t>
                </a:r>
                <a:endParaRPr lang="ru-RU" altLang="ru-RU" sz="1400" dirty="0">
                  <a:solidFill>
                    <a:srgbClr val="000099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3570208"/>
              </a:xfrm>
              <a:prstGeom prst="rect">
                <a:avLst/>
              </a:prstGeom>
              <a:blipFill>
                <a:blip r:embed="rId2"/>
                <a:stretch>
                  <a:fillRect l="-67" t="-342" r="-200" b="-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Основные понятия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611C7D7-C17F-4C53-9BCB-66ED91A10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494" y="504938"/>
            <a:ext cx="5977012" cy="4133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40814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>
                <a:solidFill>
                  <a:srgbClr val="000099"/>
                </a:solidFill>
              </a:rPr>
              <a:t>Атомарное значение </a:t>
            </a:r>
            <a:r>
              <a:rPr lang="en-GB" altLang="ru-RU" sz="1300" dirty="0">
                <a:solidFill>
                  <a:srgbClr val="000099"/>
                </a:solidFill>
              </a:rPr>
              <a:t>предполагается в рамках </a:t>
            </a:r>
            <a:r>
              <a:rPr lang="en-GB" altLang="ru-RU" sz="13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разделяемым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части</a:t>
            </a:r>
            <a:r>
              <a:rPr lang="en-GB" altLang="ru-RU" sz="1300" dirty="0">
                <a:solidFill>
                  <a:srgbClr val="000099"/>
                </a:solidFill>
              </a:rPr>
              <a:t> (</a:t>
            </a:r>
            <a:r>
              <a:rPr lang="en-GB" altLang="ru-RU" sz="1300" dirty="0" err="1">
                <a:solidFill>
                  <a:srgbClr val="000099"/>
                </a:solidFill>
              </a:rPr>
              <a:t>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может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быть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разделяемо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вне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базы</a:t>
            </a:r>
            <a:r>
              <a:rPr lang="en-GB" altLang="ru-RU" sz="1300" dirty="0">
                <a:solidFill>
                  <a:srgbClr val="000099"/>
                </a:solidFill>
              </a:rPr>
              <a:t>).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 err="1">
                <a:solidFill>
                  <a:srgbClr val="000099"/>
                </a:solidFill>
                <a:cs typeface="Arial" panose="020B0604020202020204" pitchFamily="34" charset="0"/>
              </a:rPr>
              <a:t>Атрибут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. </a:t>
            </a:r>
            <a:r>
              <a:rPr lang="en-GB" altLang="ru-RU" sz="1300" dirty="0">
                <a:solidFill>
                  <a:srgbClr val="000099"/>
                </a:solidFill>
              </a:rPr>
              <a:t>Отношение </a:t>
            </a:r>
            <a:r>
              <a:rPr lang="en-GB" altLang="ru-RU" sz="1300" dirty="0" err="1">
                <a:solidFill>
                  <a:srgbClr val="000099"/>
                </a:solidFill>
              </a:rPr>
              <a:t>описывается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схемой</a:t>
            </a:r>
            <a:r>
              <a:rPr lang="en-GB" altLang="ru-RU" sz="1300" dirty="0">
                <a:solidFill>
                  <a:srgbClr val="000099"/>
                </a:solidFill>
              </a:rPr>
              <a:t>, в </a:t>
            </a:r>
            <a:r>
              <a:rPr lang="en-GB" altLang="ru-RU" sz="1300" dirty="0" err="1">
                <a:solidFill>
                  <a:srgbClr val="000099"/>
                </a:solidFill>
              </a:rPr>
              <a:t>которую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входят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имя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00" dirty="0">
                <a:solidFill>
                  <a:srgbClr val="000099"/>
                </a:solidFill>
              </a:rPr>
              <a:t> (</a:t>
            </a:r>
            <a:r>
              <a:rPr lang="en-GB" altLang="ru-RU" sz="1300" dirty="0" err="1">
                <a:solidFill>
                  <a:srgbClr val="000099"/>
                </a:solidFill>
              </a:rPr>
              <a:t>свойств</a:t>
            </a:r>
            <a:r>
              <a:rPr lang="en-GB" altLang="ru-RU" sz="1300" dirty="0">
                <a:solidFill>
                  <a:srgbClr val="000099"/>
                </a:solidFill>
              </a:rPr>
              <a:t>), </a:t>
            </a:r>
            <a:r>
              <a:rPr lang="en-GB" altLang="ru-RU" sz="1300" dirty="0" err="1">
                <a:solidFill>
                  <a:srgbClr val="000099"/>
                </a:solidFill>
              </a:rPr>
              <a:t>их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типы</a:t>
            </a:r>
            <a:r>
              <a:rPr lang="en-GB" altLang="ru-RU" sz="1300" dirty="0">
                <a:solidFill>
                  <a:srgbClr val="000099"/>
                </a:solidFill>
              </a:rPr>
              <a:t> и </a:t>
            </a:r>
            <a:r>
              <a:rPr lang="en-GB" altLang="ru-RU" sz="1300" dirty="0" err="1">
                <a:solidFill>
                  <a:srgbClr val="000099"/>
                </a:solidFill>
              </a:rPr>
              <a:t>ограничения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целостности</a:t>
            </a:r>
            <a:r>
              <a:rPr lang="en-GB" altLang="ru-RU" sz="1300" b="1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Декомпозиция </a:t>
            </a:r>
            <a:r>
              <a:rPr lang="en-GB" altLang="ru-RU" sz="13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отношения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300" dirty="0" err="1">
                <a:solidFill>
                  <a:srgbClr val="000099"/>
                </a:solidFill>
              </a:rPr>
              <a:t>это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</a:t>
            </a:r>
            <a:r>
              <a:rPr lang="en-GB" altLang="ru-RU" sz="1300" dirty="0">
                <a:solidFill>
                  <a:srgbClr val="000099"/>
                </a:solidFill>
              </a:rPr>
              <a:t> проекций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процесс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получения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такого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набора</a:t>
            </a:r>
            <a:r>
              <a:rPr lang="en-GB" altLang="ru-RU" sz="1300" dirty="0">
                <a:solidFill>
                  <a:srgbClr val="000099"/>
                </a:solidFill>
              </a:rPr>
              <a:t>; </a:t>
            </a:r>
            <a:r>
              <a:rPr lang="en-GB" altLang="ru-RU" sz="1300" dirty="0" err="1">
                <a:solidFill>
                  <a:srgbClr val="000099"/>
                </a:solidFill>
              </a:rPr>
              <a:t>декомпозиция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неполна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если</a:t>
            </a:r>
            <a:r>
              <a:rPr lang="en-GB" altLang="ru-RU" sz="1300" dirty="0">
                <a:solidFill>
                  <a:srgbClr val="000099"/>
                </a:solidFill>
              </a:rPr>
              <a:t>  </a:t>
            </a:r>
            <a:r>
              <a:rPr lang="en-GB" altLang="ru-RU" sz="1300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300" dirty="0">
                <a:solidFill>
                  <a:srgbClr val="000099"/>
                </a:solidFill>
              </a:rPr>
              <a:t> проекций </a:t>
            </a:r>
            <a:r>
              <a:rPr lang="en-GB" altLang="ru-RU" sz="1300" dirty="0" err="1">
                <a:solidFill>
                  <a:srgbClr val="000099"/>
                </a:solidFill>
              </a:rPr>
              <a:t>дает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присоединенные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записи</a:t>
            </a:r>
            <a:r>
              <a:rPr lang="en-GB" altLang="ru-RU" sz="1300" dirty="0">
                <a:solidFill>
                  <a:srgbClr val="000099"/>
                </a:solidFill>
              </a:rPr>
              <a:t> (</a:t>
            </a:r>
            <a:r>
              <a:rPr lang="en-GB" altLang="ru-RU" sz="13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было</a:t>
            </a:r>
            <a:r>
              <a:rPr lang="en-GB" altLang="ru-RU" sz="1300" dirty="0">
                <a:solidFill>
                  <a:srgbClr val="000099"/>
                </a:solidFill>
              </a:rPr>
              <a:t> в </a:t>
            </a:r>
            <a:r>
              <a:rPr lang="en-GB" altLang="ru-RU" sz="1300" dirty="0" err="1">
                <a:solidFill>
                  <a:srgbClr val="000099"/>
                </a:solidFill>
              </a:rPr>
              <a:t>исходном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300" dirty="0">
                <a:solidFill>
                  <a:srgbClr val="000099"/>
                </a:solidFill>
              </a:rPr>
              <a:t>).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 err="1">
                <a:solidFill>
                  <a:srgbClr val="000099"/>
                </a:solidFill>
              </a:rPr>
              <a:t>Естественное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b="1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это</a:t>
            </a:r>
            <a:r>
              <a:rPr lang="en-GB" altLang="ru-RU" sz="1300" b="1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двух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300" dirty="0">
                <a:solidFill>
                  <a:srgbClr val="000099"/>
                </a:solidFill>
              </a:rPr>
              <a:t> у </a:t>
            </a:r>
            <a:r>
              <a:rPr lang="en-GB" altLang="ru-RU" sz="13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равны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300" dirty="0">
                <a:solidFill>
                  <a:srgbClr val="000099"/>
                </a:solidFill>
              </a:rPr>
              <a:t> в </a:t>
            </a:r>
            <a:r>
              <a:rPr lang="en-GB" altLang="ru-RU" sz="1300" dirty="0" err="1">
                <a:solidFill>
                  <a:srgbClr val="000099"/>
                </a:solidFill>
              </a:rPr>
              <a:t>парах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соответствующих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>
                <a:solidFill>
                  <a:srgbClr val="000099"/>
                </a:solidFill>
              </a:rPr>
              <a:t>Ключ </a:t>
            </a:r>
            <a:r>
              <a:rPr lang="en-GB" altLang="ru-RU" sz="1300" b="1" dirty="0" err="1">
                <a:solidFill>
                  <a:srgbClr val="000099"/>
                </a:solidFill>
              </a:rPr>
              <a:t>первичный</a:t>
            </a:r>
            <a:r>
              <a:rPr lang="en-GB" altLang="ru-RU" sz="1300" b="1" dirty="0">
                <a:solidFill>
                  <a:srgbClr val="000099"/>
                </a:solidFill>
              </a:rPr>
              <a:t> (ПК) </a:t>
            </a:r>
            <a:r>
              <a:rPr lang="en-GB" altLang="ru-RU" sz="1300" dirty="0">
                <a:solidFill>
                  <a:srgbClr val="000099"/>
                </a:solidFill>
              </a:rPr>
              <a:t>– </a:t>
            </a:r>
            <a:r>
              <a:rPr lang="en-GB" altLang="ru-RU" sz="1300" dirty="0" err="1">
                <a:solidFill>
                  <a:srgbClr val="000099"/>
                </a:solidFill>
                <a:cs typeface="Arial" panose="020B0604020202020204" pitchFamily="34" charset="0"/>
              </a:rPr>
              <a:t>а</a:t>
            </a:r>
            <a:r>
              <a:rPr lang="en-GB" altLang="ru-RU" sz="1300" dirty="0" err="1">
                <a:solidFill>
                  <a:srgbClr val="000099"/>
                </a:solidFill>
              </a:rPr>
              <a:t>трибут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набор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позволяют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выбрать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кортеж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3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 err="1">
                <a:solidFill>
                  <a:srgbClr val="000099"/>
                </a:solidFill>
                <a:cs typeface="Arial" panose="020B0604020202020204" pitchFamily="34" charset="0"/>
              </a:rPr>
              <a:t>простой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ПК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- к</a:t>
            </a:r>
            <a:r>
              <a:rPr lang="en-GB" altLang="ru-RU" sz="1300" dirty="0">
                <a:solidFill>
                  <a:srgbClr val="000099"/>
                </a:solidFill>
              </a:rPr>
              <a:t>люч </a:t>
            </a:r>
            <a:r>
              <a:rPr lang="en-GB" altLang="ru-RU" sz="1300" dirty="0" err="1">
                <a:solidFill>
                  <a:srgbClr val="000099"/>
                </a:solidFill>
              </a:rPr>
              <a:t>состоящий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 err="1">
                <a:solidFill>
                  <a:srgbClr val="000099"/>
                </a:solidFill>
                <a:cs typeface="Arial" panose="020B0604020202020204" pitchFamily="34" charset="0"/>
              </a:rPr>
              <a:t>составной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 (</a:t>
            </a:r>
            <a:r>
              <a:rPr lang="en-GB" altLang="ru-RU" sz="1300" b="1" dirty="0" err="1">
                <a:solidFill>
                  <a:srgbClr val="000099"/>
                </a:solidFill>
                <a:cs typeface="Arial" panose="020B0604020202020204" pitchFamily="34" charset="0"/>
              </a:rPr>
              <a:t>конкатенированный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)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 ПК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  <a:cs typeface="Arial" panose="020B0604020202020204" pitchFamily="34" charset="0"/>
              </a:rPr>
              <a:t>содержит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два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более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00" dirty="0">
                <a:solidFill>
                  <a:srgbClr val="000099"/>
                </a:solidFill>
              </a:rPr>
              <a:t>;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 err="1">
                <a:solidFill>
                  <a:srgbClr val="000099"/>
                </a:solidFill>
                <a:cs typeface="Arial" panose="020B0604020202020204" pitchFamily="34" charset="0"/>
              </a:rPr>
              <a:t>суррогатный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 ПК – </a:t>
            </a:r>
            <a:r>
              <a:rPr lang="en-GB" altLang="ru-RU" sz="1300" dirty="0">
                <a:solidFill>
                  <a:srgbClr val="000099"/>
                </a:solidFill>
              </a:rPr>
              <a:t>ключ, </a:t>
            </a:r>
            <a:r>
              <a:rPr lang="en-GB" altLang="ru-RU" sz="1300" dirty="0" err="1">
                <a:solidFill>
                  <a:srgbClr val="000099"/>
                </a:solidFill>
              </a:rPr>
              <a:t>не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имеющий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прототипа</a:t>
            </a:r>
            <a:r>
              <a:rPr lang="en-GB" altLang="ru-RU" sz="1300" dirty="0">
                <a:solidFill>
                  <a:srgbClr val="000099"/>
                </a:solidFill>
              </a:rPr>
              <a:t> в </a:t>
            </a:r>
            <a:r>
              <a:rPr lang="en-GB" altLang="ru-RU" sz="1300" dirty="0" err="1">
                <a:solidFill>
                  <a:srgbClr val="000099"/>
                </a:solidFill>
              </a:rPr>
              <a:t>предметной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области</a:t>
            </a:r>
            <a:r>
              <a:rPr lang="en-GB" altLang="ru-RU" sz="1300" dirty="0">
                <a:solidFill>
                  <a:srgbClr val="000099"/>
                </a:solidFill>
              </a:rPr>
              <a:t>; </a:t>
            </a:r>
            <a:r>
              <a:rPr lang="en-GB" altLang="ru-RU" sz="1300" dirty="0" err="1">
                <a:solidFill>
                  <a:srgbClr val="000099"/>
                </a:solidFill>
              </a:rPr>
              <a:t>обычно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состоит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из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00" dirty="0">
                <a:solidFill>
                  <a:srgbClr val="000099"/>
                </a:solidFill>
              </a:rPr>
              <a:t>; 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минимальный </a:t>
            </a:r>
            <a:r>
              <a:rPr lang="en-GB" altLang="ru-RU" sz="1300" dirty="0">
                <a:solidFill>
                  <a:srgbClr val="000099"/>
                </a:solidFill>
                <a:cs typeface="Arial" panose="020B0604020202020204" pitchFamily="34" charset="0"/>
              </a:rPr>
              <a:t>ПК:</a:t>
            </a:r>
            <a:r>
              <a:rPr lang="en-GB" altLang="ru-RU" sz="13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если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удаление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лишает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на</a:t>
            </a:r>
            <a:r>
              <a:rPr lang="en-GB" altLang="ru-RU" sz="1300" dirty="0" err="1">
                <a:solidFill>
                  <a:srgbClr val="000099"/>
                </a:solidFill>
              </a:rPr>
              <a:t>бор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статуса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ключа</a:t>
            </a:r>
            <a:r>
              <a:rPr lang="en-GB" altLang="ru-RU" sz="1300" dirty="0">
                <a:solidFill>
                  <a:srgbClr val="000099"/>
                </a:solidFill>
              </a:rPr>
              <a:t>, </a:t>
            </a:r>
            <a:r>
              <a:rPr lang="en-GB" altLang="ru-RU" sz="1300" dirty="0" err="1">
                <a:solidFill>
                  <a:srgbClr val="000099"/>
                </a:solidFill>
              </a:rPr>
              <a:t>то</a:t>
            </a:r>
            <a:r>
              <a:rPr lang="en-GB" altLang="ru-RU" sz="1300" dirty="0">
                <a:solidFill>
                  <a:srgbClr val="000099"/>
                </a:solidFill>
              </a:rPr>
              <a:t> ключ </a:t>
            </a:r>
            <a:r>
              <a:rPr lang="en-GB" altLang="ru-RU" sz="1300" dirty="0" err="1">
                <a:solidFill>
                  <a:srgbClr val="000099"/>
                </a:solidFill>
              </a:rPr>
              <a:t>называют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b="1" dirty="0">
                <a:solidFill>
                  <a:srgbClr val="000099"/>
                </a:solidFill>
              </a:rPr>
              <a:t>м</a:t>
            </a:r>
            <a:r>
              <a:rPr lang="en-GB" altLang="ru-RU" sz="1300" b="1" dirty="0" err="1">
                <a:solidFill>
                  <a:srgbClr val="000099"/>
                </a:solidFill>
              </a:rPr>
              <a:t>инимальным</a:t>
            </a:r>
            <a:r>
              <a:rPr lang="en-GB" altLang="ru-RU" sz="1300" b="1" dirty="0">
                <a:solidFill>
                  <a:srgbClr val="000099"/>
                </a:solidFill>
              </a:rPr>
              <a:t>. </a:t>
            </a:r>
            <a:r>
              <a:rPr lang="ru-RU" altLang="ru-RU" sz="1300" dirty="0">
                <a:solidFill>
                  <a:srgbClr val="000099"/>
                </a:solidFill>
              </a:rPr>
              <a:t>П</a:t>
            </a:r>
            <a:r>
              <a:rPr lang="en-GB" altLang="ru-RU" sz="1300" dirty="0" err="1">
                <a:solidFill>
                  <a:srgbClr val="000099"/>
                </a:solidFill>
              </a:rPr>
              <a:t>ринято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en-GB" altLang="ru-RU" sz="1300" dirty="0" err="1">
                <a:solidFill>
                  <a:srgbClr val="000099"/>
                </a:solidFill>
              </a:rPr>
              <a:t>термином</a:t>
            </a:r>
            <a:r>
              <a:rPr lang="en-GB" altLang="ru-RU" sz="1300" dirty="0">
                <a:solidFill>
                  <a:srgbClr val="000099"/>
                </a:solidFill>
              </a:rPr>
              <a:t> “ключ” </a:t>
            </a:r>
            <a:r>
              <a:rPr lang="en-GB" altLang="ru-RU" sz="1300" dirty="0" err="1">
                <a:solidFill>
                  <a:srgbClr val="000099"/>
                </a:solidFill>
              </a:rPr>
              <a:t>называть</a:t>
            </a:r>
            <a:r>
              <a:rPr lang="en-GB" altLang="ru-RU" sz="1300" dirty="0">
                <a:solidFill>
                  <a:srgbClr val="000099"/>
                </a:solidFill>
              </a:rPr>
              <a:t> </a:t>
            </a:r>
            <a:r>
              <a:rPr lang="ru-RU" altLang="ru-RU" sz="1300" dirty="0">
                <a:solidFill>
                  <a:srgbClr val="000099"/>
                </a:solidFill>
              </a:rPr>
              <a:t>только </a:t>
            </a:r>
            <a:r>
              <a:rPr lang="en-GB" altLang="ru-RU" sz="1300" dirty="0">
                <a:solidFill>
                  <a:srgbClr val="000099"/>
                </a:solidFill>
              </a:rPr>
              <a:t>минимальный ключ.</a:t>
            </a:r>
          </a:p>
          <a:p>
            <a:pPr algn="just">
              <a:spcBef>
                <a:spcPts val="375"/>
              </a:spcBef>
              <a:buFont typeface="Wingdings" panose="05000000000000000000" pitchFamily="2" charset="2"/>
              <a:buChar char=""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2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815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Кортеж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упорядоченная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совокупность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; 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одинаковых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Отношение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однотипных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Плоская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таблица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таблица</a:t>
            </a:r>
            <a:r>
              <a:rPr lang="en-GB" altLang="ru-RU" sz="1400" dirty="0">
                <a:solidFill>
                  <a:srgbClr val="000099"/>
                </a:solidFill>
              </a:rPr>
              <a:t>, с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одноуровневой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dirty="0" err="1">
                <a:solidFill>
                  <a:srgbClr val="000099"/>
                </a:solidFill>
              </a:rPr>
              <a:t>шапкой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атомарными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значениями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ячейках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;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соответствует</a:t>
            </a:r>
            <a:r>
              <a:rPr lang="en-GB" altLang="ru-RU" sz="1400" dirty="0">
                <a:solidFill>
                  <a:srgbClr val="000099"/>
                </a:solidFill>
              </a:rPr>
              <a:t> отношение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Полная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декомпозиция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 проекций, </a:t>
            </a:r>
            <a:r>
              <a:rPr lang="en-GB" altLang="ru-RU" sz="1400" dirty="0" err="1">
                <a:solidFill>
                  <a:srgbClr val="000099"/>
                </a:solidFill>
              </a:rPr>
              <a:t>соединение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идентично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исходному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отношению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Проекция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операций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выбора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подмножества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(в </a:t>
            </a:r>
            <a:r>
              <a:rPr lang="en-GB" altLang="ru-RU" sz="1400" dirty="0" err="1">
                <a:solidFill>
                  <a:srgbClr val="000099"/>
                </a:solidFill>
              </a:rPr>
              <a:t>заполненном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).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Присоединенные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записи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записи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отсутствующие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исходном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но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получающиеся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результате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соединения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проекций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этого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алгебра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–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определена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следующей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лекции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 algn="just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модель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модель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представляющая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связанных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6024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altLang="ru-RU" sz="2000" b="1" dirty="0">
                <a:solidFill>
                  <a:srgbClr val="C00000"/>
                </a:solidFill>
              </a:rPr>
              <a:t>Словарь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A9283EB-6FC4-4911-BFA2-2515C8464835}"/>
              </a:ext>
            </a:extLst>
          </p:cNvPr>
          <p:cNvSpPr/>
          <p:nvPr/>
        </p:nvSpPr>
        <p:spPr>
          <a:xfrm>
            <a:off x="0" y="461651"/>
            <a:ext cx="91440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Свойства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теории</a:t>
            </a:r>
            <a:r>
              <a:rPr lang="en-US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:</a:t>
            </a:r>
            <a:endParaRPr lang="en-GB" altLang="ru-RU" sz="1400" dirty="0">
              <a:solidFill>
                <a:srgbClr val="000099"/>
              </a:solidFill>
              <a:cs typeface="Arial" panose="020B0604020202020204" pitchFamily="34" charset="0"/>
            </a:endParaRP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конечно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Любой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простыми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Отношение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метрическими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такими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ширина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Теорема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Хиса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-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у</a:t>
            </a:r>
            <a:r>
              <a:rPr lang="en-GB" altLang="ru-RU" sz="1400" dirty="0" err="1">
                <a:solidFill>
                  <a:srgbClr val="000099"/>
                </a:solidFill>
              </a:rPr>
              <a:t>станавливает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функциональными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зависимостями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схеме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способом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полной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декомпозиции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marL="285750" indent="-285750" eaLnBrk="1" hangingPunct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q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Функциональная</a:t>
            </a:r>
            <a:r>
              <a:rPr lang="en-GB" altLang="ru-RU" sz="1400" b="1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  <a:cs typeface="Arial" panose="020B0604020202020204" pitchFamily="34" charset="0"/>
              </a:rPr>
              <a:t>зависимость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зависимость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одних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от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других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. В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частности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  <a:cs typeface="Arial" panose="020B0604020202020204" pitchFamily="34" charset="0"/>
              </a:rPr>
              <a:t>первичный</a:t>
            </a:r>
            <a:r>
              <a:rPr lang="en-GB" altLang="ru-RU" sz="1400" dirty="0">
                <a:solidFill>
                  <a:srgbClr val="000099"/>
                </a:solidFill>
                <a:cs typeface="Arial" panose="020B0604020202020204" pitchFamily="34" charset="0"/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ключ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функции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ключа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любой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неключевой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(и ключевой)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столбец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6329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720080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altLang="ru-RU" sz="2000" b="1" dirty="0">
                <a:solidFill>
                  <a:srgbClr val="C00000"/>
                </a:solidFill>
              </a:rPr>
              <a:t>П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редикат</a:t>
            </a:r>
            <a:r>
              <a:rPr lang="ru-RU" altLang="ru-RU" sz="2000" b="1" dirty="0">
                <a:solidFill>
                  <a:srgbClr val="C00000"/>
                </a:solidFill>
              </a:rPr>
              <a:t>ы, понятия, концепты, функции</a:t>
            </a:r>
            <a:endParaRPr lang="ru-RU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/>
              <p:nvPr/>
            </p:nvSpPr>
            <p:spPr>
              <a:xfrm>
                <a:off x="0" y="461651"/>
                <a:ext cx="91440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ru-RU" sz="1350" b="1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ru-RU" sz="1350" b="1" dirty="0">
                    <a:solidFill>
                      <a:srgbClr val="CC3300"/>
                    </a:solidFill>
                  </a:rPr>
                  <a:t>-</a:t>
                </a:r>
                <a:r>
                  <a:rPr lang="ru-RU" altLang="ru-RU" sz="1350" b="1" dirty="0">
                    <a:solidFill>
                      <a:srgbClr val="CC3300"/>
                    </a:solidFill>
                  </a:rPr>
                  <a:t>местный </a:t>
                </a:r>
                <a:r>
                  <a:rPr lang="en-US" altLang="ru-RU" sz="1350" b="1" dirty="0">
                    <a:solidFill>
                      <a:srgbClr val="CC33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ru-RU" sz="1350" b="1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ru-RU" sz="1350" b="1" dirty="0">
                    <a:solidFill>
                      <a:srgbClr val="CC3300"/>
                    </a:solidFill>
                  </a:rPr>
                  <a:t>-</a:t>
                </a:r>
                <a:r>
                  <a:rPr lang="ru-RU" altLang="ru-RU" sz="1350" b="1" dirty="0" err="1">
                    <a:solidFill>
                      <a:srgbClr val="CC3300"/>
                    </a:solidFill>
                  </a:rPr>
                  <a:t>арный</a:t>
                </a:r>
                <a:r>
                  <a:rPr lang="en-US" altLang="ru-RU" sz="1350" b="1" dirty="0">
                    <a:solidFill>
                      <a:srgbClr val="CC3300"/>
                    </a:solidFill>
                  </a:rPr>
                  <a:t>) </a:t>
                </a:r>
                <a:r>
                  <a:rPr lang="ru-RU" altLang="ru-RU" sz="1350" b="1" dirty="0" err="1">
                    <a:solidFill>
                      <a:srgbClr val="CC3300"/>
                    </a:solidFill>
                  </a:rPr>
                  <a:t>предика́т</a:t>
                </a:r>
                <a:r>
                  <a:rPr lang="ru-RU" altLang="ru-RU" sz="1350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— можно считать функцией в множество из двух элементов </a:t>
                </a:r>
                <a:r>
                  <a:rPr lang="en-US" altLang="ru-RU" sz="1350" b="1" dirty="0"/>
                  <a:t>{0,1}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или </a:t>
                </a:r>
                <a:r>
                  <a:rPr lang="en-US" altLang="ru-RU" sz="1350" b="1" dirty="0"/>
                  <a:t>{“</a:t>
                </a:r>
                <a:r>
                  <a:rPr lang="ru-RU" altLang="ru-RU" sz="1350" b="1" dirty="0"/>
                  <a:t>Истина</a:t>
                </a:r>
                <a:r>
                  <a:rPr lang="en-US" altLang="ru-RU" sz="1350" b="1" dirty="0"/>
                  <a:t>”</a:t>
                </a:r>
                <a:r>
                  <a:rPr lang="ru-RU" altLang="ru-RU" sz="1350" b="1" dirty="0"/>
                  <a:t>,</a:t>
                </a:r>
                <a:r>
                  <a:rPr lang="en-US" altLang="ru-RU" sz="1350" b="1" dirty="0"/>
                  <a:t> “</a:t>
                </a:r>
                <a:r>
                  <a:rPr lang="ru-RU" altLang="ru-RU" sz="1350" b="1" dirty="0"/>
                  <a:t>Ложь</a:t>
                </a:r>
                <a:r>
                  <a:rPr lang="en-US" altLang="ru-RU" sz="1350" b="1" dirty="0"/>
                  <a:t>”}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, определённой на </a:t>
                </a:r>
                <a14:m>
                  <m:oMath xmlns:m="http://schemas.openxmlformats.org/officeDocument/2006/math">
                    <m:r>
                      <a:rPr lang="ru-RU" altLang="ru-RU" sz="135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altLang="ru-RU" sz="1350" dirty="0">
                    <a:solidFill>
                      <a:srgbClr val="000099"/>
                    </a:solidFill>
                  </a:rPr>
                  <a:t>-й декартовой степени некоторого множества </a:t>
                </a:r>
                <a14:m>
                  <m:oMath xmlns:m="http://schemas.openxmlformats.org/officeDocument/2006/math">
                    <m:r>
                      <a:rPr lang="ru-RU" altLang="ru-RU" sz="135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ru-RU" altLang="ru-RU" sz="1350" i="1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или декартовом произведении </a:t>
                </a:r>
                <a14:m>
                  <m:oMath xmlns:m="http://schemas.openxmlformats.org/officeDocument/2006/math">
                    <m:r>
                      <a:rPr lang="en-US" altLang="ru-RU" sz="1350" b="1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ru-RU" sz="1350" dirty="0">
                    <a:solidFill>
                      <a:srgbClr val="000099"/>
                    </a:solidFill>
                  </a:rPr>
                  <a:t>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множеств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35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35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×…× </m:t>
                    </m:r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ru-RU" altLang="ru-RU" sz="135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Предикаты связаны с отношениями, определёнными на том же множестве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ru-RU" sz="135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ru-RU" sz="135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×…× </m:t>
                    </m:r>
                    <m:sSub>
                      <m:sSubPr>
                        <m:ctrlP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35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altLang="ru-RU" sz="135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ru-RU" altLang="ru-RU" sz="1350" i="1" dirty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1350" dirty="0">
                    <a:solidFill>
                      <a:srgbClr val="000099"/>
                    </a:solidFill>
                  </a:rPr>
                  <a:t>: если кортеж (элемент этого множества) принадлежит отношению, то предикат на нём вернёт значение 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Истина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. 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Будем различать </a:t>
                </a:r>
                <a:r>
                  <a:rPr lang="ru-RU" altLang="ru-RU" sz="1350" b="1" dirty="0">
                    <a:solidFill>
                      <a:srgbClr val="000099"/>
                    </a:solidFill>
                  </a:rPr>
                  <a:t>понятия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 и их чётко определённые версии – </a:t>
                </a:r>
                <a:r>
                  <a:rPr lang="ru-RU" altLang="ru-RU" sz="1350" b="1" dirty="0">
                    <a:solidFill>
                      <a:srgbClr val="000099"/>
                    </a:solidFill>
                  </a:rPr>
                  <a:t>концепты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Предикаты связаны с определениями понятий (более точно, концептов), но не всякое понятие есть предикат. </a:t>
                </a:r>
                <a:endParaRPr lang="en-US" altLang="ru-RU" sz="1350" dirty="0">
                  <a:solidFill>
                    <a:srgbClr val="000099"/>
                  </a:solidFill>
                </a:endParaRP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Нульместные предикаты определяют константы.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Одноместные предикаты задают свойства объектов рассуждения. Например, предикат 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350" dirty="0" err="1">
                    <a:solidFill>
                      <a:srgbClr val="000099"/>
                    </a:solidFill>
                  </a:rPr>
                  <a:t>учится_в_КубГУ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(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X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)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”.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При </a:t>
                </a:r>
                <a14:m>
                  <m:oMath xmlns:m="http://schemas.openxmlformats.org/officeDocument/2006/math">
                    <m:r>
                      <a:rPr lang="en-US" altLang="ru-RU" sz="135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ru-RU" sz="1350" i="1" dirty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 определяет отношение.</a:t>
                </a:r>
              </a:p>
              <a:p>
                <a:pPr marL="285750" indent="-2857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altLang="ru-RU" sz="1350" dirty="0">
                    <a:solidFill>
                      <a:srgbClr val="000099"/>
                    </a:solidFill>
                  </a:rPr>
                  <a:t>Поскольку частные случаи функций – предикаты -- принимают  два значения, то к ним применимы все операции булевой алгебры: отрицание, импликация, конъюнкция, дизъюнкция и т. д. </a:t>
                </a:r>
              </a:p>
              <a:p>
                <a:pPr indent="360000" algn="just">
                  <a:spcAft>
                    <a:spcPts val="600"/>
                  </a:spcAft>
                  <a:buFont typeface="Arial" panose="020B0604020202020204" pitchFamily="34" charset="0"/>
                  <a:buNone/>
                </a:pPr>
                <a:r>
                  <a:rPr lang="ru-RU" altLang="ru-RU" sz="1350" b="1" u="sng" dirty="0">
                    <a:solidFill>
                      <a:srgbClr val="CC3300"/>
                    </a:solidFill>
                  </a:rPr>
                  <a:t>Замечание:</a:t>
                </a:r>
                <a:r>
                  <a:rPr lang="ru-RU" altLang="ru-RU" sz="1350" b="1" dirty="0">
                    <a:solidFill>
                      <a:srgbClr val="CC3300"/>
                    </a:solidFill>
                  </a:rPr>
                  <a:t>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Не считайте, что связи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 “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 - высказывание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, 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 - отношение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”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, 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“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предикат - определение</a:t>
                </a:r>
                <a:r>
                  <a:rPr lang="en-US" altLang="ru-RU" sz="1350" dirty="0">
                    <a:solidFill>
                      <a:srgbClr val="000099"/>
                    </a:solidFill>
                  </a:rPr>
                  <a:t>” </a:t>
                </a:r>
                <a:r>
                  <a:rPr lang="ru-RU" altLang="ru-RU" sz="1350" dirty="0">
                    <a:solidFill>
                      <a:srgbClr val="000099"/>
                    </a:solidFill>
                  </a:rPr>
                  <a:t>тривиальны.</a:t>
                </a: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3E5AD3A4-90A0-4FC4-A347-0A87F9BD9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1651"/>
                <a:ext cx="9144000" cy="4031873"/>
              </a:xfrm>
              <a:prstGeom prst="rect">
                <a:avLst/>
              </a:prstGeom>
              <a:blipFill>
                <a:blip r:embed="rId2"/>
                <a:stretch>
                  <a:fillRect l="-133" t="-303" r="-733" b="-7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Отношения</a:t>
            </a:r>
            <a:r>
              <a:rPr lang="en-GB" altLang="ru-RU" sz="2000" b="1" dirty="0">
                <a:solidFill>
                  <a:srgbClr val="C00000"/>
                </a:solidFill>
              </a:rPr>
              <a:t> и </a:t>
            </a:r>
            <a:r>
              <a:rPr lang="en-GB" altLang="ru-RU" sz="2000" b="1" dirty="0" err="1">
                <a:solidFill>
                  <a:srgbClr val="C00000"/>
                </a:solidFill>
              </a:rPr>
              <a:t>предикаты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3978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 1970 г. </a:t>
            </a:r>
            <a:r>
              <a:rPr lang="en-GB" altLang="ru-RU" sz="1400" dirty="0" err="1">
                <a:solidFill>
                  <a:srgbClr val="000099"/>
                </a:solidFill>
              </a:rPr>
              <a:t>появилась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/>
              <a:t>Э.Ф.Кодда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которой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применил</a:t>
            </a:r>
            <a:r>
              <a:rPr lang="en-GB" altLang="ru-RU" sz="1400" dirty="0">
                <a:solidFill>
                  <a:srgbClr val="000099"/>
                </a:solidFill>
              </a:rPr>
              <a:t> к </a:t>
            </a:r>
            <a:r>
              <a:rPr lang="en-GB" altLang="ru-RU" sz="1400" dirty="0" err="1">
                <a:solidFill>
                  <a:srgbClr val="000099"/>
                </a:solidFill>
              </a:rPr>
              <a:t>описанию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алгебру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b="1" dirty="0" err="1"/>
              <a:t>реляционную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алгебру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Появилась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/>
              <a:t>реляционная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модель</a:t>
            </a:r>
            <a:r>
              <a:rPr lang="en-GB" altLang="ru-RU" sz="1400" b="1" dirty="0"/>
              <a:t> </a:t>
            </a:r>
            <a:r>
              <a:rPr lang="en-GB" altLang="ru-RU" sz="1400" b="1" dirty="0" err="1"/>
              <a:t>данных</a:t>
            </a:r>
            <a:r>
              <a:rPr lang="en-GB" altLang="ru-RU" sz="1400" b="1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представляющая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связанных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r>
              <a:rPr lang="en-GB" altLang="ru-RU" sz="1400" b="1" dirty="0">
                <a:solidFill>
                  <a:srgbClr val="000099"/>
                </a:solidFill>
              </a:rPr>
              <a:t>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С</a:t>
            </a:r>
            <a:r>
              <a:rPr lang="en-GB" altLang="ru-RU" sz="1400" dirty="0" err="1">
                <a:solidFill>
                  <a:srgbClr val="000099"/>
                </a:solidFill>
              </a:rPr>
              <a:t>хема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уже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известным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способом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через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/>
              <a:t>задание</a:t>
            </a:r>
            <a:r>
              <a:rPr lang="en-GB" altLang="ru-RU" sz="1400" i="1" dirty="0"/>
              <a:t> </a:t>
            </a:r>
            <a:r>
              <a:rPr lang="en-GB" altLang="ru-RU" sz="1400" i="1" dirty="0" err="1"/>
              <a:t>предиката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ru-RU" altLang="ru-RU" sz="1400" dirty="0"/>
              <a:t>П</a:t>
            </a:r>
            <a:r>
              <a:rPr lang="en-GB" altLang="ru-RU" sz="1400" dirty="0" err="1"/>
              <a:t>ринадлежность</a:t>
            </a:r>
            <a:r>
              <a:rPr lang="en-GB" altLang="ru-RU" sz="1400" dirty="0"/>
              <a:t> </a:t>
            </a:r>
            <a:r>
              <a:rPr lang="en-GB" altLang="ru-RU" sz="1400" dirty="0" err="1"/>
              <a:t>кортежа</a:t>
            </a:r>
            <a:r>
              <a:rPr lang="en-GB" altLang="ru-RU" sz="1400" dirty="0"/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к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/>
              <a:t>истинностью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описывающего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/>
              <a:t>предиката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Однако</a:t>
            </a:r>
            <a:r>
              <a:rPr lang="en-GB" altLang="ru-RU" sz="1400" dirty="0">
                <a:solidFill>
                  <a:srgbClr val="000099"/>
                </a:solidFill>
              </a:rPr>
              <a:t>,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модели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принято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говорить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не о предикатах, а </a:t>
            </a:r>
            <a:r>
              <a:rPr lang="en-GB" altLang="ru-RU" sz="1400" dirty="0" err="1">
                <a:solidFill>
                  <a:srgbClr val="000099"/>
                </a:solidFill>
              </a:rPr>
              <a:t>об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</a:t>
            </a:r>
            <a:r>
              <a:rPr lang="ru-RU" altLang="ru-RU" sz="1400" dirty="0" err="1">
                <a:solidFill>
                  <a:srgbClr val="000099"/>
                </a:solidFill>
              </a:rPr>
              <a:t>ях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ru-RU" altLang="ru-RU" sz="1400" dirty="0">
                <a:solidFill>
                  <a:srgbClr val="000099"/>
                </a:solidFill>
              </a:rPr>
              <a:t>их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атрибутах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b="1" u="sng" dirty="0">
              <a:solidFill>
                <a:srgbClr val="CC3300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b="1" i="1" dirty="0" err="1"/>
              <a:t>отдел</a:t>
            </a:r>
            <a:r>
              <a:rPr lang="en-GB" altLang="ru-RU" sz="1400" i="1" dirty="0"/>
              <a:t> (</a:t>
            </a:r>
            <a:r>
              <a:rPr lang="en-GB" altLang="ru-RU" sz="1400" i="1" dirty="0" err="1"/>
              <a:t>ном_отд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назв_отд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город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solidFill>
                  <a:srgbClr val="C7850D"/>
                </a:solidFill>
                <a:cs typeface="Arial" panose="020B0604020202020204" pitchFamily="34" charset="0"/>
              </a:rPr>
              <a:t>‏</a:t>
            </a:r>
            <a:endParaRPr lang="en-GB" altLang="ru-RU" sz="1400" i="1" dirty="0">
              <a:solidFill>
                <a:srgbClr val="C7850D"/>
              </a:solidFill>
            </a:endParaRPr>
          </a:p>
          <a:p>
            <a:pPr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/>
              <a:t> </a:t>
            </a:r>
          </a:p>
          <a:p>
            <a:pPr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ru-RU" sz="1400" dirty="0"/>
          </a:p>
          <a:p>
            <a:pPr>
              <a:spcBef>
                <a:spcPts val="45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dirty="0"/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US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ru-RU" altLang="ru-RU" sz="1400" dirty="0">
                <a:solidFill>
                  <a:srgbClr val="000099"/>
                </a:solidFill>
              </a:rPr>
              <a:t>После 1970 г. масса важных событий. 1974 г.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– </a:t>
            </a:r>
            <a:r>
              <a:rPr lang="en-US" altLang="ru-RU" sz="1400" dirty="0">
                <a:solidFill>
                  <a:srgbClr val="000099"/>
                </a:solidFill>
              </a:rPr>
              <a:t>c</a:t>
            </a:r>
            <a:r>
              <a:rPr lang="ru-RU" altLang="ru-RU" sz="1400" dirty="0" err="1">
                <a:solidFill>
                  <a:srgbClr val="000099"/>
                </a:solidFill>
              </a:rPr>
              <a:t>оздание</a:t>
            </a:r>
            <a:r>
              <a:rPr lang="ru-RU" altLang="ru-RU" sz="1400" dirty="0">
                <a:solidFill>
                  <a:srgbClr val="000099"/>
                </a:solidFill>
              </a:rPr>
              <a:t> языка </a:t>
            </a:r>
            <a:r>
              <a:rPr lang="en-US" altLang="ru-RU" sz="1400" dirty="0">
                <a:solidFill>
                  <a:srgbClr val="000099"/>
                </a:solidFill>
              </a:rPr>
              <a:t>SQL</a:t>
            </a:r>
            <a:r>
              <a:rPr lang="ru-RU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 err="1">
                <a:solidFill>
                  <a:srgbClr val="000099"/>
                </a:solidFill>
              </a:rPr>
              <a:t>Чемберлин</a:t>
            </a:r>
            <a:r>
              <a:rPr lang="ru-RU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 err="1">
                <a:solidFill>
                  <a:srgbClr val="000099"/>
                </a:solidFill>
              </a:rPr>
              <a:t>Бойс</a:t>
            </a:r>
            <a:r>
              <a:rPr lang="ru-RU" altLang="ru-RU" sz="1400" dirty="0">
                <a:solidFill>
                  <a:srgbClr val="000099"/>
                </a:solidFill>
              </a:rPr>
              <a:t>)</a:t>
            </a:r>
            <a:r>
              <a:rPr lang="en-US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US" altLang="ru-RU" sz="1400" dirty="0">
                <a:solidFill>
                  <a:srgbClr val="000099"/>
                </a:solidFill>
              </a:rPr>
              <a:t>1974-1975 </a:t>
            </a:r>
            <a:r>
              <a:rPr lang="ru-RU" altLang="ru-RU" sz="1400" dirty="0">
                <a:solidFill>
                  <a:srgbClr val="000099"/>
                </a:solidFill>
              </a:rPr>
              <a:t>язык </a:t>
            </a:r>
            <a:r>
              <a:rPr lang="en-US" altLang="ru-RU" sz="1400" dirty="0">
                <a:solidFill>
                  <a:srgbClr val="000099"/>
                </a:solidFill>
              </a:rPr>
              <a:t>QBE</a:t>
            </a:r>
            <a:r>
              <a:rPr lang="ru-RU" altLang="ru-RU" sz="1400" dirty="0">
                <a:solidFill>
                  <a:srgbClr val="000099"/>
                </a:solidFill>
              </a:rPr>
              <a:t> (М. </a:t>
            </a:r>
            <a:r>
              <a:rPr lang="ru-RU" altLang="ru-RU" sz="1400" dirty="0" err="1">
                <a:solidFill>
                  <a:srgbClr val="000099"/>
                </a:solidFill>
              </a:rPr>
              <a:t>Злуф</a:t>
            </a:r>
            <a:r>
              <a:rPr lang="ru-RU" altLang="ru-RU" sz="1400" dirty="0">
                <a:solidFill>
                  <a:srgbClr val="000099"/>
                </a:solidFill>
              </a:rPr>
              <a:t>), 1976 г. –  </a:t>
            </a:r>
            <a:r>
              <a:rPr lang="en-US" altLang="ru-RU" sz="1400" dirty="0">
                <a:solidFill>
                  <a:srgbClr val="000099"/>
                </a:solidFill>
              </a:rPr>
              <a:t>ERD (</a:t>
            </a:r>
            <a:r>
              <a:rPr lang="ru-RU" altLang="ru-RU" sz="1400" dirty="0">
                <a:solidFill>
                  <a:srgbClr val="000099"/>
                </a:solidFill>
              </a:rPr>
              <a:t>П. Чен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r>
              <a:rPr lang="ru-RU" altLang="ru-RU" sz="1400" dirty="0">
                <a:solidFill>
                  <a:srgbClr val="000099"/>
                </a:solidFill>
              </a:rPr>
              <a:t>,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1977 – начало фирмы </a:t>
            </a:r>
            <a:r>
              <a:rPr lang="en-US" altLang="ru-RU" sz="1400" dirty="0">
                <a:solidFill>
                  <a:srgbClr val="000099"/>
                </a:solidFill>
              </a:rPr>
              <a:t>Oracle (</a:t>
            </a:r>
            <a:r>
              <a:rPr lang="ru-RU" altLang="ru-RU" sz="1400" dirty="0">
                <a:solidFill>
                  <a:srgbClr val="000099"/>
                </a:solidFill>
              </a:rPr>
              <a:t>тогда </a:t>
            </a:r>
            <a:r>
              <a:rPr lang="en-US" altLang="ru-RU" sz="1400" dirty="0">
                <a:solidFill>
                  <a:srgbClr val="000099"/>
                </a:solidFill>
              </a:rPr>
              <a:t>Software Development Laboratories</a:t>
            </a:r>
            <a:r>
              <a:rPr lang="ru-RU" altLang="ru-RU" sz="1400" dirty="0">
                <a:solidFill>
                  <a:srgbClr val="000099"/>
                </a:solidFill>
              </a:rPr>
              <a:t>, позже </a:t>
            </a:r>
            <a:r>
              <a:rPr lang="en-US" altLang="ru-RU" sz="1400" dirty="0">
                <a:solidFill>
                  <a:srgbClr val="000099"/>
                </a:solidFill>
              </a:rPr>
              <a:t> </a:t>
            </a:r>
            <a:r>
              <a:rPr lang="en-US" altLang="ru-RU" sz="1400" i="1" dirty="0">
                <a:solidFill>
                  <a:srgbClr val="000099"/>
                </a:solidFill>
              </a:rPr>
              <a:t>Relational Software, Inc.</a:t>
            </a:r>
            <a:r>
              <a:rPr lang="en-US" altLang="ru-RU" sz="1400" dirty="0">
                <a:solidFill>
                  <a:srgbClr val="000099"/>
                </a:solidFill>
              </a:rPr>
              <a:t>)</a:t>
            </a:r>
            <a:endParaRPr lang="ru-RU" altLang="ru-RU" sz="1400" dirty="0">
              <a:solidFill>
                <a:srgbClr val="000099"/>
              </a:solidFill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C7B10E11-CC74-4FAE-8212-3C1DB2813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038" y="3003947"/>
            <a:ext cx="923925" cy="270272"/>
          </a:xfrm>
          <a:prstGeom prst="wedgeRoundRectCallout">
            <a:avLst>
              <a:gd name="adj1" fmla="val 19656"/>
              <a:gd name="adj2" fmla="val -212632"/>
              <a:gd name="adj3" fmla="val 16667"/>
            </a:avLst>
          </a:prstGeom>
          <a:solidFill>
            <a:srgbClr val="FFCC66"/>
          </a:solidFill>
          <a:ln w="190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chemeClr val="tx1"/>
                </a:solidFill>
              </a:rPr>
              <a:t>атрибут</a:t>
            </a:r>
            <a:endParaRPr lang="en-GB" altLang="ru-RU" sz="1200" b="1" dirty="0">
              <a:solidFill>
                <a:schemeClr val="tx1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2550559C-6D18-429A-9AE5-F396A6892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552" y="3003947"/>
            <a:ext cx="972741" cy="270272"/>
          </a:xfrm>
          <a:prstGeom prst="wedgeRoundRectCallout">
            <a:avLst>
              <a:gd name="adj1" fmla="val 9147"/>
              <a:gd name="adj2" fmla="val -209873"/>
              <a:gd name="adj3" fmla="val 16667"/>
            </a:avLst>
          </a:prstGeom>
          <a:solidFill>
            <a:srgbClr val="FFCC66"/>
          </a:solidFill>
          <a:ln w="190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chemeClr val="tx1"/>
                </a:solidFill>
              </a:rPr>
              <a:t>атрибут</a:t>
            </a:r>
            <a:endParaRPr lang="en-GB" altLang="ru-RU" sz="1200" b="1" dirty="0">
              <a:solidFill>
                <a:schemeClr val="tx1"/>
              </a:solidFill>
            </a:endParaRP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7802886-883E-4189-81CB-6B3D06A4E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882" y="3003947"/>
            <a:ext cx="971550" cy="270272"/>
          </a:xfrm>
          <a:prstGeom prst="wedgeRoundRectCallout">
            <a:avLst>
              <a:gd name="adj1" fmla="val -25970"/>
              <a:gd name="adj2" fmla="val -209390"/>
              <a:gd name="adj3" fmla="val 16667"/>
            </a:avLst>
          </a:prstGeom>
          <a:solidFill>
            <a:srgbClr val="FFCC66"/>
          </a:solidFill>
          <a:ln w="190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chemeClr val="tx1"/>
                </a:solidFill>
              </a:rPr>
              <a:t>атрибут</a:t>
            </a:r>
            <a:endParaRPr lang="en-GB" altLang="ru-RU" sz="1200" b="1" dirty="0">
              <a:solidFill>
                <a:schemeClr val="tx1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517F3B6E-81D7-4B8B-8AAA-435229DA5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842022"/>
            <a:ext cx="1079897" cy="432197"/>
          </a:xfrm>
          <a:prstGeom prst="wedgeRoundRectCallout">
            <a:avLst>
              <a:gd name="adj1" fmla="val 38834"/>
              <a:gd name="adj2" fmla="val -117894"/>
              <a:gd name="adj3" fmla="val 16667"/>
            </a:avLst>
          </a:prstGeom>
          <a:solidFill>
            <a:srgbClr val="FFD585"/>
          </a:solidFill>
          <a:ln w="190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67500" tIns="35100" rIns="67500" bIns="35100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200" b="1" dirty="0" err="1">
                <a:solidFill>
                  <a:schemeClr val="tx1"/>
                </a:solidFill>
              </a:rPr>
              <a:t>Имя</a:t>
            </a:r>
            <a:r>
              <a:rPr lang="en-GB" altLang="ru-RU" sz="1200" b="1" dirty="0">
                <a:solidFill>
                  <a:schemeClr val="tx1"/>
                </a:solidFill>
              </a:rPr>
              <a:t> </a:t>
            </a:r>
            <a:r>
              <a:rPr lang="en-GB" altLang="ru-RU" sz="1200" b="1" dirty="0" err="1">
                <a:solidFill>
                  <a:schemeClr val="tx1"/>
                </a:solidFill>
              </a:rPr>
              <a:t>отношения</a:t>
            </a:r>
            <a:endParaRPr lang="en-GB" altLang="ru-RU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Отношения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Итак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рассматриваем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однотипных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строк-кортежей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набор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атрибутами</a:t>
            </a:r>
            <a:r>
              <a:rPr lang="ru-RU" altLang="ru-RU" sz="1400" b="1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отношения</a:t>
            </a:r>
            <a:r>
              <a:rPr lang="en-GB" altLang="ru-RU" sz="1400" b="1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b="1" u="sng" dirty="0">
              <a:solidFill>
                <a:srgbClr val="CC3300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Объект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Студент</a:t>
            </a:r>
            <a:r>
              <a:rPr lang="en-GB" altLang="ru-RU" sz="1400" dirty="0">
                <a:solidFill>
                  <a:srgbClr val="000099"/>
                </a:solidFill>
              </a:rPr>
              <a:t>” с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атрибутами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Фамилия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Имя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Отчество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Дата_рождения</a:t>
            </a:r>
            <a:r>
              <a:rPr lang="en-GB" altLang="ru-RU" sz="1400" dirty="0">
                <a:solidFill>
                  <a:srgbClr val="000099"/>
                </a:solidFill>
              </a:rPr>
              <a:t>”, “</a:t>
            </a:r>
            <a:r>
              <a:rPr lang="en-GB" altLang="ru-RU" sz="1400" dirty="0" err="1">
                <a:solidFill>
                  <a:srgbClr val="000099"/>
                </a:solidFill>
              </a:rPr>
              <a:t>Cтуденческая_группа</a:t>
            </a:r>
            <a:r>
              <a:rPr lang="en-GB" altLang="ru-RU" sz="1400" dirty="0">
                <a:solidFill>
                  <a:srgbClr val="000099"/>
                </a:solidFill>
              </a:rPr>
              <a:t>”.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Схема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:</a:t>
            </a:r>
          </a:p>
          <a:p>
            <a:pPr indent="360000" algn="just">
              <a:spcBef>
                <a:spcPts val="600"/>
              </a:spcBef>
              <a:buClr>
                <a:srgbClr val="C7850D"/>
              </a:buClr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i="1" dirty="0" err="1"/>
              <a:t>Студент</a:t>
            </a:r>
            <a:r>
              <a:rPr lang="en-GB" altLang="ru-RU" sz="1400" i="1" dirty="0"/>
              <a:t>(</a:t>
            </a:r>
            <a:r>
              <a:rPr lang="en-GB" altLang="ru-RU" sz="1400" i="1" dirty="0" err="1"/>
              <a:t>Фамилия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Имя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Отчество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Дата_рождения</a:t>
            </a:r>
            <a:r>
              <a:rPr lang="en-GB" altLang="ru-RU" sz="1400" i="1" dirty="0"/>
              <a:t>, </a:t>
            </a:r>
            <a:r>
              <a:rPr lang="en-GB" altLang="ru-RU" sz="1400" i="1" dirty="0" err="1"/>
              <a:t>Cтуденческая_группа</a:t>
            </a:r>
            <a:r>
              <a:rPr lang="en-GB" altLang="ru-RU" sz="1400" i="1" dirty="0"/>
              <a:t>)</a:t>
            </a:r>
            <a:r>
              <a:rPr lang="ar-SA" altLang="ru-RU" sz="1400" i="1" dirty="0">
                <a:cs typeface="Arial" panose="020B0604020202020204" pitchFamily="34" charset="0"/>
              </a:rPr>
              <a:t>‏</a:t>
            </a:r>
            <a:endParaRPr lang="en-GB" altLang="ru-RU" sz="1400" i="1" dirty="0"/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Каждый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студент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значений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атрибутов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b="1" dirty="0" err="1">
                <a:solidFill>
                  <a:srgbClr val="000099"/>
                </a:solidFill>
              </a:rPr>
              <a:t>кортежем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/>
              <a:t>(“Иванов”,”Петр”,”Сидорович”,”22.05.82”, 32).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en-GB" altLang="ru-RU" sz="1400" b="1" u="sng" dirty="0">
              <a:solidFill>
                <a:srgbClr val="CC3300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Свойство</a:t>
            </a:r>
            <a:r>
              <a:rPr lang="en-GB" altLang="ru-RU" sz="1400" b="1" u="sng" dirty="0">
                <a:solidFill>
                  <a:srgbClr val="CC3300"/>
                </a:solidFill>
              </a:rPr>
              <a:t>: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двух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одинаковых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1</a:t>
            </a:r>
            <a:r>
              <a:rPr lang="en-GB" altLang="ru-RU" sz="1400" b="1" u="sng" dirty="0">
                <a:solidFill>
                  <a:srgbClr val="CC3300"/>
                </a:solidFill>
              </a:rPr>
              <a:t>: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хранятся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только</a:t>
            </a:r>
            <a:r>
              <a:rPr lang="en-GB" altLang="ru-RU" sz="1400" b="1" dirty="0">
                <a:solidFill>
                  <a:srgbClr val="000099"/>
                </a:solidFill>
              </a:rPr>
              <a:t> в </a:t>
            </a:r>
            <a:r>
              <a:rPr lang="en-GB" altLang="ru-RU" sz="1400" b="1" dirty="0" err="1">
                <a:solidFill>
                  <a:srgbClr val="000099"/>
                </a:solidFill>
              </a:rPr>
              <a:t>отношениях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Других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источников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существует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Замечание</a:t>
            </a:r>
            <a:r>
              <a:rPr lang="ru-RU" altLang="ru-RU" sz="1400" b="1" u="sng" dirty="0">
                <a:solidFill>
                  <a:srgbClr val="CC3300"/>
                </a:solidFill>
              </a:rPr>
              <a:t> 2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ru-RU" altLang="ru-RU" sz="1400" b="1" u="sng" dirty="0">
                <a:solidFill>
                  <a:srgbClr val="CC3300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Затруднения в задании семантики могут возникнуть, Например, если имеются атрибуты, задающие </a:t>
            </a:r>
            <a:r>
              <a:rPr lang="ru-RU" altLang="ru-RU" sz="1400" dirty="0" err="1">
                <a:solidFill>
                  <a:srgbClr val="000099"/>
                </a:solidFill>
              </a:rPr>
              <a:t>временн</a:t>
            </a:r>
            <a:r>
              <a:rPr lang="en-US" altLang="ru-RU" sz="1400" dirty="0">
                <a:solidFill>
                  <a:srgbClr val="000099"/>
                </a:solidFill>
              </a:rPr>
              <a:t>`</a:t>
            </a:r>
            <a:r>
              <a:rPr lang="ru-RU" altLang="ru-RU" sz="1400" dirty="0" err="1">
                <a:solidFill>
                  <a:srgbClr val="000099"/>
                </a:solidFill>
              </a:rPr>
              <a:t>ые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(темпоральные) свойства сущности.</a:t>
            </a:r>
            <a:endParaRPr lang="en-GB" altLang="ru-RU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9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Свойства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0" y="461651"/>
            <a:ext cx="91440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Основные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отношений</a:t>
            </a:r>
            <a:r>
              <a:rPr lang="en-GB" altLang="ru-RU" sz="1400" dirty="0">
                <a:solidFill>
                  <a:srgbClr val="000099"/>
                </a:solidFill>
              </a:rPr>
              <a:t> (в </a:t>
            </a:r>
            <a:r>
              <a:rPr lang="ru-RU" altLang="ru-RU" sz="1400" dirty="0">
                <a:solidFill>
                  <a:srgbClr val="000099"/>
                </a:solidFill>
              </a:rPr>
              <a:t>реляционной </a:t>
            </a:r>
            <a:r>
              <a:rPr lang="en-GB" altLang="ru-RU" sz="1400" dirty="0" err="1">
                <a:solidFill>
                  <a:srgbClr val="000099"/>
                </a:solidFill>
              </a:rPr>
              <a:t>теории</a:t>
            </a:r>
            <a:r>
              <a:rPr lang="en-GB" altLang="ru-RU" sz="1400" dirty="0">
                <a:solidFill>
                  <a:srgbClr val="000099"/>
                </a:solidFill>
              </a:rPr>
              <a:t>):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Кортежи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Атрибуты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упорядочены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конечно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Любой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должен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содержать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типа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Все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используемые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типы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должны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простыми</a:t>
            </a:r>
            <a:endParaRPr lang="en-GB" altLang="ru-RU" sz="1400" dirty="0">
              <a:solidFill>
                <a:srgbClr val="000099"/>
              </a:solidFill>
            </a:endParaRP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Отношение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обладает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метрическими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свойствами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такими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ширина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столбцов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число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кортежей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т.д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endParaRPr lang="en-GB" altLang="ru-RU" sz="1400" b="1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0"/>
              </a:spcBef>
              <a:spcAft>
                <a:spcPts val="600"/>
              </a:spcAft>
              <a:buNone/>
              <a:tabLst>
                <a:tab pos="883444" algn="l"/>
                <a:tab pos="1569244" algn="l"/>
                <a:tab pos="2255044" algn="l"/>
                <a:tab pos="2940844" algn="l"/>
                <a:tab pos="3626644" algn="l"/>
                <a:tab pos="4312444" algn="l"/>
                <a:tab pos="4998244" algn="l"/>
                <a:tab pos="5684044" algn="l"/>
                <a:tab pos="6369844" algn="l"/>
                <a:tab pos="7055644" algn="l"/>
                <a:tab pos="7741444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Замечание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реализациях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отсутствие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у</a:t>
            </a:r>
            <a:r>
              <a:rPr lang="en-GB" altLang="ru-RU" sz="1400" dirty="0" err="1">
                <a:solidFill>
                  <a:srgbClr val="000099"/>
                </a:solidFill>
              </a:rPr>
              <a:t>порядоченности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может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быть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удобным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или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реализуемым</a:t>
            </a:r>
            <a:r>
              <a:rPr lang="en-GB" altLang="ru-RU" sz="1400" dirty="0">
                <a:solidFill>
                  <a:srgbClr val="000099"/>
                </a:solidFill>
              </a:rPr>
              <a:t>, а </a:t>
            </a:r>
            <a:r>
              <a:rPr lang="en-GB" altLang="ru-RU" sz="1400" dirty="0" err="1">
                <a:solidFill>
                  <a:srgbClr val="000099"/>
                </a:solidFill>
              </a:rPr>
              <a:t>метрические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всегда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важны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поскольку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они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многие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свойства</a:t>
            </a:r>
            <a:r>
              <a:rPr lang="ru-RU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приложения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работающего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базой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данных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Свойства</a:t>
            </a:r>
            <a:r>
              <a:rPr lang="en-GB" altLang="ru-RU" sz="2000" b="1" dirty="0">
                <a:solidFill>
                  <a:srgbClr val="C00000"/>
                </a:solidFill>
              </a:rPr>
              <a:t> </a:t>
            </a:r>
            <a:r>
              <a:rPr lang="en-GB" altLang="ru-RU" sz="2000" b="1" dirty="0" err="1">
                <a:solidFill>
                  <a:srgbClr val="C00000"/>
                </a:solidFill>
              </a:rPr>
              <a:t>отношений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Line 1">
            <a:extLst>
              <a:ext uri="{FF2B5EF4-FFF2-40B4-BE49-F238E27FC236}">
                <a16:creationId xmlns:a16="http://schemas.microsoft.com/office/drawing/2014/main" id="{5DDE495E-FBA8-41F0-863C-CEA34A8FE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041" y="2678980"/>
            <a:ext cx="377428" cy="432197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5763F2A3-FD6B-439C-9EC4-5437EBEC8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300" y="1707430"/>
            <a:ext cx="270272" cy="432197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Oval 3">
            <a:extLst>
              <a:ext uri="{FF2B5EF4-FFF2-40B4-BE49-F238E27FC236}">
                <a16:creationId xmlns:a16="http://schemas.microsoft.com/office/drawing/2014/main" id="{FD370284-5E8E-4450-862A-D213F27BA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912" y="2084858"/>
            <a:ext cx="1457325" cy="647700"/>
          </a:xfrm>
          <a:prstGeom prst="ellipse">
            <a:avLst/>
          </a:prstGeom>
          <a:gradFill rotWithShape="0">
            <a:gsLst>
              <a:gs pos="0">
                <a:srgbClr val="FFFF66"/>
              </a:gs>
              <a:gs pos="100000">
                <a:srgbClr val="FFCC66"/>
              </a:gs>
            </a:gsLst>
            <a:path path="shape">
              <a:fillToRect l="50000" t="50000" r="50000" b="50000"/>
            </a:path>
          </a:gradFill>
          <a:ln w="1908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altLang="ru-RU" sz="1350" dirty="0" err="1"/>
              <a:t>Свойства</a:t>
            </a:r>
            <a:r>
              <a:rPr lang="en-GB" altLang="ru-RU" sz="1350" dirty="0"/>
              <a:t> </a:t>
            </a:r>
            <a:r>
              <a:rPr lang="en-GB" altLang="ru-RU" sz="1350" dirty="0" err="1"/>
              <a:t>отношений</a:t>
            </a:r>
            <a:endParaRPr lang="en-GB" altLang="ru-RU" sz="1350" dirty="0"/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C7D084D0-634C-4E47-8D6C-2E0793050E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9196" y="1707430"/>
            <a:ext cx="271463" cy="433388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grpSp>
        <p:nvGrpSpPr>
          <p:cNvPr id="10" name="Group 6">
            <a:extLst>
              <a:ext uri="{FF2B5EF4-FFF2-40B4-BE49-F238E27FC236}">
                <a16:creationId xmlns:a16="http://schemas.microsoft.com/office/drawing/2014/main" id="{C3C01D5B-28CA-4331-A8E3-50EA5CC860FA}"/>
              </a:ext>
            </a:extLst>
          </p:cNvPr>
          <p:cNvGrpSpPr>
            <a:grpSpLocks/>
          </p:cNvGrpSpPr>
          <p:nvPr/>
        </p:nvGrpSpPr>
        <p:grpSpPr bwMode="auto">
          <a:xfrm>
            <a:off x="2176934" y="627534"/>
            <a:ext cx="2160985" cy="1079897"/>
            <a:chOff x="793" y="618"/>
            <a:chExt cx="1815" cy="907"/>
          </a:xfrm>
        </p:grpSpPr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F9AAC05-B581-428E-8D4C-BD94337DB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618"/>
              <a:ext cx="1815" cy="907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59999"/>
              </a:srgbClr>
            </a:solidFill>
            <a:ln w="255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9E1F2FA3-9AA3-4E99-86D7-F28B42F87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" y="664"/>
              <a:ext cx="1711" cy="155"/>
            </a:xfrm>
            <a:prstGeom prst="rect">
              <a:avLst/>
            </a:prstGeom>
            <a:gradFill rotWithShape="0">
              <a:gsLst>
                <a:gs pos="0">
                  <a:srgbClr val="FFCC99"/>
                </a:gs>
                <a:gs pos="50000">
                  <a:srgbClr val="FFFF66"/>
                </a:gs>
                <a:gs pos="100000">
                  <a:srgbClr val="FFCC9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750"/>
                </a:spcBef>
                <a:buNone/>
              </a:pPr>
              <a:r>
                <a:rPr lang="en-GB" altLang="ru-RU" sz="1200">
                  <a:latin typeface="Georgia" panose="02040502050405020303" pitchFamily="18" charset="0"/>
                </a:rPr>
                <a:t>Кортежи </a:t>
              </a:r>
              <a:r>
                <a:rPr lang="en-GB" altLang="ru-RU" sz="1200" b="1">
                  <a:latin typeface="Georgia" panose="02040502050405020303" pitchFamily="18" charset="0"/>
                </a:rPr>
                <a:t>не упорядочены</a:t>
              </a:r>
            </a:p>
          </p:txBody>
        </p:sp>
        <p:grpSp>
          <p:nvGrpSpPr>
            <p:cNvPr id="13" name="Group 9">
              <a:extLst>
                <a:ext uri="{FF2B5EF4-FFF2-40B4-BE49-F238E27FC236}">
                  <a16:creationId xmlns:a16="http://schemas.microsoft.com/office/drawing/2014/main" id="{C98ECA66-359C-4FEB-B492-0D0FE919A9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0" y="890"/>
              <a:ext cx="1145" cy="544"/>
              <a:chOff x="1080" y="890"/>
              <a:chExt cx="1145" cy="544"/>
            </a:xfrm>
          </p:grpSpPr>
          <p:sp>
            <p:nvSpPr>
              <p:cNvPr id="16" name="AutoShape 10">
                <a:extLst>
                  <a:ext uri="{FF2B5EF4-FFF2-40B4-BE49-F238E27FC236}">
                    <a16:creationId xmlns:a16="http://schemas.microsoft.com/office/drawing/2014/main" id="{62678EB0-976C-40E4-8588-DAE4CAE68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890"/>
                <a:ext cx="573" cy="181"/>
              </a:xfrm>
              <a:prstGeom prst="roundRect">
                <a:avLst>
                  <a:gd name="adj" fmla="val 16667"/>
                </a:avLst>
              </a:prstGeom>
              <a:solidFill>
                <a:srgbClr val="ACD70F">
                  <a:alpha val="79999"/>
                </a:srgbClr>
              </a:solidFill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r>
                  <a:rPr lang="en-GB" altLang="ru-RU" sz="1200" b="1">
                    <a:latin typeface="Times New Roman" panose="02020603050405020304" pitchFamily="18" charset="0"/>
                  </a:rPr>
                  <a:t>кортеж</a:t>
                </a:r>
              </a:p>
            </p:txBody>
          </p:sp>
          <p:sp>
            <p:nvSpPr>
              <p:cNvPr id="17" name="AutoShape 11">
                <a:extLst>
                  <a:ext uri="{FF2B5EF4-FFF2-40B4-BE49-F238E27FC236}">
                    <a16:creationId xmlns:a16="http://schemas.microsoft.com/office/drawing/2014/main" id="{7E67DEA1-B16B-4979-A662-AE04751A2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982"/>
                <a:ext cx="573" cy="181"/>
              </a:xfrm>
              <a:prstGeom prst="roundRect">
                <a:avLst>
                  <a:gd name="adj" fmla="val 16667"/>
                </a:avLst>
              </a:prstGeom>
              <a:solidFill>
                <a:srgbClr val="ACD70F">
                  <a:alpha val="79999"/>
                </a:srgbClr>
              </a:solidFill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r>
                  <a:rPr lang="en-GB" altLang="ru-RU" sz="1200" b="1">
                    <a:latin typeface="Times New Roman" panose="02020603050405020304" pitchFamily="18" charset="0"/>
                  </a:rPr>
                  <a:t>кортеж</a:t>
                </a:r>
              </a:p>
            </p:txBody>
          </p:sp>
          <p:sp>
            <p:nvSpPr>
              <p:cNvPr id="18" name="AutoShape 12">
                <a:extLst>
                  <a:ext uri="{FF2B5EF4-FFF2-40B4-BE49-F238E27FC236}">
                    <a16:creationId xmlns:a16="http://schemas.microsoft.com/office/drawing/2014/main" id="{4CFE8ABC-D1FB-465A-A030-BC8E320C0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1072"/>
                <a:ext cx="573" cy="181"/>
              </a:xfrm>
              <a:prstGeom prst="roundRect">
                <a:avLst>
                  <a:gd name="adj" fmla="val 16667"/>
                </a:avLst>
              </a:prstGeom>
              <a:solidFill>
                <a:srgbClr val="ACD70F">
                  <a:alpha val="79999"/>
                </a:srgbClr>
              </a:solidFill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r>
                  <a:rPr lang="en-GB" altLang="ru-RU" sz="1200" b="1">
                    <a:latin typeface="Times New Roman" panose="02020603050405020304" pitchFamily="18" charset="0"/>
                  </a:rPr>
                  <a:t>кортеж</a:t>
                </a:r>
              </a:p>
            </p:txBody>
          </p:sp>
          <p:sp>
            <p:nvSpPr>
              <p:cNvPr id="19" name="AutoShape 13">
                <a:extLst>
                  <a:ext uri="{FF2B5EF4-FFF2-40B4-BE49-F238E27FC236}">
                    <a16:creationId xmlns:a16="http://schemas.microsoft.com/office/drawing/2014/main" id="{B3A740BF-4C10-4573-8523-C091FEE4A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1163"/>
                <a:ext cx="573" cy="181"/>
              </a:xfrm>
              <a:prstGeom prst="roundRect">
                <a:avLst>
                  <a:gd name="adj" fmla="val 16667"/>
                </a:avLst>
              </a:prstGeom>
              <a:solidFill>
                <a:srgbClr val="ACD70F">
                  <a:alpha val="79999"/>
                </a:srgbClr>
              </a:solidFill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r>
                  <a:rPr lang="en-GB" altLang="ru-RU" sz="1200" b="1">
                    <a:latin typeface="Times New Roman" panose="02020603050405020304" pitchFamily="18" charset="0"/>
                  </a:rPr>
                  <a:t>кортеж</a:t>
                </a:r>
              </a:p>
            </p:txBody>
          </p:sp>
          <p:sp>
            <p:nvSpPr>
              <p:cNvPr id="20" name="AutoShape 14">
                <a:extLst>
                  <a:ext uri="{FF2B5EF4-FFF2-40B4-BE49-F238E27FC236}">
                    <a16:creationId xmlns:a16="http://schemas.microsoft.com/office/drawing/2014/main" id="{EFE228D2-99B9-4986-BB90-77C290069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1254"/>
                <a:ext cx="573" cy="181"/>
              </a:xfrm>
              <a:prstGeom prst="roundRect">
                <a:avLst>
                  <a:gd name="adj" fmla="val 16667"/>
                </a:avLst>
              </a:prstGeom>
              <a:solidFill>
                <a:srgbClr val="ACD70F">
                  <a:alpha val="79999"/>
                </a:srgbClr>
              </a:solidFill>
              <a:ln w="15840">
                <a:solidFill>
                  <a:srgbClr val="99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lnSpc>
                    <a:spcPct val="93000"/>
                  </a:lnSpc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2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1pPr>
                <a:lvl2pPr marL="742950" indent="-285750">
                  <a:lnSpc>
                    <a:spcPct val="93000"/>
                  </a:lnSpc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8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2pPr>
                <a:lvl3pPr marL="1143000" indent="-228600">
                  <a:lnSpc>
                    <a:spcPct val="93000"/>
                  </a:lnSpc>
                  <a:spcBef>
                    <a:spcPts val="6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3pPr>
                <a:lvl4pPr marL="16002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–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4pPr>
                <a:lvl5pPr marL="2057400" indent="-228600">
                  <a:lnSpc>
                    <a:spcPct val="93000"/>
                  </a:lnSpc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5pPr>
                <a:lvl6pPr marL="25146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6pPr>
                <a:lvl7pPr marL="29718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7pPr>
                <a:lvl8pPr marL="34290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8pPr>
                <a:lvl9pPr marL="3886200" indent="-228600" defTabSz="449263" eaLnBrk="0" fontAlgn="base" hangingPunct="0">
                  <a:lnSpc>
                    <a:spcPct val="93000"/>
                  </a:lnSpc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»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Lucida Sans Unicode" panose="020B0602030504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 typeface="Times New Roman" panose="02020603050405020304" pitchFamily="18" charset="0"/>
                  <a:buNone/>
                </a:pPr>
                <a:r>
                  <a:rPr lang="en-GB" altLang="ru-RU" sz="1200" b="1">
                    <a:latin typeface="Times New Roman" panose="02020603050405020304" pitchFamily="18" charset="0"/>
                  </a:rPr>
                  <a:t>кортеж1</a:t>
                </a:r>
              </a:p>
            </p:txBody>
          </p:sp>
        </p:grp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B95B8F61-B242-4035-8668-71BDA1D22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3" y="889"/>
              <a:ext cx="812" cy="456"/>
            </a:xfrm>
            <a:prstGeom prst="line">
              <a:avLst/>
            </a:prstGeom>
            <a:noFill/>
            <a:ln w="79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604CAF4E-1F9F-47B0-AB51-081130FD28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1" y="845"/>
              <a:ext cx="716" cy="454"/>
            </a:xfrm>
            <a:prstGeom prst="line">
              <a:avLst/>
            </a:prstGeom>
            <a:noFill/>
            <a:ln w="792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21" name="Group 17">
            <a:extLst>
              <a:ext uri="{FF2B5EF4-FFF2-40B4-BE49-F238E27FC236}">
                <a16:creationId xmlns:a16="http://schemas.microsoft.com/office/drawing/2014/main" id="{C4BCF4DF-9610-4B82-A0B7-2D2538017CE6}"/>
              </a:ext>
            </a:extLst>
          </p:cNvPr>
          <p:cNvGrpSpPr>
            <a:grpSpLocks/>
          </p:cNvGrpSpPr>
          <p:nvPr/>
        </p:nvGrpSpPr>
        <p:grpSpPr bwMode="auto">
          <a:xfrm>
            <a:off x="4932040" y="627534"/>
            <a:ext cx="2159793" cy="1079897"/>
            <a:chOff x="3107" y="618"/>
            <a:chExt cx="1814" cy="907"/>
          </a:xfrm>
        </p:grpSpPr>
        <p:sp>
          <p:nvSpPr>
            <p:cNvPr id="22" name="AutoShape 18">
              <a:extLst>
                <a:ext uri="{FF2B5EF4-FFF2-40B4-BE49-F238E27FC236}">
                  <a16:creationId xmlns:a16="http://schemas.microsoft.com/office/drawing/2014/main" id="{175CE779-EDF8-447C-8EFD-026D0276A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618"/>
              <a:ext cx="1814" cy="907"/>
            </a:xfrm>
            <a:prstGeom prst="roundRect">
              <a:avLst>
                <a:gd name="adj" fmla="val 16667"/>
              </a:avLst>
            </a:prstGeom>
            <a:solidFill>
              <a:srgbClr val="FFCC66">
                <a:alpha val="59999"/>
              </a:srgbClr>
            </a:solidFill>
            <a:ln w="255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ru-RU" altLang="ru-RU" sz="1350">
                <a:solidFill>
                  <a:schemeClr val="bg1"/>
                </a:solidFill>
              </a:endParaRPr>
            </a:p>
          </p:txBody>
        </p:sp>
        <p:sp>
          <p:nvSpPr>
            <p:cNvPr id="23" name="Text Box 19">
              <a:extLst>
                <a:ext uri="{FF2B5EF4-FFF2-40B4-BE49-F238E27FC236}">
                  <a16:creationId xmlns:a16="http://schemas.microsoft.com/office/drawing/2014/main" id="{52347AD3-FFF7-467A-8C39-0EE4D4862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5" y="664"/>
              <a:ext cx="1765" cy="155"/>
            </a:xfrm>
            <a:prstGeom prst="rect">
              <a:avLst/>
            </a:prstGeom>
            <a:gradFill rotWithShape="0">
              <a:gsLst>
                <a:gs pos="0">
                  <a:srgbClr val="FFCC66"/>
                </a:gs>
                <a:gs pos="50000">
                  <a:srgbClr val="FFFF66"/>
                </a:gs>
                <a:gs pos="100000">
                  <a:srgbClr val="FFCC66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750"/>
                </a:spcBef>
                <a:buNone/>
              </a:pPr>
              <a:r>
                <a:rPr lang="en-GB" altLang="ru-RU" sz="1200">
                  <a:latin typeface="Georgia" panose="02040502050405020303" pitchFamily="18" charset="0"/>
                </a:rPr>
                <a:t>Атрибуты </a:t>
              </a:r>
              <a:r>
                <a:rPr lang="en-GB" altLang="ru-RU" sz="1200" b="1">
                  <a:latin typeface="Georgia" panose="02040502050405020303" pitchFamily="18" charset="0"/>
                </a:rPr>
                <a:t>не упорядочены</a:t>
              </a:r>
            </a:p>
          </p:txBody>
        </p:sp>
        <p:grpSp>
          <p:nvGrpSpPr>
            <p:cNvPr id="24" name="Group 20">
              <a:extLst>
                <a:ext uri="{FF2B5EF4-FFF2-40B4-BE49-F238E27FC236}">
                  <a16:creationId xmlns:a16="http://schemas.microsoft.com/office/drawing/2014/main" id="{51CB3FCB-CCB8-4F5E-8CA1-A26CF1985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845"/>
              <a:ext cx="1335" cy="543"/>
              <a:chOff x="3202" y="845"/>
              <a:chExt cx="1335" cy="543"/>
            </a:xfrm>
          </p:grpSpPr>
          <p:grpSp>
            <p:nvGrpSpPr>
              <p:cNvPr id="25" name="Group 21">
                <a:extLst>
                  <a:ext uri="{FF2B5EF4-FFF2-40B4-BE49-F238E27FC236}">
                    <a16:creationId xmlns:a16="http://schemas.microsoft.com/office/drawing/2014/main" id="{F687BCF6-657E-4443-8839-AAB828567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02" y="845"/>
                <a:ext cx="1335" cy="543"/>
                <a:chOff x="3202" y="845"/>
                <a:chExt cx="1335" cy="543"/>
              </a:xfrm>
            </p:grpSpPr>
            <p:sp>
              <p:nvSpPr>
                <p:cNvPr id="28" name="Oval 22">
                  <a:extLst>
                    <a:ext uri="{FF2B5EF4-FFF2-40B4-BE49-F238E27FC236}">
                      <a16:creationId xmlns:a16="http://schemas.microsoft.com/office/drawing/2014/main" id="{52A7F0DA-E9E8-4D16-B431-288A16AC9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2" y="845"/>
                  <a:ext cx="859" cy="182"/>
                </a:xfrm>
                <a:prstGeom prst="ellipse">
                  <a:avLst/>
                </a:prstGeom>
                <a:solidFill>
                  <a:srgbClr val="ACD70F"/>
                </a:solidFill>
                <a:ln w="2232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67500" tIns="35100" rIns="67500" bIns="35100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Times New Roman" panose="02020603050405020304" pitchFamily="18" charset="0"/>
                    <a:buNone/>
                  </a:pPr>
                  <a:r>
                    <a:rPr lang="en-GB" altLang="ru-RU" sz="1050" b="1">
                      <a:latin typeface="Times New Roman" panose="02020603050405020304" pitchFamily="18" charset="0"/>
                    </a:rPr>
                    <a:t>имя_атрибута</a:t>
                  </a:r>
                </a:p>
              </p:txBody>
            </p:sp>
            <p:sp>
              <p:nvSpPr>
                <p:cNvPr id="29" name="Oval 23">
                  <a:extLst>
                    <a:ext uri="{FF2B5EF4-FFF2-40B4-BE49-F238E27FC236}">
                      <a16:creationId xmlns:a16="http://schemas.microsoft.com/office/drawing/2014/main" id="{F90DBCAD-6937-4BDC-9BAD-3BC7B9DBEE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97" y="935"/>
                  <a:ext cx="859" cy="182"/>
                </a:xfrm>
                <a:prstGeom prst="ellipse">
                  <a:avLst/>
                </a:prstGeom>
                <a:solidFill>
                  <a:srgbClr val="ACD70F"/>
                </a:solidFill>
                <a:ln w="2232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67500" tIns="35100" rIns="67500" bIns="35100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Times New Roman" panose="02020603050405020304" pitchFamily="18" charset="0"/>
                    <a:buNone/>
                  </a:pPr>
                  <a:r>
                    <a:rPr lang="en-GB" altLang="ru-RU" sz="1050" b="1">
                      <a:latin typeface="Times New Roman" panose="02020603050405020304" pitchFamily="18" charset="0"/>
                    </a:rPr>
                    <a:t>имя_атрибута</a:t>
                  </a:r>
                </a:p>
              </p:txBody>
            </p:sp>
            <p:sp>
              <p:nvSpPr>
                <p:cNvPr id="30" name="Oval 24">
                  <a:extLst>
                    <a:ext uri="{FF2B5EF4-FFF2-40B4-BE49-F238E27FC236}">
                      <a16:creationId xmlns:a16="http://schemas.microsoft.com/office/drawing/2014/main" id="{2478FBF4-815E-4E89-B224-38B5DBD51A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0" y="1026"/>
                  <a:ext cx="859" cy="182"/>
                </a:xfrm>
                <a:prstGeom prst="ellipse">
                  <a:avLst/>
                </a:prstGeom>
                <a:solidFill>
                  <a:srgbClr val="ACD70F"/>
                </a:solidFill>
                <a:ln w="2232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67500" tIns="35100" rIns="67500" bIns="35100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Times New Roman" panose="02020603050405020304" pitchFamily="18" charset="0"/>
                    <a:buNone/>
                  </a:pPr>
                  <a:r>
                    <a:rPr lang="en-GB" altLang="ru-RU" sz="1050" b="1">
                      <a:latin typeface="Times New Roman" panose="02020603050405020304" pitchFamily="18" charset="0"/>
                    </a:rPr>
                    <a:t>имя_атрибута</a:t>
                  </a:r>
                </a:p>
              </p:txBody>
            </p:sp>
            <p:sp>
              <p:nvSpPr>
                <p:cNvPr id="31" name="Oval 25">
                  <a:extLst>
                    <a:ext uri="{FF2B5EF4-FFF2-40B4-BE49-F238E27FC236}">
                      <a16:creationId xmlns:a16="http://schemas.microsoft.com/office/drawing/2014/main" id="{80A7004A-49D1-4317-BE38-9A6352F864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" y="1117"/>
                  <a:ext cx="859" cy="182"/>
                </a:xfrm>
                <a:prstGeom prst="ellipse">
                  <a:avLst/>
                </a:prstGeom>
                <a:solidFill>
                  <a:srgbClr val="ACD70F"/>
                </a:solidFill>
                <a:ln w="2232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67500" tIns="35100" rIns="67500" bIns="35100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Times New Roman" panose="02020603050405020304" pitchFamily="18" charset="0"/>
                    <a:buNone/>
                  </a:pPr>
                  <a:r>
                    <a:rPr lang="en-GB" altLang="ru-RU" sz="1050" b="1">
                      <a:latin typeface="Times New Roman" panose="02020603050405020304" pitchFamily="18" charset="0"/>
                    </a:rPr>
                    <a:t>имя_атрибута</a:t>
                  </a:r>
                </a:p>
              </p:txBody>
            </p:sp>
            <p:sp>
              <p:nvSpPr>
                <p:cNvPr id="32" name="Oval 26">
                  <a:extLst>
                    <a:ext uri="{FF2B5EF4-FFF2-40B4-BE49-F238E27FC236}">
                      <a16:creationId xmlns:a16="http://schemas.microsoft.com/office/drawing/2014/main" id="{0D52B907-EE52-4A31-8C26-E80A477D8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79" y="1207"/>
                  <a:ext cx="859" cy="182"/>
                </a:xfrm>
                <a:prstGeom prst="ellipse">
                  <a:avLst/>
                </a:prstGeom>
                <a:solidFill>
                  <a:srgbClr val="ACD70F"/>
                </a:solidFill>
                <a:ln w="22320">
                  <a:solidFill>
                    <a:srgbClr val="9933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67500" tIns="35100" rIns="67500" bIns="35100" anchor="ctr"/>
                <a:lstStyle>
                  <a:lvl1pPr>
                    <a:lnSpc>
                      <a:spcPct val="93000"/>
                    </a:lnSpc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32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1pPr>
                  <a:lvl2pPr marL="742950" indent="-285750">
                    <a:lnSpc>
                      <a:spcPct val="93000"/>
                    </a:lnSpc>
                    <a:spcBef>
                      <a:spcPts val="7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8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2pPr>
                  <a:lvl3pPr marL="1143000" indent="-228600">
                    <a:lnSpc>
                      <a:spcPct val="93000"/>
                    </a:lnSpc>
                    <a:spcBef>
                      <a:spcPts val="6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•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3pPr>
                  <a:lvl4pPr marL="16002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–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4pPr>
                  <a:lvl5pPr marL="2057400" indent="-228600">
                    <a:lnSpc>
                      <a:spcPct val="93000"/>
                    </a:lnSpc>
                    <a:spcBef>
                      <a:spcPts val="500"/>
                    </a:spcBef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5pPr>
                  <a:lvl6pPr marL="25146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6pPr>
                  <a:lvl7pPr marL="29718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7pPr>
                  <a:lvl8pPr marL="34290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8pPr>
                  <a:lvl9pPr marL="3886200" indent="-228600" defTabSz="449263" eaLnBrk="0" fontAlgn="base" hangingPunct="0">
                    <a:lnSpc>
                      <a:spcPct val="93000"/>
                    </a:lnSpc>
                    <a:spcBef>
                      <a:spcPts val="50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Arial" panose="020B0604020202020204" pitchFamily="34" charset="0"/>
                    <a:buChar char="»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000">
                      <a:solidFill>
                        <a:srgbClr val="000000"/>
                      </a:solidFill>
                      <a:latin typeface="Arial" panose="020B0604020202020204" pitchFamily="34" charset="0"/>
                      <a:cs typeface="Lucida Sans Unicode" panose="020B060203050402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Font typeface="Times New Roman" panose="02020603050405020304" pitchFamily="18" charset="0"/>
                    <a:buNone/>
                  </a:pPr>
                  <a:r>
                    <a:rPr lang="en-GB" altLang="ru-RU" sz="1050" b="1">
                      <a:latin typeface="Times New Roman" panose="02020603050405020304" pitchFamily="18" charset="0"/>
                    </a:rPr>
                    <a:t>имя_атрибута1</a:t>
                  </a:r>
                </a:p>
              </p:txBody>
            </p:sp>
          </p:grpSp>
          <p:sp>
            <p:nvSpPr>
              <p:cNvPr id="26" name="Line 27">
                <a:extLst>
                  <a:ext uri="{FF2B5EF4-FFF2-40B4-BE49-F238E27FC236}">
                    <a16:creationId xmlns:a16="http://schemas.microsoft.com/office/drawing/2014/main" id="{65E10869-1175-4CA3-8BB5-1D59C72F47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9" y="889"/>
                <a:ext cx="813" cy="456"/>
              </a:xfrm>
              <a:prstGeom prst="line">
                <a:avLst/>
              </a:prstGeom>
              <a:noFill/>
              <a:ln w="79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81248922-D20C-4115-9760-90C86857E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88" y="845"/>
                <a:ext cx="669" cy="408"/>
              </a:xfrm>
              <a:prstGeom prst="line">
                <a:avLst/>
              </a:prstGeom>
              <a:noFill/>
              <a:ln w="792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</p:grpSp>
      <p:sp>
        <p:nvSpPr>
          <p:cNvPr id="33" name="Line 29">
            <a:extLst>
              <a:ext uri="{FF2B5EF4-FFF2-40B4-BE49-F238E27FC236}">
                <a16:creationId xmlns:a16="http://schemas.microsoft.com/office/drawing/2014/main" id="{216585FC-5083-4F88-ADF4-AE8D4F7E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237" y="2409900"/>
            <a:ext cx="756047" cy="1190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4" name="AutoShape 30">
            <a:extLst>
              <a:ext uri="{FF2B5EF4-FFF2-40B4-BE49-F238E27FC236}">
                <a16:creationId xmlns:a16="http://schemas.microsoft.com/office/drawing/2014/main" id="{58AFB219-B4F2-4D20-AD86-90202AE7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115" y="2084859"/>
            <a:ext cx="1970484" cy="864394"/>
          </a:xfrm>
          <a:prstGeom prst="roundRect">
            <a:avLst>
              <a:gd name="adj" fmla="val 16667"/>
            </a:avLst>
          </a:prstGeom>
          <a:solidFill>
            <a:srgbClr val="FFD585">
              <a:alpha val="70195"/>
            </a:srgbClr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200" b="1">
                <a:latin typeface="Georgia" panose="02040502050405020303" pitchFamily="18" charset="0"/>
              </a:rPr>
              <a:t>У отношения </a:t>
            </a:r>
            <a:r>
              <a:rPr lang="en-GB" altLang="ru-RU" sz="1200" b="1">
                <a:solidFill>
                  <a:srgbClr val="FFCC00"/>
                </a:solidFill>
                <a:latin typeface="Georgia" panose="02040502050405020303" pitchFamily="18" charset="0"/>
              </a:rPr>
              <a:t>нет</a:t>
            </a:r>
            <a:r>
              <a:rPr lang="en-GB" altLang="ru-RU" sz="1200" b="1">
                <a:latin typeface="Georgia" panose="02040502050405020303" pitchFamily="18" charset="0"/>
              </a:rPr>
              <a:t> </a:t>
            </a:r>
            <a:r>
              <a:rPr lang="en-GB" altLang="ru-RU" sz="1200" b="1">
                <a:solidFill>
                  <a:srgbClr val="FFCC00"/>
                </a:solidFill>
                <a:latin typeface="Georgia" panose="02040502050405020303" pitchFamily="18" charset="0"/>
              </a:rPr>
              <a:t>метрических свойств.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200" b="1">
                <a:latin typeface="Georgia" panose="02040502050405020303" pitchFamily="18" charset="0"/>
              </a:rPr>
              <a:t>(ширина столбцов, 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en-GB" altLang="ru-RU" sz="1200" b="1">
                <a:latin typeface="Georgia" panose="02040502050405020303" pitchFamily="18" charset="0"/>
              </a:rPr>
              <a:t>число записей,…)</a:t>
            </a:r>
            <a:r>
              <a:rPr lang="ar-SA" altLang="ru-RU" sz="1200" b="1">
                <a:latin typeface="Georgia" panose="02040502050405020303" pitchFamily="18" charset="0"/>
                <a:cs typeface="Arial" panose="020B0604020202020204" pitchFamily="34" charset="0"/>
              </a:rPr>
              <a:t>‏</a:t>
            </a:r>
            <a:endParaRPr lang="en-GB" altLang="ru-RU" sz="1200" b="1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35" name="Line 31">
            <a:extLst>
              <a:ext uri="{FF2B5EF4-FFF2-40B4-BE49-F238E27FC236}">
                <a16:creationId xmlns:a16="http://schemas.microsoft.com/office/drawing/2014/main" id="{1E06D145-1E3A-4376-8A51-D37790D9A1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1600" y="2409900"/>
            <a:ext cx="594122" cy="1190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6" name="AutoShape 32">
            <a:extLst>
              <a:ext uri="{FF2B5EF4-FFF2-40B4-BE49-F238E27FC236}">
                <a16:creationId xmlns:a16="http://schemas.microsoft.com/office/drawing/2014/main" id="{4E7A3B79-B588-458F-A911-6A436B510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693" y="3111177"/>
            <a:ext cx="3025379" cy="1458516"/>
          </a:xfrm>
          <a:prstGeom prst="roundRect">
            <a:avLst>
              <a:gd name="adj" fmla="val 16667"/>
            </a:avLst>
          </a:prstGeom>
          <a:solidFill>
            <a:srgbClr val="FFD585">
              <a:alpha val="70195"/>
            </a:srgbClr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Font typeface="Georgia" panose="02040502050405020303" pitchFamily="18" charset="0"/>
              <a:buNone/>
            </a:pPr>
            <a:r>
              <a:rPr lang="en-GB" altLang="ru-RU" sz="1200" b="1">
                <a:solidFill>
                  <a:schemeClr val="tx1"/>
                </a:solidFill>
                <a:latin typeface="Georgia" panose="02040502050405020303" pitchFamily="18" charset="0"/>
              </a:rPr>
              <a:t>Любой атрибут</a:t>
            </a:r>
            <a:r>
              <a:rPr lang="en-GB" altLang="ru-RU" sz="1200" b="1">
                <a:latin typeface="Georgia" panose="02040502050405020303" pitchFamily="18" charset="0"/>
              </a:rPr>
              <a:t> отношения </a:t>
            </a:r>
            <a:r>
              <a:rPr lang="en-GB" altLang="ru-RU" sz="1200" b="1">
                <a:solidFill>
                  <a:schemeClr val="tx1"/>
                </a:solidFill>
                <a:latin typeface="Georgia" panose="02040502050405020303" pitchFamily="18" charset="0"/>
              </a:rPr>
              <a:t>содержит данные одного типа.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800000"/>
              </a:buClr>
              <a:buFont typeface="Arial" panose="020B0604020202020204" pitchFamily="34" charset="0"/>
              <a:buNone/>
            </a:pPr>
            <a:r>
              <a:rPr lang="en-GB" altLang="ru-RU" sz="1200" b="1" i="1">
                <a:solidFill>
                  <a:srgbClr val="800000"/>
                </a:solidFill>
              </a:rPr>
              <a:t>Студент(Фамилия, №_группы)‏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GB" altLang="ru-RU" sz="1200" i="1"/>
              <a:t>(Иванов, 12)‏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GB" altLang="ru-RU" sz="1200" i="1"/>
              <a:t>(Петров,13)‏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GB" altLang="ru-RU" sz="1200" i="1"/>
              <a:t>(Сидоров,14)‏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rabicPeriod"/>
            </a:pPr>
            <a:r>
              <a:rPr lang="en-GB" altLang="ru-RU" sz="1200" i="1"/>
              <a:t>(1112,15)‏</a:t>
            </a:r>
          </a:p>
        </p:txBody>
      </p:sp>
      <p:grpSp>
        <p:nvGrpSpPr>
          <p:cNvPr id="37" name="Group 33">
            <a:extLst>
              <a:ext uri="{FF2B5EF4-FFF2-40B4-BE49-F238E27FC236}">
                <a16:creationId xmlns:a16="http://schemas.microsoft.com/office/drawing/2014/main" id="{4321685C-30F4-413F-B9DB-A85B2D374FCB}"/>
              </a:ext>
            </a:extLst>
          </p:cNvPr>
          <p:cNvGrpSpPr>
            <a:grpSpLocks/>
          </p:cNvGrpSpPr>
          <p:nvPr/>
        </p:nvGrpSpPr>
        <p:grpSpPr bwMode="auto">
          <a:xfrm>
            <a:off x="6120286" y="2084860"/>
            <a:ext cx="1565672" cy="685801"/>
            <a:chOff x="4105" y="1842"/>
            <a:chExt cx="1315" cy="576"/>
          </a:xfrm>
        </p:grpSpPr>
        <p:sp>
          <p:nvSpPr>
            <p:cNvPr id="38" name="AutoShape 34">
              <a:extLst>
                <a:ext uri="{FF2B5EF4-FFF2-40B4-BE49-F238E27FC236}">
                  <a16:creationId xmlns:a16="http://schemas.microsoft.com/office/drawing/2014/main" id="{1CECD30C-0D3C-42A0-BA09-D9479AA88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842"/>
              <a:ext cx="1315" cy="576"/>
            </a:xfrm>
            <a:prstGeom prst="roundRect">
              <a:avLst>
                <a:gd name="adj" fmla="val 16667"/>
              </a:avLst>
            </a:prstGeom>
            <a:solidFill>
              <a:srgbClr val="FFD585">
                <a:alpha val="70195"/>
              </a:srgbClr>
            </a:solidFill>
            <a:ln w="2556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>
                <a:lnSpc>
                  <a:spcPct val="93000"/>
                </a:lnSpc>
                <a:spcBef>
                  <a:spcPts val="8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lnSpc>
                  <a:spcPct val="93000"/>
                </a:lnSpc>
                <a:spcBef>
                  <a:spcPts val="7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lnSpc>
                  <a:spcPct val="93000"/>
                </a:lnSpc>
                <a:spcBef>
                  <a:spcPts val="50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Arial" panose="020B0604020202020204" pitchFamily="34" charset="0"/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rgbClr val="000000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Georgia" panose="02040502050405020303" pitchFamily="18" charset="0"/>
                <a:buNone/>
              </a:pPr>
              <a:r>
                <a:rPr lang="en-GB" altLang="ru-RU" sz="1200" b="1">
                  <a:latin typeface="Georgia" panose="02040502050405020303" pitchFamily="18" charset="0"/>
                </a:rPr>
                <a:t>в </a:t>
              </a:r>
              <a:r>
                <a:rPr lang="ru-RU" altLang="ru-RU" sz="1200" b="1">
                  <a:latin typeface="Georgia" panose="02040502050405020303" pitchFamily="18" charset="0"/>
                </a:rPr>
                <a:t> </a:t>
              </a:r>
              <a:r>
                <a:rPr lang="en-GB" altLang="ru-RU" sz="1200" b="1">
                  <a:latin typeface="Georgia" panose="02040502050405020303" pitchFamily="18" charset="0"/>
                </a:rPr>
                <a:t>отношении</a:t>
              </a:r>
            </a:p>
          </p:txBody>
        </p:sp>
        <p:sp>
          <p:nvSpPr>
            <p:cNvPr id="39" name="Text Box 35">
              <a:extLst>
                <a:ext uri="{FF2B5EF4-FFF2-40B4-BE49-F238E27FC236}">
                  <a16:creationId xmlns:a16="http://schemas.microsoft.com/office/drawing/2014/main" id="{F242402A-E47B-4C55-BB39-DFB1F50D3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1" y="1870"/>
              <a:ext cx="1224" cy="155"/>
            </a:xfrm>
            <a:prstGeom prst="rect">
              <a:avLst/>
            </a:prstGeom>
            <a:gradFill rotWithShape="0">
              <a:gsLst>
                <a:gs pos="0">
                  <a:srgbClr val="FFD585">
                    <a:alpha val="70000"/>
                  </a:srgbClr>
                </a:gs>
                <a:gs pos="50000">
                  <a:srgbClr val="FFFF00"/>
                </a:gs>
                <a:gs pos="100000">
                  <a:srgbClr val="FFD585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spcBef>
                  <a:spcPts val="750"/>
                </a:spcBef>
                <a:buClr>
                  <a:srgbClr val="000000"/>
                </a:buClr>
                <a:buSzPct val="100000"/>
              </a:pPr>
              <a:r>
                <a:rPr lang="en-GB" altLang="ru-RU" sz="1200" b="1">
                  <a:solidFill>
                    <a:srgbClr val="000000"/>
                  </a:solidFill>
                  <a:latin typeface="Georgia" panose="02040502050405020303" pitchFamily="18" charset="0"/>
                </a:rPr>
                <a:t>Число кортежей</a:t>
              </a:r>
            </a:p>
          </p:txBody>
        </p:sp>
        <p:sp>
          <p:nvSpPr>
            <p:cNvPr id="40" name="Text Box 36">
              <a:extLst>
                <a:ext uri="{FF2B5EF4-FFF2-40B4-BE49-F238E27FC236}">
                  <a16:creationId xmlns:a16="http://schemas.microsoft.com/office/drawing/2014/main" id="{B6350603-0D05-42DD-BB60-41DF4AABD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1" y="2233"/>
              <a:ext cx="817" cy="155"/>
            </a:xfrm>
            <a:prstGeom prst="rect">
              <a:avLst/>
            </a:prstGeom>
            <a:gradFill rotWithShape="0">
              <a:gsLst>
                <a:gs pos="0">
                  <a:srgbClr val="FFD585">
                    <a:alpha val="70000"/>
                  </a:srgbClr>
                </a:gs>
                <a:gs pos="50000">
                  <a:srgbClr val="FFFF00"/>
                </a:gs>
                <a:gs pos="100000">
                  <a:srgbClr val="FFD585">
                    <a:alpha val="70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1pPr>
              <a:lvl2pPr marL="742950" indent="-28575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2pPr>
              <a:lvl3pPr marL="11430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3pPr>
              <a:lvl4pPr marL="16002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4pPr>
              <a:lvl5pPr marL="2057400" indent="-22860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cs typeface="Lucida Sans Unicode" panose="020B0602030504020204" pitchFamily="34" charset="0"/>
                </a:defRPr>
              </a:lvl9pPr>
            </a:lstStyle>
            <a:p>
              <a:pPr algn="ctr">
                <a:spcBef>
                  <a:spcPts val="750"/>
                </a:spcBef>
                <a:buClr>
                  <a:srgbClr val="000000"/>
                </a:buClr>
                <a:buSzPct val="100000"/>
              </a:pPr>
              <a:r>
                <a:rPr lang="en-GB" altLang="ru-RU" sz="1200" b="1">
                  <a:solidFill>
                    <a:srgbClr val="000000"/>
                  </a:solidFill>
                  <a:latin typeface="Georgia" panose="02040502050405020303" pitchFamily="18" charset="0"/>
                </a:rPr>
                <a:t>конечно</a:t>
              </a:r>
            </a:p>
          </p:txBody>
        </p:sp>
      </p:grpSp>
      <p:grpSp>
        <p:nvGrpSpPr>
          <p:cNvPr id="41" name="Group 37">
            <a:extLst>
              <a:ext uri="{FF2B5EF4-FFF2-40B4-BE49-F238E27FC236}">
                <a16:creationId xmlns:a16="http://schemas.microsoft.com/office/drawing/2014/main" id="{00EE17C1-7B65-459D-B550-976A096DB975}"/>
              </a:ext>
            </a:extLst>
          </p:cNvPr>
          <p:cNvGrpSpPr>
            <a:grpSpLocks/>
          </p:cNvGrpSpPr>
          <p:nvPr/>
        </p:nvGrpSpPr>
        <p:grpSpPr bwMode="auto">
          <a:xfrm>
            <a:off x="5364237" y="4299421"/>
            <a:ext cx="1187054" cy="164306"/>
            <a:chOff x="3833" y="3702"/>
            <a:chExt cx="997" cy="138"/>
          </a:xfrm>
        </p:grpSpPr>
        <p:sp>
          <p:nvSpPr>
            <p:cNvPr id="42" name="Line 38">
              <a:extLst>
                <a:ext uri="{FF2B5EF4-FFF2-40B4-BE49-F238E27FC236}">
                  <a16:creationId xmlns:a16="http://schemas.microsoft.com/office/drawing/2014/main" id="{03C49B79-ACF9-48E0-AD4D-A6D8316BE7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3841"/>
              <a:ext cx="771" cy="1"/>
            </a:xfrm>
            <a:prstGeom prst="line">
              <a:avLst/>
            </a:prstGeom>
            <a:noFill/>
            <a:ln w="2556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3" name="Line 39">
              <a:extLst>
                <a:ext uri="{FF2B5EF4-FFF2-40B4-BE49-F238E27FC236}">
                  <a16:creationId xmlns:a16="http://schemas.microsoft.com/office/drawing/2014/main" id="{F92E86AC-6B00-4673-8644-743387FE6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702"/>
              <a:ext cx="136" cy="136"/>
            </a:xfrm>
            <a:prstGeom prst="line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44" name="Line 40">
              <a:extLst>
                <a:ext uri="{FF2B5EF4-FFF2-40B4-BE49-F238E27FC236}">
                  <a16:creationId xmlns:a16="http://schemas.microsoft.com/office/drawing/2014/main" id="{9E631E63-36E2-4AC9-AF3E-AF1C6B514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3701"/>
              <a:ext cx="181" cy="138"/>
            </a:xfrm>
            <a:prstGeom prst="line">
              <a:avLst/>
            </a:prstGeom>
            <a:noFill/>
            <a:ln w="2232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45" name="Line 41">
            <a:extLst>
              <a:ext uri="{FF2B5EF4-FFF2-40B4-BE49-F238E27FC236}">
                <a16:creationId xmlns:a16="http://schemas.microsoft.com/office/drawing/2014/main" id="{2A4AAD98-6BAE-4CC5-91D0-9D7F3744BD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0681" y="2678981"/>
            <a:ext cx="703660" cy="648890"/>
          </a:xfrm>
          <a:prstGeom prst="line">
            <a:avLst/>
          </a:prstGeom>
          <a:noFill/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6" name="Line 42">
            <a:extLst>
              <a:ext uri="{FF2B5EF4-FFF2-40B4-BE49-F238E27FC236}">
                <a16:creationId xmlns:a16="http://schemas.microsoft.com/office/drawing/2014/main" id="{3B1AF5A9-3A3F-444A-8A91-78ED08571EC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6934" y="2571824"/>
            <a:ext cx="323850" cy="270272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38A43B1B-942C-444D-8A5F-E880E922C9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23355" y="2571825"/>
            <a:ext cx="377429" cy="272653"/>
          </a:xfrm>
          <a:prstGeom prst="line">
            <a:avLst/>
          </a:prstGeom>
          <a:noFill/>
          <a:ln w="2556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8" name="AutoShape 45">
            <a:extLst>
              <a:ext uri="{FF2B5EF4-FFF2-40B4-BE49-F238E27FC236}">
                <a16:creationId xmlns:a16="http://schemas.microsoft.com/office/drawing/2014/main" id="{2ECA9244-40C6-4E35-A92B-B5588CF7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737" y="3240955"/>
            <a:ext cx="1999060" cy="1079897"/>
          </a:xfrm>
          <a:prstGeom prst="roundRect">
            <a:avLst>
              <a:gd name="adj" fmla="val 16667"/>
            </a:avLst>
          </a:prstGeom>
          <a:solidFill>
            <a:srgbClr val="FFD585">
              <a:alpha val="70195"/>
            </a:srgbClr>
          </a:solidFill>
          <a:ln w="2556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>
              <a:lnSpc>
                <a:spcPct val="93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lnSpc>
                <a:spcPct val="9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lnSpc>
                <a:spcPct val="93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lnSpc>
                <a:spcPct val="93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200" b="1">
                <a:solidFill>
                  <a:schemeClr val="tx1"/>
                </a:solidFill>
                <a:latin typeface="Georgia" panose="02040502050405020303" pitchFamily="18" charset="0"/>
              </a:rPr>
              <a:t>Все имеющиеся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200" b="1">
                <a:solidFill>
                  <a:schemeClr val="tx1"/>
                </a:solidFill>
                <a:latin typeface="Georgia" panose="02040502050405020303" pitchFamily="18" charset="0"/>
              </a:rPr>
              <a:t>типы данных должны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Georgia" panose="02040502050405020303" pitchFamily="18" charset="0"/>
              <a:buNone/>
            </a:pPr>
            <a:r>
              <a:rPr lang="ru-RU" altLang="ru-RU" sz="1200" b="1">
                <a:solidFill>
                  <a:schemeClr val="tx1"/>
                </a:solidFill>
                <a:latin typeface="Georgia" panose="02040502050405020303" pitchFamily="18" charset="0"/>
              </a:rPr>
              <a:t>быть атомарными</a:t>
            </a:r>
            <a:endParaRPr lang="en-GB" altLang="ru-RU" sz="1200" b="1">
              <a:solidFill>
                <a:schemeClr val="tx1"/>
              </a:solidFill>
              <a:latin typeface="Georgia" panose="02040502050405020303" pitchFamily="18" charset="0"/>
            </a:endParaRP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C9A7F6DB-5418-4605-88DB-BCD2D0DB5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478" y="2139627"/>
            <a:ext cx="377428" cy="184666"/>
          </a:xfrm>
          <a:prstGeom prst="rect">
            <a:avLst/>
          </a:prstGeom>
          <a:gradFill rotWithShape="0">
            <a:gsLst>
              <a:gs pos="0">
                <a:srgbClr val="FFD585">
                  <a:alpha val="70000"/>
                </a:srgbClr>
              </a:gs>
              <a:gs pos="50000">
                <a:srgbClr val="FFFF00"/>
              </a:gs>
              <a:gs pos="100000">
                <a:srgbClr val="FFD585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en-GB" altLang="ru-RU" sz="1200" b="1">
                <a:solidFill>
                  <a:srgbClr val="000000"/>
                </a:solidFill>
                <a:latin typeface="Georgia" panose="02040502050405020303" pitchFamily="18" charset="0"/>
              </a:rPr>
              <a:t>нет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7C577EAA-1489-4032-8649-EF90741C3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0887" y="2333699"/>
            <a:ext cx="1837135" cy="184666"/>
          </a:xfrm>
          <a:prstGeom prst="rect">
            <a:avLst/>
          </a:prstGeom>
          <a:gradFill rotWithShape="0">
            <a:gsLst>
              <a:gs pos="0">
                <a:srgbClr val="FFD585">
                  <a:alpha val="70000"/>
                </a:srgbClr>
              </a:gs>
              <a:gs pos="50000">
                <a:srgbClr val="FFFF00"/>
              </a:gs>
              <a:gs pos="100000">
                <a:srgbClr val="FFD585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Lucida Sans Unicode" panose="020B0602030504020204" pitchFamily="34" charset="0"/>
              </a:defRPr>
            </a:lvl9pPr>
          </a:lstStyle>
          <a:p>
            <a:pPr algn="ctr">
              <a:spcBef>
                <a:spcPts val="750"/>
              </a:spcBef>
              <a:buClr>
                <a:srgbClr val="000000"/>
              </a:buClr>
              <a:buSzPct val="100000"/>
            </a:pPr>
            <a:r>
              <a:rPr lang="en-GB" altLang="ru-RU" sz="1200" b="1">
                <a:solidFill>
                  <a:srgbClr val="000000"/>
                </a:solidFill>
                <a:latin typeface="Georgia" panose="02040502050405020303" pitchFamily="18" charset="0"/>
              </a:rPr>
              <a:t>метрических свойств.</a:t>
            </a:r>
          </a:p>
        </p:txBody>
      </p:sp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altLang="ru-RU" sz="2000" b="1" dirty="0" err="1">
                <a:solidFill>
                  <a:srgbClr val="C00000"/>
                </a:solidFill>
              </a:rPr>
              <a:t>Плоские</a:t>
            </a:r>
            <a:r>
              <a:rPr lang="en-GB" altLang="ru-RU" sz="2000" b="1" dirty="0">
                <a:solidFill>
                  <a:srgbClr val="C00000"/>
                </a:solidFill>
              </a:rPr>
              <a:t> (</a:t>
            </a:r>
            <a:r>
              <a:rPr lang="en-GB" altLang="ru-RU" sz="2000" b="1" dirty="0" err="1">
                <a:solidFill>
                  <a:srgbClr val="C00000"/>
                </a:solidFill>
              </a:rPr>
              <a:t>реляционные</a:t>
            </a:r>
            <a:r>
              <a:rPr lang="en-GB" altLang="ru-RU" sz="2000" b="1" dirty="0">
                <a:solidFill>
                  <a:srgbClr val="C00000"/>
                </a:solidFill>
              </a:rPr>
              <a:t>) </a:t>
            </a:r>
            <a:r>
              <a:rPr lang="en-GB" altLang="ru-RU" sz="2000" b="1" dirty="0" err="1">
                <a:solidFill>
                  <a:srgbClr val="C00000"/>
                </a:solidFill>
              </a:rPr>
              <a:t>таблицы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0" y="461651"/>
            <a:ext cx="9144000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реализациях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реляционных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баз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т. е.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физическом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уровне</a:t>
            </a:r>
            <a:r>
              <a:rPr lang="en-GB" altLang="ru-RU" sz="1400" dirty="0">
                <a:solidFill>
                  <a:srgbClr val="000099"/>
                </a:solidFill>
              </a:rPr>
              <a:t>)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отношениям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соответствуют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i="1" dirty="0" err="1"/>
              <a:t>плоские</a:t>
            </a:r>
            <a:r>
              <a:rPr lang="en-GB" altLang="ru-RU" sz="1400" b="1" i="1" dirty="0"/>
              <a:t> (</a:t>
            </a:r>
            <a:r>
              <a:rPr lang="en-GB" altLang="ru-RU" sz="1400" b="1" i="1" dirty="0" err="1"/>
              <a:t>реляционные</a:t>
            </a:r>
            <a:r>
              <a:rPr lang="en-GB" altLang="ru-RU" sz="1400" b="1" i="1" dirty="0"/>
              <a:t>) </a:t>
            </a:r>
            <a:r>
              <a:rPr lang="en-GB" altLang="ru-RU" sz="1400" b="1" i="1" dirty="0" err="1"/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>
                <a:solidFill>
                  <a:srgbClr val="CC3300"/>
                </a:solidFill>
              </a:rPr>
              <a:t>Определение</a:t>
            </a:r>
            <a:r>
              <a:rPr lang="en-GB" altLang="ru-RU" sz="1400" b="1" dirty="0">
                <a:solidFill>
                  <a:srgbClr val="CC3300"/>
                </a:solidFill>
              </a:rPr>
              <a:t>: </a:t>
            </a:r>
            <a:r>
              <a:rPr lang="en-GB" altLang="ru-RU" sz="1400" b="1" dirty="0" err="1">
                <a:solidFill>
                  <a:srgbClr val="000099"/>
                </a:solidFill>
              </a:rPr>
              <a:t>Плоская</a:t>
            </a:r>
            <a:r>
              <a:rPr lang="en-GB" altLang="ru-RU" sz="1400" b="1" dirty="0">
                <a:solidFill>
                  <a:srgbClr val="000099"/>
                </a:solidFill>
              </a:rPr>
              <a:t> (</a:t>
            </a:r>
            <a:r>
              <a:rPr lang="en-GB" altLang="ru-RU" sz="1400" b="1" dirty="0" err="1">
                <a:solidFill>
                  <a:srgbClr val="000099"/>
                </a:solidFill>
              </a:rPr>
              <a:t>реляционная</a:t>
            </a:r>
            <a:r>
              <a:rPr lang="en-GB" altLang="ru-RU" sz="1400" b="1" dirty="0">
                <a:solidFill>
                  <a:srgbClr val="000099"/>
                </a:solidFill>
              </a:rPr>
              <a:t>) </a:t>
            </a:r>
            <a:r>
              <a:rPr lang="en-GB" altLang="ru-RU" sz="1400" b="1" dirty="0" err="1">
                <a:solidFill>
                  <a:srgbClr val="000099"/>
                </a:solidFill>
              </a:rPr>
              <a:t>таблица</a:t>
            </a:r>
            <a:r>
              <a:rPr lang="en-GB" altLang="ru-RU" sz="1400" dirty="0">
                <a:solidFill>
                  <a:srgbClr val="000099"/>
                </a:solidFill>
              </a:rPr>
              <a:t> – </a:t>
            </a:r>
            <a:r>
              <a:rPr lang="en-GB" altLang="ru-RU" sz="1400" dirty="0" err="1">
                <a:solidFill>
                  <a:srgbClr val="000099"/>
                </a:solidFill>
              </a:rPr>
              <a:t>это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таблица</a:t>
            </a:r>
            <a:r>
              <a:rPr lang="en-GB" altLang="ru-RU" sz="1400" dirty="0">
                <a:solidFill>
                  <a:srgbClr val="000099"/>
                </a:solidFill>
              </a:rPr>
              <a:t> с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одноуровневой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b="1" i="1" dirty="0" err="1"/>
              <a:t>шапкой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b="1" i="1" dirty="0" err="1"/>
              <a:t>атомарными</a:t>
            </a:r>
            <a:r>
              <a:rPr lang="en-GB" altLang="ru-RU" sz="1400" b="1" i="1" dirty="0"/>
              <a:t> </a:t>
            </a:r>
            <a:r>
              <a:rPr lang="en-GB" altLang="ru-RU" sz="1400" b="1" i="1" dirty="0" err="1"/>
              <a:t>значениями</a:t>
            </a:r>
            <a:r>
              <a:rPr lang="en-GB" altLang="ru-RU" sz="1400" i="1" dirty="0">
                <a:solidFill>
                  <a:srgbClr val="009900"/>
                </a:solidFill>
              </a:rPr>
              <a:t> </a:t>
            </a:r>
            <a:r>
              <a:rPr lang="en-GB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ячейках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  <a:r>
              <a:rPr lang="en-GB" altLang="ru-RU" sz="1400" dirty="0" err="1">
                <a:solidFill>
                  <a:srgbClr val="000099"/>
                </a:solidFill>
              </a:rPr>
              <a:t>Выбор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ячейки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ней </a:t>
            </a:r>
            <a:r>
              <a:rPr lang="en-GB" altLang="ru-RU" sz="1400" dirty="0" err="1">
                <a:solidFill>
                  <a:srgbClr val="000099"/>
                </a:solidFill>
              </a:rPr>
              <a:t>однозначно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определяется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выбором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строки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указанием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имени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столбца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Каждый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атрибут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принимает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из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какого-то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множества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допустимых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значений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называемого</a:t>
            </a:r>
            <a:r>
              <a:rPr lang="en-GB" altLang="ru-RU" sz="1400" dirty="0">
                <a:solidFill>
                  <a:srgbClr val="000099"/>
                </a:solidFill>
              </a:rPr>
              <a:t>  </a:t>
            </a:r>
            <a:r>
              <a:rPr lang="en-GB" altLang="ru-RU" sz="1400" b="1" dirty="0" err="1">
                <a:solidFill>
                  <a:srgbClr val="000099"/>
                </a:solidFill>
              </a:rPr>
              <a:t>доменом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Множество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b="1" dirty="0" err="1">
                <a:solidFill>
                  <a:srgbClr val="000099"/>
                </a:solidFill>
              </a:rPr>
              <a:t>кортежей</a:t>
            </a:r>
            <a:r>
              <a:rPr lang="en-GB" altLang="ru-RU" sz="1400" b="1" dirty="0">
                <a:solidFill>
                  <a:srgbClr val="000099"/>
                </a:solidFill>
              </a:rPr>
              <a:t> (</a:t>
            </a:r>
            <a:r>
              <a:rPr lang="en-GB" altLang="ru-RU" sz="1400" b="1" dirty="0" err="1">
                <a:solidFill>
                  <a:srgbClr val="000099"/>
                </a:solidFill>
              </a:rPr>
              <a:t>записей</a:t>
            </a:r>
            <a:r>
              <a:rPr lang="en-GB" altLang="ru-RU" sz="1400" b="1" dirty="0">
                <a:solidFill>
                  <a:srgbClr val="000099"/>
                </a:solidFill>
              </a:rPr>
              <a:t>)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образующих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отношение</a:t>
            </a:r>
            <a:r>
              <a:rPr lang="en-US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естественно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</a:t>
            </a:r>
            <a:r>
              <a:rPr lang="ru-RU" altLang="ru-RU" sz="1400" dirty="0" err="1">
                <a:solidFill>
                  <a:srgbClr val="000099"/>
                </a:solidFill>
              </a:rPr>
              <a:t>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строками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таблицы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dirty="0" err="1">
                <a:solidFill>
                  <a:srgbClr val="000099"/>
                </a:solidFill>
              </a:rPr>
              <a:t>Поскольку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между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отношением</a:t>
            </a:r>
            <a:r>
              <a:rPr lang="en-GB" altLang="ru-RU" sz="1400" dirty="0">
                <a:solidFill>
                  <a:srgbClr val="000099"/>
                </a:solidFill>
              </a:rPr>
              <a:t> и </a:t>
            </a:r>
            <a:r>
              <a:rPr lang="en-GB" altLang="ru-RU" sz="1400" dirty="0" err="1">
                <a:solidFill>
                  <a:srgbClr val="000099"/>
                </a:solidFill>
              </a:rPr>
              <a:t>представляющей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его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таблицей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существует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взаимно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однозначное</a:t>
            </a:r>
            <a:r>
              <a:rPr lang="en-GB" altLang="ru-RU" sz="1400" i="1" dirty="0">
                <a:solidFill>
                  <a:srgbClr val="000099"/>
                </a:solidFill>
              </a:rPr>
              <a:t> </a:t>
            </a:r>
            <a:r>
              <a:rPr lang="en-GB" altLang="ru-RU" sz="1400" i="1" dirty="0" err="1">
                <a:solidFill>
                  <a:srgbClr val="000099"/>
                </a:solidFill>
              </a:rPr>
              <a:t>соответствие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ru-RU" altLang="ru-RU" sz="1400" dirty="0">
                <a:solidFill>
                  <a:srgbClr val="000099"/>
                </a:solidFill>
              </a:rPr>
              <a:t>имеем право утверждать, что </a:t>
            </a:r>
            <a:r>
              <a:rPr lang="en-GB" altLang="ru-RU" sz="1400" i="1" dirty="0" err="1"/>
              <a:t>строки</a:t>
            </a:r>
            <a:r>
              <a:rPr lang="en-GB" altLang="ru-RU" sz="1400" i="1" dirty="0"/>
              <a:t> </a:t>
            </a:r>
            <a:r>
              <a:rPr lang="en-GB" altLang="ru-RU" sz="1400" i="1" dirty="0" err="1"/>
              <a:t>реляционных</a:t>
            </a:r>
            <a:r>
              <a:rPr lang="en-GB" altLang="ru-RU" sz="1400" i="1" dirty="0"/>
              <a:t> </a:t>
            </a:r>
            <a:r>
              <a:rPr lang="en-GB" altLang="ru-RU" sz="1400" i="1" dirty="0" err="1"/>
              <a:t>таблиц</a:t>
            </a:r>
            <a:r>
              <a:rPr lang="en-GB" altLang="ru-RU" sz="1400" i="1" dirty="0"/>
              <a:t> </a:t>
            </a:r>
            <a:r>
              <a:rPr lang="en-GB" altLang="ru-RU" sz="1400" i="1" dirty="0" err="1"/>
              <a:t>не</a:t>
            </a:r>
            <a:r>
              <a:rPr lang="en-GB" altLang="ru-RU" sz="1400" i="1" dirty="0"/>
              <a:t> </a:t>
            </a:r>
            <a:r>
              <a:rPr lang="en-GB" altLang="ru-RU" sz="1400" i="1" dirty="0" err="1"/>
              <a:t>повторяются</a:t>
            </a:r>
            <a:r>
              <a:rPr lang="en-GB" altLang="ru-RU" sz="1400" dirty="0">
                <a:solidFill>
                  <a:srgbClr val="000099"/>
                </a:solidFill>
              </a:rPr>
              <a:t>. </a:t>
            </a: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endParaRPr lang="ru-RU" altLang="ru-RU" sz="1400" u="sng" dirty="0">
              <a:solidFill>
                <a:srgbClr val="000099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Уточнение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b="1" dirty="0">
                <a:solidFill>
                  <a:srgbClr val="CC3300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Атомарность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означает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простоту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значения</a:t>
            </a:r>
            <a:r>
              <a:rPr lang="en-GB" altLang="ru-RU" sz="1400" dirty="0">
                <a:solidFill>
                  <a:srgbClr val="000099"/>
                </a:solidFill>
              </a:rPr>
              <a:t>, а </a:t>
            </a:r>
            <a:r>
              <a:rPr lang="en-GB" altLang="ru-RU" sz="1400" dirty="0" err="1">
                <a:solidFill>
                  <a:srgbClr val="000099"/>
                </a:solidFill>
              </a:rPr>
              <a:t>то</a:t>
            </a:r>
            <a:r>
              <a:rPr lang="en-GB" altLang="ru-RU" sz="1400" dirty="0">
                <a:solidFill>
                  <a:srgbClr val="000099"/>
                </a:solidFill>
              </a:rPr>
              <a:t>, </a:t>
            </a:r>
            <a:r>
              <a:rPr lang="en-GB" altLang="ru-RU" sz="1400" dirty="0" err="1">
                <a:solidFill>
                  <a:srgbClr val="000099"/>
                </a:solidFill>
              </a:rPr>
              <a:t>что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значение</a:t>
            </a:r>
            <a:r>
              <a:rPr lang="en-GB" altLang="ru-RU" sz="1400" dirty="0">
                <a:solidFill>
                  <a:srgbClr val="000099"/>
                </a:solidFill>
              </a:rPr>
              <a:t> в </a:t>
            </a:r>
            <a:r>
              <a:rPr lang="en-GB" altLang="ru-RU" sz="1400" dirty="0" err="1">
                <a:solidFill>
                  <a:srgbClr val="000099"/>
                </a:solidFill>
              </a:rPr>
              <a:t>базе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разделяется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на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части</a:t>
            </a:r>
            <a:r>
              <a:rPr lang="en-GB" altLang="ru-RU" sz="1400" dirty="0">
                <a:solidFill>
                  <a:srgbClr val="000099"/>
                </a:solidFill>
              </a:rPr>
              <a:t> (</a:t>
            </a:r>
            <a:r>
              <a:rPr lang="ru-RU" altLang="ru-RU" sz="1400" dirty="0">
                <a:solidFill>
                  <a:srgbClr val="000099"/>
                </a:solidFill>
              </a:rPr>
              <a:t>она</a:t>
            </a:r>
            <a:r>
              <a:rPr lang="en-GB" altLang="ru-RU" sz="1400" dirty="0">
                <a:solidFill>
                  <a:srgbClr val="000099"/>
                </a:solidFill>
              </a:rPr>
              <a:t> “</a:t>
            </a:r>
            <a:r>
              <a:rPr lang="en-GB" altLang="ru-RU" sz="1400" dirty="0" err="1">
                <a:solidFill>
                  <a:srgbClr val="000099"/>
                </a:solidFill>
              </a:rPr>
              <a:t>не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умеет</a:t>
            </a:r>
            <a:r>
              <a:rPr lang="en-GB" altLang="ru-RU" sz="1400" dirty="0">
                <a:solidFill>
                  <a:srgbClr val="000099"/>
                </a:solidFill>
              </a:rPr>
              <a:t>” </a:t>
            </a:r>
            <a:r>
              <a:rPr lang="en-GB" altLang="ru-RU" sz="1400" dirty="0" err="1">
                <a:solidFill>
                  <a:srgbClr val="000099"/>
                </a:solidFill>
              </a:rPr>
              <a:t>этого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en-GB" altLang="ru-RU" sz="1400" dirty="0" err="1">
                <a:solidFill>
                  <a:srgbClr val="000099"/>
                </a:solidFill>
              </a:rPr>
              <a:t>делать</a:t>
            </a:r>
            <a:r>
              <a:rPr lang="en-GB" altLang="ru-RU" sz="1400" dirty="0">
                <a:solidFill>
                  <a:srgbClr val="000099"/>
                </a:solidFill>
              </a:rPr>
              <a:t>). </a:t>
            </a:r>
            <a:endParaRPr lang="ru-RU" altLang="ru-RU" sz="1400" dirty="0">
              <a:solidFill>
                <a:srgbClr val="000099"/>
              </a:solidFill>
            </a:endParaRPr>
          </a:p>
          <a:p>
            <a:pPr indent="360000" algn="just">
              <a:spcBef>
                <a:spcPts val="600"/>
              </a:spcBef>
              <a:buNone/>
              <a:tabLst>
                <a:tab pos="683419" algn="l"/>
                <a:tab pos="1369219" algn="l"/>
                <a:tab pos="2055019" algn="l"/>
                <a:tab pos="2740819" algn="l"/>
                <a:tab pos="3426619" algn="l"/>
                <a:tab pos="4112419" algn="l"/>
                <a:tab pos="4798219" algn="l"/>
                <a:tab pos="5484019" algn="l"/>
                <a:tab pos="6169819" algn="l"/>
                <a:tab pos="6855619" algn="l"/>
                <a:tab pos="7541419" algn="l"/>
              </a:tabLst>
            </a:pPr>
            <a:r>
              <a:rPr lang="en-GB" altLang="ru-RU" sz="1400" b="1" u="sng" dirty="0" err="1">
                <a:solidFill>
                  <a:srgbClr val="CC3300"/>
                </a:solidFill>
              </a:rPr>
              <a:t>Пример</a:t>
            </a:r>
            <a:r>
              <a:rPr lang="en-GB" altLang="ru-RU" sz="1400" b="1" u="sng" dirty="0">
                <a:solidFill>
                  <a:srgbClr val="CC3300"/>
                </a:solidFill>
              </a:rPr>
              <a:t>:</a:t>
            </a:r>
            <a:r>
              <a:rPr lang="en-GB" altLang="ru-RU" sz="1400" dirty="0">
                <a:solidFill>
                  <a:srgbClr val="000099"/>
                </a:solidFill>
              </a:rPr>
              <a:t> </a:t>
            </a:r>
            <a:r>
              <a:rPr lang="ru-RU" altLang="ru-RU" sz="1400" dirty="0">
                <a:solidFill>
                  <a:srgbClr val="000099"/>
                </a:solidFill>
              </a:rPr>
              <a:t>в </a:t>
            </a:r>
            <a:r>
              <a:rPr lang="en-GB" altLang="ru-RU" sz="1400" dirty="0" err="1">
                <a:solidFill>
                  <a:srgbClr val="000099"/>
                </a:solidFill>
              </a:rPr>
              <a:t>поле</a:t>
            </a:r>
            <a:r>
              <a:rPr lang="en-GB" altLang="ru-RU" sz="1400" dirty="0">
                <a:solidFill>
                  <a:srgbClr val="000099"/>
                </a:solidFill>
              </a:rPr>
              <a:t> “ФИО”</a:t>
            </a:r>
            <a:r>
              <a:rPr lang="ru-RU" altLang="ru-RU" sz="1400" dirty="0">
                <a:solidFill>
                  <a:srgbClr val="000099"/>
                </a:solidFill>
              </a:rPr>
              <a:t>, содержащем фамилию, имя и отчество</a:t>
            </a:r>
            <a:r>
              <a:rPr lang="en-US" altLang="ru-RU" sz="1400" dirty="0">
                <a:solidFill>
                  <a:srgbClr val="000099"/>
                </a:solidFill>
              </a:rPr>
              <a:t>,</a:t>
            </a:r>
            <a:r>
              <a:rPr lang="ru-RU" altLang="ru-RU" sz="1400" dirty="0">
                <a:solidFill>
                  <a:srgbClr val="000099"/>
                </a:solidFill>
              </a:rPr>
              <a:t> не возможно выделить ни фамилии, ни имени, ни отчества</a:t>
            </a:r>
            <a:r>
              <a:rPr lang="en-GB" alt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13023</TotalTime>
  <Words>3508</Words>
  <Application>Microsoft Office PowerPoint</Application>
  <PresentationFormat>Экран (16:9)</PresentationFormat>
  <Paragraphs>400</Paragraphs>
  <Slides>34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3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4" baseType="lpstr">
      <vt:lpstr>Arial</vt:lpstr>
      <vt:lpstr>Cambria Math</vt:lpstr>
      <vt:lpstr>Georgia</vt:lpstr>
      <vt:lpstr>Symbol</vt:lpstr>
      <vt:lpstr>Times New Roman</vt:lpstr>
      <vt:lpstr>Wingdings</vt:lpstr>
      <vt:lpstr>1_По_умолчанию</vt:lpstr>
      <vt:lpstr>Спец_оформление</vt:lpstr>
      <vt:lpstr>1_Спец_оформление</vt:lpstr>
      <vt:lpstr>Document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553</cp:revision>
  <dcterms:created xsi:type="dcterms:W3CDTF">2014-10-05T21:41:36Z</dcterms:created>
  <dcterms:modified xsi:type="dcterms:W3CDTF">2023-02-28T14:18:06Z</dcterms:modified>
</cp:coreProperties>
</file>