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  <p:sldMasterId id="2147483652" r:id="rId3"/>
  </p:sldMasterIdLst>
  <p:notesMasterIdLst>
    <p:notesMasterId r:id="rId39"/>
  </p:notesMasterIdLst>
  <p:handoutMasterIdLst>
    <p:handoutMasterId r:id="rId40"/>
  </p:handoutMasterIdLst>
  <p:sldIdLst>
    <p:sldId id="330" r:id="rId4"/>
    <p:sldId id="552" r:id="rId5"/>
    <p:sldId id="591" r:id="rId6"/>
    <p:sldId id="592" r:id="rId7"/>
    <p:sldId id="593" r:id="rId8"/>
    <p:sldId id="594" r:id="rId9"/>
    <p:sldId id="616" r:id="rId10"/>
    <p:sldId id="595" r:id="rId11"/>
    <p:sldId id="596" r:id="rId12"/>
    <p:sldId id="597" r:id="rId13"/>
    <p:sldId id="598" r:id="rId14"/>
    <p:sldId id="600" r:id="rId15"/>
    <p:sldId id="601" r:id="rId16"/>
    <p:sldId id="599" r:id="rId17"/>
    <p:sldId id="602" r:id="rId18"/>
    <p:sldId id="603" r:id="rId19"/>
    <p:sldId id="604" r:id="rId20"/>
    <p:sldId id="605" r:id="rId21"/>
    <p:sldId id="606" r:id="rId22"/>
    <p:sldId id="607" r:id="rId23"/>
    <p:sldId id="608" r:id="rId24"/>
    <p:sldId id="609" r:id="rId25"/>
    <p:sldId id="610" r:id="rId26"/>
    <p:sldId id="511" r:id="rId27"/>
    <p:sldId id="512" r:id="rId28"/>
    <p:sldId id="611" r:id="rId29"/>
    <p:sldId id="612" r:id="rId30"/>
    <p:sldId id="614" r:id="rId31"/>
    <p:sldId id="587" r:id="rId32"/>
    <p:sldId id="617" r:id="rId33"/>
    <p:sldId id="588" r:id="rId34"/>
    <p:sldId id="589" r:id="rId35"/>
    <p:sldId id="590" r:id="rId36"/>
    <p:sldId id="618" r:id="rId37"/>
    <p:sldId id="550" r:id="rId38"/>
  </p:sldIdLst>
  <p:sldSz cx="9144000" cy="5143500" type="screen16x9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000099"/>
    <a:srgbClr val="C89800"/>
    <a:srgbClr val="E6AF00"/>
    <a:srgbClr val="C49500"/>
    <a:srgbClr val="009900"/>
    <a:srgbClr val="ABDB77"/>
    <a:srgbClr val="FFCD2D"/>
    <a:srgbClr val="33CC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>
      <p:cViewPr varScale="1">
        <p:scale>
          <a:sx n="105" d="100"/>
          <a:sy n="105" d="100"/>
        </p:scale>
        <p:origin x="830" y="7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3326" y="77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A5047A-564B-4049-B33E-ABAAD6DCDEC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573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00A0A8-AB5C-4C32-B4F6-5DC54282A0F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628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43700" y="141685"/>
            <a:ext cx="2171700" cy="465891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28600" y="141685"/>
            <a:ext cx="6362700" cy="465891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28600" y="951310"/>
            <a:ext cx="4267200" cy="3849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51310"/>
            <a:ext cx="4267200" cy="3849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41685"/>
            <a:ext cx="8686800" cy="75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Hier klicken, um.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51310"/>
            <a:ext cx="8686800" cy="384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, um Master-</a:t>
            </a:r>
            <a:r>
              <a:rPr lang="en-US" dirty="0" err="1"/>
              <a:t>Textformat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bearbeiten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11654" name="Text Box 6"/>
          <p:cNvSpPr txBox="1">
            <a:spLocks noChangeArrowheads="1"/>
          </p:cNvSpPr>
          <p:nvPr userDrawn="1"/>
        </p:nvSpPr>
        <p:spPr bwMode="auto">
          <a:xfrm>
            <a:off x="1146752" y="4670688"/>
            <a:ext cx="68226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Реляционные базы данных. Реляционная алгебра</a:t>
            </a:r>
          </a:p>
        </p:txBody>
      </p:sp>
      <p:sp>
        <p:nvSpPr>
          <p:cNvPr id="411655" name="Line 7"/>
          <p:cNvSpPr>
            <a:spLocks noChangeShapeType="1"/>
          </p:cNvSpPr>
          <p:nvPr userDrawn="1"/>
        </p:nvSpPr>
        <p:spPr bwMode="auto">
          <a:xfrm>
            <a:off x="71406" y="4643826"/>
            <a:ext cx="90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11656" name="Line 8"/>
          <p:cNvSpPr>
            <a:spLocks noChangeShapeType="1"/>
          </p:cNvSpPr>
          <p:nvPr userDrawn="1"/>
        </p:nvSpPr>
        <p:spPr bwMode="auto">
          <a:xfrm>
            <a:off x="71406" y="465535"/>
            <a:ext cx="90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TextBox 9"/>
          <p:cNvSpPr txBox="1"/>
          <p:nvPr userDrawn="1"/>
        </p:nvSpPr>
        <p:spPr>
          <a:xfrm>
            <a:off x="7858148" y="4747632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4EDDE1-E9E6-49D4-91C2-19A774C0723D}" type="slidenum">
              <a:rPr lang="ru-RU" sz="1400" b="1" i="1" baseline="0" smtClean="0">
                <a:solidFill>
                  <a:srgbClr val="C00000"/>
                </a:solidFill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ru-RU" sz="1400" b="1" i="1" baseline="0" dirty="0">
                <a:solidFill>
                  <a:srgbClr val="C00000"/>
                </a:solidFill>
              </a:rPr>
              <a:t>  / </a:t>
            </a:r>
            <a:r>
              <a:rPr lang="en-US" sz="1400" b="1" i="1" baseline="0" dirty="0">
                <a:solidFill>
                  <a:srgbClr val="C00000"/>
                </a:solidFill>
              </a:rPr>
              <a:t>35</a:t>
            </a:r>
            <a:endParaRPr lang="ru-RU" sz="1400" b="1" i="1" dirty="0">
              <a:solidFill>
                <a:srgbClr val="C00000"/>
              </a:solidFill>
            </a:endParaRPr>
          </a:p>
        </p:txBody>
      </p:sp>
      <p:pic>
        <p:nvPicPr>
          <p:cNvPr id="11" name="Picture 4" descr="logotre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9512" y="4687186"/>
            <a:ext cx="574553" cy="42866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685800" y="171450"/>
            <a:ext cx="7772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de-DE" sz="4400">
              <a:solidFill>
                <a:schemeClr val="tx2"/>
              </a:solidFill>
            </a:endParaRPr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1371600" y="1943100"/>
            <a:ext cx="6400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de-DE" sz="320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723729" y="4374576"/>
            <a:ext cx="604867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000099"/>
                </a:solidFill>
              </a:rPr>
              <a:t>Кубанский</a:t>
            </a:r>
            <a:r>
              <a:rPr lang="ru-RU" sz="1400" b="1" baseline="0" dirty="0">
                <a:solidFill>
                  <a:srgbClr val="000099"/>
                </a:solidFill>
              </a:rPr>
              <a:t> государственный университет</a:t>
            </a:r>
            <a:endParaRPr lang="ru-RU" sz="1400" b="1" dirty="0">
              <a:solidFill>
                <a:srgbClr val="000099"/>
              </a:solidFill>
            </a:endParaRPr>
          </a:p>
          <a:p>
            <a:pPr algn="ctr" eaLnBrk="0" hangingPunct="0"/>
            <a:r>
              <a:rPr lang="ru-RU" sz="1400" b="1" dirty="0">
                <a:solidFill>
                  <a:srgbClr val="000099"/>
                </a:solidFill>
              </a:rPr>
              <a:t>Кафедра математического моделирования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000099"/>
                </a:solidFill>
              </a:rPr>
              <a:t>Факультет компьютерных</a:t>
            </a:r>
            <a:r>
              <a:rPr lang="ru-RU" sz="1400" b="1" baseline="0" dirty="0">
                <a:solidFill>
                  <a:srgbClr val="000099"/>
                </a:solidFill>
              </a:rPr>
              <a:t> технологий и прикладной математики</a:t>
            </a:r>
            <a:endParaRPr lang="de-DE" sz="1400" b="1" dirty="0">
              <a:solidFill>
                <a:srgbClr val="000099"/>
              </a:solidFill>
            </a:endParaRPr>
          </a:p>
        </p:txBody>
      </p:sp>
      <p:pic>
        <p:nvPicPr>
          <p:cNvPr id="10" name="Picture 4" descr="logotre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7843" y="4421563"/>
            <a:ext cx="864096" cy="64469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ChangeArrowheads="1"/>
          </p:cNvSpPr>
          <p:nvPr/>
        </p:nvSpPr>
        <p:spPr bwMode="auto">
          <a:xfrm>
            <a:off x="685800" y="171450"/>
            <a:ext cx="7772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de-DE" sz="4400">
              <a:solidFill>
                <a:schemeClr val="tx2"/>
              </a:solidFill>
            </a:endParaRPr>
          </a:p>
        </p:txBody>
      </p:sp>
      <p:sp>
        <p:nvSpPr>
          <p:cNvPr id="506883" name="Rectangle 3"/>
          <p:cNvSpPr>
            <a:spLocks noChangeArrowheads="1"/>
          </p:cNvSpPr>
          <p:nvPr/>
        </p:nvSpPr>
        <p:spPr bwMode="auto">
          <a:xfrm>
            <a:off x="1371600" y="1943100"/>
            <a:ext cx="6400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de-DE" sz="3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9.png"/><Relationship Id="rId7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png"/><Relationship Id="rId5" Type="http://schemas.openxmlformats.org/officeDocument/2006/relationships/image" Target="../media/image3.e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emf"/><Relationship Id="rId7" Type="http://schemas.openxmlformats.org/officeDocument/2006/relationships/image" Target="../media/image11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10" Type="http://schemas.openxmlformats.org/officeDocument/2006/relationships/image" Target="../media/image16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ChangeArrowheads="1"/>
          </p:cNvSpPr>
          <p:nvPr/>
        </p:nvSpPr>
        <p:spPr bwMode="auto">
          <a:xfrm>
            <a:off x="1211" y="2515867"/>
            <a:ext cx="9144000" cy="156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/>
          <a:lstStyle/>
          <a:p>
            <a:pPr algn="ctr"/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4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Реляционные базы данных. Реляционная алгебра</a:t>
            </a:r>
          </a:p>
          <a:p>
            <a:pPr algn="ctr"/>
            <a:endParaRPr lang="ru-RU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Евдокимов А.А., 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e-mail: evdokimovmail27@gmail.com</a:t>
            </a:r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3" y="140887"/>
            <a:ext cx="4248473" cy="14227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Прямоугольник 1"/>
          <p:cNvSpPr/>
          <p:nvPr/>
        </p:nvSpPr>
        <p:spPr>
          <a:xfrm>
            <a:off x="0" y="170765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Базы данных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00000"/>
                </a:solidFill>
              </a:rPr>
              <a:t>Операция селекция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B65C9B40-F887-4CB2-9CEB-3ABE649CBD95}"/>
                  </a:ext>
                </a:extLst>
              </p:cNvPr>
              <p:cNvSpPr/>
              <p:nvPr/>
            </p:nvSpPr>
            <p:spPr>
              <a:xfrm>
                <a:off x="899592" y="461651"/>
                <a:ext cx="7632848" cy="1985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u="sng" dirty="0">
                    <a:solidFill>
                      <a:srgbClr val="CC3300"/>
                    </a:solidFill>
                  </a:rPr>
                  <a:t>Определение:</a:t>
                </a:r>
                <a:r>
                  <a:rPr lang="en-GB" altLang="ru-RU" sz="1400" b="1" dirty="0">
                    <a:solidFill>
                      <a:srgbClr val="CC3300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Пусть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GB" altLang="ru-RU" sz="1400" dirty="0"/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–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формула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образованная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: </a:t>
                </a:r>
              </a:p>
              <a:p>
                <a:pPr marL="285750" indent="-28575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операндами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в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виде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констант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или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имен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столбцов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(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номеров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столбцов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);</a:t>
                </a:r>
              </a:p>
              <a:p>
                <a:pPr marL="285750" indent="-28575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операторами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сравнения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&lt;, =, &gt;, ≥, ≤, ≠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;</a:t>
                </a:r>
              </a:p>
              <a:p>
                <a:pPr marL="285750" indent="-28575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логическими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операторами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∨, ¬</m:t>
                    </m:r>
                  </m:oMath>
                </a14:m>
                <a:r>
                  <a:rPr lang="en-GB" altLang="ru-RU" sz="1400" dirty="0"/>
                  <a:t>.</a:t>
                </a:r>
              </a:p>
              <a:p>
                <a:pPr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Тогда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результат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селекции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sub>
                    </m:sSub>
                    <m:d>
                      <m:dPr>
                        <m:ctrlP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GB" altLang="ru-RU" sz="1400" b="1" dirty="0">
                    <a:solidFill>
                      <a:schemeClr val="tx1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есть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множество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кортежей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GB" altLang="ru-RU" sz="1400" dirty="0"/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для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которых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формула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GB" altLang="ru-RU" sz="1400" dirty="0"/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истинна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u="sng" dirty="0">
                    <a:solidFill>
                      <a:srgbClr val="CC3300"/>
                    </a:solidFill>
                  </a:rPr>
                  <a:t>Пример:</a:t>
                </a:r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B65C9B40-F887-4CB2-9CEB-3ABE649CB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61651"/>
                <a:ext cx="7632848" cy="1985159"/>
              </a:xfrm>
              <a:prstGeom prst="rect">
                <a:avLst/>
              </a:prstGeom>
              <a:blipFill>
                <a:blip r:embed="rId2"/>
                <a:stretch>
                  <a:fillRect l="-240" t="-615" r="-240" b="-2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42">
            <a:extLst>
              <a:ext uri="{FF2B5EF4-FFF2-40B4-BE49-F238E27FC236}">
                <a16:creationId xmlns:a16="http://schemas.microsoft.com/office/drawing/2014/main" id="{DF8727F5-0532-4870-9723-794E04059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992" y="3795886"/>
            <a:ext cx="3672409" cy="70008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1600" dirty="0">
                <a:solidFill>
                  <a:srgbClr val="000099"/>
                </a:solidFill>
              </a:rPr>
              <a:t>А </a:t>
            </a:r>
            <a:r>
              <a:rPr lang="en-GB" altLang="ru-RU" sz="1600" dirty="0" err="1">
                <a:solidFill>
                  <a:srgbClr val="000099"/>
                </a:solidFill>
              </a:rPr>
              <a:t>если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ru-RU" altLang="ru-RU" sz="1600" dirty="0">
                <a:solidFill>
                  <a:srgbClr val="000099"/>
                </a:solidFill>
              </a:rPr>
              <a:t>выйти за рамки реляционной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600" dirty="0">
                <a:solidFill>
                  <a:srgbClr val="000099"/>
                </a:solidFill>
              </a:rPr>
              <a:t>модели и </a:t>
            </a:r>
            <a:r>
              <a:rPr lang="en-GB" altLang="ru-RU" sz="1600" dirty="0" err="1">
                <a:solidFill>
                  <a:srgbClr val="000099"/>
                </a:solidFill>
              </a:rPr>
              <a:t>допустить</a:t>
            </a:r>
            <a:r>
              <a:rPr lang="ru-RU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dirty="0" err="1">
                <a:solidFill>
                  <a:srgbClr val="000099"/>
                </a:solidFill>
              </a:rPr>
              <a:t>значение</a:t>
            </a:r>
            <a:r>
              <a:rPr lang="en-GB" altLang="ru-RU" sz="1600" dirty="0">
                <a:solidFill>
                  <a:srgbClr val="000099"/>
                </a:solidFill>
              </a:rPr>
              <a:t> null?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AA710588-38B1-4EC2-8659-FDE320FBB5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787744"/>
                  </p:ext>
                </p:extLst>
              </p:nvPr>
            </p:nvGraphicFramePr>
            <p:xfrm>
              <a:off x="1115616" y="2465124"/>
              <a:ext cx="3024336" cy="1483360"/>
            </p:xfrm>
            <a:graphic>
              <a:graphicData uri="http://schemas.openxmlformats.org/drawingml/2006/table">
                <a:tbl>
                  <a:tblPr firstRow="1" bandRow="1">
                    <a:tableStyleId>{08FB837D-C827-4EFA-A057-4D05807E0F7C}</a:tableStyleId>
                  </a:tblPr>
                  <a:tblGrid>
                    <a:gridCol w="1008112">
                      <a:extLst>
                        <a:ext uri="{9D8B030D-6E8A-4147-A177-3AD203B41FA5}">
                          <a16:colId xmlns:a16="http://schemas.microsoft.com/office/drawing/2014/main" val="79971118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1968854401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28421627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444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1939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6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16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8261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6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6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1121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AA710588-38B1-4EC2-8659-FDE320FBB5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787744"/>
                  </p:ext>
                </p:extLst>
              </p:nvPr>
            </p:nvGraphicFramePr>
            <p:xfrm>
              <a:off x="1115616" y="2465124"/>
              <a:ext cx="3024336" cy="1483360"/>
            </p:xfrm>
            <a:graphic>
              <a:graphicData uri="http://schemas.openxmlformats.org/drawingml/2006/table">
                <a:tbl>
                  <a:tblPr firstRow="1" bandRow="1">
                    <a:tableStyleId>{08FB837D-C827-4EFA-A057-4D05807E0F7C}</a:tableStyleId>
                  </a:tblPr>
                  <a:tblGrid>
                    <a:gridCol w="1008112">
                      <a:extLst>
                        <a:ext uri="{9D8B030D-6E8A-4147-A177-3AD203B41FA5}">
                          <a16:colId xmlns:a16="http://schemas.microsoft.com/office/drawing/2014/main" val="79971118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1968854401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28421627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444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819" t="-108197" r="-204819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5455" t="-108197" r="-106061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4217" t="-108197" r="-5422" b="-2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939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819" t="-208197" r="-204819" b="-1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5455" t="-208197" r="-106061" b="-1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4217" t="-208197" r="-5422" b="-1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8261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819" t="-308197" r="-204819" b="-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5455" t="-308197" r="-106061" b="-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4217" t="-308197" r="-5422" b="-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1121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234C70-AF2A-4C57-945E-B86609AEA176}"/>
                  </a:ext>
                </a:extLst>
              </p:cNvPr>
              <p:cNvSpPr txBox="1"/>
              <p:nvPr/>
            </p:nvSpPr>
            <p:spPr>
              <a:xfrm>
                <a:off x="504056" y="2387083"/>
                <a:ext cx="5578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ru-RU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ru-R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234C70-AF2A-4C57-945E-B86609AEA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56" y="2387083"/>
                <a:ext cx="55780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174BCA-E92A-4CA1-85BD-92C19E185BFC}"/>
                  </a:ext>
                </a:extLst>
              </p:cNvPr>
              <p:cNvSpPr txBox="1"/>
              <p:nvPr/>
            </p:nvSpPr>
            <p:spPr>
              <a:xfrm>
                <a:off x="4481736" y="2375189"/>
                <a:ext cx="1872206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𝒔𝒆</m:t>
                      </m:r>
                      <m:sSub>
                        <m:sSubPr>
                          <m:ctrlPr>
                            <a:rPr lang="en-US" altLang="ru-RU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ru-RU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altLang="ru-RU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ru-RU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ru-RU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ru-RU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ru-RU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ru-RU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ru-RU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ru-RU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ru-RU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ru-R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174BCA-E92A-4CA1-85BD-92C19E185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736" y="2375189"/>
                <a:ext cx="1872206" cy="393121"/>
              </a:xfrm>
              <a:prstGeom prst="rect">
                <a:avLst/>
              </a:prstGeom>
              <a:blipFill>
                <a:blip r:embed="rId5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Таблица 2">
                <a:extLst>
                  <a:ext uri="{FF2B5EF4-FFF2-40B4-BE49-F238E27FC236}">
                    <a16:creationId xmlns:a16="http://schemas.microsoft.com/office/drawing/2014/main" id="{B1D34E2C-0CFB-4847-B3A3-9B7E6AD4D0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5813620"/>
                  </p:ext>
                </p:extLst>
              </p:nvPr>
            </p:nvGraphicFramePr>
            <p:xfrm>
              <a:off x="5508103" y="2816142"/>
              <a:ext cx="3024336" cy="741680"/>
            </p:xfrm>
            <a:graphic>
              <a:graphicData uri="http://schemas.openxmlformats.org/drawingml/2006/table">
                <a:tbl>
                  <a:tblPr firstRow="1" bandRow="1">
                    <a:tableStyleId>{08FB837D-C827-4EFA-A057-4D05807E0F7C}</a:tableStyleId>
                  </a:tblPr>
                  <a:tblGrid>
                    <a:gridCol w="1008112">
                      <a:extLst>
                        <a:ext uri="{9D8B030D-6E8A-4147-A177-3AD203B41FA5}">
                          <a16:colId xmlns:a16="http://schemas.microsoft.com/office/drawing/2014/main" val="79971118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1968854401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28421627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444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6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16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193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2">
                <a:extLst>
                  <a:ext uri="{FF2B5EF4-FFF2-40B4-BE49-F238E27FC236}">
                    <a16:creationId xmlns:a16="http://schemas.microsoft.com/office/drawing/2014/main" id="{B1D34E2C-0CFB-4847-B3A3-9B7E6AD4D0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5813620"/>
                  </p:ext>
                </p:extLst>
              </p:nvPr>
            </p:nvGraphicFramePr>
            <p:xfrm>
              <a:off x="5508103" y="2816142"/>
              <a:ext cx="3024336" cy="741680"/>
            </p:xfrm>
            <a:graphic>
              <a:graphicData uri="http://schemas.openxmlformats.org/drawingml/2006/table">
                <a:tbl>
                  <a:tblPr firstRow="1" bandRow="1">
                    <a:tableStyleId>{08FB837D-C827-4EFA-A057-4D05807E0F7C}</a:tableStyleId>
                  </a:tblPr>
                  <a:tblGrid>
                    <a:gridCol w="1008112">
                      <a:extLst>
                        <a:ext uri="{9D8B030D-6E8A-4147-A177-3AD203B41FA5}">
                          <a16:colId xmlns:a16="http://schemas.microsoft.com/office/drawing/2014/main" val="79971118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1968854401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28421627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444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4217" t="-109836" r="-205422" b="-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104848" t="-109836" r="-106667" b="-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203614" t="-109836" r="-6024" b="-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9394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0455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00000"/>
                </a:solidFill>
              </a:rPr>
              <a:t>Булевы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операции</a:t>
            </a:r>
            <a:endParaRPr lang="ru-RU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80D1282A-5F06-407C-96AE-EE85ED2EB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519812"/>
                <a:ext cx="7848872" cy="7408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 anchor="ctr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GB" altLang="ru-RU" sz="1400" dirty="0">
                    <a:solidFill>
                      <a:srgbClr val="000099"/>
                    </a:solidFill>
                  </a:rPr>
                  <a:t>Два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altLang="ru-RU" sz="1400" b="1" dirty="0">
                    <a:solidFill>
                      <a:schemeClr val="tx1"/>
                    </a:solidFill>
                  </a:rPr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и</a:t>
                </a:r>
                <a:r>
                  <a:rPr lang="en-GB" altLang="ru-RU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altLang="ru-RU" sz="1400" dirty="0"/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с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одной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той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же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схемой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GB" altLang="ru-RU" sz="1400" dirty="0"/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могут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рассматриваться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как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подмножества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множества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всех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возможных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кортежей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в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схеме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.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Поэтому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 к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ним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применимы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булевы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операции</a:t>
                </a:r>
                <a:r>
                  <a:rPr lang="en-GB" altLang="ru-RU" sz="1400" dirty="0"/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−</m:t>
                    </m:r>
                  </m:oMath>
                </a14:m>
                <a:endParaRPr lang="en-GB" altLang="ru-RU" sz="1400" b="1" dirty="0"/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80D1282A-5F06-407C-96AE-EE85ED2EB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519812"/>
                <a:ext cx="7848872" cy="740845"/>
              </a:xfrm>
              <a:prstGeom prst="rect">
                <a:avLst/>
              </a:prstGeom>
              <a:blipFill>
                <a:blip r:embed="rId3"/>
                <a:stretch>
                  <a:fillRect l="-233" t="-820" r="-311" b="-81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DABDEF15-CBA0-4902-B23E-18B12A595A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13132"/>
              </p:ext>
            </p:extLst>
          </p:nvPr>
        </p:nvGraphicFramePr>
        <p:xfrm>
          <a:off x="827584" y="1260657"/>
          <a:ext cx="5688632" cy="3652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4" imgW="4108355" imgH="2637987" progId="Word.Document.8">
                  <p:embed/>
                </p:oleObj>
              </mc:Choice>
              <mc:Fallback>
                <p:oleObj name="Документ" r:id="rId4" imgW="4108355" imgH="2637987" progId="Word.Document.8">
                  <p:embed/>
                  <p:pic>
                    <p:nvPicPr>
                      <p:cNvPr id="9" name="Object 2">
                        <a:extLst>
                          <a:ext uri="{FF2B5EF4-FFF2-40B4-BE49-F238E27FC236}">
                            <a16:creationId xmlns:a16="http://schemas.microsoft.com/office/drawing/2014/main" id="{DABDEF15-CBA0-4902-B23E-18B12A595A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260657"/>
                        <a:ext cx="5688632" cy="3652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6122D8E-7CF1-45D7-9778-5C8FB4F2AB99}"/>
              </a:ext>
            </a:extLst>
          </p:cNvPr>
          <p:cNvSpPr/>
          <p:nvPr/>
        </p:nvSpPr>
        <p:spPr bwMode="auto">
          <a:xfrm>
            <a:off x="5507484" y="1319730"/>
            <a:ext cx="3168972" cy="1591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400" b="1" u="sng" dirty="0">
                <a:solidFill>
                  <a:srgbClr val="CC3300"/>
                </a:solidFill>
              </a:rPr>
              <a:t>Замечание</a:t>
            </a:r>
            <a:r>
              <a:rPr lang="ru-RU" altLang="ru-RU" sz="1400" b="1" dirty="0">
                <a:solidFill>
                  <a:srgbClr val="CC3300"/>
                </a:solidFill>
              </a:rPr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Булевы операции могут применяться к совместимым отношениям, у которых атрибуты попарно имеют совместимые типы и общую семантику.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Это расширение понятия </a:t>
            </a:r>
            <a:r>
              <a:rPr lang="ru-RU" altLang="ru-RU" sz="1400" dirty="0" err="1">
                <a:solidFill>
                  <a:srgbClr val="000099"/>
                </a:solidFill>
              </a:rPr>
              <a:t>односортных</a:t>
            </a:r>
            <a:r>
              <a:rPr lang="ru-RU" altLang="ru-RU" sz="1400" dirty="0">
                <a:solidFill>
                  <a:srgbClr val="000099"/>
                </a:solidFill>
              </a:rPr>
              <a:t> отношений.</a:t>
            </a:r>
          </a:p>
        </p:txBody>
      </p:sp>
    </p:spTree>
    <p:extLst>
      <p:ext uri="{BB962C8B-B14F-4D97-AF65-F5344CB8AC3E}">
        <p14:creationId xmlns:p14="http://schemas.microsoft.com/office/powerpoint/2010/main" val="265952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00000"/>
                </a:solidFill>
              </a:rPr>
              <a:t>Дополнение</a:t>
            </a:r>
            <a:endParaRPr lang="ru-RU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937DC2-D746-44F5-9819-C5A6D0C12302}"/>
                  </a:ext>
                </a:extLst>
              </p:cNvPr>
              <p:cNvSpPr txBox="1"/>
              <p:nvPr/>
            </p:nvSpPr>
            <p:spPr>
              <a:xfrm>
                <a:off x="827584" y="699542"/>
                <a:ext cx="7704856" cy="2080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>
                    <a:solidFill>
                      <a:srgbClr val="000099"/>
                    </a:solidFill>
                  </a:rPr>
                  <a:t>В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определении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дополнения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возникают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трудности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Пусть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𝒅𝒐𝒎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r>
                  <a:rPr lang="en-GB" altLang="ru-RU" sz="1400" dirty="0"/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есть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множество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всех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возможных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кортежей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над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атрибутами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схемы</a:t>
                </a:r>
                <a:r>
                  <a:rPr lang="en-GB" altLang="ru-RU" sz="1400" dirty="0"/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GB" altLang="ru-RU" sz="1400" dirty="0"/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с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определенным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для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каждого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атрибута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доменом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Если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хотя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бы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один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домен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бесконечен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то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полное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</a:t>
                </a:r>
                <a:r>
                  <a:rPr lang="en-GB" altLang="ru-RU" sz="1400" dirty="0">
                    <a:solidFill>
                      <a:srgbClr val="C7850D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включающее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все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элементы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𝒅𝒐𝒎</m:t>
                    </m:r>
                    <m:d>
                      <m:dPr>
                        <m:ctrlP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r>
                  <a:rPr lang="en-GB" altLang="ru-RU" sz="1400" dirty="0"/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не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будет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отношением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в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понимании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реляционной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алгебры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Не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будет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отношением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дополнение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к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конечному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отношению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:</a:t>
                </a:r>
                <a:r>
                  <a:rPr lang="en-GB" altLang="ru-RU" sz="1400" dirty="0"/>
                  <a:t> 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ru-RU" sz="1400" b="0" i="1" dirty="0">
                  <a:solidFill>
                    <a:srgbClr val="000099"/>
                  </a:solidFill>
                  <a:latin typeface="Cambria Math" panose="02040503050406030204" pitchFamily="18" charset="0"/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ru-RU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ru-RU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en-US" altLang="ru-RU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ru-RU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altLang="ru-RU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ru-RU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ru-RU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GB" altLang="ru-RU" sz="1400" b="1" dirty="0">
                  <a:solidFill>
                    <a:srgbClr val="E6AF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937DC2-D746-44F5-9819-C5A6D0C12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699542"/>
                <a:ext cx="7704856" cy="2080570"/>
              </a:xfrm>
              <a:prstGeom prst="rect">
                <a:avLst/>
              </a:prstGeom>
              <a:blipFill>
                <a:blip r:embed="rId2"/>
                <a:stretch>
                  <a:fillRect l="-237" t="-587" r="-2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172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00000"/>
                </a:solidFill>
              </a:rPr>
              <a:t>Частное</a:t>
            </a:r>
            <a:r>
              <a:rPr lang="en-GB" altLang="ru-RU" sz="2400" b="1" dirty="0">
                <a:solidFill>
                  <a:srgbClr val="C00000"/>
                </a:solidFill>
              </a:rPr>
              <a:t> </a:t>
            </a:r>
            <a:endParaRPr lang="ru-RU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CF229F-FC0F-4546-93D6-AC3C6363562C}"/>
                  </a:ext>
                </a:extLst>
              </p:cNvPr>
              <p:cNvSpPr txBox="1"/>
              <p:nvPr/>
            </p:nvSpPr>
            <p:spPr>
              <a:xfrm>
                <a:off x="791580" y="483518"/>
                <a:ext cx="7560840" cy="30777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u="sng" dirty="0">
                    <a:solidFill>
                      <a:srgbClr val="CC3300"/>
                    </a:solidFill>
                  </a:rPr>
                  <a:t>Определение</a:t>
                </a:r>
                <a:r>
                  <a:rPr lang="en-GB" altLang="ru-RU" sz="1400" b="1" dirty="0">
                    <a:solidFill>
                      <a:srgbClr val="CC3300"/>
                    </a:solidFill>
                  </a:rPr>
                  <a:t>: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Пусть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даны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:</a:t>
                </a:r>
              </a:p>
              <a:p>
                <a:pPr marL="285750" indent="-28575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altLang="ru-RU" sz="1400" dirty="0"/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с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арностью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GB" altLang="ru-RU" sz="1400" b="1" dirty="0">
                    <a:solidFill>
                      <a:schemeClr val="tx1"/>
                    </a:solidFill>
                  </a:rPr>
                  <a:t> 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и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схемой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GB" altLang="ru-RU" sz="1400" b="1" dirty="0"/>
              </a:p>
              <a:p>
                <a:pPr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и</a:t>
                </a:r>
                <a:endParaRPr lang="en-GB" altLang="ru-RU" sz="1400" dirty="0">
                  <a:solidFill>
                    <a:srgbClr val="000099"/>
                  </a:solidFill>
                </a:endParaRPr>
              </a:p>
              <a:p>
                <a:pPr marL="285750" indent="-28575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GB" altLang="ru-RU" sz="1400" dirty="0"/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с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арностью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GB" altLang="ru-RU" sz="1400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и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схемой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которая не пуста, то есть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latin typeface="Symbol" panose="05050102010706020507" pitchFamily="18" charset="2"/>
                  </a:rPr>
                  <a:t>,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 является собственным подмножеством схемы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то есть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.</a:t>
                </a:r>
                <a:r>
                  <a:rPr lang="ru-RU" altLang="ru-RU" sz="1400" dirty="0"/>
                  <a:t> </a:t>
                </a:r>
                <a:endParaRPr lang="en-GB" altLang="ru-RU" sz="1400" dirty="0"/>
              </a:p>
              <a:p>
                <a:pPr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ru-RU" altLang="ru-RU" sz="1400" dirty="0"/>
              </a:p>
              <a:p>
                <a:pPr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Тогда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частным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называется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ru-RU" sz="1400" dirty="0" err="1">
                    <a:solidFill>
                      <a:srgbClr val="000099"/>
                    </a:solidFill>
                  </a:rPr>
                  <a:t>арности</a:t>
                </a:r>
                <a:r>
                  <a:rPr lang="en-GB" altLang="ru-RU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– 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которое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: </a:t>
                </a:r>
              </a:p>
              <a:p>
                <a:pPr marL="285750" indent="-28575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содержит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столбцы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altLang="ru-RU" sz="1400" b="1" dirty="0">
                    <a:solidFill>
                      <a:schemeClr val="tx1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отсутствующие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в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;</a:t>
                </a:r>
              </a:p>
              <a:p>
                <a:pPr marL="285750" indent="-28575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часть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записи</a:t>
                </a:r>
                <a:r>
                  <a:rPr lang="en-GB" altLang="ru-RU" sz="1400" dirty="0"/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altLang="ru-RU" sz="1400" dirty="0"/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включается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в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GB" altLang="ru-RU" sz="1400" b="1" dirty="0">
                    <a:solidFill>
                      <a:schemeClr val="tx1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если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в</a:t>
                </a:r>
                <a:r>
                  <a:rPr lang="en-GB" altLang="ru-RU" sz="1400" dirty="0"/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altLang="ru-RU" sz="1400" dirty="0"/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она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сцеплена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с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каждой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записью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dirty="0"/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u="sng" dirty="0" err="1">
                    <a:solidFill>
                      <a:srgbClr val="CC3300"/>
                    </a:solidFill>
                  </a:rPr>
                  <a:t>Замечание</a:t>
                </a:r>
                <a:r>
                  <a:rPr lang="en-GB" altLang="ru-RU" sz="1400" b="1" dirty="0">
                    <a:solidFill>
                      <a:srgbClr val="CC3300"/>
                    </a:solidFill>
                  </a:rPr>
                  <a:t>:</a:t>
                </a:r>
                <a:r>
                  <a:rPr lang="en-GB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Смысл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введения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этой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операции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станет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понятен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позднее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при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изучении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многозначных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функциональных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зависимостей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(MV-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зависимостей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CF229F-FC0F-4546-93D6-AC3C63635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483518"/>
                <a:ext cx="7560840" cy="3077766"/>
              </a:xfrm>
              <a:prstGeom prst="rect">
                <a:avLst/>
              </a:prstGeom>
              <a:blipFill>
                <a:blip r:embed="rId2"/>
                <a:stretch>
                  <a:fillRect l="-242" t="-198" r="-242" b="-11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764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>
                <a:solidFill>
                  <a:srgbClr val="C00000"/>
                </a:solidFill>
              </a:rPr>
              <a:t>Пример </a:t>
            </a:r>
            <a:r>
              <a:rPr lang="en-GB" altLang="ru-RU" sz="2000" b="1" dirty="0" err="1">
                <a:solidFill>
                  <a:srgbClr val="C00000"/>
                </a:solidFill>
              </a:rPr>
              <a:t>частного</a:t>
            </a:r>
            <a:endParaRPr lang="ru-RU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4EBA121E-3ACB-45F6-ADFE-163B9A9C2C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871848"/>
              </p:ext>
            </p:extLst>
          </p:nvPr>
        </p:nvGraphicFramePr>
        <p:xfrm>
          <a:off x="1718683" y="1059582"/>
          <a:ext cx="5706634" cy="180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872860" imgH="1223231" progId="">
                  <p:embed/>
                </p:oleObj>
              </mc:Choice>
              <mc:Fallback>
                <p:oleObj r:id="rId2" imgW="3872860" imgH="1223231" progId="">
                  <p:embed/>
                  <p:pic>
                    <p:nvPicPr>
                      <p:cNvPr id="7" name="Object 2">
                        <a:extLst>
                          <a:ext uri="{FF2B5EF4-FFF2-40B4-BE49-F238E27FC236}">
                            <a16:creationId xmlns:a16="http://schemas.microsoft.com/office/drawing/2014/main" id="{4EBA121E-3ACB-45F6-ADFE-163B9A9C2C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683" y="1059582"/>
                        <a:ext cx="5706634" cy="180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8F382F1C-CBB8-4608-861A-692D99710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5746" y="2931790"/>
                <a:ext cx="4806534" cy="336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 anchor="ctr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GB" altLang="ru-RU" sz="1400" b="1" u="sng" dirty="0" err="1">
                    <a:solidFill>
                      <a:srgbClr val="CC3300"/>
                    </a:solidFill>
                  </a:rPr>
                  <a:t>Обозначение</a:t>
                </a:r>
                <a:r>
                  <a:rPr lang="en-GB" altLang="ru-RU" sz="1400" b="1" dirty="0">
                    <a:solidFill>
                      <a:srgbClr val="CC33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𝒅𝒊𝒗𝒊𝒔𝒊𝒐𝒏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ru-RU" sz="1400" dirty="0" err="1">
                    <a:solidFill>
                      <a:srgbClr val="000099"/>
                    </a:solidFill>
                  </a:rPr>
                  <a:t>или</a:t>
                </a:r>
                <a:r>
                  <a:rPr lang="en-GB" altLang="ru-RU" sz="1400" dirty="0"/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𝒅𝒊𝒗𝒊𝒔𝒊𝒐𝒏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ru-RU" sz="1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altLang="ru-RU" sz="1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altLang="ru-RU" sz="1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ar-SA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‏</m:t>
                    </m:r>
                  </m:oMath>
                </a14:m>
                <a:r>
                  <a:rPr lang="en-GB" altLang="ru-RU" sz="1400" b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cs typeface="Arial" panose="020B0604020202020204" pitchFamily="34" charset="0"/>
                  </a:rPr>
                  <a:t>или</a:t>
                </a:r>
                <a:r>
                  <a:rPr lang="en-GB" altLang="ru-RU" sz="14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</m:oMath>
                </a14:m>
                <a:endParaRPr lang="en-GB" altLang="ru-RU" sz="1400" b="1" dirty="0">
                  <a:solidFill>
                    <a:srgbClr val="C7850D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8F382F1C-CBB8-4608-861A-692D99710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5746" y="2931790"/>
                <a:ext cx="4806534" cy="336247"/>
              </a:xfrm>
              <a:prstGeom prst="rect">
                <a:avLst/>
              </a:prstGeom>
              <a:blipFill>
                <a:blip r:embed="rId5"/>
                <a:stretch>
                  <a:fillRect l="-381" b="-2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17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00000"/>
                </a:solidFill>
              </a:rPr>
              <a:t>Совместимость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отношений</a:t>
            </a:r>
            <a:r>
              <a:rPr lang="en-GB" altLang="ru-RU" sz="2000" b="1" dirty="0">
                <a:solidFill>
                  <a:srgbClr val="C00000"/>
                </a:solidFill>
              </a:rPr>
              <a:t> и </a:t>
            </a:r>
            <a:r>
              <a:rPr lang="en-GB" altLang="ru-RU" sz="2000" b="1" dirty="0" err="1">
                <a:solidFill>
                  <a:srgbClr val="C00000"/>
                </a:solidFill>
              </a:rPr>
              <a:t>переименование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атрибутов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B65C9B40-F887-4CB2-9CEB-3ABE649CBD95}"/>
              </a:ext>
            </a:extLst>
          </p:cNvPr>
          <p:cNvSpPr/>
          <p:nvPr/>
        </p:nvSpPr>
        <p:spPr>
          <a:xfrm>
            <a:off x="755576" y="461651"/>
            <a:ext cx="7776864" cy="4098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Теоретико-множественные </a:t>
            </a:r>
            <a:r>
              <a:rPr lang="en-GB" altLang="ru-RU" sz="1400" dirty="0" err="1">
                <a:solidFill>
                  <a:srgbClr val="000099"/>
                </a:solidFill>
              </a:rPr>
              <a:t>операторы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объединение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пересечение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разность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требуют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чтобы</a:t>
            </a:r>
            <a:r>
              <a:rPr lang="en-GB" altLang="ru-RU" sz="1400" dirty="0">
                <a:solidFill>
                  <a:srgbClr val="000099"/>
                </a:solidFill>
              </a:rPr>
              <a:t> 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dirty="0">
                <a:solidFill>
                  <a:srgbClr val="000099"/>
                </a:solidFill>
              </a:rPr>
              <a:t> – </a:t>
            </a:r>
            <a:r>
              <a:rPr lang="en-GB" altLang="ru-RU" sz="1400" dirty="0" err="1">
                <a:solidFill>
                  <a:srgbClr val="000099"/>
                </a:solidFill>
              </a:rPr>
              <a:t>операнды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были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совместимы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есть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относились</a:t>
            </a:r>
            <a:r>
              <a:rPr lang="en-GB" altLang="ru-RU" sz="1400" dirty="0">
                <a:solidFill>
                  <a:srgbClr val="000099"/>
                </a:solidFill>
              </a:rPr>
              <a:t> к </a:t>
            </a:r>
            <a:r>
              <a:rPr lang="en-GB" altLang="ru-RU" sz="1400" dirty="0" err="1">
                <a:solidFill>
                  <a:srgbClr val="000099"/>
                </a:solidFill>
              </a:rPr>
              <a:t>элементам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одного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сорта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>
                <a:solidFill>
                  <a:srgbClr val="000099"/>
                </a:solidFill>
              </a:rPr>
              <a:t>Это </a:t>
            </a:r>
            <a:r>
              <a:rPr lang="en-GB" altLang="ru-RU" sz="1400" dirty="0" err="1">
                <a:solidFill>
                  <a:srgbClr val="000099"/>
                </a:solidFill>
              </a:rPr>
              <a:t>означает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что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u="sng" dirty="0" err="1">
                <a:solidFill>
                  <a:srgbClr val="000099"/>
                </a:solidFill>
              </a:rPr>
              <a:t>отличаются</a:t>
            </a:r>
            <a:r>
              <a:rPr lang="en-GB" altLang="ru-RU" sz="1400" u="sng" dirty="0">
                <a:solidFill>
                  <a:srgbClr val="000099"/>
                </a:solidFill>
              </a:rPr>
              <a:t> </a:t>
            </a:r>
            <a:r>
              <a:rPr lang="en-GB" altLang="ru-RU" sz="1400" u="sng" dirty="0" err="1">
                <a:solidFill>
                  <a:srgbClr val="000099"/>
                </a:solidFill>
              </a:rPr>
              <a:t>только</a:t>
            </a:r>
            <a:r>
              <a:rPr lang="en-GB" altLang="ru-RU" sz="1400" u="sng" dirty="0">
                <a:solidFill>
                  <a:srgbClr val="000099"/>
                </a:solidFill>
              </a:rPr>
              <a:t> </a:t>
            </a:r>
            <a:r>
              <a:rPr lang="en-GB" altLang="ru-RU" sz="1400" u="sng" dirty="0" err="1">
                <a:solidFill>
                  <a:srgbClr val="000099"/>
                </a:solidFill>
              </a:rPr>
              <a:t>именами</a:t>
            </a:r>
            <a:r>
              <a:rPr lang="en-GB" altLang="ru-RU" sz="1400" u="sng" dirty="0">
                <a:solidFill>
                  <a:srgbClr val="000099"/>
                </a:solidFill>
              </a:rPr>
              <a:t> и</a:t>
            </a:r>
            <a:r>
              <a:rPr lang="ru-RU" altLang="ru-RU" sz="1400" u="sng" dirty="0">
                <a:solidFill>
                  <a:srgbClr val="000099"/>
                </a:solidFill>
              </a:rPr>
              <a:t> </a:t>
            </a:r>
            <a:r>
              <a:rPr lang="en-GB" altLang="ru-RU" sz="1400" u="sng" dirty="0" err="1">
                <a:solidFill>
                  <a:srgbClr val="000099"/>
                </a:solidFill>
              </a:rPr>
              <a:t>состояниями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u="sng" dirty="0" err="1">
                <a:solidFill>
                  <a:srgbClr val="000099"/>
                </a:solidFill>
              </a:rPr>
              <a:t>Сигнатуры</a:t>
            </a:r>
            <a:r>
              <a:rPr lang="en-GB" altLang="ru-RU" sz="1400" u="sng" dirty="0">
                <a:solidFill>
                  <a:srgbClr val="000099"/>
                </a:solidFill>
              </a:rPr>
              <a:t> у  </a:t>
            </a:r>
            <a:r>
              <a:rPr lang="en-GB" altLang="ru-RU" sz="1400" u="sng" dirty="0" err="1">
                <a:solidFill>
                  <a:srgbClr val="000099"/>
                </a:solidFill>
              </a:rPr>
              <a:t>них</a:t>
            </a:r>
            <a:r>
              <a:rPr lang="en-GB" altLang="ru-RU" sz="1400" u="sng" dirty="0">
                <a:solidFill>
                  <a:srgbClr val="000099"/>
                </a:solidFill>
              </a:rPr>
              <a:t> </a:t>
            </a:r>
            <a:r>
              <a:rPr lang="en-GB" altLang="ru-RU" sz="1400" u="sng" dirty="0" err="1">
                <a:solidFill>
                  <a:srgbClr val="000099"/>
                </a:solidFill>
              </a:rPr>
              <a:t>одинаковы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есть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количества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атрибутов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совпадают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атрибуты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попарно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совпадают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типам</a:t>
            </a:r>
            <a:r>
              <a:rPr lang="en-GB" altLang="ru-RU" sz="1400" dirty="0">
                <a:solidFill>
                  <a:srgbClr val="000099"/>
                </a:solidFill>
              </a:rPr>
              <a:t>, а в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простейшем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случае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по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именам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</a:p>
          <a:p>
            <a:pPr indent="360000" algn="just" eaLnBrk="1" hangingPunct="1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Если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же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имена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отношений</a:t>
            </a:r>
            <a:r>
              <a:rPr lang="en-GB" altLang="ru-RU" sz="1400" dirty="0">
                <a:solidFill>
                  <a:srgbClr val="000099"/>
                </a:solidFill>
              </a:rPr>
              <a:t> и/</a:t>
            </a:r>
            <a:r>
              <a:rPr lang="en-GB" altLang="ru-RU" sz="1400" dirty="0" err="1">
                <a:solidFill>
                  <a:srgbClr val="000099"/>
                </a:solidFill>
              </a:rPr>
              <a:t>или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атрибутов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совпадают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необходимо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установить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соответствие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между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именами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отношений </a:t>
            </a:r>
            <a:r>
              <a:rPr lang="en-GB" altLang="ru-RU" sz="1400" dirty="0" err="1">
                <a:solidFill>
                  <a:srgbClr val="000099"/>
                </a:solidFill>
              </a:rPr>
              <a:t>или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изменить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некоторые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из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имён</a:t>
            </a:r>
            <a:r>
              <a:rPr lang="ru-RU" altLang="ru-RU" sz="1400" dirty="0">
                <a:solidFill>
                  <a:srgbClr val="000099"/>
                </a:solidFill>
              </a:rPr>
              <a:t> атрибутов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В </a:t>
            </a:r>
            <a:r>
              <a:rPr lang="en-GB" altLang="ru-RU" sz="1400" dirty="0" err="1">
                <a:solidFill>
                  <a:srgbClr val="000099"/>
                </a:solidFill>
              </a:rPr>
              <a:t>операциях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соединений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декартовом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произведении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u="sng" dirty="0" err="1">
                <a:solidFill>
                  <a:srgbClr val="000099"/>
                </a:solidFill>
              </a:rPr>
              <a:t>может</a:t>
            </a:r>
            <a:r>
              <a:rPr lang="en-GB" altLang="ru-RU" sz="1400" u="sng" dirty="0">
                <a:solidFill>
                  <a:srgbClr val="000099"/>
                </a:solidFill>
              </a:rPr>
              <a:t> </a:t>
            </a:r>
            <a:r>
              <a:rPr lang="en-GB" altLang="ru-RU" sz="1400" u="sng" dirty="0" err="1">
                <a:solidFill>
                  <a:srgbClr val="000099"/>
                </a:solidFill>
              </a:rPr>
              <a:t>появиться</a:t>
            </a:r>
            <a:r>
              <a:rPr lang="en-GB" altLang="ru-RU" sz="1400" u="sng" dirty="0">
                <a:solidFill>
                  <a:srgbClr val="000099"/>
                </a:solidFill>
              </a:rPr>
              <a:t> </a:t>
            </a:r>
            <a:r>
              <a:rPr lang="en-GB" altLang="ru-RU" sz="1400" u="sng" dirty="0" err="1">
                <a:solidFill>
                  <a:srgbClr val="000099"/>
                </a:solidFill>
              </a:rPr>
              <a:t>повтор</a:t>
            </a:r>
            <a:r>
              <a:rPr lang="en-GB" altLang="ru-RU" sz="1400" u="sng" dirty="0">
                <a:solidFill>
                  <a:srgbClr val="000099"/>
                </a:solidFill>
              </a:rPr>
              <a:t> </a:t>
            </a:r>
            <a:r>
              <a:rPr lang="en-GB" altLang="ru-RU" sz="1400" u="sng" dirty="0" err="1">
                <a:solidFill>
                  <a:srgbClr val="000099"/>
                </a:solidFill>
              </a:rPr>
              <a:t>одинаковых</a:t>
            </a:r>
            <a:r>
              <a:rPr lang="en-GB" altLang="ru-RU" sz="1400" u="sng" dirty="0">
                <a:solidFill>
                  <a:srgbClr val="000099"/>
                </a:solidFill>
              </a:rPr>
              <a:t> </a:t>
            </a:r>
            <a:r>
              <a:rPr lang="en-GB" altLang="ru-RU" sz="1400" u="sng" dirty="0" err="1">
                <a:solidFill>
                  <a:srgbClr val="000099"/>
                </a:solidFill>
              </a:rPr>
              <a:t>атрибутов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что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делает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невозможным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выполнение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операции</a:t>
            </a:r>
            <a:r>
              <a:rPr lang="en-GB" altLang="ru-RU" sz="1400" dirty="0">
                <a:solidFill>
                  <a:srgbClr val="000099"/>
                </a:solidFill>
              </a:rPr>
              <a:t>. И </a:t>
            </a:r>
            <a:r>
              <a:rPr lang="en-GB" altLang="ru-RU" sz="1400" dirty="0" err="1">
                <a:solidFill>
                  <a:srgbClr val="000099"/>
                </a:solidFill>
              </a:rPr>
              <a:t>здесь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переименование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может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позволить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выполнение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операции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Итак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некоторые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несовместимые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могут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стать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совместимыми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после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переименования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атрибутов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ru-RU" altLang="ru-RU" sz="1400" dirty="0">
                <a:solidFill>
                  <a:srgbClr val="000099"/>
                </a:solidFill>
              </a:rPr>
              <a:t>Поэтому необходимо 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допустить </a:t>
            </a:r>
            <a:r>
              <a:rPr lang="en-GB" altLang="ru-RU" sz="1400" dirty="0" err="1">
                <a:solidFill>
                  <a:srgbClr val="000099"/>
                </a:solidFill>
              </a:rPr>
              <a:t>операци</a:t>
            </a:r>
            <a:r>
              <a:rPr lang="ru-RU" altLang="ru-RU" sz="1400" dirty="0">
                <a:solidFill>
                  <a:srgbClr val="000099"/>
                </a:solidFill>
              </a:rPr>
              <a:t>ю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переименования</a:t>
            </a:r>
            <a:r>
              <a:rPr lang="ru-RU" altLang="ru-RU" sz="1400" b="1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атрибутов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400" b="1" u="sng" dirty="0">
                <a:solidFill>
                  <a:srgbClr val="CC3300"/>
                </a:solidFill>
              </a:rPr>
              <a:t>Замечание</a:t>
            </a:r>
            <a:r>
              <a:rPr lang="ru-RU" altLang="ru-RU" sz="1400" b="1" dirty="0">
                <a:solidFill>
                  <a:srgbClr val="CC3300"/>
                </a:solidFill>
              </a:rPr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Может быть не понятно, зачем нужны декартовы произведения. Необходимые разъяснения будут приведены на следующем слайде, слайде 18 и при изучении языка </a:t>
            </a:r>
            <a:r>
              <a:rPr lang="en-US" altLang="ru-RU" sz="1400" dirty="0">
                <a:solidFill>
                  <a:srgbClr val="000099"/>
                </a:solidFill>
              </a:rPr>
              <a:t>SQL.</a:t>
            </a:r>
          </a:p>
          <a:p>
            <a:pPr indent="360000" algn="just">
              <a:spcBef>
                <a:spcPts val="0"/>
              </a:spcBef>
              <a:spcAft>
                <a:spcPts val="200"/>
              </a:spcAft>
            </a:pPr>
            <a:r>
              <a:rPr lang="ru-RU" altLang="ru-RU" sz="1400" dirty="0">
                <a:solidFill>
                  <a:srgbClr val="000099"/>
                </a:solidFill>
              </a:rPr>
              <a:t>При более детальном анализе выясняется, что для осмысленного переименования атрибутов необходимо, чтобы парный атрибут имел тот же или родственный смысл.</a:t>
            </a:r>
          </a:p>
        </p:txBody>
      </p:sp>
    </p:spTree>
    <p:extLst>
      <p:ext uri="{BB962C8B-B14F-4D97-AF65-F5344CB8AC3E}">
        <p14:creationId xmlns:p14="http://schemas.microsoft.com/office/powerpoint/2010/main" val="2837317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Примеры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переименования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7F7E1EE-D5BC-4B8B-88DE-CC4BE423ECB7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473256"/>
            <a:ext cx="7992888" cy="419698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u="sng" kern="0" dirty="0">
                <a:solidFill>
                  <a:srgbClr val="CC3300"/>
                </a:solidFill>
              </a:rPr>
              <a:t>Пример 1</a:t>
            </a:r>
            <a:r>
              <a:rPr lang="en-GB" altLang="ru-RU" sz="1400" b="1" kern="0" dirty="0">
                <a:solidFill>
                  <a:srgbClr val="CC3300"/>
                </a:solidFill>
              </a:rPr>
              <a:t>: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Необходимо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объединить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b="1" kern="0" dirty="0"/>
              <a:t>“Employee” </a:t>
            </a:r>
            <a:r>
              <a:rPr lang="en-GB" altLang="ru-RU" sz="1400" kern="0" dirty="0">
                <a:solidFill>
                  <a:srgbClr val="000099"/>
                </a:solidFill>
              </a:rPr>
              <a:t>и </a:t>
            </a:r>
            <a:r>
              <a:rPr lang="en-GB" altLang="ru-RU" sz="1400" b="1" kern="0" dirty="0"/>
              <a:t>“</a:t>
            </a:r>
            <a:r>
              <a:rPr lang="en-GB" altLang="ru-RU" sz="1400" b="1" kern="0" dirty="0" err="1"/>
              <a:t>Работники</a:t>
            </a:r>
            <a:r>
              <a:rPr lang="en-GB" altLang="ru-RU" sz="1400" b="1" kern="0" dirty="0"/>
              <a:t>”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для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расчета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суммарной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заработной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платы</a:t>
            </a:r>
            <a:r>
              <a:rPr lang="en-GB" altLang="ru-RU" sz="1400" kern="0" dirty="0">
                <a:solidFill>
                  <a:srgbClr val="000099"/>
                </a:solidFill>
              </a:rPr>
              <a:t>:</a:t>
            </a:r>
          </a:p>
          <a:p>
            <a:pPr marL="0" indent="360000" algn="just">
              <a:spcBef>
                <a:spcPts val="0"/>
              </a:spcBef>
              <a:spcAft>
                <a:spcPts val="500"/>
              </a:spcAft>
              <a:buClr>
                <a:srgbClr val="C7850D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kern="0" dirty="0"/>
              <a:t>Employee(e</a:t>
            </a:r>
            <a:r>
              <a:rPr lang="en-US" altLang="ru-RU" sz="1400" b="1" kern="0" dirty="0" err="1"/>
              <a:t>mpno</a:t>
            </a:r>
            <a:r>
              <a:rPr lang="en-US" altLang="ru-RU" sz="1400" b="1" kern="0" dirty="0"/>
              <a:t>, </a:t>
            </a:r>
            <a:r>
              <a:rPr lang="en-GB" altLang="ru-RU" sz="1400" b="1" kern="0" dirty="0" err="1"/>
              <a:t>ename</a:t>
            </a:r>
            <a:r>
              <a:rPr lang="en-GB" altLang="ru-RU" sz="1400" b="1" kern="0" dirty="0"/>
              <a:t>, salary</a:t>
            </a:r>
            <a:r>
              <a:rPr lang="ru-RU" altLang="ru-RU" sz="1400" b="1" kern="0" dirty="0"/>
              <a:t>, </a:t>
            </a:r>
            <a:r>
              <a:rPr lang="en-US" altLang="ru-RU" sz="1400" b="1" kern="0" dirty="0" err="1"/>
              <a:t>mgr</a:t>
            </a:r>
            <a:r>
              <a:rPr lang="en-GB" altLang="ru-RU" sz="1400" b="1" kern="0" dirty="0"/>
              <a:t>)</a:t>
            </a:r>
            <a:r>
              <a:rPr lang="ar-SA" altLang="ru-RU" sz="1400" b="1" kern="0" dirty="0">
                <a:cs typeface="Arial" panose="020B0604020202020204" pitchFamily="34" charset="0"/>
              </a:rPr>
              <a:t>‏</a:t>
            </a:r>
            <a:endParaRPr lang="en-GB" altLang="ru-RU" sz="1400" b="1" kern="0" dirty="0"/>
          </a:p>
          <a:p>
            <a:pPr marL="0" indent="360000" algn="just">
              <a:spcBef>
                <a:spcPts val="0"/>
              </a:spcBef>
              <a:spcAft>
                <a:spcPts val="500"/>
              </a:spcAft>
              <a:buClr>
                <a:srgbClr val="C7850D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kern="0" dirty="0" err="1"/>
              <a:t>Работник</a:t>
            </a:r>
            <a:r>
              <a:rPr lang="en-GB" altLang="ru-RU" sz="1400" b="1" kern="0" dirty="0"/>
              <a:t>(</a:t>
            </a:r>
            <a:r>
              <a:rPr lang="ru-RU" altLang="ru-RU" sz="1400" b="1" kern="0" dirty="0" err="1"/>
              <a:t>Тно</a:t>
            </a:r>
            <a:r>
              <a:rPr lang="ru-RU" altLang="ru-RU" sz="1400" b="1" kern="0" dirty="0"/>
              <a:t>, </a:t>
            </a:r>
            <a:r>
              <a:rPr lang="en-GB" altLang="ru-RU" sz="1400" b="1" kern="0" dirty="0"/>
              <a:t>ФИО, </a:t>
            </a:r>
            <a:r>
              <a:rPr lang="en-GB" altLang="ru-RU" sz="1400" b="1" kern="0" dirty="0" err="1"/>
              <a:t>зарплата</a:t>
            </a:r>
            <a:r>
              <a:rPr lang="ru-RU" altLang="ru-RU" sz="1400" b="1" kern="0" dirty="0"/>
              <a:t>, </a:t>
            </a:r>
            <a:r>
              <a:rPr lang="ru-RU" altLang="ru-RU" sz="1400" b="1" kern="0" dirty="0" err="1"/>
              <a:t>Тно_нач</a:t>
            </a:r>
            <a:r>
              <a:rPr lang="en-GB" altLang="ru-RU" sz="1400" b="1" kern="0" dirty="0"/>
              <a:t>)</a:t>
            </a:r>
            <a:r>
              <a:rPr lang="ar-SA" altLang="ru-RU" sz="1400" b="1" kern="0" dirty="0">
                <a:cs typeface="Arial" panose="020B0604020202020204" pitchFamily="34" charset="0"/>
              </a:rPr>
              <a:t>‏</a:t>
            </a:r>
            <a:endParaRPr lang="ru-RU" altLang="ru-RU" sz="1400" b="1" kern="0" dirty="0"/>
          </a:p>
          <a:p>
            <a:pPr marL="0" indent="360000" algn="just">
              <a:spcBef>
                <a:spcPts val="0"/>
              </a:spcBef>
              <a:spcAft>
                <a:spcPts val="500"/>
              </a:spcAft>
              <a:buClr>
                <a:srgbClr val="C7850D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400" kern="0" dirty="0">
                <a:solidFill>
                  <a:srgbClr val="000099"/>
                </a:solidFill>
              </a:rPr>
              <a:t>где</a:t>
            </a:r>
            <a:r>
              <a:rPr lang="ru-RU" altLang="ru-RU" sz="1400" kern="0" dirty="0"/>
              <a:t> </a:t>
            </a:r>
            <a:r>
              <a:rPr lang="ru-RU" altLang="ru-RU" sz="1400" b="1" kern="0" dirty="0" err="1"/>
              <a:t>Тно</a:t>
            </a:r>
            <a:r>
              <a:rPr lang="ru-RU" altLang="ru-RU" sz="1400" kern="0" dirty="0"/>
              <a:t> </a:t>
            </a:r>
            <a:r>
              <a:rPr lang="ru-RU" altLang="ru-RU" sz="1400" kern="0" dirty="0">
                <a:solidFill>
                  <a:srgbClr val="000099"/>
                </a:solidFill>
              </a:rPr>
              <a:t>– табельный номер,</a:t>
            </a:r>
            <a:r>
              <a:rPr lang="ru-RU" altLang="ru-RU" sz="1400" kern="0" dirty="0"/>
              <a:t> </a:t>
            </a:r>
            <a:r>
              <a:rPr lang="ru-RU" altLang="ru-RU" sz="1400" b="1" kern="0" dirty="0" err="1"/>
              <a:t>Тно_нач</a:t>
            </a:r>
            <a:r>
              <a:rPr lang="ru-RU" altLang="ru-RU" sz="1400" kern="0" dirty="0"/>
              <a:t> </a:t>
            </a:r>
            <a:r>
              <a:rPr lang="ru-RU" altLang="ru-RU" sz="1400" kern="0" dirty="0">
                <a:solidFill>
                  <a:srgbClr val="000099"/>
                </a:solidFill>
              </a:rPr>
              <a:t>– табельный номер начальника.</a:t>
            </a:r>
            <a:endParaRPr lang="en-GB" altLang="ru-RU" sz="1400" kern="0" dirty="0">
              <a:solidFill>
                <a:srgbClr val="000099"/>
              </a:solidFill>
            </a:endParaRPr>
          </a:p>
          <a:p>
            <a:pPr marL="0" indent="360000" algn="just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400" kern="0" dirty="0">
                <a:solidFill>
                  <a:srgbClr val="000099"/>
                </a:solidFill>
              </a:rPr>
              <a:t>Выполняем п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ереименования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атрибутов</a:t>
            </a:r>
            <a:r>
              <a:rPr lang="en-GB" altLang="ru-RU" sz="1400" kern="0" dirty="0">
                <a:solidFill>
                  <a:srgbClr val="000099"/>
                </a:solidFill>
              </a:rPr>
              <a:t>: </a:t>
            </a:r>
            <a:r>
              <a:rPr lang="ru-RU" altLang="ru-RU" sz="1400" b="1" kern="0" dirty="0" err="1"/>
              <a:t>Тно</a:t>
            </a:r>
            <a:r>
              <a:rPr lang="ru-RU" altLang="ru-RU" sz="1400" b="1" kern="0" dirty="0"/>
              <a:t> </a:t>
            </a:r>
            <a:r>
              <a:rPr lang="en-GB" altLang="ru-RU" sz="1400" b="1" kern="0" dirty="0">
                <a:latin typeface="Symbol" panose="05050102010706020507" pitchFamily="18" charset="2"/>
              </a:rPr>
              <a:t></a:t>
            </a:r>
            <a:r>
              <a:rPr lang="ru-RU" altLang="ru-RU" sz="1400" b="1" kern="0" dirty="0"/>
              <a:t> </a:t>
            </a:r>
            <a:r>
              <a:rPr lang="en-US" altLang="ru-RU" sz="1400" b="1" kern="0" dirty="0" err="1"/>
              <a:t>empno</a:t>
            </a:r>
            <a:r>
              <a:rPr lang="en-US" altLang="ru-RU" sz="1400" kern="0" dirty="0">
                <a:solidFill>
                  <a:srgbClr val="000099"/>
                </a:solidFill>
              </a:rPr>
              <a:t>, </a:t>
            </a:r>
            <a:r>
              <a:rPr lang="ru-RU" altLang="ru-RU" sz="1400" b="1" kern="0" dirty="0"/>
              <a:t>Ф</a:t>
            </a:r>
            <a:r>
              <a:rPr lang="en-GB" altLang="ru-RU" sz="1400" b="1" kern="0" dirty="0"/>
              <a:t>ИО </a:t>
            </a:r>
            <a:r>
              <a:rPr lang="en-GB" altLang="ru-RU" sz="1400" b="1" kern="0" dirty="0">
                <a:latin typeface="Symbol" panose="05050102010706020507" pitchFamily="18" charset="2"/>
              </a:rPr>
              <a:t></a:t>
            </a:r>
            <a:r>
              <a:rPr lang="en-GB" altLang="ru-RU" sz="1400" b="1" kern="0" dirty="0"/>
              <a:t> </a:t>
            </a:r>
            <a:r>
              <a:rPr lang="en-GB" altLang="ru-RU" sz="1400" b="1" kern="0" dirty="0" err="1"/>
              <a:t>ename</a:t>
            </a:r>
            <a:r>
              <a:rPr lang="en-GB" altLang="ru-RU" sz="1400" kern="0" dirty="0">
                <a:solidFill>
                  <a:srgbClr val="000099"/>
                </a:solidFill>
              </a:rPr>
              <a:t>,</a:t>
            </a:r>
            <a:r>
              <a:rPr lang="en-GB" altLang="ru-RU" sz="1400" kern="0" dirty="0">
                <a:solidFill>
                  <a:srgbClr val="C7850D"/>
                </a:solidFill>
              </a:rPr>
              <a:t> </a:t>
            </a:r>
            <a:r>
              <a:rPr lang="en-GB" altLang="ru-RU" sz="1400" b="1" kern="0" dirty="0" err="1"/>
              <a:t>зарплата</a:t>
            </a:r>
            <a:r>
              <a:rPr lang="en-GB" altLang="ru-RU" sz="1400" b="1" kern="0" dirty="0"/>
              <a:t> </a:t>
            </a:r>
            <a:r>
              <a:rPr lang="en-GB" altLang="ru-RU" sz="1400" b="1" kern="0" dirty="0">
                <a:latin typeface="Symbol" panose="05050102010706020507" pitchFamily="18" charset="2"/>
              </a:rPr>
              <a:t></a:t>
            </a:r>
            <a:r>
              <a:rPr lang="en-GB" altLang="ru-RU" sz="1400" b="1" kern="0" dirty="0"/>
              <a:t> salary</a:t>
            </a:r>
            <a:r>
              <a:rPr lang="en-GB" altLang="ru-RU" sz="1400" kern="0" dirty="0">
                <a:solidFill>
                  <a:srgbClr val="000099"/>
                </a:solidFill>
              </a:rPr>
              <a:t>,</a:t>
            </a:r>
            <a:r>
              <a:rPr lang="en-GB" altLang="ru-RU" sz="1400" b="1" kern="0" dirty="0"/>
              <a:t> </a:t>
            </a:r>
            <a:r>
              <a:rPr lang="ru-RU" altLang="ru-RU" sz="1400" b="1" kern="0" dirty="0" err="1"/>
              <a:t>Тно_нач</a:t>
            </a:r>
            <a:r>
              <a:rPr lang="ru-RU" altLang="ru-RU" sz="1400" b="1" kern="0" dirty="0"/>
              <a:t> </a:t>
            </a:r>
            <a:r>
              <a:rPr lang="en-GB" altLang="ru-RU" sz="1400" b="1" kern="0" dirty="0">
                <a:latin typeface="Symbol" panose="05050102010706020507" pitchFamily="18" charset="2"/>
              </a:rPr>
              <a:t></a:t>
            </a:r>
            <a:r>
              <a:rPr lang="en-GB" altLang="ru-RU" sz="1400" b="1" kern="0" dirty="0"/>
              <a:t> </a:t>
            </a:r>
            <a:r>
              <a:rPr lang="en-GB" altLang="ru-RU" sz="1400" b="1" kern="0" dirty="0" err="1"/>
              <a:t>mgr</a:t>
            </a:r>
            <a:r>
              <a:rPr lang="en-GB" altLang="ru-RU" sz="1400" b="1" kern="0" dirty="0"/>
              <a:t> </a:t>
            </a:r>
            <a:r>
              <a:rPr lang="en-GB" altLang="ru-RU" sz="1400" kern="0" dirty="0">
                <a:solidFill>
                  <a:srgbClr val="000099"/>
                </a:solidFill>
              </a:rPr>
              <a:t>(</a:t>
            </a:r>
            <a:r>
              <a:rPr lang="en-GB" altLang="ru-RU" sz="1400" kern="0" dirty="0" err="1">
                <a:solidFill>
                  <a:srgbClr val="000099"/>
                </a:solidFill>
              </a:rPr>
              <a:t>типы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ru-RU" altLang="ru-RU" sz="1400" kern="0" dirty="0">
                <a:solidFill>
                  <a:srgbClr val="000099"/>
                </a:solidFill>
              </a:rPr>
              <a:t>и смысл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соответствующих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атрибутов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считаются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одинаковыми</a:t>
            </a:r>
            <a:r>
              <a:rPr lang="en-GB" altLang="ru-RU" sz="1400" kern="0" dirty="0">
                <a:solidFill>
                  <a:srgbClr val="000099"/>
                </a:solidFill>
              </a:rPr>
              <a:t>).</a:t>
            </a:r>
          </a:p>
          <a:p>
            <a:pPr marL="0" indent="360000" algn="just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i="1" kern="0" dirty="0" err="1">
                <a:solidFill>
                  <a:srgbClr val="000099"/>
                </a:solidFill>
              </a:rPr>
              <a:t>Операция</a:t>
            </a:r>
            <a:r>
              <a:rPr lang="en-GB" altLang="ru-RU" sz="1400" i="1" kern="0" dirty="0">
                <a:solidFill>
                  <a:srgbClr val="000099"/>
                </a:solidFill>
              </a:rPr>
              <a:t> </a:t>
            </a:r>
            <a:r>
              <a:rPr lang="en-GB" altLang="ru-RU" sz="1400" i="1" kern="0" dirty="0" err="1">
                <a:solidFill>
                  <a:srgbClr val="000099"/>
                </a:solidFill>
              </a:rPr>
              <a:t>переименования</a:t>
            </a:r>
            <a:r>
              <a:rPr lang="en-GB" altLang="ru-RU" sz="1400" i="1" kern="0" dirty="0">
                <a:solidFill>
                  <a:srgbClr val="000099"/>
                </a:solidFill>
              </a:rPr>
              <a:t> </a:t>
            </a:r>
            <a:r>
              <a:rPr lang="en-GB" altLang="ru-RU" sz="1400" i="1" kern="0" dirty="0" err="1">
                <a:solidFill>
                  <a:srgbClr val="000099"/>
                </a:solidFill>
              </a:rPr>
              <a:t>атрибутов</a:t>
            </a:r>
            <a:r>
              <a:rPr lang="ru-RU" altLang="ru-RU" sz="1400" i="1" kern="0" dirty="0">
                <a:solidFill>
                  <a:srgbClr val="000099"/>
                </a:solidFill>
              </a:rPr>
              <a:t> </a:t>
            </a:r>
            <a:r>
              <a:rPr lang="ru-RU" altLang="ru-RU" sz="1400" kern="0" dirty="0">
                <a:solidFill>
                  <a:srgbClr val="000099"/>
                </a:solidFill>
              </a:rPr>
              <a:t>может выглядеть так</a:t>
            </a:r>
            <a:r>
              <a:rPr lang="en-GB" altLang="ru-RU" sz="1400" kern="0" dirty="0">
                <a:solidFill>
                  <a:srgbClr val="000099"/>
                </a:solidFill>
              </a:rPr>
              <a:t>:</a:t>
            </a:r>
          </a:p>
          <a:p>
            <a:pPr marL="0" indent="360000" algn="just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kern="0" dirty="0"/>
              <a:t>[</a:t>
            </a:r>
            <a:r>
              <a:rPr lang="en-GB" altLang="ru-RU" sz="1400" b="1" kern="0" dirty="0" err="1"/>
              <a:t>имя_отношения</a:t>
            </a:r>
            <a:r>
              <a:rPr lang="en-GB" altLang="ru-RU" sz="1400" b="1" kern="0" dirty="0"/>
              <a:t>] RENAME </a:t>
            </a:r>
            <a:r>
              <a:rPr lang="en-GB" altLang="ru-RU" sz="1400" b="1" kern="0" dirty="0" err="1"/>
              <a:t>список_старых_атрибутов</a:t>
            </a:r>
            <a:r>
              <a:rPr lang="en-GB" altLang="ru-RU" sz="1400" b="1" kern="0" dirty="0"/>
              <a:t> AS </a:t>
            </a:r>
            <a:r>
              <a:rPr lang="en-GB" altLang="ru-RU" sz="1400" b="1" kern="0" dirty="0" err="1"/>
              <a:t>список_новых_атрибутов</a:t>
            </a:r>
            <a:endParaRPr lang="en-GB" altLang="ru-RU" sz="1400" b="1" kern="0" dirty="0"/>
          </a:p>
          <a:p>
            <a:pPr marL="0" indent="360000" algn="just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u="sng" kern="0" dirty="0">
                <a:solidFill>
                  <a:srgbClr val="CC3300"/>
                </a:solidFill>
              </a:rPr>
              <a:t>Пример 2</a:t>
            </a:r>
            <a:r>
              <a:rPr lang="en-GB" altLang="ru-RU" sz="1400" b="1" kern="0" dirty="0">
                <a:solidFill>
                  <a:srgbClr val="CC3300"/>
                </a:solidFill>
              </a:rPr>
              <a:t>: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Переименование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атрибутов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необходимо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для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объединения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kern="0" dirty="0">
                <a:solidFill>
                  <a:srgbClr val="000099"/>
                </a:solidFill>
              </a:rPr>
              <a:t> с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собой</a:t>
            </a:r>
            <a:r>
              <a:rPr lang="en-GB" altLang="ru-RU" sz="1400" kern="0" dirty="0">
                <a:solidFill>
                  <a:srgbClr val="000099"/>
                </a:solidFill>
              </a:rPr>
              <a:t>.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Скажем</a:t>
            </a:r>
            <a:r>
              <a:rPr lang="en-GB" altLang="ru-RU" sz="1400" kern="0" dirty="0">
                <a:solidFill>
                  <a:srgbClr val="000099"/>
                </a:solidFill>
              </a:rPr>
              <a:t>,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необходимо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ru-RU" altLang="ru-RU" sz="1400" kern="0" dirty="0">
                <a:solidFill>
                  <a:srgbClr val="000099"/>
                </a:solidFill>
              </a:rPr>
              <a:t>выбрать всех сотрудников и их непосредственных начальников</a:t>
            </a:r>
            <a:r>
              <a:rPr lang="en-GB" altLang="ru-RU" sz="1400" kern="0" dirty="0">
                <a:solidFill>
                  <a:srgbClr val="000099"/>
                </a:solidFill>
              </a:rPr>
              <a:t>.</a:t>
            </a:r>
            <a:r>
              <a:rPr lang="ru-RU" altLang="ru-RU" sz="1400" kern="0" dirty="0">
                <a:solidFill>
                  <a:srgbClr val="000099"/>
                </a:solidFill>
              </a:rPr>
              <a:t> Ответ можно получить из декартова произведения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b="1" kern="0" dirty="0"/>
              <a:t>“Employee” </a:t>
            </a:r>
            <a:r>
              <a:rPr lang="ru-RU" altLang="ru-RU" sz="1400" kern="0" dirty="0">
                <a:solidFill>
                  <a:srgbClr val="000099"/>
                </a:solidFill>
              </a:rPr>
              <a:t>с собой после переименования. </a:t>
            </a:r>
          </a:p>
          <a:p>
            <a:pPr marL="0" indent="360000" algn="just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400" kern="0" dirty="0">
                <a:solidFill>
                  <a:srgbClr val="000099"/>
                </a:solidFill>
              </a:rPr>
              <a:t>Его атрибуты</a:t>
            </a:r>
          </a:p>
          <a:p>
            <a:pPr marL="0" indent="360000" algn="just">
              <a:spcBef>
                <a:spcPts val="0"/>
              </a:spcBef>
              <a:spcAft>
                <a:spcPts val="500"/>
              </a:spcAft>
              <a:buClr>
                <a:srgbClr val="C7850D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kern="0" dirty="0"/>
              <a:t>(e</a:t>
            </a:r>
            <a:r>
              <a:rPr lang="en-US" altLang="ru-RU" sz="1400" b="1" kern="0" dirty="0" err="1"/>
              <a:t>mpno</a:t>
            </a:r>
            <a:r>
              <a:rPr lang="en-US" altLang="ru-RU" sz="1400" b="1" kern="0" dirty="0"/>
              <a:t>, </a:t>
            </a:r>
            <a:r>
              <a:rPr lang="en-GB" altLang="ru-RU" sz="1400" b="1" kern="0" dirty="0" err="1"/>
              <a:t>ename</a:t>
            </a:r>
            <a:r>
              <a:rPr lang="en-GB" altLang="ru-RU" sz="1400" b="1" kern="0" dirty="0"/>
              <a:t>, salary</a:t>
            </a:r>
            <a:r>
              <a:rPr lang="ru-RU" altLang="ru-RU" sz="1400" b="1" kern="0" dirty="0"/>
              <a:t>, </a:t>
            </a:r>
            <a:r>
              <a:rPr lang="en-US" altLang="ru-RU" sz="1400" b="1" kern="0" dirty="0" err="1"/>
              <a:t>mgr</a:t>
            </a:r>
            <a:r>
              <a:rPr lang="en-US" altLang="ru-RU" sz="1400" b="1" kern="0" dirty="0"/>
              <a:t>, </a:t>
            </a:r>
            <a:r>
              <a:rPr lang="en-GB" altLang="ru-RU" sz="1400" b="1" kern="0" dirty="0"/>
              <a:t>e</a:t>
            </a:r>
            <a:r>
              <a:rPr lang="en-US" altLang="ru-RU" sz="1400" b="1" kern="0" dirty="0" err="1"/>
              <a:t>mpno_mgr</a:t>
            </a:r>
            <a:r>
              <a:rPr lang="en-US" altLang="ru-RU" sz="1400" b="1" kern="0" dirty="0"/>
              <a:t>, </a:t>
            </a:r>
            <a:r>
              <a:rPr lang="en-GB" altLang="ru-RU" sz="1400" b="1" kern="0" dirty="0" err="1"/>
              <a:t>ename_mgr</a:t>
            </a:r>
            <a:r>
              <a:rPr lang="en-GB" altLang="ru-RU" sz="1400" b="1" kern="0" dirty="0"/>
              <a:t>, </a:t>
            </a:r>
            <a:r>
              <a:rPr lang="en-GB" altLang="ru-RU" sz="1400" b="1" kern="0" dirty="0" err="1"/>
              <a:t>salary_mgr</a:t>
            </a:r>
            <a:r>
              <a:rPr lang="ru-RU" altLang="ru-RU" sz="1400" b="1" kern="0" dirty="0"/>
              <a:t>, </a:t>
            </a:r>
            <a:r>
              <a:rPr lang="en-US" altLang="ru-RU" sz="1400" b="1" kern="0" dirty="0" err="1"/>
              <a:t>mgr_mgr</a:t>
            </a:r>
            <a:r>
              <a:rPr lang="en-GB" altLang="ru-RU" sz="1400" b="1" kern="0" dirty="0"/>
              <a:t>)</a:t>
            </a:r>
            <a:r>
              <a:rPr lang="ar-SA" altLang="ru-RU" sz="2000" b="1" kern="0" dirty="0">
                <a:cs typeface="Arial" panose="020B0604020202020204" pitchFamily="34" charset="0"/>
              </a:rPr>
              <a:t>‏</a:t>
            </a:r>
            <a:endParaRPr lang="en-GB" altLang="ru-RU" sz="2000" b="1" kern="0" dirty="0"/>
          </a:p>
        </p:txBody>
      </p:sp>
    </p:spTree>
    <p:extLst>
      <p:ext uri="{BB962C8B-B14F-4D97-AF65-F5344CB8AC3E}">
        <p14:creationId xmlns:p14="http://schemas.microsoft.com/office/powerpoint/2010/main" val="14282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00000"/>
                </a:solidFill>
              </a:rPr>
              <a:t>Независимые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операции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реляционной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алгебры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B3DAF3B-F282-4572-A901-34EB11E7F2E2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461651"/>
            <a:ext cx="7776864" cy="362226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i="1" kern="0" dirty="0">
                <a:solidFill>
                  <a:srgbClr val="000099"/>
                </a:solidFill>
              </a:rPr>
              <a:t>Объединение</a:t>
            </a:r>
            <a:r>
              <a:rPr lang="en-GB" altLang="ru-RU" sz="1400" kern="0" dirty="0">
                <a:solidFill>
                  <a:srgbClr val="000099"/>
                </a:solidFill>
              </a:rPr>
              <a:t>, </a:t>
            </a:r>
            <a:r>
              <a:rPr lang="en-GB" altLang="ru-RU" sz="1400" i="1" kern="0" dirty="0" err="1">
                <a:solidFill>
                  <a:srgbClr val="000099"/>
                </a:solidFill>
              </a:rPr>
              <a:t>вычитание</a:t>
            </a:r>
            <a:r>
              <a:rPr lang="en-GB" altLang="ru-RU" sz="1400" kern="0" dirty="0">
                <a:solidFill>
                  <a:srgbClr val="000099"/>
                </a:solidFill>
              </a:rPr>
              <a:t>, </a:t>
            </a:r>
            <a:r>
              <a:rPr lang="en-GB" altLang="ru-RU" sz="1400" i="1" kern="0" dirty="0" err="1">
                <a:solidFill>
                  <a:srgbClr val="000099"/>
                </a:solidFill>
              </a:rPr>
              <a:t>декартово</a:t>
            </a:r>
            <a:r>
              <a:rPr lang="en-GB" altLang="ru-RU" sz="1400" i="1" kern="0" dirty="0">
                <a:solidFill>
                  <a:srgbClr val="000099"/>
                </a:solidFill>
              </a:rPr>
              <a:t> </a:t>
            </a:r>
            <a:r>
              <a:rPr lang="en-GB" altLang="ru-RU" sz="1400" i="1" kern="0" dirty="0" err="1">
                <a:solidFill>
                  <a:srgbClr val="000099"/>
                </a:solidFill>
              </a:rPr>
              <a:t>произведение</a:t>
            </a:r>
            <a:r>
              <a:rPr lang="en-GB" altLang="ru-RU" sz="1400" kern="0" dirty="0">
                <a:solidFill>
                  <a:srgbClr val="000099"/>
                </a:solidFill>
              </a:rPr>
              <a:t>, </a:t>
            </a:r>
            <a:r>
              <a:rPr lang="ru-RU" altLang="ru-RU" sz="1400" i="1" kern="0" dirty="0">
                <a:solidFill>
                  <a:srgbClr val="000099"/>
                </a:solidFill>
              </a:rPr>
              <a:t>селекция</a:t>
            </a:r>
            <a:r>
              <a:rPr lang="en-GB" altLang="ru-RU" sz="1400" i="1" kern="0" dirty="0">
                <a:solidFill>
                  <a:srgbClr val="000099"/>
                </a:solidFill>
              </a:rPr>
              <a:t> и </a:t>
            </a:r>
            <a:r>
              <a:rPr lang="en-GB" altLang="ru-RU" sz="1400" i="1" kern="0" dirty="0" err="1">
                <a:solidFill>
                  <a:srgbClr val="000099"/>
                </a:solidFill>
              </a:rPr>
              <a:t>проекция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независимые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b="1" kern="0" dirty="0">
                <a:solidFill>
                  <a:srgbClr val="CC3300"/>
                </a:solidFill>
              </a:rPr>
              <a:t>(</a:t>
            </a:r>
            <a:r>
              <a:rPr lang="en-GB" altLang="ru-RU" sz="1400" b="1" i="1" kern="0" dirty="0" err="1">
                <a:solidFill>
                  <a:srgbClr val="CC3300"/>
                </a:solidFill>
              </a:rPr>
              <a:t>примитивные</a:t>
            </a:r>
            <a:r>
              <a:rPr lang="en-GB" altLang="ru-RU" sz="1400" b="1" i="1" kern="0" dirty="0">
                <a:solidFill>
                  <a:srgbClr val="CC3300"/>
                </a:solidFill>
              </a:rPr>
              <a:t>) </a:t>
            </a:r>
            <a:r>
              <a:rPr lang="en-GB" altLang="ru-RU" sz="1400" b="1" i="1" kern="0" dirty="0" err="1">
                <a:solidFill>
                  <a:srgbClr val="CC3300"/>
                </a:solidFill>
              </a:rPr>
              <a:t>операции</a:t>
            </a:r>
            <a:r>
              <a:rPr lang="en-GB" altLang="ru-RU" sz="1400" b="1" i="1" kern="0" dirty="0">
                <a:solidFill>
                  <a:srgbClr val="CC3300"/>
                </a:solidFill>
              </a:rPr>
              <a:t> </a:t>
            </a:r>
            <a:r>
              <a:rPr lang="en-GB" altLang="ru-RU" sz="1400" kern="0" dirty="0">
                <a:solidFill>
                  <a:srgbClr val="000099"/>
                </a:solidFill>
              </a:rPr>
              <a:t>-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их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нельзя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выразить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друг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через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друга</a:t>
            </a:r>
            <a:r>
              <a:rPr lang="en-GB" altLang="ru-RU" sz="1400" kern="0" dirty="0">
                <a:solidFill>
                  <a:srgbClr val="000099"/>
                </a:solidFill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kern="0" dirty="0" err="1">
                <a:solidFill>
                  <a:srgbClr val="000099"/>
                </a:solidFill>
              </a:rPr>
              <a:t>Декартово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произведение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ru-RU" altLang="ru-RU" sz="1400" kern="0" dirty="0">
                <a:solidFill>
                  <a:srgbClr val="000099"/>
                </a:solidFill>
              </a:rPr>
              <a:t>и соединения </a:t>
            </a:r>
            <a:r>
              <a:rPr lang="en-GB" altLang="ru-RU" sz="1400" kern="0" dirty="0">
                <a:solidFill>
                  <a:srgbClr val="000099"/>
                </a:solidFill>
              </a:rPr>
              <a:t>--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единственн</a:t>
            </a:r>
            <a:r>
              <a:rPr lang="ru-RU" altLang="ru-RU" sz="1400" kern="0" dirty="0" err="1">
                <a:solidFill>
                  <a:srgbClr val="000099"/>
                </a:solidFill>
              </a:rPr>
              <a:t>ые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операци</a:t>
            </a:r>
            <a:r>
              <a:rPr lang="ru-RU" altLang="ru-RU" sz="1400" kern="0" dirty="0">
                <a:solidFill>
                  <a:srgbClr val="000099"/>
                </a:solidFill>
              </a:rPr>
              <a:t>и</a:t>
            </a:r>
            <a:r>
              <a:rPr lang="en-GB" altLang="ru-RU" sz="1400" kern="0" dirty="0">
                <a:solidFill>
                  <a:srgbClr val="000099"/>
                </a:solidFill>
              </a:rPr>
              <a:t>, </a:t>
            </a:r>
            <a:r>
              <a:rPr lang="en-GB" altLang="ru-RU" sz="1400" i="1" kern="0" dirty="0" err="1">
                <a:solidFill>
                  <a:srgbClr val="000099"/>
                </a:solidFill>
              </a:rPr>
              <a:t>увеличивающ</a:t>
            </a:r>
            <a:r>
              <a:rPr lang="ru-RU" altLang="ru-RU" sz="1400" i="1" kern="0" dirty="0" err="1">
                <a:solidFill>
                  <a:srgbClr val="000099"/>
                </a:solidFill>
              </a:rPr>
              <a:t>ие</a:t>
            </a:r>
            <a:r>
              <a:rPr lang="en-GB" altLang="ru-RU" sz="1400" i="1" kern="0" dirty="0">
                <a:solidFill>
                  <a:srgbClr val="000099"/>
                </a:solidFill>
              </a:rPr>
              <a:t> </a:t>
            </a:r>
            <a:r>
              <a:rPr lang="en-GB" altLang="ru-RU" sz="1400" i="1" kern="0" dirty="0" err="1">
                <a:solidFill>
                  <a:srgbClr val="000099"/>
                </a:solidFill>
              </a:rPr>
              <a:t>количество</a:t>
            </a:r>
            <a:r>
              <a:rPr lang="en-GB" altLang="ru-RU" sz="1400" i="1" kern="0" dirty="0">
                <a:solidFill>
                  <a:srgbClr val="000099"/>
                </a:solidFill>
              </a:rPr>
              <a:t> </a:t>
            </a:r>
            <a:r>
              <a:rPr lang="en-GB" altLang="ru-RU" sz="1400" i="1" kern="0" dirty="0" err="1">
                <a:solidFill>
                  <a:srgbClr val="000099"/>
                </a:solidFill>
              </a:rPr>
              <a:t>атрибутов</a:t>
            </a:r>
            <a:r>
              <a:rPr lang="en-GB" altLang="ru-RU" sz="1400" i="1" kern="0" dirty="0">
                <a:solidFill>
                  <a:srgbClr val="000099"/>
                </a:solidFill>
              </a:rPr>
              <a:t>.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Поэтому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он</a:t>
            </a:r>
            <a:r>
              <a:rPr lang="ru-RU" altLang="ru-RU" sz="1400" kern="0" dirty="0">
                <a:solidFill>
                  <a:srgbClr val="000099"/>
                </a:solidFill>
              </a:rPr>
              <a:t>и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не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выразим</a:t>
            </a:r>
            <a:r>
              <a:rPr lang="ru-RU" altLang="ru-RU" sz="1400" kern="0" dirty="0">
                <a:solidFill>
                  <a:srgbClr val="000099"/>
                </a:solidFill>
              </a:rPr>
              <a:t>ы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через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остальные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операции</a:t>
            </a:r>
            <a:r>
              <a:rPr lang="en-GB" altLang="ru-RU" sz="1400" kern="0" dirty="0">
                <a:solidFill>
                  <a:srgbClr val="000099"/>
                </a:solidFill>
              </a:rPr>
              <a:t>,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не</a:t>
            </a:r>
            <a:r>
              <a:rPr lang="en-GB" altLang="ru-RU" sz="1400" kern="0" dirty="0">
                <a:solidFill>
                  <a:srgbClr val="000099"/>
                </a:solidFill>
              </a:rPr>
              <a:t> о</a:t>
            </a:r>
            <a:r>
              <a:rPr lang="ru-RU" altLang="ru-RU" sz="1400" kern="0" dirty="0">
                <a:solidFill>
                  <a:srgbClr val="000099"/>
                </a:solidFill>
              </a:rPr>
              <a:t>б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ладающие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этим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свойством</a:t>
            </a:r>
            <a:r>
              <a:rPr lang="en-GB" altLang="ru-RU" sz="1400" kern="0" dirty="0">
                <a:solidFill>
                  <a:srgbClr val="000099"/>
                </a:solidFill>
              </a:rPr>
              <a:t>. </a:t>
            </a:r>
            <a:r>
              <a:rPr lang="ru-RU" altLang="ru-RU" sz="1400" kern="0" dirty="0">
                <a:solidFill>
                  <a:srgbClr val="000099"/>
                </a:solidFill>
              </a:rPr>
              <a:t>Поскольку декартово произведение в некотором смысле проще, а соединение представляется как его подмножество, следует считать декартово произведение независимой операцией.</a:t>
            </a:r>
            <a:endParaRPr lang="en-GB" altLang="ru-RU" sz="1400" kern="0" dirty="0">
              <a:solidFill>
                <a:srgbClr val="000099"/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kern="0" dirty="0" err="1">
                <a:solidFill>
                  <a:srgbClr val="000099"/>
                </a:solidFill>
              </a:rPr>
              <a:t>Проекция</a:t>
            </a:r>
            <a:r>
              <a:rPr lang="en-GB" altLang="ru-RU" sz="1400" kern="0" dirty="0">
                <a:solidFill>
                  <a:srgbClr val="000099"/>
                </a:solidFill>
              </a:rPr>
              <a:t> -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единственная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операция</a:t>
            </a:r>
            <a:r>
              <a:rPr lang="en-GB" altLang="ru-RU" sz="1400" kern="0" dirty="0">
                <a:solidFill>
                  <a:srgbClr val="000099"/>
                </a:solidFill>
              </a:rPr>
              <a:t>, </a:t>
            </a:r>
            <a:r>
              <a:rPr lang="en-GB" altLang="ru-RU" sz="1400" i="1" kern="0" dirty="0" err="1">
                <a:solidFill>
                  <a:srgbClr val="000099"/>
                </a:solidFill>
              </a:rPr>
              <a:t>уменьшающая</a:t>
            </a:r>
            <a:r>
              <a:rPr lang="en-GB" altLang="ru-RU" sz="1400" i="1" kern="0" dirty="0">
                <a:solidFill>
                  <a:srgbClr val="000099"/>
                </a:solidFill>
              </a:rPr>
              <a:t> </a:t>
            </a:r>
            <a:r>
              <a:rPr lang="en-GB" altLang="ru-RU" sz="1400" i="1" kern="0" dirty="0" err="1">
                <a:solidFill>
                  <a:srgbClr val="000099"/>
                </a:solidFill>
              </a:rPr>
              <a:t>количество</a:t>
            </a:r>
            <a:r>
              <a:rPr lang="en-GB" altLang="ru-RU" sz="1400" i="1" kern="0" dirty="0">
                <a:solidFill>
                  <a:srgbClr val="000099"/>
                </a:solidFill>
              </a:rPr>
              <a:t> </a:t>
            </a:r>
            <a:r>
              <a:rPr lang="en-GB" altLang="ru-RU" sz="1400" i="1" kern="0" dirty="0" err="1">
                <a:solidFill>
                  <a:srgbClr val="000099"/>
                </a:solidFill>
              </a:rPr>
              <a:t>атрибутов</a:t>
            </a:r>
            <a:r>
              <a:rPr lang="ru-RU" altLang="ru-RU" sz="1400" i="1" kern="0" dirty="0">
                <a:solidFill>
                  <a:srgbClr val="000099"/>
                </a:solidFill>
              </a:rPr>
              <a:t> в одном операнде</a:t>
            </a:r>
            <a:r>
              <a:rPr lang="en-GB" altLang="ru-RU" sz="1400" kern="0" dirty="0">
                <a:solidFill>
                  <a:srgbClr val="000099"/>
                </a:solidFill>
              </a:rPr>
              <a:t>. </a:t>
            </a:r>
            <a:r>
              <a:rPr lang="en-GB" altLang="ru-RU" sz="1400" i="1" kern="0" dirty="0" err="1">
                <a:solidFill>
                  <a:srgbClr val="000099"/>
                </a:solidFill>
              </a:rPr>
              <a:t>П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оэтому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её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нельзя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выразить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через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остальные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операции</a:t>
            </a:r>
            <a:r>
              <a:rPr lang="en-GB" altLang="ru-RU" sz="1400" kern="0" dirty="0">
                <a:solidFill>
                  <a:srgbClr val="000099"/>
                </a:solidFill>
              </a:rPr>
              <a:t>,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не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обладающие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этим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свойством</a:t>
            </a:r>
            <a:r>
              <a:rPr lang="en-GB" altLang="ru-RU" sz="1400" kern="0" dirty="0">
                <a:solidFill>
                  <a:srgbClr val="000099"/>
                </a:solidFill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kern="0" dirty="0" err="1">
                <a:solidFill>
                  <a:srgbClr val="000099"/>
                </a:solidFill>
              </a:rPr>
              <a:t>Селекция</a:t>
            </a:r>
            <a:r>
              <a:rPr lang="en-GB" altLang="ru-RU" sz="1400" kern="0" dirty="0">
                <a:solidFill>
                  <a:srgbClr val="000099"/>
                </a:solidFill>
              </a:rPr>
              <a:t> -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единственная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операция</a:t>
            </a:r>
            <a:r>
              <a:rPr lang="en-GB" altLang="ru-RU" sz="1400" kern="0" dirty="0">
                <a:solidFill>
                  <a:srgbClr val="000099"/>
                </a:solidFill>
              </a:rPr>
              <a:t>,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сравнивающая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атрибуты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kern="0" dirty="0">
                <a:solidFill>
                  <a:srgbClr val="000099"/>
                </a:solidFill>
              </a:rPr>
              <a:t>.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Поэтому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она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не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выразима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через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остальные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операции</a:t>
            </a:r>
            <a:r>
              <a:rPr lang="en-GB" altLang="ru-RU" sz="1400" kern="0" dirty="0">
                <a:solidFill>
                  <a:srgbClr val="000099"/>
                </a:solidFill>
              </a:rPr>
              <a:t>,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не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обладающие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этим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свойством</a:t>
            </a:r>
            <a:r>
              <a:rPr lang="en-GB" altLang="ru-RU" sz="1400" kern="0" dirty="0">
                <a:solidFill>
                  <a:srgbClr val="000099"/>
                </a:solidFill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kern="0" dirty="0" err="1">
                <a:solidFill>
                  <a:srgbClr val="000099"/>
                </a:solidFill>
              </a:rPr>
              <a:t>Доказательство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независимости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объединения</a:t>
            </a:r>
            <a:r>
              <a:rPr lang="en-GB" altLang="ru-RU" sz="1400" kern="0" dirty="0">
                <a:solidFill>
                  <a:srgbClr val="000099"/>
                </a:solidFill>
              </a:rPr>
              <a:t> и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вычитания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не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приводятся</a:t>
            </a:r>
            <a:r>
              <a:rPr lang="en-GB" altLang="ru-RU" sz="1400" kern="0" dirty="0">
                <a:solidFill>
                  <a:srgbClr val="000099"/>
                </a:solidFill>
              </a:rPr>
              <a:t>. </a:t>
            </a:r>
            <a:r>
              <a:rPr lang="ru-RU" altLang="ru-RU" sz="1400" kern="0" dirty="0">
                <a:solidFill>
                  <a:srgbClr val="000099"/>
                </a:solidFill>
              </a:rPr>
              <a:t>Отметим только, что теоретико-множественные операции единственные требуют совместимости операндов, так что какие-то из них независимы.</a:t>
            </a:r>
            <a:endParaRPr lang="en-GB" altLang="ru-RU" sz="1400" kern="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691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00000"/>
                </a:solidFill>
              </a:rPr>
              <a:t>Зависимые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операции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реляционной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алгебры</a:t>
            </a:r>
            <a:endParaRPr lang="ru-RU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2">
                <a:extLst>
                  <a:ext uri="{FF2B5EF4-FFF2-40B4-BE49-F238E27FC236}">
                    <a16:creationId xmlns:a16="http://schemas.microsoft.com/office/drawing/2014/main" id="{DC07166D-B17B-4E19-AF1F-FEC4C0E0F39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461650"/>
                <a:ext cx="7776864" cy="333423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360000" algn="just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kern="0" dirty="0">
                    <a:solidFill>
                      <a:srgbClr val="000099"/>
                    </a:solidFill>
                  </a:rPr>
                  <a:t>Операции </a:t>
                </a:r>
                <a:r>
                  <a:rPr lang="en-GB" altLang="ru-RU" sz="1400" i="1" kern="0" dirty="0" err="1">
                    <a:solidFill>
                      <a:srgbClr val="000099"/>
                    </a:solidFill>
                  </a:rPr>
                  <a:t>соединения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i="1" kern="0" dirty="0" err="1">
                    <a:solidFill>
                      <a:srgbClr val="000099"/>
                    </a:solidFill>
                  </a:rPr>
                  <a:t>пересечения</a:t>
                </a:r>
                <a:r>
                  <a:rPr lang="en-GB" altLang="ru-RU" sz="1400" i="1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и </a:t>
                </a:r>
                <a:r>
                  <a:rPr lang="en-GB" altLang="ru-RU" sz="1400" i="1" kern="0" dirty="0" err="1">
                    <a:solidFill>
                      <a:srgbClr val="000099"/>
                    </a:solidFill>
                  </a:rPr>
                  <a:t>деления</a:t>
                </a:r>
                <a:r>
                  <a:rPr lang="en-GB" altLang="ru-RU" sz="1400" i="1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можно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выразить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через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другие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реляционные</a:t>
                </a:r>
                <a:r>
                  <a:rPr lang="ru-RU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операции</a:t>
                </a:r>
                <a:endParaRPr lang="en-GB" altLang="ru-RU" sz="1400" kern="0" dirty="0">
                  <a:solidFill>
                    <a:srgbClr val="000099"/>
                  </a:solidFill>
                </a:endParaRPr>
              </a:p>
              <a:p>
                <a:pPr marL="0" indent="360000" algn="just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Операция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соединения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определяется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через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операции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декартового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произведения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и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выборки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.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14:m>
                  <m:oMath xmlns:m="http://schemas.openxmlformats.org/officeDocument/2006/math">
                    <m:r>
                      <a:rPr lang="en-GB" altLang="ru-RU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𝒋𝒐𝒊</m:t>
                    </m:r>
                    <m:sSub>
                      <m:sSubPr>
                        <m:ctrlPr>
                          <a:rPr lang="en-US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sub>
                    </m:sSub>
                    <m:d>
                      <m:dPr>
                        <m:ctrlPr>
                          <a:rPr lang="en-GB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ru-RU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ru-RU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ru-RU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GB" altLang="ru-RU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ru-RU" sz="1400" b="1" i="1" kern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kern="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sub>
                    </m:sSub>
                    <m:d>
                      <m:dPr>
                        <m:ctrlPr>
                          <a:rPr lang="en-GB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GB" altLang="ru-RU" sz="1400" b="1" i="1" kern="0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GB" altLang="ru-RU" sz="1400" b="1" i="1" kern="0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GB" altLang="ru-RU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altLang="ru-RU" sz="1400" b="1" kern="0" dirty="0">
                  <a:solidFill>
                    <a:schemeClr val="tx1"/>
                  </a:solidFill>
                </a:endParaRPr>
              </a:p>
              <a:p>
                <a:pPr marL="0" indent="360000" algn="just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Операция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пересечения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выражается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через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вычитание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следующим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образом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: 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altLang="ru-RU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altLang="ru-RU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altLang="ru-RU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–</m:t>
                    </m:r>
                    <m:d>
                      <m:dPr>
                        <m:ctrlPr>
                          <a:rPr lang="en-GB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ru-RU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–</m:t>
                        </m:r>
                        <m:sSub>
                          <m:sSubPr>
                            <m:ctrlPr>
                              <a:rPr lang="en-US" altLang="ru-RU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ru-RU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ar-SA" altLang="ru-RU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‏</m:t>
                    </m:r>
                  </m:oMath>
                </a14:m>
                <a:endParaRPr lang="en-GB" altLang="ru-RU" sz="1400" b="1" kern="0" dirty="0">
                  <a:solidFill>
                    <a:schemeClr val="tx1"/>
                  </a:solidFill>
                </a:endParaRPr>
              </a:p>
              <a:p>
                <a:pPr marL="0" indent="360000" algn="just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Оператор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деления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выражается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через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операторы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вычитания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декартового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произведения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и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проекции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следующим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образом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: </a:t>
                </a:r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altLang="ru-RU" sz="1400" b="1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sSub>
                      <m:sSubPr>
                        <m:ctrlPr>
                          <a:rPr lang="en-US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altLang="ru-RU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altLang="ru-RU" sz="1400" b="1" i="1" kern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𝒑𝒓𝒐</m:t>
                    </m:r>
                    <m:sSub>
                      <m:sSubPr>
                        <m:ctrlPr>
                          <a:rPr lang="en-US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kern="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ru-RU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GB" altLang="ru-RU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–</m:t>
                    </m:r>
                    <m:r>
                      <a:rPr lang="en-GB" altLang="ru-RU" sz="1400" b="1" i="1" kern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𝒑𝒓𝒐</m:t>
                    </m:r>
                    <m:sSub>
                      <m:sSubPr>
                        <m:ctrlPr>
                          <a:rPr lang="en-US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kern="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ru-RU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ru-RU" sz="1400" b="1" i="1" kern="0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altLang="ru-RU" sz="1400" b="1" i="1" kern="0" dirty="0">
                                    <a:latin typeface="Cambria Math" panose="02040503050406030204" pitchFamily="18" charset="0"/>
                                  </a:rPr>
                                  <m:t>𝒑𝒓𝒐</m:t>
                                </m:r>
                                <m:sSub>
                                  <m:sSubPr>
                                    <m:ctrlPr>
                                      <a:rPr lang="ru-RU" altLang="ru-RU" sz="1400" b="1" i="1" kern="0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ru-RU" sz="1400" b="1" i="1" kern="0" dirty="0" err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e>
                                  <m:sub>
                                    <m:r>
                                      <a:rPr lang="en-US" altLang="ru-RU" sz="1400" b="1" i="1" kern="0" dirty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ru-RU" sz="1400" b="1" i="1" kern="0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altLang="ru-RU" sz="1400" b="1" i="1" kern="0" dirty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GB" altLang="ru-RU" sz="1400" b="1" i="1" kern="0" baseline="-25000" dirty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GB" altLang="ru-RU" sz="1400" b="1" i="1" kern="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altLang="ru-RU" sz="1400" b="1" i="1" kern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altLang="ru-RU" sz="1400" b="1" i="1" kern="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altLang="ru-RU" sz="1400" b="1" i="1" kern="0" dirty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GB" altLang="ru-RU" sz="1400" b="1" i="1" kern="0" baseline="-25000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ru-RU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ru-RU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ru-RU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ru-RU" sz="1400" b="1" kern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.</a:t>
                </a:r>
              </a:p>
              <a:p>
                <a:pPr marL="0" indent="0" algn="just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ru-RU" altLang="ru-RU" sz="1400" kern="0" dirty="0">
                    <a:solidFill>
                      <a:srgbClr val="000099"/>
                    </a:solidFill>
                  </a:rPr>
                  <a:t>Здесь</a:t>
                </a:r>
                <a14:m>
                  <m:oMath xmlns:m="http://schemas.openxmlformats.org/officeDocument/2006/math">
                    <m:r>
                      <a:rPr lang="ru-RU" altLang="ru-RU" sz="1400" i="1" kern="0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ru-RU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i="1" kern="0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ru-RU" sz="1400" kern="0" dirty="0">
                    <a:solidFill>
                      <a:srgbClr val="000099"/>
                    </a:solidFill>
                  </a:rPr>
                  <a:t>– </a:t>
                </a:r>
                <a:r>
                  <a:rPr lang="ru-RU" altLang="ru-RU" sz="1400" kern="0" dirty="0">
                    <a:solidFill>
                      <a:srgbClr val="000099"/>
                    </a:solidFill>
                  </a:rPr>
                  <a:t>множество атрибутов, которые присутствуют</a:t>
                </a:r>
                <a:r>
                  <a:rPr lang="en-US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kern="0" dirty="0">
                    <a:solidFill>
                      <a:srgbClr val="000099"/>
                    </a:solidFill>
                  </a:rPr>
                  <a:t>в отношении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kern="0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kern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ru-RU" sz="1400" b="1" kern="0" dirty="0"/>
                  <a:t> </a:t>
                </a:r>
                <a:r>
                  <a:rPr lang="ru-RU" altLang="ru-RU" sz="1400" kern="0" dirty="0">
                    <a:solidFill>
                      <a:srgbClr val="000099"/>
                    </a:solidFill>
                  </a:rPr>
                  <a:t>и отсутствуют в отношении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kern="0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kern="0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ru-RU" sz="1400" kern="0" dirty="0">
                    <a:solidFill>
                      <a:srgbClr val="000099"/>
                    </a:solidFill>
                  </a:rPr>
                  <a:t>.</a:t>
                </a:r>
                <a:r>
                  <a:rPr lang="ar-SA" altLang="ru-RU" sz="1400" b="1" kern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‏</a:t>
                </a:r>
                <a:endParaRPr lang="en-GB" altLang="ru-RU" sz="1400" b="1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tangle 2">
                <a:extLst>
                  <a:ext uri="{FF2B5EF4-FFF2-40B4-BE49-F238E27FC236}">
                    <a16:creationId xmlns:a16="http://schemas.microsoft.com/office/drawing/2014/main" id="{DC07166D-B17B-4E19-AF1F-FEC4C0E0F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1650"/>
                <a:ext cx="7776864" cy="3334236"/>
              </a:xfrm>
              <a:prstGeom prst="rect">
                <a:avLst/>
              </a:prstGeom>
              <a:blipFill>
                <a:blip r:embed="rId2"/>
                <a:stretch>
                  <a:fillRect l="-235" t="-366" r="-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469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>
                <a:solidFill>
                  <a:srgbClr val="C00000"/>
                </a:solidFill>
              </a:rPr>
              <a:t>Реляционная </a:t>
            </a:r>
            <a:r>
              <a:rPr lang="en-GB" altLang="ru-RU" sz="2000" b="1" dirty="0" err="1">
                <a:solidFill>
                  <a:srgbClr val="C00000"/>
                </a:solidFill>
              </a:rPr>
              <a:t>алгебра</a:t>
            </a:r>
            <a:r>
              <a:rPr lang="en-GB" altLang="ru-RU" sz="2000" b="1" dirty="0">
                <a:solidFill>
                  <a:srgbClr val="C00000"/>
                </a:solidFill>
              </a:rPr>
              <a:t>. </a:t>
            </a:r>
            <a:r>
              <a:rPr lang="en-GB" altLang="ru-RU" sz="2000" b="1" dirty="0" err="1">
                <a:solidFill>
                  <a:srgbClr val="C00000"/>
                </a:solidFill>
              </a:rPr>
              <a:t>Перечень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обозначений</a:t>
            </a:r>
            <a:r>
              <a:rPr lang="en-GB" altLang="ru-RU" sz="2000" b="1" dirty="0">
                <a:solidFill>
                  <a:srgbClr val="C00000"/>
                </a:solidFill>
              </a:rPr>
              <a:t>. </a:t>
            </a:r>
            <a:r>
              <a:rPr lang="ru-RU" altLang="ru-RU" sz="2000" b="1" dirty="0">
                <a:solidFill>
                  <a:srgbClr val="C00000"/>
                </a:solidFill>
              </a:rPr>
              <a:t>Определение</a:t>
            </a:r>
            <a:endParaRPr lang="ru-RU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D331EE-4A4C-48A2-963B-6EF4B7F4B5B2}"/>
                  </a:ext>
                </a:extLst>
              </p:cNvPr>
              <p:cNvSpPr txBox="1"/>
              <p:nvPr/>
            </p:nvSpPr>
            <p:spPr>
              <a:xfrm>
                <a:off x="755576" y="483518"/>
                <a:ext cx="7776864" cy="4124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60000" algn="just">
                  <a:spcBef>
                    <a:spcPts val="0"/>
                  </a:spcBef>
                  <a:spcAft>
                    <a:spcPts val="600"/>
                  </a:spcAft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Обозначим</a:t>
                </a:r>
                <a:r>
                  <a:rPr lang="en-GB" altLang="ru-RU" sz="1400" b="1" dirty="0">
                    <a:solidFill>
                      <a:srgbClr val="000099"/>
                    </a:solidFill>
                  </a:rPr>
                  <a:t>:</a:t>
                </a:r>
              </a:p>
              <a:p>
                <a:pPr indent="360000" algn="just">
                  <a:spcBef>
                    <a:spcPts val="0"/>
                  </a:spcBef>
                  <a:spcAft>
                    <a:spcPts val="600"/>
                  </a:spcAft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r>
                  <a:rPr lang="en-GB" altLang="ru-RU" sz="1400" b="1" dirty="0">
                    <a:latin typeface="Kunstler Script" panose="030304020206070D0D06" pitchFamily="66" charset="0"/>
                  </a:rPr>
                  <a:t>U</a:t>
                </a:r>
                <a:r>
                  <a:rPr lang="en-GB" altLang="ru-RU" sz="1400" b="1" dirty="0"/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–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множество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атрибутов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(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универсум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)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;</a:t>
                </a:r>
                <a:endParaRPr lang="en-GB" altLang="ru-RU" sz="1400" dirty="0">
                  <a:solidFill>
                    <a:srgbClr val="000099"/>
                  </a:solidFill>
                </a:endParaRPr>
              </a:p>
              <a:p>
                <a:pPr indent="360000" algn="just">
                  <a:spcBef>
                    <a:spcPts val="0"/>
                  </a:spcBef>
                  <a:spcAft>
                    <a:spcPts val="600"/>
                  </a:spcAft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r>
                  <a:rPr lang="en-GB" altLang="ru-RU" sz="1400" b="1" dirty="0">
                    <a:latin typeface="Kunstler Script" panose="030304020206070D0D06" pitchFamily="66" charset="0"/>
                  </a:rPr>
                  <a:t>D </a:t>
                </a:r>
                <a:r>
                  <a:rPr lang="en-GB" altLang="ru-RU" sz="1400" dirty="0"/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–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множество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доменов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;</a:t>
                </a:r>
              </a:p>
              <a:p>
                <a:pPr indent="360000" algn="just">
                  <a:spcBef>
                    <a:spcPts val="0"/>
                  </a:spcBef>
                  <a:spcAft>
                    <a:spcPts val="600"/>
                  </a:spcAft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r>
                  <a:rPr lang="en-GB" altLang="ru-RU" sz="1400" b="1" dirty="0" err="1"/>
                  <a:t>dom</a:t>
                </a:r>
                <a:r>
                  <a:rPr lang="en-GB" altLang="ru-RU" sz="1400" dirty="0"/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–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полная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функция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 err="1"/>
                  <a:t>dom</a:t>
                </a:r>
                <a:r>
                  <a:rPr lang="en-GB" altLang="ru-RU" sz="1400" b="1" dirty="0"/>
                  <a:t> </a:t>
                </a:r>
                <a:r>
                  <a:rPr lang="en-GB" altLang="ru-RU" sz="1400" b="1" dirty="0">
                    <a:solidFill>
                      <a:srgbClr val="000099"/>
                    </a:solidFill>
                  </a:rPr>
                  <a:t>:</a:t>
                </a:r>
                <a:r>
                  <a:rPr lang="en-GB" altLang="ru-RU" sz="1400" b="1" dirty="0"/>
                  <a:t> </a:t>
                </a:r>
                <a:r>
                  <a:rPr lang="en-GB" altLang="ru-RU" sz="1400" b="1" dirty="0">
                    <a:latin typeface="Kunstler Script" panose="030304020206070D0D06" pitchFamily="66" charset="0"/>
                  </a:rPr>
                  <a:t>U</a:t>
                </a:r>
                <a:r>
                  <a:rPr lang="en-GB" altLang="ru-RU" sz="1400" b="1" dirty="0"/>
                  <a:t> </a:t>
                </a:r>
                <a:r>
                  <a:rPr lang="en-GB" altLang="ru-RU" sz="1400" b="1" dirty="0">
                    <a:latin typeface="Symbol" panose="05050102010706020507" pitchFamily="18" charset="2"/>
                  </a:rPr>
                  <a:t></a:t>
                </a:r>
                <a:r>
                  <a:rPr lang="en-GB" altLang="ru-RU" sz="1400" b="1" dirty="0"/>
                  <a:t> </a:t>
                </a:r>
                <a:r>
                  <a:rPr lang="en-GB" altLang="ru-RU" sz="1400" b="1" dirty="0">
                    <a:latin typeface="Kunstler Script" panose="030304020206070D0D06" pitchFamily="66" charset="0"/>
                  </a:rPr>
                  <a:t>D 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(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н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азначает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домен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каждому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атрибуту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)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;</a:t>
                </a:r>
                <a:endParaRPr lang="en-GB" altLang="ru-RU" sz="1400" dirty="0">
                  <a:solidFill>
                    <a:srgbClr val="000099"/>
                  </a:solidFill>
                </a:endParaRPr>
              </a:p>
              <a:p>
                <a:pPr indent="360000" algn="just">
                  <a:spcBef>
                    <a:spcPts val="0"/>
                  </a:spcBef>
                  <a:spcAft>
                    <a:spcPts val="600"/>
                  </a:spcAft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r>
                  <a:rPr lang="en-GB" altLang="ru-RU" sz="1400" b="1" dirty="0">
                    <a:latin typeface="Kunstler Script" panose="030304020206070D0D06" pitchFamily="66" charset="0"/>
                  </a:rPr>
                  <a:t>R</a:t>
                </a:r>
                <a:r>
                  <a:rPr lang="en-GB" altLang="ru-RU" sz="1400" b="1" dirty="0"/>
                  <a:t> 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–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множество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всех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возможных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схем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>
                    <a:latin typeface="Kunstler Script" panose="030304020206070D0D06" pitchFamily="66" charset="0"/>
                  </a:rPr>
                  <a:t>U</a:t>
                </a:r>
                <a:r>
                  <a:rPr lang="en-GB" altLang="ru-RU" sz="1400" b="1" dirty="0"/>
                  <a:t> </a:t>
                </a:r>
                <a:r>
                  <a:rPr lang="en-GB" altLang="ru-RU" sz="1400" dirty="0"/>
                  <a:t> ;</a:t>
                </a:r>
              </a:p>
              <a:p>
                <a:pPr indent="360000" algn="just">
                  <a:spcBef>
                    <a:spcPts val="0"/>
                  </a:spcBef>
                  <a:spcAft>
                    <a:spcPts val="600"/>
                  </a:spcAft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altLang="ru-RU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GB" altLang="ru-RU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ru-RU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altLang="ru-RU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ru-RU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ru-RU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altLang="ru-RU" sz="1400" dirty="0">
                    <a:solidFill>
                      <a:schemeClr val="tx1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есть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множество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отношений</a:t>
                </a:r>
                <a:r>
                  <a:rPr lang="en-GB" altLang="ru-RU" sz="1400" dirty="0">
                    <a:solidFill>
                      <a:srgbClr val="C7850D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chemeClr val="tx1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схемами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соответственно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;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indent="360000" algn="just">
                  <a:spcBef>
                    <a:spcPts val="0"/>
                  </a:spcBef>
                  <a:spcAft>
                    <a:spcPts val="600"/>
                  </a:spcAft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r>
                  <a:rPr lang="en-GB" altLang="ru-RU" sz="1400" b="1" i="1" dirty="0">
                    <a:latin typeface="Symbol" panose="05050102010706020507" pitchFamily="18" charset="2"/>
                  </a:rPr>
                  <a:t></a:t>
                </a:r>
                <a:r>
                  <a:rPr lang="en-GB" altLang="ru-RU" sz="1400" dirty="0"/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–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множество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бинарных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определенных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доменах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>
                    <a:latin typeface="Kunstler Script" panose="030304020206070D0D06" pitchFamily="66" charset="0"/>
                  </a:rPr>
                  <a:t>D </a:t>
                </a:r>
                <a:r>
                  <a:rPr lang="en-GB" altLang="ru-RU" sz="1400" dirty="0"/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содержащее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крайней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мере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равенства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неравенства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для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каждого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домена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</a:t>
                </a: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indent="360000" algn="just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r>
                  <a:rPr lang="en-GB" altLang="ru-RU" sz="1400" b="1" u="sng" dirty="0">
                    <a:solidFill>
                      <a:srgbClr val="C00000"/>
                    </a:solidFill>
                  </a:rPr>
                  <a:t>Определение:</a:t>
                </a:r>
                <a:r>
                  <a:rPr lang="en-GB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Реляционной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алгеброй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над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>
                    <a:latin typeface="Kunstler Script" panose="030304020206070D0D06" pitchFamily="66" charset="0"/>
                  </a:rPr>
                  <a:t>U</a:t>
                </a:r>
                <a:r>
                  <a:rPr lang="en-GB" altLang="ru-RU" sz="1400" b="1" dirty="0"/>
                  <a:t> , </a:t>
                </a:r>
                <a:r>
                  <a:rPr lang="en-GB" altLang="ru-RU" sz="1400" b="1" dirty="0">
                    <a:latin typeface="Kunstler Script" panose="030304020206070D0D06" pitchFamily="66" charset="0"/>
                  </a:rPr>
                  <a:t>D</a:t>
                </a:r>
                <a:r>
                  <a:rPr lang="en-GB" altLang="ru-RU" sz="1400" b="1" dirty="0"/>
                  <a:t>, </a:t>
                </a:r>
                <a:r>
                  <a:rPr lang="en-GB" altLang="ru-RU" sz="1400" b="1" dirty="0" err="1"/>
                  <a:t>dom</a:t>
                </a:r>
                <a:r>
                  <a:rPr lang="en-GB" altLang="ru-RU" sz="1400" b="1" dirty="0"/>
                  <a:t>, </a:t>
                </a:r>
                <a:r>
                  <a:rPr lang="en-GB" altLang="ru-RU" sz="1400" b="1" dirty="0">
                    <a:latin typeface="Kunstler Script" panose="030304020206070D0D06" pitchFamily="66" charset="0"/>
                  </a:rPr>
                  <a:t>R</a:t>
                </a:r>
                <a:r>
                  <a:rPr lang="en-GB" altLang="ru-RU" sz="1400" b="1" dirty="0"/>
                  <a:t>, </a:t>
                </a:r>
                <a:r>
                  <a:rPr lang="en-GB" altLang="ru-RU" sz="1400" b="1" dirty="0">
                    <a:latin typeface="Lucida Handwriting" panose="03010101010101010101" pitchFamily="66" charset="0"/>
                  </a:rPr>
                  <a:t>r</a:t>
                </a:r>
                <a:r>
                  <a:rPr lang="en-GB" altLang="ru-RU" sz="1400" b="1" dirty="0"/>
                  <a:t>, </a:t>
                </a:r>
                <a:r>
                  <a:rPr lang="en-GB" altLang="ru-RU" sz="1400" b="1" dirty="0">
                    <a:latin typeface="Symbol" panose="05050102010706020507" pitchFamily="18" charset="2"/>
                  </a:rPr>
                  <a:t></a:t>
                </a:r>
                <a:r>
                  <a:rPr lang="en-GB" altLang="ru-RU" sz="1400" b="1" dirty="0"/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называется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семиместный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кортеж</a:t>
                </a:r>
                <a:endParaRPr lang="en-GB" altLang="ru-RU" sz="1400" dirty="0">
                  <a:solidFill>
                    <a:srgbClr val="000099"/>
                  </a:solidFill>
                </a:endParaRPr>
              </a:p>
              <a:p>
                <a:pPr indent="360000" algn="just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r>
                  <a:rPr lang="en-GB" altLang="ru-RU" sz="1400" b="1" dirty="0"/>
                  <a:t>B = (</a:t>
                </a:r>
                <a:r>
                  <a:rPr lang="en-GB" altLang="ru-RU" sz="1400" b="1" dirty="0">
                    <a:latin typeface="Kunstler Script" panose="030304020206070D0D06" pitchFamily="66" charset="0"/>
                  </a:rPr>
                  <a:t>U</a:t>
                </a:r>
                <a:r>
                  <a:rPr lang="en-GB" altLang="ru-RU" sz="1400" b="1" dirty="0"/>
                  <a:t> , </a:t>
                </a:r>
                <a:r>
                  <a:rPr lang="en-GB" altLang="ru-RU" sz="1400" b="1" dirty="0">
                    <a:latin typeface="Kunstler Script" panose="030304020206070D0D06" pitchFamily="66" charset="0"/>
                  </a:rPr>
                  <a:t>D</a:t>
                </a:r>
                <a:r>
                  <a:rPr lang="en-GB" altLang="ru-RU" sz="1400" b="1" dirty="0"/>
                  <a:t>, </a:t>
                </a:r>
                <a:r>
                  <a:rPr lang="en-GB" altLang="ru-RU" sz="1400" b="1" dirty="0" err="1"/>
                  <a:t>dom</a:t>
                </a:r>
                <a:r>
                  <a:rPr lang="en-GB" altLang="ru-RU" sz="1400" b="1" dirty="0"/>
                  <a:t>, </a:t>
                </a:r>
                <a:r>
                  <a:rPr lang="en-GB" altLang="ru-RU" sz="1400" b="1" dirty="0">
                    <a:latin typeface="Kunstler Script" panose="030304020206070D0D06" pitchFamily="66" charset="0"/>
                  </a:rPr>
                  <a:t>R</a:t>
                </a:r>
                <a:r>
                  <a:rPr lang="en-GB" altLang="ru-RU" sz="1400" b="1" dirty="0"/>
                  <a:t>, </a:t>
                </a:r>
                <a:r>
                  <a:rPr lang="en-GB" altLang="ru-RU" sz="1400" b="1" dirty="0">
                    <a:latin typeface="Lucida Handwriting" panose="03010101010101010101" pitchFamily="66" charset="0"/>
                  </a:rPr>
                  <a:t>r</a:t>
                </a:r>
                <a:r>
                  <a:rPr lang="en-GB" altLang="ru-RU" sz="1400" b="1" dirty="0"/>
                  <a:t>, </a:t>
                </a:r>
                <a:r>
                  <a:rPr lang="en-GB" altLang="ru-RU" sz="1400" b="1" i="1" dirty="0">
                    <a:latin typeface="Symbol" panose="05050102010706020507" pitchFamily="18" charset="2"/>
                  </a:rPr>
                  <a:t></a:t>
                </a:r>
                <a:r>
                  <a:rPr lang="en-GB" altLang="ru-RU" sz="1400" b="1" dirty="0"/>
                  <a:t>, </a:t>
                </a:r>
                <a:r>
                  <a:rPr lang="en-GB" altLang="ru-RU" sz="1400" b="1" dirty="0">
                    <a:latin typeface="Kunstler Script" panose="030304020206070D0D06" pitchFamily="66" charset="0"/>
                  </a:rPr>
                  <a:t>O </a:t>
                </a:r>
                <a:r>
                  <a:rPr lang="en-GB" altLang="ru-RU" sz="1400" b="1" dirty="0"/>
                  <a:t>), </a:t>
                </a:r>
              </a:p>
              <a:p>
                <a:pPr indent="360000" algn="just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где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>
                    <a:latin typeface="Kunstler Script" panose="030304020206070D0D06" pitchFamily="66" charset="0"/>
                  </a:rPr>
                  <a:t>O </a:t>
                </a:r>
                <a:r>
                  <a:rPr lang="en-GB" altLang="ru-RU" sz="1400" dirty="0"/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–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это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множество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операций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содержащее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операции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селекции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проекции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объединения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пересечения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разности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частного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естественного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𝝑</m:t>
                    </m:r>
                  </m:oMath>
                </a14:m>
                <a:r>
                  <a:rPr lang="en-GB" altLang="ru-RU" sz="1400" dirty="0"/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–</a:t>
                </a:r>
                <a:r>
                  <a:rPr lang="en-GB" altLang="ru-RU" sz="1400" dirty="0"/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соединения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а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также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операцию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переименования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атрибутов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>
                    <a:latin typeface="Kunstler Script" panose="030304020206070D0D06" pitchFamily="66" charset="0"/>
                  </a:rPr>
                  <a:t>U</a:t>
                </a:r>
                <a:r>
                  <a:rPr lang="ru-RU" altLang="ru-RU" sz="1400" b="1" dirty="0">
                    <a:solidFill>
                      <a:srgbClr val="C7850D"/>
                    </a:solidFill>
                    <a:latin typeface="Kunstler Script" panose="030304020206070D0D06" pitchFamily="66" charset="0"/>
                  </a:rPr>
                  <a:t> 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  <a:buClr>
                    <a:srgbClr val="C7850D"/>
                  </a:buClr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endParaRPr lang="en-GB" altLang="ru-RU" sz="14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D331EE-4A4C-48A2-963B-6EF4B7F4B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3518"/>
                <a:ext cx="7776864" cy="4124912"/>
              </a:xfrm>
              <a:prstGeom prst="rect">
                <a:avLst/>
              </a:prstGeom>
              <a:blipFill>
                <a:blip r:embed="rId2"/>
                <a:stretch>
                  <a:fillRect l="-235" t="-148" r="-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3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Реляционная модель данных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755576" y="461651"/>
            <a:ext cx="792088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Bef>
                <a:spcPts val="0"/>
              </a:spcBef>
              <a:buFont typeface="Arial" panose="020B0604020202020204" pitchFamily="34" charset="0"/>
              <a:buNone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altLang="ru-RU" sz="1300" dirty="0">
                <a:solidFill>
                  <a:srgbClr val="000099"/>
                </a:solidFill>
              </a:rPr>
              <a:t>Уже </a:t>
            </a:r>
            <a:r>
              <a:rPr lang="en-GB" altLang="ru-RU" sz="1300" dirty="0" err="1">
                <a:solidFill>
                  <a:srgbClr val="000099"/>
                </a:solidFill>
              </a:rPr>
              <a:t>говорилось</a:t>
            </a:r>
            <a:r>
              <a:rPr lang="en-GB" altLang="ru-RU" sz="1300" dirty="0">
                <a:solidFill>
                  <a:srgbClr val="000099"/>
                </a:solidFill>
              </a:rPr>
              <a:t> о </a:t>
            </a:r>
            <a:r>
              <a:rPr lang="en-GB" altLang="ru-RU" sz="1300" dirty="0" err="1">
                <a:solidFill>
                  <a:srgbClr val="000099"/>
                </a:solidFill>
              </a:rPr>
              <a:t>том</a:t>
            </a:r>
            <a:r>
              <a:rPr lang="en-GB" altLang="ru-RU" sz="1300" dirty="0">
                <a:solidFill>
                  <a:srgbClr val="000099"/>
                </a:solidFill>
              </a:rPr>
              <a:t>, </a:t>
            </a:r>
            <a:r>
              <a:rPr lang="en-GB" altLang="ru-RU" sz="1300" dirty="0" err="1">
                <a:solidFill>
                  <a:srgbClr val="000099"/>
                </a:solidFill>
              </a:rPr>
              <a:t>что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любая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b="1" dirty="0" err="1">
                <a:solidFill>
                  <a:srgbClr val="000099"/>
                </a:solidFill>
              </a:rPr>
              <a:t>модель</a:t>
            </a:r>
            <a:r>
              <a:rPr lang="en-GB" altLang="ru-RU" sz="1300" b="1" dirty="0">
                <a:solidFill>
                  <a:srgbClr val="000099"/>
                </a:solidFill>
              </a:rPr>
              <a:t> </a:t>
            </a:r>
            <a:r>
              <a:rPr lang="en-GB" altLang="ru-RU" sz="1300" b="1" dirty="0" err="1">
                <a:solidFill>
                  <a:srgbClr val="000099"/>
                </a:solidFill>
              </a:rPr>
              <a:t>данных</a:t>
            </a:r>
            <a:r>
              <a:rPr lang="en-GB" altLang="ru-RU" sz="1300" b="1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состоит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из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трех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компонентов</a:t>
            </a:r>
            <a:r>
              <a:rPr lang="en-GB" altLang="ru-RU" sz="1300" dirty="0">
                <a:solidFill>
                  <a:srgbClr val="000099"/>
                </a:solidFill>
              </a:rPr>
              <a:t>: </a:t>
            </a:r>
          </a:p>
          <a:p>
            <a:pPr marL="285750" indent="-28575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ru-RU" altLang="ru-RU" sz="1300" b="1" dirty="0">
                <a:solidFill>
                  <a:srgbClr val="CC3300"/>
                </a:solidFill>
              </a:rPr>
              <a:t>с</a:t>
            </a:r>
            <a:r>
              <a:rPr lang="en-GB" altLang="ru-RU" sz="1300" b="1" dirty="0" err="1">
                <a:solidFill>
                  <a:srgbClr val="CC3300"/>
                </a:solidFill>
              </a:rPr>
              <a:t>труктурно</a:t>
            </a:r>
            <a:r>
              <a:rPr lang="ru-RU" altLang="ru-RU" sz="1300" b="1" dirty="0">
                <a:solidFill>
                  <a:srgbClr val="CC3300"/>
                </a:solidFill>
              </a:rPr>
              <a:t>го</a:t>
            </a:r>
            <a:r>
              <a:rPr lang="en-GB" altLang="ru-RU" sz="1300" b="1" dirty="0">
                <a:solidFill>
                  <a:srgbClr val="CC3300"/>
                </a:solidFill>
              </a:rPr>
              <a:t>; </a:t>
            </a:r>
          </a:p>
          <a:p>
            <a:pPr marL="285750" indent="-28575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ru-RU" altLang="ru-RU" sz="1300" b="1" dirty="0">
                <a:solidFill>
                  <a:srgbClr val="CC3300"/>
                </a:solidFill>
              </a:rPr>
              <a:t>ц</a:t>
            </a:r>
            <a:r>
              <a:rPr lang="en-GB" altLang="ru-RU" sz="1300" b="1" dirty="0" err="1">
                <a:solidFill>
                  <a:srgbClr val="CC3300"/>
                </a:solidFill>
              </a:rPr>
              <a:t>елостно</a:t>
            </a:r>
            <a:r>
              <a:rPr lang="ru-RU" altLang="ru-RU" sz="1300" b="1" dirty="0">
                <a:solidFill>
                  <a:srgbClr val="CC3300"/>
                </a:solidFill>
              </a:rPr>
              <a:t>го</a:t>
            </a:r>
            <a:r>
              <a:rPr lang="en-GB" altLang="ru-RU" sz="1300" b="1" dirty="0">
                <a:solidFill>
                  <a:srgbClr val="CC3300"/>
                </a:solidFill>
              </a:rPr>
              <a:t>; </a:t>
            </a:r>
          </a:p>
          <a:p>
            <a:pPr marL="285750" indent="-28575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ru-RU" altLang="ru-RU" sz="1300" b="1" dirty="0">
                <a:solidFill>
                  <a:srgbClr val="CC3300"/>
                </a:solidFill>
              </a:rPr>
              <a:t>м</a:t>
            </a:r>
            <a:r>
              <a:rPr lang="en-GB" altLang="ru-RU" sz="1300" b="1" dirty="0" err="1">
                <a:solidFill>
                  <a:srgbClr val="CC3300"/>
                </a:solidFill>
              </a:rPr>
              <a:t>анипуляционно</a:t>
            </a:r>
            <a:r>
              <a:rPr lang="ru-RU" altLang="ru-RU" sz="1300" b="1" dirty="0">
                <a:solidFill>
                  <a:srgbClr val="CC3300"/>
                </a:solidFill>
              </a:rPr>
              <a:t>го</a:t>
            </a:r>
            <a:r>
              <a:rPr lang="en-GB" altLang="ru-RU" sz="1300" dirty="0">
                <a:solidFill>
                  <a:srgbClr val="000099"/>
                </a:solidFill>
              </a:rPr>
              <a:t>. </a:t>
            </a:r>
          </a:p>
          <a:p>
            <a:pPr indent="360000" algn="just" eaLnBrk="1" hangingPunct="1">
              <a:spcBef>
                <a:spcPts val="0"/>
              </a:spcBef>
              <a:buFont typeface="Arial" panose="020B0604020202020204" pitchFamily="34" charset="0"/>
              <a:buNone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altLang="ru-RU" sz="1300" b="1" u="sng" dirty="0" err="1">
                <a:solidFill>
                  <a:srgbClr val="000099"/>
                </a:solidFill>
              </a:rPr>
              <a:t>Особенности</a:t>
            </a:r>
            <a:r>
              <a:rPr lang="en-GB" altLang="ru-RU" sz="1300" b="1" u="sng" dirty="0">
                <a:solidFill>
                  <a:srgbClr val="000099"/>
                </a:solidFill>
              </a:rPr>
              <a:t> </a:t>
            </a:r>
            <a:r>
              <a:rPr lang="en-GB" altLang="ru-RU" sz="1300" b="1" u="sng" dirty="0" err="1">
                <a:solidFill>
                  <a:srgbClr val="000099"/>
                </a:solidFill>
              </a:rPr>
              <a:t>реляционной</a:t>
            </a:r>
            <a:r>
              <a:rPr lang="en-GB" altLang="ru-RU" sz="1300" b="1" u="sng" dirty="0">
                <a:solidFill>
                  <a:srgbClr val="000099"/>
                </a:solidFill>
              </a:rPr>
              <a:t> </a:t>
            </a:r>
            <a:r>
              <a:rPr lang="en-GB" altLang="ru-RU" sz="1300" b="1" u="sng" dirty="0" err="1">
                <a:solidFill>
                  <a:srgbClr val="000099"/>
                </a:solidFill>
              </a:rPr>
              <a:t>модели</a:t>
            </a:r>
            <a:r>
              <a:rPr lang="en-GB" altLang="ru-RU" sz="1300" b="1" u="sng" dirty="0">
                <a:solidFill>
                  <a:srgbClr val="000099"/>
                </a:solidFill>
              </a:rPr>
              <a:t>:</a:t>
            </a:r>
          </a:p>
          <a:p>
            <a:pPr marL="285750" indent="-28575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altLang="ru-RU" sz="1300" u="sng" dirty="0" err="1">
                <a:solidFill>
                  <a:srgbClr val="000099"/>
                </a:solidFill>
              </a:rPr>
              <a:t>Схема</a:t>
            </a:r>
            <a:r>
              <a:rPr lang="en-GB" altLang="ru-RU" sz="1300" u="sng" dirty="0">
                <a:solidFill>
                  <a:srgbClr val="000099"/>
                </a:solidFill>
              </a:rPr>
              <a:t> </a:t>
            </a:r>
            <a:r>
              <a:rPr lang="en-GB" altLang="ru-RU" sz="1300" u="sng" dirty="0" err="1">
                <a:solidFill>
                  <a:srgbClr val="000099"/>
                </a:solidFill>
              </a:rPr>
              <a:t>базы</a:t>
            </a:r>
            <a:r>
              <a:rPr lang="en-GB" altLang="ru-RU" sz="1300" u="sng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образуется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единственным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источником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300" dirty="0">
                <a:solidFill>
                  <a:srgbClr val="000099"/>
                </a:solidFill>
              </a:rPr>
              <a:t> – </a:t>
            </a:r>
            <a:r>
              <a:rPr lang="en-GB" altLang="ru-RU" sz="1300" u="sng" dirty="0" err="1">
                <a:solidFill>
                  <a:srgbClr val="000099"/>
                </a:solidFill>
              </a:rPr>
              <a:t>отношениями</a:t>
            </a:r>
            <a:r>
              <a:rPr lang="en-GB" altLang="ru-RU" sz="1300" dirty="0">
                <a:solidFill>
                  <a:srgbClr val="000099"/>
                </a:solidFill>
              </a:rPr>
              <a:t> – и </a:t>
            </a:r>
            <a:r>
              <a:rPr lang="en-GB" altLang="ru-RU" sz="1300" dirty="0" err="1">
                <a:solidFill>
                  <a:srgbClr val="000099"/>
                </a:solidFill>
              </a:rPr>
              <a:t>ограниченным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набором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u="sng" dirty="0" err="1">
                <a:solidFill>
                  <a:srgbClr val="000099"/>
                </a:solidFill>
              </a:rPr>
              <a:t>связей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между</a:t>
            </a:r>
            <a:r>
              <a:rPr lang="ru-RU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отношениями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имеющими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тип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b="1" dirty="0">
                <a:solidFill>
                  <a:srgbClr val="000099"/>
                </a:solidFill>
              </a:rPr>
              <a:t>“</a:t>
            </a:r>
            <a:r>
              <a:rPr lang="en-GB" altLang="ru-RU" sz="1300" b="1" dirty="0" err="1">
                <a:solidFill>
                  <a:srgbClr val="000099"/>
                </a:solidFill>
              </a:rPr>
              <a:t>один</a:t>
            </a:r>
            <a:r>
              <a:rPr lang="en-GB" altLang="ru-RU" sz="1300" b="1" dirty="0">
                <a:solidFill>
                  <a:srgbClr val="000099"/>
                </a:solidFill>
              </a:rPr>
              <a:t>-к-</a:t>
            </a:r>
            <a:r>
              <a:rPr lang="en-GB" altLang="ru-RU" sz="1300" b="1" dirty="0" err="1">
                <a:solidFill>
                  <a:srgbClr val="000099"/>
                </a:solidFill>
              </a:rPr>
              <a:t>одному</a:t>
            </a:r>
            <a:r>
              <a:rPr lang="en-GB" altLang="ru-RU" sz="1300" b="1" dirty="0">
                <a:solidFill>
                  <a:srgbClr val="000099"/>
                </a:solidFill>
              </a:rPr>
              <a:t>” </a:t>
            </a:r>
            <a:r>
              <a:rPr lang="en-GB" altLang="ru-RU" sz="1300" dirty="0">
                <a:solidFill>
                  <a:srgbClr val="000099"/>
                </a:solidFill>
              </a:rPr>
              <a:t>и </a:t>
            </a:r>
            <a:r>
              <a:rPr lang="en-GB" altLang="ru-RU" sz="1300" b="1" dirty="0">
                <a:solidFill>
                  <a:srgbClr val="000099"/>
                </a:solidFill>
              </a:rPr>
              <a:t>“</a:t>
            </a:r>
            <a:r>
              <a:rPr lang="en-GB" altLang="ru-RU" sz="1300" b="1" dirty="0" err="1">
                <a:solidFill>
                  <a:srgbClr val="000099"/>
                </a:solidFill>
              </a:rPr>
              <a:t>один-ко-многим</a:t>
            </a:r>
            <a:r>
              <a:rPr lang="en-GB" altLang="ru-RU" sz="1300" b="1" dirty="0">
                <a:solidFill>
                  <a:srgbClr val="000099"/>
                </a:solidFill>
              </a:rPr>
              <a:t>”</a:t>
            </a:r>
            <a:r>
              <a:rPr lang="en-GB" altLang="ru-RU" sz="1300" dirty="0">
                <a:solidFill>
                  <a:srgbClr val="000099"/>
                </a:solidFill>
              </a:rPr>
              <a:t>;</a:t>
            </a:r>
          </a:p>
          <a:p>
            <a:pPr marL="285750" indent="-28575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altLang="ru-RU" sz="130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строятся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только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на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u="sng" dirty="0" err="1">
                <a:solidFill>
                  <a:srgbClr val="000099"/>
                </a:solidFill>
              </a:rPr>
              <a:t>скалярных</a:t>
            </a:r>
            <a:r>
              <a:rPr lang="en-GB" altLang="ru-RU" sz="1300" u="sng" dirty="0">
                <a:solidFill>
                  <a:srgbClr val="000099"/>
                </a:solidFill>
              </a:rPr>
              <a:t> </a:t>
            </a:r>
            <a:r>
              <a:rPr lang="en-GB" altLang="ru-RU" sz="1300" u="sng" dirty="0" err="1">
                <a:solidFill>
                  <a:srgbClr val="000099"/>
                </a:solidFill>
              </a:rPr>
              <a:t>предопределенных</a:t>
            </a:r>
            <a:r>
              <a:rPr lang="en-GB" altLang="ru-RU" sz="1300" u="sng" dirty="0">
                <a:solidFill>
                  <a:srgbClr val="000099"/>
                </a:solidFill>
              </a:rPr>
              <a:t> </a:t>
            </a:r>
            <a:r>
              <a:rPr lang="en-GB" altLang="ru-RU" sz="1300" u="sng" dirty="0" err="1">
                <a:solidFill>
                  <a:srgbClr val="000099"/>
                </a:solidFill>
              </a:rPr>
              <a:t>типах</a:t>
            </a:r>
            <a:r>
              <a:rPr lang="en-GB" altLang="ru-RU" sz="1300" u="sng" dirty="0">
                <a:solidFill>
                  <a:srgbClr val="000099"/>
                </a:solidFill>
              </a:rPr>
              <a:t> </a:t>
            </a:r>
            <a:r>
              <a:rPr lang="en-GB" altLang="ru-RU" sz="1300" u="sng" dirty="0" err="1">
                <a:solidFill>
                  <a:srgbClr val="000099"/>
                </a:solidFill>
              </a:rPr>
              <a:t>данных</a:t>
            </a:r>
            <a:r>
              <a:rPr lang="en-GB" altLang="ru-RU" sz="1300" dirty="0">
                <a:solidFill>
                  <a:srgbClr val="000099"/>
                </a:solidFill>
              </a:rPr>
              <a:t>;</a:t>
            </a:r>
          </a:p>
          <a:p>
            <a:pPr marL="285750" indent="-28575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altLang="ru-RU" sz="1300" dirty="0" err="1">
                <a:solidFill>
                  <a:srgbClr val="000099"/>
                </a:solidFill>
              </a:rPr>
              <a:t>Использу</a:t>
            </a:r>
            <a:r>
              <a:rPr lang="ru-RU" altLang="ru-RU" sz="1300" dirty="0">
                <a:solidFill>
                  <a:srgbClr val="000099"/>
                </a:solidFill>
              </a:rPr>
              <a:t>ю</a:t>
            </a:r>
            <a:r>
              <a:rPr lang="en-GB" altLang="ru-RU" sz="1300" dirty="0" err="1">
                <a:solidFill>
                  <a:srgbClr val="000099"/>
                </a:solidFill>
              </a:rPr>
              <a:t>тся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два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теоретически </a:t>
            </a:r>
            <a:r>
              <a:rPr lang="en-GB" altLang="ru-RU" sz="1300" dirty="0" err="1">
                <a:solidFill>
                  <a:srgbClr val="000099"/>
                </a:solidFill>
              </a:rPr>
              <a:t>эквивалентных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способа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манипулирования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данными</a:t>
            </a:r>
            <a:r>
              <a:rPr lang="en-GB" altLang="ru-RU" sz="1300" dirty="0">
                <a:solidFill>
                  <a:srgbClr val="000099"/>
                </a:solidFill>
              </a:rPr>
              <a:t> – </a:t>
            </a:r>
            <a:r>
              <a:rPr lang="en-GB" altLang="ru-RU" sz="1300" b="1" i="1" dirty="0" err="1">
                <a:solidFill>
                  <a:srgbClr val="000099"/>
                </a:solidFill>
              </a:rPr>
              <a:t>реляционная</a:t>
            </a:r>
            <a:r>
              <a:rPr lang="en-GB" altLang="ru-RU" sz="1300" b="1" i="1" dirty="0">
                <a:solidFill>
                  <a:srgbClr val="000099"/>
                </a:solidFill>
              </a:rPr>
              <a:t> </a:t>
            </a:r>
            <a:r>
              <a:rPr lang="en-GB" altLang="ru-RU" sz="1300" b="1" i="1" dirty="0" err="1">
                <a:solidFill>
                  <a:srgbClr val="000099"/>
                </a:solidFill>
              </a:rPr>
              <a:t>алгебра</a:t>
            </a:r>
            <a:r>
              <a:rPr lang="en-GB" altLang="ru-RU" sz="1300" dirty="0">
                <a:solidFill>
                  <a:srgbClr val="000099"/>
                </a:solidFill>
              </a:rPr>
              <a:t> и</a:t>
            </a:r>
            <a:r>
              <a:rPr lang="ru-RU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b="1" i="1" dirty="0" err="1">
                <a:solidFill>
                  <a:srgbClr val="000099"/>
                </a:solidFill>
              </a:rPr>
              <a:t>реляционные</a:t>
            </a:r>
            <a:r>
              <a:rPr lang="en-GB" altLang="ru-RU" sz="1300" b="1" i="1" dirty="0">
                <a:solidFill>
                  <a:srgbClr val="000099"/>
                </a:solidFill>
              </a:rPr>
              <a:t> </a:t>
            </a:r>
            <a:r>
              <a:rPr lang="en-GB" altLang="ru-RU" sz="1300" b="1" i="1" dirty="0" err="1">
                <a:solidFill>
                  <a:srgbClr val="000099"/>
                </a:solidFill>
              </a:rPr>
              <a:t>исчисления</a:t>
            </a:r>
            <a:r>
              <a:rPr lang="en-GB" altLang="ru-RU" sz="1300" dirty="0">
                <a:solidFill>
                  <a:srgbClr val="000099"/>
                </a:solidFill>
              </a:rPr>
              <a:t>. </a:t>
            </a:r>
          </a:p>
          <a:p>
            <a:pPr indent="360000" algn="just" eaLnBrk="1" hangingPunct="1">
              <a:spcBef>
                <a:spcPts val="0"/>
              </a:spcBef>
              <a:buFont typeface="Arial" panose="020B0604020202020204" pitchFamily="34" charset="0"/>
              <a:buNone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altLang="ru-RU" sz="1300" b="1" u="sng" dirty="0" err="1">
                <a:solidFill>
                  <a:srgbClr val="CC3300"/>
                </a:solidFill>
              </a:rPr>
              <a:t>Замечание</a:t>
            </a:r>
            <a:r>
              <a:rPr lang="en-GB" altLang="ru-RU" sz="1300" b="1" dirty="0">
                <a:solidFill>
                  <a:srgbClr val="CC3300"/>
                </a:solidFill>
              </a:rPr>
              <a:t>: </a:t>
            </a:r>
            <a:r>
              <a:rPr lang="en-GB" altLang="ru-RU" sz="1300" dirty="0">
                <a:solidFill>
                  <a:srgbClr val="000099"/>
                </a:solidFill>
              </a:rPr>
              <a:t>В </a:t>
            </a:r>
            <a:r>
              <a:rPr lang="en-GB" altLang="ru-RU" sz="1300" dirty="0" err="1">
                <a:solidFill>
                  <a:srgbClr val="000099"/>
                </a:solidFill>
              </a:rPr>
              <a:t>реляционной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модели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под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манипулированием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данными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понимается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u="sng" dirty="0">
                <a:solidFill>
                  <a:srgbClr val="000099"/>
                </a:solidFill>
              </a:rPr>
              <a:t>вставка</a:t>
            </a:r>
            <a:r>
              <a:rPr lang="ru-RU" altLang="ru-RU" sz="1300" dirty="0">
                <a:solidFill>
                  <a:srgbClr val="000099"/>
                </a:solidFill>
              </a:rPr>
              <a:t>, </a:t>
            </a:r>
            <a:r>
              <a:rPr lang="ru-RU" altLang="ru-RU" sz="1300" u="sng" dirty="0">
                <a:solidFill>
                  <a:srgbClr val="000099"/>
                </a:solidFill>
              </a:rPr>
              <a:t>удаление</a:t>
            </a:r>
            <a:r>
              <a:rPr lang="ru-RU" altLang="ru-RU" sz="1300" dirty="0">
                <a:solidFill>
                  <a:srgbClr val="000099"/>
                </a:solidFill>
              </a:rPr>
              <a:t>, </a:t>
            </a:r>
            <a:r>
              <a:rPr lang="ru-RU" altLang="ru-RU" sz="1300" u="sng" dirty="0">
                <a:solidFill>
                  <a:srgbClr val="000099"/>
                </a:solidFill>
              </a:rPr>
              <a:t>обновление/преобразование</a:t>
            </a:r>
            <a:r>
              <a:rPr lang="ru-RU" altLang="ru-RU" sz="1300" dirty="0">
                <a:solidFill>
                  <a:srgbClr val="000099"/>
                </a:solidFill>
              </a:rPr>
              <a:t> кортежей и </a:t>
            </a:r>
            <a:r>
              <a:rPr lang="ru-RU" altLang="ru-RU" sz="1300" u="sng" dirty="0">
                <a:solidFill>
                  <a:srgbClr val="000099"/>
                </a:solidFill>
              </a:rPr>
              <a:t>п</a:t>
            </a:r>
            <a:r>
              <a:rPr lang="en-GB" altLang="ru-RU" sz="1300" u="sng" dirty="0" err="1">
                <a:solidFill>
                  <a:srgbClr val="000099"/>
                </a:solidFill>
              </a:rPr>
              <a:t>остроение</a:t>
            </a:r>
            <a:r>
              <a:rPr lang="ru-RU" altLang="ru-RU" sz="1300" dirty="0">
                <a:solidFill>
                  <a:srgbClr val="000099"/>
                </a:solidFill>
              </a:rPr>
              <a:t> (в результате выполнения запросов) </a:t>
            </a:r>
            <a:r>
              <a:rPr lang="en-GB" altLang="ru-RU" sz="1300" dirty="0" err="1">
                <a:solidFill>
                  <a:srgbClr val="000099"/>
                </a:solidFill>
              </a:rPr>
              <a:t>новых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отношений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из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набора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уже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имеющихся</a:t>
            </a:r>
            <a:r>
              <a:rPr lang="en-GB" altLang="ru-RU" sz="1300" dirty="0">
                <a:solidFill>
                  <a:srgbClr val="000099"/>
                </a:solidFill>
              </a:rPr>
              <a:t>. </a:t>
            </a:r>
            <a:endParaRPr lang="ru-RU" altLang="ru-RU" sz="1300" dirty="0">
              <a:solidFill>
                <a:srgbClr val="000099"/>
              </a:solidFill>
            </a:endParaRPr>
          </a:p>
          <a:p>
            <a:pPr indent="360000" algn="just" eaLnBrk="1" hangingPunct="1">
              <a:spcBef>
                <a:spcPts val="0"/>
              </a:spcBef>
              <a:buFont typeface="Arial" panose="020B0604020202020204" pitchFamily="34" charset="0"/>
              <a:buNone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ru-RU" altLang="ru-RU" sz="1300" b="1" u="sng" dirty="0">
                <a:solidFill>
                  <a:srgbClr val="CC3300"/>
                </a:solidFill>
              </a:rPr>
              <a:t>Важно</a:t>
            </a:r>
            <a:r>
              <a:rPr lang="ru-RU" altLang="ru-RU" sz="1300" b="1" dirty="0">
                <a:solidFill>
                  <a:srgbClr val="CC3300"/>
                </a:solidFill>
              </a:rPr>
              <a:t>: </a:t>
            </a:r>
            <a:r>
              <a:rPr lang="en-GB" altLang="ru-RU" sz="1300" dirty="0" err="1">
                <a:solidFill>
                  <a:srgbClr val="000099"/>
                </a:solidFill>
              </a:rPr>
              <a:t>Средств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для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создания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отношений</a:t>
            </a:r>
            <a:r>
              <a:rPr lang="ru-RU" altLang="ru-RU" sz="1300" dirty="0">
                <a:solidFill>
                  <a:srgbClr val="000099"/>
                </a:solidFill>
              </a:rPr>
              <a:t>,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не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выводимых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из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и</a:t>
            </a:r>
            <a:r>
              <a:rPr lang="en-GB" altLang="ru-RU" sz="1300" dirty="0" err="1">
                <a:solidFill>
                  <a:srgbClr val="000099"/>
                </a:solidFill>
              </a:rPr>
              <a:t>меющихся</a:t>
            </a:r>
            <a:r>
              <a:rPr lang="ru-RU" altLang="ru-RU" sz="1300" dirty="0">
                <a:solidFill>
                  <a:srgbClr val="000099"/>
                </a:solidFill>
              </a:rPr>
              <a:t>, и связей между ними в реляционной модели </a:t>
            </a:r>
            <a:r>
              <a:rPr lang="en-GB" altLang="ru-RU" sz="1300" dirty="0" err="1">
                <a:solidFill>
                  <a:srgbClr val="000099"/>
                </a:solidFill>
              </a:rPr>
              <a:t>не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существует</a:t>
            </a:r>
            <a:r>
              <a:rPr lang="en-GB" altLang="ru-RU" sz="1300" dirty="0">
                <a:solidFill>
                  <a:srgbClr val="000099"/>
                </a:solidFill>
              </a:rPr>
              <a:t>. </a:t>
            </a:r>
            <a:r>
              <a:rPr lang="ru-RU" altLang="ru-RU" sz="1300" u="sng" dirty="0">
                <a:solidFill>
                  <a:srgbClr val="000099"/>
                </a:solidFill>
              </a:rPr>
              <a:t>Исходная схема базы появляется как бы извне</a:t>
            </a:r>
            <a:r>
              <a:rPr lang="ru-RU" altLang="ru-RU" sz="1300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spcBef>
                <a:spcPts val="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Важно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понимать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,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что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реляционная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алгебра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и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реляционное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исчисление</a:t>
            </a:r>
            <a:r>
              <a:rPr lang="ru-RU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эквивалентны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только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с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теоретической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точки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зрения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. В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реализациях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реляционная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модель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неудобна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из-за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того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,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что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при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выполнении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каждой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операции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над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таблицами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образуется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таблица-результат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,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которая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может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быть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очень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большой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.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Необходимость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образования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промежуточных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таблиц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для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каждой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операции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существенно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снижает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быстродействие</a:t>
            </a:r>
            <a:r>
              <a:rPr lang="en-GB" altLang="ru-RU" sz="13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7568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00000"/>
                </a:solidFill>
              </a:rPr>
              <a:t>Примеры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запросов</a:t>
            </a:r>
            <a:r>
              <a:rPr lang="ru-RU" altLang="ru-RU" sz="2000" b="1" dirty="0">
                <a:solidFill>
                  <a:srgbClr val="C00000"/>
                </a:solidFill>
              </a:rPr>
              <a:t> в реляционной алгебре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7BBBAE-7A9E-4A29-B66F-7749A47CFC0C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461650"/>
            <a:ext cx="7776864" cy="369427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ts val="45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u="sng" dirty="0" err="1">
                <a:solidFill>
                  <a:srgbClr val="CC3300"/>
                </a:solidFill>
              </a:rPr>
              <a:t>Заданы</a:t>
            </a:r>
            <a:r>
              <a:rPr lang="en-GB" altLang="ru-RU" sz="1400" b="1" u="sng" dirty="0">
                <a:solidFill>
                  <a:srgbClr val="CC3300"/>
                </a:solidFill>
              </a:rPr>
              <a:t> </a:t>
            </a:r>
            <a:r>
              <a:rPr lang="en-GB" altLang="ru-RU" sz="1400" b="1" u="sng" dirty="0" err="1">
                <a:solidFill>
                  <a:srgbClr val="CC3300"/>
                </a:solidFill>
              </a:rPr>
              <a:t>отношения</a:t>
            </a:r>
            <a:r>
              <a:rPr lang="en-GB" altLang="ru-RU" sz="1400" b="1" dirty="0">
                <a:solidFill>
                  <a:srgbClr val="CC3300"/>
                </a:solidFill>
              </a:rPr>
              <a:t>:</a:t>
            </a:r>
          </a:p>
          <a:p>
            <a:pPr>
              <a:lnSpc>
                <a:spcPct val="90000"/>
              </a:lnSpc>
              <a:spcBef>
                <a:spcPts val="45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>
                <a:solidFill>
                  <a:srgbClr val="000099"/>
                </a:solidFill>
              </a:rPr>
              <a:t>emp</a:t>
            </a:r>
            <a:r>
              <a:rPr lang="en-GB" altLang="ru-RU" sz="1400" dirty="0">
                <a:solidFill>
                  <a:srgbClr val="000099"/>
                </a:solidFill>
              </a:rPr>
              <a:t> (</a:t>
            </a:r>
            <a:r>
              <a:rPr lang="en-GB" altLang="ru-RU" sz="1400" dirty="0" err="1">
                <a:solidFill>
                  <a:srgbClr val="000099"/>
                </a:solidFill>
              </a:rPr>
              <a:t>empno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ename</a:t>
            </a:r>
            <a:r>
              <a:rPr lang="en-GB" altLang="ru-RU" sz="1400" dirty="0">
                <a:solidFill>
                  <a:srgbClr val="000099"/>
                </a:solidFill>
              </a:rPr>
              <a:t>, job, </a:t>
            </a:r>
            <a:r>
              <a:rPr lang="en-GB" altLang="ru-RU" sz="1400" dirty="0" err="1">
                <a:solidFill>
                  <a:srgbClr val="000099"/>
                </a:solidFill>
              </a:rPr>
              <a:t>sal</a:t>
            </a:r>
            <a:r>
              <a:rPr lang="en-GB" altLang="ru-RU" sz="1400" dirty="0">
                <a:solidFill>
                  <a:srgbClr val="000099"/>
                </a:solidFill>
              </a:rPr>
              <a:t>,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CC3300"/>
                </a:solidFill>
              </a:rPr>
              <a:t>deptno</a:t>
            </a:r>
            <a:r>
              <a:rPr lang="en-GB" altLang="ru-RU" sz="1400" dirty="0">
                <a:solidFill>
                  <a:srgbClr val="000099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ts val="45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>
                <a:solidFill>
                  <a:srgbClr val="000099"/>
                </a:solidFill>
              </a:rPr>
              <a:t>dept</a:t>
            </a:r>
            <a:r>
              <a:rPr lang="en-GB" altLang="ru-RU" sz="1400" dirty="0">
                <a:solidFill>
                  <a:srgbClr val="000099"/>
                </a:solidFill>
              </a:rPr>
              <a:t> (</a:t>
            </a:r>
            <a:r>
              <a:rPr lang="en-GB" altLang="ru-RU" sz="1400" dirty="0" err="1">
                <a:solidFill>
                  <a:srgbClr val="CC3300"/>
                </a:solidFill>
              </a:rPr>
              <a:t>deptno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dname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loc</a:t>
            </a:r>
            <a:r>
              <a:rPr lang="en-GB" altLang="ru-RU" sz="1400" dirty="0">
                <a:solidFill>
                  <a:srgbClr val="000099"/>
                </a:solidFill>
              </a:rPr>
              <a:t>)</a:t>
            </a:r>
            <a:r>
              <a:rPr lang="ar-SA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‏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spcBef>
                <a:spcPts val="45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GB" altLang="ru-RU" sz="1400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spcBef>
                <a:spcPts val="45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u="sng" dirty="0" err="1">
                <a:solidFill>
                  <a:srgbClr val="CC3300"/>
                </a:solidFill>
              </a:rPr>
              <a:t>Смысл</a:t>
            </a:r>
            <a:r>
              <a:rPr lang="en-GB" altLang="ru-RU" sz="1400" b="1" u="sng" dirty="0">
                <a:solidFill>
                  <a:srgbClr val="CC3300"/>
                </a:solidFill>
              </a:rPr>
              <a:t> </a:t>
            </a:r>
            <a:r>
              <a:rPr lang="en-GB" altLang="ru-RU" sz="1400" b="1" u="sng" dirty="0" err="1">
                <a:solidFill>
                  <a:srgbClr val="CC3300"/>
                </a:solidFill>
              </a:rPr>
              <a:t>имен</a:t>
            </a:r>
            <a:r>
              <a:rPr lang="en-GB" altLang="ru-RU" sz="1400" b="1" u="sng" dirty="0">
                <a:solidFill>
                  <a:srgbClr val="CC3300"/>
                </a:solidFill>
              </a:rPr>
              <a:t> с </a:t>
            </a:r>
            <a:r>
              <a:rPr lang="en-GB" altLang="ru-RU" sz="1400" b="1" u="sng" dirty="0" err="1">
                <a:solidFill>
                  <a:srgbClr val="CC3300"/>
                </a:solidFill>
              </a:rPr>
              <a:t>точки</a:t>
            </a:r>
            <a:r>
              <a:rPr lang="en-GB" altLang="ru-RU" sz="1400" b="1" u="sng" dirty="0">
                <a:solidFill>
                  <a:srgbClr val="CC3300"/>
                </a:solidFill>
              </a:rPr>
              <a:t> </a:t>
            </a:r>
            <a:r>
              <a:rPr lang="en-GB" altLang="ru-RU" sz="1400" b="1" u="sng" dirty="0" err="1">
                <a:solidFill>
                  <a:srgbClr val="CC3300"/>
                </a:solidFill>
              </a:rPr>
              <a:t>зрения</a:t>
            </a:r>
            <a:r>
              <a:rPr lang="en-GB" altLang="ru-RU" sz="1400" b="1" u="sng" dirty="0">
                <a:solidFill>
                  <a:srgbClr val="CC3300"/>
                </a:solidFill>
              </a:rPr>
              <a:t> </a:t>
            </a:r>
            <a:r>
              <a:rPr lang="en-GB" altLang="ru-RU" sz="1400" b="1" u="sng" dirty="0" err="1">
                <a:solidFill>
                  <a:srgbClr val="CC3300"/>
                </a:solidFill>
              </a:rPr>
              <a:t>предметной</a:t>
            </a:r>
            <a:r>
              <a:rPr lang="en-GB" altLang="ru-RU" sz="1400" b="1" u="sng" dirty="0">
                <a:solidFill>
                  <a:srgbClr val="CC3300"/>
                </a:solidFill>
              </a:rPr>
              <a:t> </a:t>
            </a:r>
            <a:r>
              <a:rPr lang="en-GB" altLang="ru-RU" sz="1400" b="1" u="sng" dirty="0" err="1">
                <a:solidFill>
                  <a:srgbClr val="CC3300"/>
                </a:solidFill>
              </a:rPr>
              <a:t>области</a:t>
            </a:r>
            <a:r>
              <a:rPr lang="en-GB" altLang="ru-RU" sz="1400" b="1" dirty="0">
                <a:solidFill>
                  <a:srgbClr val="CC3300"/>
                </a:solidFill>
              </a:rPr>
              <a:t>:</a:t>
            </a:r>
          </a:p>
          <a:p>
            <a:pPr>
              <a:lnSpc>
                <a:spcPct val="90000"/>
              </a:lnSpc>
              <a:spcBef>
                <a:spcPts val="45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ru-RU" sz="1400" b="1" dirty="0">
                <a:solidFill>
                  <a:srgbClr val="000099"/>
                </a:solidFill>
              </a:rPr>
              <a:t>e</a:t>
            </a:r>
            <a:r>
              <a:rPr lang="en-GB" altLang="ru-RU" sz="1400" b="1" dirty="0" err="1">
                <a:solidFill>
                  <a:srgbClr val="000099"/>
                </a:solidFill>
              </a:rPr>
              <a:t>mp</a:t>
            </a:r>
            <a:r>
              <a:rPr lang="ru-RU" altLang="ru-RU" sz="1400" dirty="0">
                <a:solidFill>
                  <a:srgbClr val="000099"/>
                </a:solidFill>
              </a:rPr>
              <a:t>		</a:t>
            </a:r>
            <a:r>
              <a:rPr lang="en-GB" altLang="ru-RU" sz="1400" dirty="0" err="1">
                <a:solidFill>
                  <a:srgbClr val="000099"/>
                </a:solidFill>
              </a:rPr>
              <a:t>от</a:t>
            </a:r>
            <a:r>
              <a:rPr lang="en-GB" altLang="ru-RU" sz="1400" dirty="0">
                <a:solidFill>
                  <a:srgbClr val="000099"/>
                </a:solidFill>
              </a:rPr>
              <a:t> employee – </a:t>
            </a:r>
            <a:r>
              <a:rPr lang="en-GB" altLang="ru-RU" sz="1400" dirty="0" err="1">
                <a:solidFill>
                  <a:srgbClr val="000099"/>
                </a:solidFill>
              </a:rPr>
              <a:t>работник</a:t>
            </a:r>
            <a:r>
              <a:rPr lang="en-GB" altLang="ru-RU" sz="1400" dirty="0">
                <a:solidFill>
                  <a:srgbClr val="000099"/>
                </a:solidFill>
              </a:rPr>
              <a:t>;</a:t>
            </a:r>
          </a:p>
          <a:p>
            <a:pPr>
              <a:lnSpc>
                <a:spcPct val="90000"/>
              </a:lnSpc>
              <a:spcBef>
                <a:spcPts val="45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>
                <a:solidFill>
                  <a:srgbClr val="000099"/>
                </a:solidFill>
              </a:rPr>
              <a:t>dept</a:t>
            </a:r>
            <a:r>
              <a:rPr lang="en-GB" altLang="ru-RU" sz="1400" dirty="0">
                <a:solidFill>
                  <a:srgbClr val="000099"/>
                </a:solidFill>
              </a:rPr>
              <a:t> 	</a:t>
            </a:r>
            <a:r>
              <a:rPr lang="ru-RU" altLang="ru-RU" sz="1400" dirty="0">
                <a:solidFill>
                  <a:srgbClr val="000099"/>
                </a:solidFill>
              </a:rPr>
              <a:t>	</a:t>
            </a:r>
            <a:r>
              <a:rPr lang="en-GB" altLang="ru-RU" sz="1400" dirty="0" err="1">
                <a:solidFill>
                  <a:srgbClr val="000099"/>
                </a:solidFill>
              </a:rPr>
              <a:t>от</a:t>
            </a:r>
            <a:r>
              <a:rPr lang="en-GB" altLang="ru-RU" sz="1400" dirty="0">
                <a:solidFill>
                  <a:srgbClr val="000099"/>
                </a:solidFill>
              </a:rPr>
              <a:t> department – </a:t>
            </a:r>
            <a:r>
              <a:rPr lang="en-GB" altLang="ru-RU" sz="1400" dirty="0" err="1">
                <a:solidFill>
                  <a:srgbClr val="000099"/>
                </a:solidFill>
              </a:rPr>
              <a:t>отдел</a:t>
            </a:r>
            <a:r>
              <a:rPr lang="en-GB" altLang="ru-RU" sz="1400" dirty="0">
                <a:solidFill>
                  <a:srgbClr val="000099"/>
                </a:solidFill>
              </a:rPr>
              <a:t>;</a:t>
            </a:r>
          </a:p>
          <a:p>
            <a:pPr>
              <a:lnSpc>
                <a:spcPct val="90000"/>
              </a:lnSpc>
              <a:spcBef>
                <a:spcPts val="45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</a:rPr>
              <a:t>empno</a:t>
            </a:r>
            <a:r>
              <a:rPr lang="en-GB" altLang="ru-RU" sz="1400" dirty="0">
                <a:solidFill>
                  <a:srgbClr val="000099"/>
                </a:solidFill>
              </a:rPr>
              <a:t>	</a:t>
            </a:r>
            <a:r>
              <a:rPr lang="ru-RU" altLang="ru-RU" sz="1400" dirty="0">
                <a:solidFill>
                  <a:srgbClr val="000099"/>
                </a:solidFill>
              </a:rPr>
              <a:t>	</a:t>
            </a:r>
            <a:r>
              <a:rPr lang="en-GB" altLang="ru-RU" sz="1400" dirty="0" err="1">
                <a:solidFill>
                  <a:srgbClr val="000099"/>
                </a:solidFill>
              </a:rPr>
              <a:t>табельный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номер</a:t>
            </a:r>
            <a:r>
              <a:rPr lang="en-GB" altLang="ru-RU" sz="1400" dirty="0">
                <a:solidFill>
                  <a:srgbClr val="000099"/>
                </a:solidFill>
              </a:rPr>
              <a:t>;</a:t>
            </a:r>
          </a:p>
          <a:p>
            <a:pPr>
              <a:lnSpc>
                <a:spcPct val="90000"/>
              </a:lnSpc>
              <a:spcBef>
                <a:spcPts val="45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</a:rPr>
              <a:t>ename</a:t>
            </a:r>
            <a:r>
              <a:rPr lang="en-GB" altLang="ru-RU" sz="1400" dirty="0">
                <a:solidFill>
                  <a:srgbClr val="000099"/>
                </a:solidFill>
              </a:rPr>
              <a:t>	</a:t>
            </a:r>
            <a:r>
              <a:rPr lang="ru-RU" altLang="ru-RU" sz="1400" dirty="0">
                <a:solidFill>
                  <a:srgbClr val="000099"/>
                </a:solidFill>
              </a:rPr>
              <a:t>	</a:t>
            </a:r>
            <a:r>
              <a:rPr lang="en-GB" altLang="ru-RU" sz="1400" dirty="0" err="1">
                <a:solidFill>
                  <a:srgbClr val="000099"/>
                </a:solidFill>
              </a:rPr>
              <a:t>имя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работника</a:t>
            </a:r>
            <a:r>
              <a:rPr lang="en-GB" altLang="ru-RU" sz="1400" dirty="0">
                <a:solidFill>
                  <a:srgbClr val="000099"/>
                </a:solidFill>
              </a:rPr>
              <a:t> (employee name);</a:t>
            </a:r>
          </a:p>
          <a:p>
            <a:pPr>
              <a:lnSpc>
                <a:spcPct val="90000"/>
              </a:lnSpc>
              <a:spcBef>
                <a:spcPts val="45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>
                <a:solidFill>
                  <a:srgbClr val="000099"/>
                </a:solidFill>
              </a:rPr>
              <a:t>job</a:t>
            </a:r>
            <a:r>
              <a:rPr lang="en-GB" altLang="ru-RU" sz="1400" dirty="0">
                <a:solidFill>
                  <a:srgbClr val="000099"/>
                </a:solidFill>
              </a:rPr>
              <a:t>		</a:t>
            </a:r>
            <a:r>
              <a:rPr lang="ru-RU" altLang="ru-RU" sz="1400" dirty="0">
                <a:solidFill>
                  <a:srgbClr val="000099"/>
                </a:solidFill>
              </a:rPr>
              <a:t>	</a:t>
            </a:r>
            <a:r>
              <a:rPr lang="en-GB" altLang="ru-RU" sz="1400" dirty="0" err="1">
                <a:solidFill>
                  <a:srgbClr val="000099"/>
                </a:solidFill>
              </a:rPr>
              <a:t>должность</a:t>
            </a:r>
            <a:r>
              <a:rPr lang="en-GB" altLang="ru-RU" sz="1400" dirty="0">
                <a:solidFill>
                  <a:srgbClr val="000099"/>
                </a:solidFill>
              </a:rPr>
              <a:t>;</a:t>
            </a:r>
          </a:p>
          <a:p>
            <a:pPr>
              <a:lnSpc>
                <a:spcPct val="90000"/>
              </a:lnSpc>
              <a:spcBef>
                <a:spcPts val="45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</a:rPr>
              <a:t>sal</a:t>
            </a:r>
            <a:r>
              <a:rPr lang="en-GB" altLang="ru-RU" sz="1400" b="1" dirty="0">
                <a:solidFill>
                  <a:srgbClr val="000099"/>
                </a:solidFill>
              </a:rPr>
              <a:t>	</a:t>
            </a:r>
            <a:r>
              <a:rPr lang="en-GB" altLang="ru-RU" sz="1400" dirty="0">
                <a:solidFill>
                  <a:srgbClr val="000099"/>
                </a:solidFill>
              </a:rPr>
              <a:t>	</a:t>
            </a:r>
            <a:r>
              <a:rPr lang="ru-RU" altLang="ru-RU" sz="1400" dirty="0">
                <a:solidFill>
                  <a:srgbClr val="000099"/>
                </a:solidFill>
              </a:rPr>
              <a:t>	</a:t>
            </a:r>
            <a:r>
              <a:rPr lang="en-GB" altLang="ru-RU" sz="1400" dirty="0" err="1">
                <a:solidFill>
                  <a:srgbClr val="000099"/>
                </a:solidFill>
              </a:rPr>
              <a:t>от</a:t>
            </a:r>
            <a:r>
              <a:rPr lang="en-GB" altLang="ru-RU" sz="1400" dirty="0">
                <a:solidFill>
                  <a:srgbClr val="000099"/>
                </a:solidFill>
              </a:rPr>
              <a:t> salary – </a:t>
            </a:r>
            <a:r>
              <a:rPr lang="en-GB" altLang="ru-RU" sz="1400" dirty="0" err="1">
                <a:solidFill>
                  <a:srgbClr val="000099"/>
                </a:solidFill>
              </a:rPr>
              <a:t>заработная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плата</a:t>
            </a:r>
            <a:r>
              <a:rPr lang="en-GB" altLang="ru-RU" sz="1400" dirty="0">
                <a:solidFill>
                  <a:srgbClr val="000099"/>
                </a:solidFill>
              </a:rPr>
              <a:t>;</a:t>
            </a:r>
          </a:p>
          <a:p>
            <a:pPr>
              <a:lnSpc>
                <a:spcPct val="90000"/>
              </a:lnSpc>
              <a:spcBef>
                <a:spcPts val="45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</a:rPr>
              <a:t>deptno</a:t>
            </a:r>
            <a:r>
              <a:rPr lang="en-GB" altLang="ru-RU" sz="1400" dirty="0">
                <a:solidFill>
                  <a:srgbClr val="000099"/>
                </a:solidFill>
              </a:rPr>
              <a:t>	</a:t>
            </a:r>
            <a:r>
              <a:rPr lang="ru-RU" altLang="ru-RU" sz="1400" dirty="0">
                <a:solidFill>
                  <a:srgbClr val="000099"/>
                </a:solidFill>
              </a:rPr>
              <a:t>	</a:t>
            </a:r>
            <a:r>
              <a:rPr lang="en-GB" altLang="ru-RU" sz="1400" dirty="0" err="1">
                <a:solidFill>
                  <a:srgbClr val="000099"/>
                </a:solidFill>
              </a:rPr>
              <a:t>номер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отдела</a:t>
            </a:r>
            <a:r>
              <a:rPr lang="en-GB" altLang="ru-RU" sz="1400" dirty="0">
                <a:solidFill>
                  <a:srgbClr val="000099"/>
                </a:solidFill>
              </a:rPr>
              <a:t>;</a:t>
            </a:r>
          </a:p>
          <a:p>
            <a:pPr>
              <a:lnSpc>
                <a:spcPct val="90000"/>
              </a:lnSpc>
              <a:spcBef>
                <a:spcPts val="45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</a:rPr>
              <a:t>dname</a:t>
            </a:r>
            <a:r>
              <a:rPr lang="en-GB" altLang="ru-RU" sz="1400" dirty="0">
                <a:solidFill>
                  <a:srgbClr val="000099"/>
                </a:solidFill>
              </a:rPr>
              <a:t>	</a:t>
            </a:r>
            <a:r>
              <a:rPr lang="ru-RU" altLang="ru-RU" sz="1400" dirty="0">
                <a:solidFill>
                  <a:srgbClr val="000099"/>
                </a:solidFill>
              </a:rPr>
              <a:t>	</a:t>
            </a:r>
            <a:r>
              <a:rPr lang="en-GB" altLang="ru-RU" sz="1400" dirty="0" err="1">
                <a:solidFill>
                  <a:srgbClr val="000099"/>
                </a:solidFill>
              </a:rPr>
              <a:t>название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отдела</a:t>
            </a:r>
            <a:r>
              <a:rPr lang="en-GB" altLang="ru-RU" sz="1400" dirty="0">
                <a:solidFill>
                  <a:srgbClr val="000099"/>
                </a:solidFill>
              </a:rPr>
              <a:t>;</a:t>
            </a:r>
          </a:p>
          <a:p>
            <a:pPr>
              <a:lnSpc>
                <a:spcPct val="90000"/>
              </a:lnSpc>
              <a:spcBef>
                <a:spcPts val="45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</a:rPr>
              <a:t>loc</a:t>
            </a:r>
            <a:r>
              <a:rPr lang="en-GB" altLang="ru-RU" sz="1400" b="1" dirty="0">
                <a:solidFill>
                  <a:srgbClr val="000099"/>
                </a:solidFill>
              </a:rPr>
              <a:t>	</a:t>
            </a:r>
            <a:r>
              <a:rPr lang="en-GB" altLang="ru-RU" sz="1400" dirty="0">
                <a:solidFill>
                  <a:srgbClr val="000099"/>
                </a:solidFill>
              </a:rPr>
              <a:t>	</a:t>
            </a:r>
            <a:r>
              <a:rPr lang="ru-RU" altLang="ru-RU" sz="1400" dirty="0">
                <a:solidFill>
                  <a:srgbClr val="000099"/>
                </a:solidFill>
              </a:rPr>
              <a:t>	</a:t>
            </a:r>
            <a:r>
              <a:rPr lang="en-GB" altLang="ru-RU" sz="1400" dirty="0" err="1">
                <a:solidFill>
                  <a:srgbClr val="000099"/>
                </a:solidFill>
              </a:rPr>
              <a:t>местонахождение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отдела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9398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en-GB" altLang="ru-RU" sz="1800" b="1" dirty="0" err="1">
                <a:solidFill>
                  <a:srgbClr val="C00000"/>
                </a:solidFill>
              </a:rPr>
              <a:t>Примеры</a:t>
            </a:r>
            <a:r>
              <a:rPr lang="en-GB" altLang="ru-RU" sz="1800" b="1" dirty="0">
                <a:solidFill>
                  <a:srgbClr val="C00000"/>
                </a:solidFill>
              </a:rPr>
              <a:t> </a:t>
            </a:r>
            <a:r>
              <a:rPr lang="en-GB" altLang="ru-RU" sz="1800" b="1" dirty="0" err="1">
                <a:solidFill>
                  <a:srgbClr val="C00000"/>
                </a:solidFill>
              </a:rPr>
              <a:t>запросов</a:t>
            </a:r>
            <a:r>
              <a:rPr lang="ru-RU" altLang="ru-RU" sz="1800" b="1" dirty="0">
                <a:solidFill>
                  <a:srgbClr val="C00000"/>
                </a:solidFill>
              </a:rPr>
              <a:t> в реляционной алгебре</a:t>
            </a:r>
            <a:endParaRPr lang="en-GB" altLang="ru-RU" sz="1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FFE01078-1932-4D0A-90A8-0314BE8B89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481012"/>
                <a:ext cx="7776864" cy="439499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just">
                  <a:spcBef>
                    <a:spcPts val="0"/>
                  </a:spcBef>
                  <a:spcAft>
                    <a:spcPts val="500"/>
                  </a:spcAft>
                  <a:buFont typeface="+mj-lt"/>
                  <a:buAutoNum type="arabicPeriod"/>
                  <a:tabLst>
                    <a:tab pos="883444" algn="l"/>
                    <a:tab pos="1569244" algn="l"/>
                    <a:tab pos="2255044" algn="l"/>
                    <a:tab pos="2940844" algn="l"/>
                    <a:tab pos="3626644" algn="l"/>
                    <a:tab pos="4312444" algn="l"/>
                    <a:tab pos="4998244" algn="l"/>
                    <a:tab pos="5684044" algn="l"/>
                    <a:tab pos="6369844" algn="l"/>
                    <a:tab pos="7055644" algn="l"/>
                    <a:tab pos="7741444" algn="l"/>
                  </a:tabLst>
                </a:pPr>
                <a:r>
                  <a:rPr lang="en-GB" altLang="ru-RU" sz="1400" kern="0" dirty="0">
                    <a:solidFill>
                      <a:srgbClr val="000099"/>
                    </a:solidFill>
                  </a:rPr>
                  <a:t>Выдать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фамилии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и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должности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лиц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получающих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зарплату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больше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kern="0" dirty="0"/>
                  <a:t>1000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:</a:t>
                </a:r>
              </a:p>
              <a:p>
                <a:pPr marL="0" indent="360000" algn="just"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  <a:tabLst>
                    <a:tab pos="883444" algn="l"/>
                    <a:tab pos="1569244" algn="l"/>
                    <a:tab pos="2255044" algn="l"/>
                    <a:tab pos="2940844" algn="l"/>
                    <a:tab pos="3626644" algn="l"/>
                    <a:tab pos="4312444" algn="l"/>
                    <a:tab pos="4998244" algn="l"/>
                    <a:tab pos="5684044" algn="l"/>
                    <a:tab pos="6369844" algn="l"/>
                    <a:tab pos="7055644" algn="l"/>
                    <a:tab pos="7741444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ru-RU" sz="14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𝒑𝒓𝒐</m:t>
                      </m:r>
                      <m:sSub>
                        <m:sSubPr>
                          <m:ctrlPr>
                            <a:rPr lang="en-US" altLang="ru-RU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ru-RU" sz="1400" b="1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ru-RU" sz="1400" b="1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sz="1400" b="1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𝒆𝒏𝒂𝒎𝒆</m:t>
                              </m:r>
                              <m:r>
                                <a:rPr lang="en-US" altLang="ru-RU" sz="1400" b="1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ru-RU" sz="1400" b="1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𝒋𝒐𝒃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GB" altLang="ru-RU" sz="1400" b="1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ru-RU" sz="1400" b="1" i="1" kern="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altLang="ru-RU" sz="1400" b="1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b="1" i="1" kern="0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ru-RU" sz="1400" b="1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𝒔𝒂𝒍</m:t>
                              </m:r>
                              <m:r>
                                <a:rPr lang="en-US" altLang="ru-RU" sz="1400" b="1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ru-RU" sz="1400" b="1" i="1" kern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𝟏𝟎𝟎𝟎</m:t>
                              </m:r>
                            </m:sub>
                          </m:sSub>
                          <m:d>
                            <m:dPr>
                              <m:ctrlPr>
                                <a:rPr lang="en-GB" altLang="ru-RU" sz="1400" b="1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ru-RU" sz="1400" b="1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𝒆𝒎𝒑</m:t>
                              </m:r>
                            </m:e>
                          </m:d>
                        </m:e>
                      </m:d>
                      <m:r>
                        <a:rPr lang="en-GB" altLang="ru-RU" sz="1400" b="1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‏</m:t>
                      </m:r>
                    </m:oMath>
                  </m:oMathPara>
                </a14:m>
                <a:endParaRPr lang="en-GB" altLang="ru-RU" sz="1400" b="1" kern="0" dirty="0">
                  <a:solidFill>
                    <a:schemeClr val="tx1"/>
                  </a:solidFill>
                </a:endParaRPr>
              </a:p>
              <a:p>
                <a:pPr algn="just">
                  <a:spcBef>
                    <a:spcPts val="0"/>
                  </a:spcBef>
                  <a:spcAft>
                    <a:spcPts val="500"/>
                  </a:spcAft>
                  <a:buFont typeface="+mj-lt"/>
                  <a:buAutoNum type="arabicPeriod" startAt="2"/>
                  <a:tabLst>
                    <a:tab pos="883444" algn="l"/>
                    <a:tab pos="1569244" algn="l"/>
                    <a:tab pos="2255044" algn="l"/>
                    <a:tab pos="2940844" algn="l"/>
                    <a:tab pos="3626644" algn="l"/>
                    <a:tab pos="4312444" algn="l"/>
                    <a:tab pos="4998244" algn="l"/>
                    <a:tab pos="5684044" algn="l"/>
                    <a:tab pos="6369844" algn="l"/>
                    <a:tab pos="7055644" algn="l"/>
                    <a:tab pos="7741444" algn="l"/>
                  </a:tabLst>
                </a:pPr>
                <a:r>
                  <a:rPr lang="en-GB" altLang="ru-RU" sz="1400" kern="0" dirty="0">
                    <a:solidFill>
                      <a:srgbClr val="000099"/>
                    </a:solidFill>
                  </a:rPr>
                  <a:t>Выдать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список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сотрудников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в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виде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отношения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с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атрибутами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: </a:t>
                </a:r>
                <a:r>
                  <a:rPr lang="en-GB" altLang="ru-RU" sz="1400" kern="0" dirty="0" err="1"/>
                  <a:t>empno</a:t>
                </a:r>
                <a:r>
                  <a:rPr lang="en-GB" altLang="ru-RU" sz="1400" kern="0" dirty="0"/>
                  <a:t>, </a:t>
                </a:r>
                <a:r>
                  <a:rPr lang="en-GB" altLang="ru-RU" sz="1400" kern="0" dirty="0" err="1"/>
                  <a:t>ename</a:t>
                </a:r>
                <a:r>
                  <a:rPr lang="en-GB" altLang="ru-RU" sz="1400" kern="0" dirty="0"/>
                  <a:t>, job, </a:t>
                </a:r>
                <a:r>
                  <a:rPr lang="en-GB" altLang="ru-RU" sz="1400" kern="0" dirty="0" err="1"/>
                  <a:t>dname</a:t>
                </a:r>
                <a:r>
                  <a:rPr lang="en-GB" altLang="ru-RU" sz="1400" kern="0" dirty="0">
                    <a:solidFill>
                      <a:srgbClr val="C7850D"/>
                    </a:solidFill>
                  </a:rPr>
                  <a:t>.</a:t>
                </a:r>
              </a:p>
              <a:p>
                <a:pPr marL="0" indent="360000" algn="just"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  <a:tabLst>
                    <a:tab pos="883444" algn="l"/>
                    <a:tab pos="1569244" algn="l"/>
                    <a:tab pos="2255044" algn="l"/>
                    <a:tab pos="2940844" algn="l"/>
                    <a:tab pos="3626644" algn="l"/>
                    <a:tab pos="4312444" algn="l"/>
                    <a:tab pos="4998244" algn="l"/>
                    <a:tab pos="5684044" algn="l"/>
                    <a:tab pos="6369844" algn="l"/>
                    <a:tab pos="7055644" algn="l"/>
                    <a:tab pos="7741444" algn="l"/>
                  </a:tabLst>
                </a:pP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Первая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неудачная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попытка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.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Запрос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с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соединением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:</a:t>
                </a:r>
              </a:p>
              <a:p>
                <a:pPr marL="0" indent="360000" algn="just"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  <a:tabLst>
                    <a:tab pos="883444" algn="l"/>
                    <a:tab pos="1569244" algn="l"/>
                    <a:tab pos="2255044" algn="l"/>
                    <a:tab pos="2940844" algn="l"/>
                    <a:tab pos="3626644" algn="l"/>
                    <a:tab pos="4312444" algn="l"/>
                    <a:tab pos="4998244" algn="l"/>
                    <a:tab pos="5684044" algn="l"/>
                    <a:tab pos="6369844" algn="l"/>
                    <a:tab pos="7055644" algn="l"/>
                    <a:tab pos="7741444" algn="l"/>
                  </a:tabLst>
                </a:pPr>
                <a14:m>
                  <m:oMath xmlns:m="http://schemas.openxmlformats.org/officeDocument/2006/math">
                    <m:r>
                      <a:rPr lang="en-GB" altLang="ru-RU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𝒑𝒓𝒐</m:t>
                    </m:r>
                    <m:sSub>
                      <m:sSubPr>
                        <m:ctrlPr>
                          <a:rPr lang="en-US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ru-RU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ru-RU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𝒆𝒎𝒑𝒏𝒐</m:t>
                            </m:r>
                            <m:r>
                              <a:rPr lang="en-US" altLang="ru-RU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ru-RU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𝒆𝒏𝒂𝒎𝒆</m:t>
                            </m:r>
                            <m:r>
                              <a:rPr lang="en-US" altLang="ru-RU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ru-RU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𝒋𝒐𝒃</m:t>
                            </m:r>
                            <m:r>
                              <a:rPr lang="en-US" altLang="ru-RU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ru-RU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𝒅𝒏𝒂𝒎𝒆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GB" altLang="ru-RU" sz="1400" b="1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ru-RU" sz="1400" b="1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𝒋𝒐𝒊</m:t>
                        </m:r>
                        <m:sSub>
                          <m:sSubPr>
                            <m:ctrlPr>
                              <a:rPr lang="en-US" altLang="ru-RU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ru-RU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ru-RU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𝒅𝒆𝒑𝒕𝒏𝒐</m:t>
                            </m:r>
                            <m:r>
                              <a:rPr lang="en-US" altLang="ru-RU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ru-RU" sz="1400" b="1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𝒅𝒆𝒑𝒕𝒏𝒐</m:t>
                            </m:r>
                          </m:sub>
                        </m:sSub>
                        <m:d>
                          <m:dPr>
                            <m:ctrlPr>
                              <a:rPr lang="en-GB" altLang="ru-RU" sz="14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ru-RU" sz="14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𝒆𝒎𝒑</m:t>
                            </m:r>
                            <m:r>
                              <a:rPr lang="en-GB" altLang="ru-RU" sz="14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altLang="ru-RU" sz="1400" b="1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𝒅𝒆𝒑𝒕</m:t>
                            </m:r>
                          </m:e>
                        </m:d>
                      </m:e>
                    </m:d>
                  </m:oMath>
                </a14:m>
                <a:r>
                  <a:rPr lang="en-GB" altLang="ru-RU" sz="1400" b="1" kern="0" dirty="0">
                    <a:solidFill>
                      <a:srgbClr val="C7850D"/>
                    </a:solidFill>
                  </a:rPr>
                  <a:t>‏</a:t>
                </a:r>
              </a:p>
              <a:p>
                <a:pPr marL="0" indent="360000" algn="just"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  <a:tabLst>
                    <a:tab pos="883444" algn="l"/>
                    <a:tab pos="1569244" algn="l"/>
                    <a:tab pos="2255044" algn="l"/>
                    <a:tab pos="2940844" algn="l"/>
                    <a:tab pos="3626644" algn="l"/>
                    <a:tab pos="4312444" algn="l"/>
                    <a:tab pos="4998244" algn="l"/>
                    <a:tab pos="5684044" algn="l"/>
                    <a:tab pos="6369844" algn="l"/>
                    <a:tab pos="7055644" algn="l"/>
                    <a:tab pos="7741444" algn="l"/>
                  </a:tabLst>
                </a:pP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недопустим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так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как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в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условии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соединения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kern="0" dirty="0" err="1"/>
                  <a:t>deptno</a:t>
                </a:r>
                <a:r>
                  <a:rPr lang="en-GB" altLang="ru-RU" sz="1400" b="1" kern="0" dirty="0"/>
                  <a:t>=</a:t>
                </a:r>
                <a:r>
                  <a:rPr lang="en-GB" altLang="ru-RU" sz="1400" b="1" kern="0" dirty="0" err="1"/>
                  <a:t>deptno</a:t>
                </a:r>
                <a:r>
                  <a:rPr lang="en-GB" altLang="ru-RU" sz="1400" kern="0" dirty="0"/>
                  <a:t> </a:t>
                </a:r>
                <a:r>
                  <a:rPr lang="ru-RU" altLang="ru-RU" sz="1400" kern="0" dirty="0">
                    <a:solidFill>
                      <a:srgbClr val="000099"/>
                    </a:solidFill>
                  </a:rPr>
                  <a:t>н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е</a:t>
                </a:r>
                <a:r>
                  <a:rPr lang="ru-RU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понятно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каких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отношений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берутся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эти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атрибут</a:t>
                </a:r>
                <a:r>
                  <a:rPr lang="ru-RU" altLang="ru-RU" sz="1400" kern="0" dirty="0">
                    <a:solidFill>
                      <a:srgbClr val="000099"/>
                    </a:solidFill>
                  </a:rPr>
                  <a:t>ы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. </a:t>
                </a:r>
                <a:r>
                  <a:rPr lang="ru-RU" altLang="ru-RU" sz="1400" kern="0" dirty="0">
                    <a:solidFill>
                      <a:srgbClr val="000099"/>
                    </a:solidFill>
                  </a:rPr>
                  <a:t>К тому же само условие получилось тождественно истинным.</a:t>
                </a:r>
                <a:endParaRPr lang="en-GB" altLang="ru-RU" sz="1400" kern="0" dirty="0">
                  <a:solidFill>
                    <a:srgbClr val="000099"/>
                  </a:solidFill>
                </a:endParaRPr>
              </a:p>
              <a:p>
                <a:pPr marL="0" indent="360000" algn="just"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  <a:tabLst>
                    <a:tab pos="883444" algn="l"/>
                    <a:tab pos="1569244" algn="l"/>
                    <a:tab pos="2255044" algn="l"/>
                    <a:tab pos="2940844" algn="l"/>
                    <a:tab pos="3626644" algn="l"/>
                    <a:tab pos="4312444" algn="l"/>
                    <a:tab pos="4998244" algn="l"/>
                    <a:tab pos="5684044" algn="l"/>
                    <a:tab pos="6369844" algn="l"/>
                    <a:tab pos="7055644" algn="l"/>
                    <a:tab pos="7741444" algn="l"/>
                  </a:tabLst>
                </a:pP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Переименуем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kern="0" dirty="0">
                    <a:solidFill>
                      <a:srgbClr val="000099"/>
                    </a:solidFill>
                  </a:rPr>
                  <a:t>атрибуты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таким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образом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: </a:t>
                </a:r>
                <a:r>
                  <a:rPr lang="en-GB" altLang="ru-RU" sz="1400" kern="0" dirty="0" err="1"/>
                  <a:t>deptno</a:t>
                </a:r>
                <a:r>
                  <a:rPr lang="en-GB" altLang="ru-RU" sz="1400" kern="0" dirty="0"/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/>
                  <a:t>dept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обозначим</a:t>
                </a:r>
                <a:r>
                  <a:rPr lang="en-GB" altLang="ru-RU" sz="1400" kern="0" dirty="0"/>
                  <a:t> dept1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, а</a:t>
                </a:r>
                <a:r>
                  <a:rPr lang="en-GB" altLang="ru-RU" sz="1400" kern="0" dirty="0"/>
                  <a:t> </a:t>
                </a:r>
                <a:r>
                  <a:rPr lang="en-GB" altLang="ru-RU" sz="1400" kern="0" dirty="0" err="1"/>
                  <a:t>deptno</a:t>
                </a:r>
                <a:r>
                  <a:rPr lang="en-GB" altLang="ru-RU" sz="1400" kern="0" dirty="0"/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kern="0" dirty="0"/>
                  <a:t> emp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оставим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без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изменения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.</a:t>
                </a:r>
              </a:p>
              <a:p>
                <a:pPr marL="0" indent="360000" algn="just"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  <a:tabLst>
                    <a:tab pos="883444" algn="l"/>
                    <a:tab pos="1569244" algn="l"/>
                    <a:tab pos="2255044" algn="l"/>
                    <a:tab pos="2940844" algn="l"/>
                    <a:tab pos="3626644" algn="l"/>
                    <a:tab pos="4312444" algn="l"/>
                    <a:tab pos="4998244" algn="l"/>
                    <a:tab pos="5684044" algn="l"/>
                    <a:tab pos="6369844" algn="l"/>
                    <a:tab pos="7055644" algn="l"/>
                    <a:tab pos="7741444" algn="l"/>
                  </a:tabLst>
                </a:pP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Правильный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запрос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:</a:t>
                </a:r>
              </a:p>
              <a:p>
                <a:pPr marL="0" indent="360000" algn="just">
                  <a:spcBef>
                    <a:spcPts val="0"/>
                  </a:spcBef>
                  <a:spcAft>
                    <a:spcPts val="500"/>
                  </a:spcAft>
                  <a:buClr>
                    <a:srgbClr val="C7850D"/>
                  </a:buClr>
                  <a:buFontTx/>
                  <a:buNone/>
                  <a:tabLst>
                    <a:tab pos="883444" algn="l"/>
                    <a:tab pos="1569244" algn="l"/>
                    <a:tab pos="2255044" algn="l"/>
                    <a:tab pos="2940844" algn="l"/>
                    <a:tab pos="3626644" algn="l"/>
                    <a:tab pos="4312444" algn="l"/>
                    <a:tab pos="4998244" algn="l"/>
                    <a:tab pos="5684044" algn="l"/>
                    <a:tab pos="6369844" algn="l"/>
                    <a:tab pos="7055644" algn="l"/>
                    <a:tab pos="7741444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ru-RU" sz="1400" i="1" kern="0" dirty="0" smtClean="0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en-US" altLang="ru-RU" sz="1400" b="0" i="1" kern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ru-RU" sz="1400" i="1" kern="0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ru-RU" sz="1400" b="1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sz="1400" b="1" i="1" kern="0" dirty="0">
                                  <a:latin typeface="Cambria Math" panose="02040503050406030204" pitchFamily="18" charset="0"/>
                                </a:rPr>
                                <m:t>𝒆𝒎𝒑𝒏𝒐</m:t>
                              </m:r>
                              <m:r>
                                <a:rPr lang="en-US" altLang="ru-RU" sz="1400" b="1" i="1" kern="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ru-RU" sz="1400" b="1" i="1" kern="0" dirty="0">
                                  <a:latin typeface="Cambria Math" panose="02040503050406030204" pitchFamily="18" charset="0"/>
                                </a:rPr>
                                <m:t>𝒆𝒏𝒂𝒎𝒆</m:t>
                              </m:r>
                              <m:r>
                                <a:rPr lang="en-US" altLang="ru-RU" sz="1400" b="1" i="1" kern="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ru-RU" sz="1400" b="1" i="1" kern="0" dirty="0">
                                  <a:latin typeface="Cambria Math" panose="02040503050406030204" pitchFamily="18" charset="0"/>
                                </a:rPr>
                                <m:t>𝒋𝒐𝒃</m:t>
                              </m:r>
                              <m:r>
                                <a:rPr lang="en-US" altLang="ru-RU" sz="1400" b="1" i="1" kern="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ru-RU" sz="1400" b="1" i="1" kern="0" dirty="0">
                                  <a:latin typeface="Cambria Math" panose="02040503050406030204" pitchFamily="18" charset="0"/>
                                </a:rPr>
                                <m:t>𝒅𝒏𝒂𝒎𝒆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GB" altLang="ru-RU" sz="1400" b="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ru-RU" sz="1400" i="1" kern="0" dirty="0">
                              <a:latin typeface="Cambria Math" panose="02040503050406030204" pitchFamily="18" charset="0"/>
                            </a:rPr>
                            <m:t>𝑗𝑜𝑖</m:t>
                          </m:r>
                          <m:sSub>
                            <m:sSubPr>
                              <m:ctrlPr>
                                <a:rPr lang="en-US" altLang="ru-RU" sz="1400" b="1" i="1" kern="0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i="1" kern="0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ru-RU" sz="1400" b="1" i="1" kern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ru-RU" sz="1400" b="1" i="1" kern="0" dirty="0">
                                  <a:latin typeface="Cambria Math" panose="02040503050406030204" pitchFamily="18" charset="0"/>
                                </a:rPr>
                                <m:t>𝒅𝒆𝒑𝒕𝒏𝒐</m:t>
                              </m:r>
                              <m:r>
                                <a:rPr lang="en-US" altLang="ru-RU" sz="1400" b="1" i="1" kern="0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ru-RU" sz="1400" b="1" i="1" kern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ru-RU" sz="1400" b="1" i="1" kern="0" dirty="0">
                                  <a:latin typeface="Cambria Math" panose="02040503050406030204" pitchFamily="18" charset="0"/>
                                </a:rPr>
                                <m:t>𝒅𝒆𝒑𝒕𝒏𝒐</m:t>
                              </m:r>
                            </m:sub>
                          </m:sSub>
                          <m:d>
                            <m:dPr>
                              <m:ctrlPr>
                                <a:rPr lang="en-GB" altLang="ru-RU" sz="1400" b="1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ru-RU" sz="1400" i="1" kern="0" dirty="0">
                                  <a:latin typeface="Cambria Math" panose="02040503050406030204" pitchFamily="18" charset="0"/>
                                </a:rPr>
                                <m:t>𝑒𝑚𝑝</m:t>
                              </m:r>
                              <m:r>
                                <a:rPr lang="en-GB" altLang="ru-RU" sz="1400" i="1" kern="0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altLang="ru-RU" sz="1400" i="1" kern="0" dirty="0" smtClean="0">
                                  <a:latin typeface="Cambria Math" panose="02040503050406030204" pitchFamily="18" charset="0"/>
                                </a:rPr>
                                <m:t>𝑑𝑒𝑝𝑡</m:t>
                              </m:r>
                              <m:r>
                                <a:rPr lang="en-US" altLang="ru-RU" sz="1400" b="0" i="1" kern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ru-RU" sz="1400" b="0" i="1" kern="0" dirty="0" smtClean="0">
                                  <a:latin typeface="Cambria Math" panose="02040503050406030204" pitchFamily="18" charset="0"/>
                                </a:rPr>
                                <m:t>𝑅𝐸𝑁𝐴𝑀𝐸</m:t>
                              </m:r>
                              <m:r>
                                <a:rPr lang="en-US" altLang="ru-RU" sz="1400" b="0" i="1" kern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ru-RU" sz="1400" b="0" i="1" kern="0" dirty="0" smtClean="0">
                                  <a:latin typeface="Cambria Math" panose="02040503050406030204" pitchFamily="18" charset="0"/>
                                </a:rPr>
                                <m:t>𝑑𝑒𝑝𝑡𝑛𝑜</m:t>
                              </m:r>
                              <m:r>
                                <a:rPr lang="en-US" altLang="ru-RU" sz="1400" b="0" i="1" kern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ru-RU" sz="1400" b="0" i="1" kern="0" dirty="0" smtClean="0">
                                  <a:latin typeface="Cambria Math" panose="02040503050406030204" pitchFamily="18" charset="0"/>
                                </a:rPr>
                                <m:t>𝐴𝑆</m:t>
                              </m:r>
                              <m:r>
                                <a:rPr lang="en-US" altLang="ru-RU" sz="1400" b="0" i="1" kern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ru-RU" sz="1400" b="0" i="1" kern="0" dirty="0" smtClean="0">
                                  <a:latin typeface="Cambria Math" panose="02040503050406030204" pitchFamily="18" charset="0"/>
                                </a:rPr>
                                <m:t>𝑑𝑒𝑝𝑡𝑛𝑜</m:t>
                              </m:r>
                              <m:r>
                                <a:rPr lang="en-US" altLang="ru-RU" sz="1400" b="0" i="1" kern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GB" altLang="ru-RU" sz="1400" i="1" kern="0" dirty="0">
                          <a:solidFill>
                            <a:srgbClr val="C7850D"/>
                          </a:solidFill>
                          <a:latin typeface="Cambria Math" panose="02040503050406030204" pitchFamily="18" charset="0"/>
                        </a:rPr>
                        <m:t>‏</m:t>
                      </m:r>
                    </m:oMath>
                  </m:oMathPara>
                </a14:m>
                <a:endParaRPr lang="en-GB" altLang="ru-RU" sz="1400" kern="0" dirty="0">
                  <a:solidFill>
                    <a:srgbClr val="C7850D"/>
                  </a:solidFill>
                </a:endParaRPr>
              </a:p>
              <a:p>
                <a:pPr marL="0" indent="360000" algn="just">
                  <a:spcBef>
                    <a:spcPts val="0"/>
                  </a:spcBef>
                  <a:spcAft>
                    <a:spcPts val="500"/>
                  </a:spcAft>
                  <a:buFontTx/>
                  <a:buNone/>
                  <a:tabLst>
                    <a:tab pos="883444" algn="l"/>
                    <a:tab pos="1569244" algn="l"/>
                    <a:tab pos="2255044" algn="l"/>
                    <a:tab pos="2940844" algn="l"/>
                    <a:tab pos="3626644" algn="l"/>
                    <a:tab pos="4312444" algn="l"/>
                    <a:tab pos="4998244" algn="l"/>
                    <a:tab pos="5684044" algn="l"/>
                    <a:tab pos="6369844" algn="l"/>
                    <a:tab pos="7055644" algn="l"/>
                    <a:tab pos="7741444" algn="l"/>
                  </a:tabLst>
                </a:pPr>
                <a:r>
                  <a:rPr lang="en-GB" altLang="ru-RU" sz="1400" b="1" u="sng" kern="0" dirty="0" err="1">
                    <a:solidFill>
                      <a:srgbClr val="CC3300"/>
                    </a:solidFill>
                  </a:rPr>
                  <a:t>Замечание</a:t>
                </a:r>
                <a:r>
                  <a:rPr lang="en-GB" altLang="ru-RU" sz="1400" b="1" kern="0" dirty="0">
                    <a:solidFill>
                      <a:srgbClr val="CC3300"/>
                    </a:solidFill>
                  </a:rPr>
                  <a:t>: 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в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реализациях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можно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использовать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уточнение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имени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атрибута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именем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отношения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. В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нашем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kern="0" dirty="0" err="1">
                    <a:solidFill>
                      <a:srgbClr val="000099"/>
                    </a:solidFill>
                  </a:rPr>
                  <a:t>примере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kern="0" dirty="0">
                    <a:solidFill>
                      <a:srgbClr val="000099"/>
                    </a:solidFill>
                  </a:rPr>
                  <a:t>будет так: </a:t>
                </a:r>
                <a:r>
                  <a:rPr lang="en-GB" altLang="ru-RU" sz="1400" b="1" kern="0" dirty="0" err="1"/>
                  <a:t>dept.deptno</a:t>
                </a:r>
                <a:r>
                  <a:rPr lang="en-GB" altLang="ru-RU" sz="1400" b="1" kern="0" dirty="0"/>
                  <a:t> 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и</a:t>
                </a:r>
                <a:r>
                  <a:rPr lang="en-GB" altLang="ru-RU" sz="1400" kern="0" dirty="0"/>
                  <a:t> </a:t>
                </a:r>
                <a:r>
                  <a:rPr lang="en-GB" altLang="ru-RU" sz="1400" b="1" kern="0" dirty="0" err="1"/>
                  <a:t>emp.deptno</a:t>
                </a:r>
                <a:r>
                  <a:rPr lang="en-GB" altLang="ru-RU" sz="1400" kern="0" dirty="0">
                    <a:solidFill>
                      <a:srgbClr val="000099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FFE01078-1932-4D0A-90A8-0314BE8B8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1012"/>
                <a:ext cx="7776864" cy="4394994"/>
              </a:xfrm>
              <a:prstGeom prst="rect">
                <a:avLst/>
              </a:prstGeom>
              <a:blipFill>
                <a:blip r:embed="rId2"/>
                <a:stretch>
                  <a:fillRect l="-235" t="-277" r="-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019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en-GB" altLang="ru-RU" sz="1800" b="1" dirty="0" err="1">
                <a:solidFill>
                  <a:srgbClr val="C00000"/>
                </a:solidFill>
              </a:rPr>
              <a:t>Сравнение</a:t>
            </a:r>
            <a:r>
              <a:rPr lang="en-GB" altLang="ru-RU" sz="1800" b="1" dirty="0">
                <a:solidFill>
                  <a:srgbClr val="C00000"/>
                </a:solidFill>
              </a:rPr>
              <a:t> </a:t>
            </a:r>
            <a:r>
              <a:rPr lang="en-GB" altLang="ru-RU" sz="1800" b="1" dirty="0" err="1">
                <a:solidFill>
                  <a:srgbClr val="C00000"/>
                </a:solidFill>
              </a:rPr>
              <a:t>отношений</a:t>
            </a:r>
            <a:r>
              <a:rPr lang="en-GB" altLang="ru-RU" sz="1800" b="1" dirty="0">
                <a:solidFill>
                  <a:srgbClr val="C00000"/>
                </a:solidFill>
              </a:rPr>
              <a:t> и </a:t>
            </a:r>
            <a:r>
              <a:rPr lang="en-GB" altLang="ru-RU" sz="1800" b="1" dirty="0" err="1">
                <a:solidFill>
                  <a:srgbClr val="C00000"/>
                </a:solidFill>
              </a:rPr>
              <a:t>их</a:t>
            </a:r>
            <a:r>
              <a:rPr lang="en-GB" altLang="ru-RU" sz="1800" b="1" dirty="0">
                <a:solidFill>
                  <a:srgbClr val="C00000"/>
                </a:solidFill>
              </a:rPr>
              <a:t> </a:t>
            </a:r>
            <a:r>
              <a:rPr lang="en-GB" altLang="ru-RU" sz="1800" b="1" dirty="0" err="1">
                <a:solidFill>
                  <a:srgbClr val="C00000"/>
                </a:solidFill>
              </a:rPr>
              <a:t>табличных</a:t>
            </a:r>
            <a:r>
              <a:rPr lang="en-GB" altLang="ru-RU" sz="1800" b="1" dirty="0">
                <a:solidFill>
                  <a:srgbClr val="C00000"/>
                </a:solidFill>
              </a:rPr>
              <a:t> </a:t>
            </a:r>
            <a:r>
              <a:rPr lang="en-GB" altLang="ru-RU" sz="1800" b="1" dirty="0" err="1">
                <a:solidFill>
                  <a:srgbClr val="C00000"/>
                </a:solidFill>
              </a:rPr>
              <a:t>реализаций</a:t>
            </a:r>
            <a:r>
              <a:rPr lang="en-GB" altLang="ru-RU" sz="1800" b="1" dirty="0">
                <a:solidFill>
                  <a:srgbClr val="C00000"/>
                </a:solidFill>
              </a:rPr>
              <a:t> в БД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240B8C-A6D8-4276-BD7C-F2A3BE406A9C}"/>
              </a:ext>
            </a:extLst>
          </p:cNvPr>
          <p:cNvSpPr txBox="1"/>
          <p:nvPr/>
        </p:nvSpPr>
        <p:spPr>
          <a:xfrm>
            <a:off x="755576" y="555526"/>
            <a:ext cx="7776864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883444" algn="l"/>
                <a:tab pos="1569244" algn="l"/>
                <a:tab pos="2255044" algn="l"/>
                <a:tab pos="2940844" algn="l"/>
                <a:tab pos="3626644" algn="l"/>
                <a:tab pos="4312444" algn="l"/>
                <a:tab pos="4998244" algn="l"/>
                <a:tab pos="5684044" algn="l"/>
                <a:tab pos="6369844" algn="l"/>
                <a:tab pos="7055644" algn="l"/>
                <a:tab pos="7741444" algn="l"/>
              </a:tabLst>
            </a:pPr>
            <a:r>
              <a:rPr lang="en-GB" altLang="ru-RU" sz="1400" b="1" u="sng" dirty="0">
                <a:solidFill>
                  <a:srgbClr val="000099"/>
                </a:solidFill>
              </a:rPr>
              <a:t>Три </a:t>
            </a:r>
            <a:r>
              <a:rPr lang="en-GB" altLang="ru-RU" sz="1400" b="1" u="sng" dirty="0" err="1">
                <a:solidFill>
                  <a:srgbClr val="000099"/>
                </a:solidFill>
              </a:rPr>
              <a:t>отличия</a:t>
            </a:r>
            <a:r>
              <a:rPr lang="en-GB" altLang="ru-RU" sz="1400" b="1" u="sng" dirty="0">
                <a:solidFill>
                  <a:srgbClr val="000099"/>
                </a:solidFill>
              </a:rPr>
              <a:t> </a:t>
            </a:r>
            <a:r>
              <a:rPr lang="en-GB" altLang="ru-RU" sz="1400" b="1" u="sng" dirty="0" err="1">
                <a:solidFill>
                  <a:srgbClr val="000099"/>
                </a:solidFill>
              </a:rPr>
              <a:t>отношений</a:t>
            </a:r>
            <a:r>
              <a:rPr lang="en-GB" altLang="ru-RU" sz="1400" b="1" u="sng" dirty="0">
                <a:solidFill>
                  <a:srgbClr val="000099"/>
                </a:solidFill>
              </a:rPr>
              <a:t> </a:t>
            </a:r>
            <a:r>
              <a:rPr lang="en-GB" altLang="ru-RU" sz="1400" b="1" u="sng" dirty="0" err="1">
                <a:solidFill>
                  <a:srgbClr val="000099"/>
                </a:solidFill>
              </a:rPr>
              <a:t>от</a:t>
            </a:r>
            <a:r>
              <a:rPr lang="en-GB" altLang="ru-RU" sz="1400" b="1" u="sng" dirty="0">
                <a:solidFill>
                  <a:srgbClr val="000099"/>
                </a:solidFill>
              </a:rPr>
              <a:t> </a:t>
            </a:r>
            <a:r>
              <a:rPr lang="en-GB" altLang="ru-RU" sz="1400" b="1" u="sng" dirty="0" err="1">
                <a:solidFill>
                  <a:srgbClr val="000099"/>
                </a:solidFill>
              </a:rPr>
              <a:t>таблиц</a:t>
            </a:r>
            <a:r>
              <a:rPr lang="en-GB" altLang="ru-RU" sz="1400" b="1" dirty="0">
                <a:solidFill>
                  <a:srgbClr val="000099"/>
                </a:solidFill>
              </a:rPr>
              <a:t>:</a:t>
            </a: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83444" algn="l"/>
                <a:tab pos="1569244" algn="l"/>
                <a:tab pos="2255044" algn="l"/>
                <a:tab pos="2940844" algn="l"/>
                <a:tab pos="3626644" algn="l"/>
                <a:tab pos="4312444" algn="l"/>
                <a:tab pos="4998244" algn="l"/>
                <a:tab pos="5684044" algn="l"/>
                <a:tab pos="6369844" algn="l"/>
                <a:tab pos="7055644" algn="l"/>
                <a:tab pos="7741444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В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нет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одинаковых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кортежей</a:t>
            </a:r>
            <a:r>
              <a:rPr lang="en-GB" altLang="ru-RU" sz="1400" i="1" dirty="0">
                <a:solidFill>
                  <a:srgbClr val="000099"/>
                </a:solidFill>
              </a:rPr>
              <a:t>.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Таблицы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без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ключа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могут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содержать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несколько </a:t>
            </a:r>
            <a:r>
              <a:rPr lang="en-GB" altLang="ru-RU" sz="1400" dirty="0" err="1">
                <a:solidFill>
                  <a:srgbClr val="000099"/>
                </a:solidFill>
              </a:rPr>
              <a:t>одинаковы</a:t>
            </a:r>
            <a:r>
              <a:rPr lang="ru-RU" altLang="ru-RU" sz="1400" dirty="0">
                <a:solidFill>
                  <a:srgbClr val="000099"/>
                </a:solidFill>
              </a:rPr>
              <a:t>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строк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83444" algn="l"/>
                <a:tab pos="1569244" algn="l"/>
                <a:tab pos="2255044" algn="l"/>
                <a:tab pos="2940844" algn="l"/>
                <a:tab pos="3626644" algn="l"/>
                <a:tab pos="4312444" algn="l"/>
                <a:tab pos="4998244" algn="l"/>
                <a:tab pos="5684044" algn="l"/>
                <a:tab pos="6369844" algn="l"/>
                <a:tab pos="7055644" algn="l"/>
                <a:tab pos="7741444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Тело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есть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множество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потому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кортежи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не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упорядочены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Строки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таблиц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могут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быть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упорядочены</a:t>
            </a:r>
            <a:r>
              <a:rPr lang="en-GB" altLang="ru-RU" sz="1400" dirty="0">
                <a:solidFill>
                  <a:srgbClr val="000099"/>
                </a:solidFill>
              </a:rPr>
              <a:t>. В </a:t>
            </a:r>
            <a:r>
              <a:rPr lang="en-GB" altLang="ru-RU" sz="1400" dirty="0" err="1">
                <a:solidFill>
                  <a:srgbClr val="000099"/>
                </a:solidFill>
              </a:rPr>
              <a:t>этом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случае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одно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можно</a:t>
            </a:r>
            <a:r>
              <a:rPr lang="en-GB" altLang="ru-RU" sz="1400" dirty="0">
                <a:solidFill>
                  <a:srgbClr val="000099"/>
                </a:solidFill>
              </a:rPr>
              <a:t>  </a:t>
            </a:r>
            <a:r>
              <a:rPr lang="en-GB" altLang="ru-RU" sz="1400" dirty="0" err="1">
                <a:solidFill>
                  <a:srgbClr val="000099"/>
                </a:solidFill>
              </a:rPr>
              <a:t>реализовать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таблицами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отличающимися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порядком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строк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83444" algn="l"/>
                <a:tab pos="1569244" algn="l"/>
                <a:tab pos="2255044" algn="l"/>
                <a:tab pos="2940844" algn="l"/>
                <a:tab pos="3626644" algn="l"/>
                <a:tab pos="4312444" algn="l"/>
                <a:tab pos="4998244" algn="l"/>
                <a:tab pos="5684044" algn="l"/>
                <a:tab pos="6369844" algn="l"/>
                <a:tab pos="7055644" algn="l"/>
                <a:tab pos="7741444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Атрибуты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определяются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 </a:t>
            </a:r>
            <a:r>
              <a:rPr lang="en-GB" altLang="ru-RU" sz="1400" dirty="0" err="1">
                <a:solidFill>
                  <a:srgbClr val="000099"/>
                </a:solidFill>
              </a:rPr>
              <a:t>уникальными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пределах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именами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потому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не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нуждаются</a:t>
            </a:r>
            <a:r>
              <a:rPr lang="en-GB" altLang="ru-RU" sz="1400" i="1" dirty="0">
                <a:solidFill>
                  <a:srgbClr val="000099"/>
                </a:solidFill>
              </a:rPr>
              <a:t> в </a:t>
            </a:r>
            <a:r>
              <a:rPr lang="en-GB" altLang="ru-RU" sz="1400" i="1" dirty="0" err="1">
                <a:solidFill>
                  <a:srgbClr val="000099"/>
                </a:solidFill>
              </a:rPr>
              <a:t>упорядочении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Столбцы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таблиц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могут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быть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упорядочены</a:t>
            </a:r>
            <a:r>
              <a:rPr lang="en-GB" altLang="ru-RU" sz="1400" dirty="0">
                <a:solidFill>
                  <a:srgbClr val="000099"/>
                </a:solidFill>
              </a:rPr>
              <a:t>. В </a:t>
            </a:r>
            <a:r>
              <a:rPr lang="ru-RU" altLang="ru-RU" sz="1400" dirty="0">
                <a:solidFill>
                  <a:srgbClr val="000099"/>
                </a:solidFill>
              </a:rPr>
              <a:t>запросах для </a:t>
            </a:r>
            <a:r>
              <a:rPr lang="en-GB" altLang="ru-RU" sz="1400" dirty="0" err="1">
                <a:solidFill>
                  <a:srgbClr val="000099"/>
                </a:solidFill>
              </a:rPr>
              <a:t>некоторых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реализаци</a:t>
            </a:r>
            <a:r>
              <a:rPr lang="ru-RU" altLang="ru-RU" sz="1400" dirty="0">
                <a:solidFill>
                  <a:srgbClr val="000099"/>
                </a:solidFill>
              </a:rPr>
              <a:t>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имена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столбцов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могут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заменяться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их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номерами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15127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en-GB" altLang="ru-RU" sz="1800" b="1" dirty="0" err="1">
                <a:solidFill>
                  <a:srgbClr val="C00000"/>
                </a:solidFill>
              </a:rPr>
              <a:t>Отношения</a:t>
            </a:r>
            <a:r>
              <a:rPr lang="en-GB" altLang="ru-RU" sz="1800" b="1" dirty="0">
                <a:solidFill>
                  <a:srgbClr val="C00000"/>
                </a:solidFill>
              </a:rPr>
              <a:t> и </a:t>
            </a:r>
            <a:r>
              <a:rPr lang="en-GB" altLang="ru-RU" sz="1800" b="1" dirty="0" err="1">
                <a:solidFill>
                  <a:srgbClr val="C00000"/>
                </a:solidFill>
              </a:rPr>
              <a:t>таблицы</a:t>
            </a:r>
            <a:r>
              <a:rPr lang="en-GB" altLang="ru-RU" sz="1800" b="1" dirty="0">
                <a:solidFill>
                  <a:srgbClr val="C00000"/>
                </a:solidFill>
              </a:rPr>
              <a:t>. </a:t>
            </a:r>
            <a:r>
              <a:rPr lang="en-GB" altLang="ru-RU" sz="1800" b="1" dirty="0" err="1">
                <a:solidFill>
                  <a:srgbClr val="C00000"/>
                </a:solidFill>
              </a:rPr>
              <a:t>Термины</a:t>
            </a:r>
            <a:endParaRPr lang="en-GB" altLang="ru-RU" sz="1800" b="1" dirty="0">
              <a:solidFill>
                <a:srgbClr val="C00000"/>
              </a:solidFill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1AA0FBD4-93BB-40CE-A6F6-FC1355875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832928"/>
              </p:ext>
            </p:extLst>
          </p:nvPr>
        </p:nvGraphicFramePr>
        <p:xfrm>
          <a:off x="755576" y="525780"/>
          <a:ext cx="7776864" cy="4079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139038807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3536992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000099"/>
                          </a:solidFill>
                        </a:rPr>
                        <a:t>Реляционный термин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99"/>
                          </a:solidFill>
                        </a:rPr>
                        <a:t>“</a:t>
                      </a:r>
                      <a:r>
                        <a:rPr lang="ru-RU" sz="1600" dirty="0">
                          <a:solidFill>
                            <a:srgbClr val="000099"/>
                          </a:solidFill>
                        </a:rPr>
                        <a:t>Табличный</a:t>
                      </a:r>
                      <a:r>
                        <a:rPr lang="en-US" sz="1600" dirty="0">
                          <a:solidFill>
                            <a:srgbClr val="000099"/>
                          </a:solidFill>
                        </a:rPr>
                        <a:t>”</a:t>
                      </a:r>
                      <a:r>
                        <a:rPr lang="ru-RU" sz="1600" dirty="0">
                          <a:solidFill>
                            <a:srgbClr val="000099"/>
                          </a:solidFill>
                        </a:rPr>
                        <a:t> термин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77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000099"/>
                          </a:solidFill>
                        </a:rPr>
                        <a:t>Схема реляционной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CC3300"/>
                          </a:solidFill>
                        </a:rPr>
                        <a:t>Схема базы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39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000099"/>
                          </a:solidFill>
                        </a:rPr>
                        <a:t>Отношение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CC3300"/>
                          </a:solidFill>
                        </a:rPr>
                        <a:t>Таблица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70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000099"/>
                          </a:solidFill>
                        </a:rPr>
                        <a:t>Семантика отношения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CC3300"/>
                          </a:solidFill>
                        </a:rPr>
                        <a:t>Семантика таблицы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5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000099"/>
                          </a:solidFill>
                        </a:rPr>
                        <a:t>Заголовок отношения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CC3300"/>
                          </a:solidFill>
                        </a:rPr>
                        <a:t>Заголовок таблицы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46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000099"/>
                          </a:solidFill>
                        </a:rPr>
                        <a:t>Тело отношения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CC3300"/>
                          </a:solidFill>
                        </a:rPr>
                        <a:t>Тело таблицы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61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000099"/>
                          </a:solidFill>
                        </a:rPr>
                        <a:t>Атрибут отношения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CC3300"/>
                          </a:solidFill>
                        </a:rPr>
                        <a:t>Столбец таблицы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6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000099"/>
                          </a:solidFill>
                        </a:rPr>
                        <a:t>Семантика атрибута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CC3300"/>
                          </a:solidFill>
                        </a:rPr>
                        <a:t>Семантика столбца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5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000099"/>
                          </a:solidFill>
                        </a:rPr>
                        <a:t>Кортеж отношения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CC3300"/>
                          </a:solidFill>
                        </a:rPr>
                        <a:t>Строка таблицы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0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000099"/>
                          </a:solidFill>
                        </a:rPr>
                        <a:t>Арность отношения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CC3300"/>
                          </a:solidFill>
                        </a:rPr>
                        <a:t>Количество столбцов таблицы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849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000099"/>
                          </a:solidFill>
                        </a:rPr>
                        <a:t>Типы данных и домены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CC3300"/>
                          </a:solidFill>
                        </a:rPr>
                        <a:t>Типы данных и домены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4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730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39584"/>
            <a:ext cx="9144000" cy="443934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1800" b="1" dirty="0">
                <a:solidFill>
                  <a:srgbClr val="C00000"/>
                </a:solidFill>
              </a:rPr>
              <a:t>Табличные модели данных.</a:t>
            </a:r>
            <a:endParaRPr lang="ru-RU" sz="1800" b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48E09-58B8-4F32-B4E7-17C62AC98D3D}"/>
              </a:ext>
            </a:extLst>
          </p:cNvPr>
          <p:cNvSpPr txBox="1"/>
          <p:nvPr/>
        </p:nvSpPr>
        <p:spPr>
          <a:xfrm>
            <a:off x="755576" y="483518"/>
            <a:ext cx="7776864" cy="4008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6000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350" dirty="0">
                <a:solidFill>
                  <a:srgbClr val="000099"/>
                </a:solidFill>
              </a:rPr>
              <a:t>Важно понять, что реализуется не реляционная модель, а её расширения может быть значительно различающиеся в разных СУБД. Будем называть все</a:t>
            </a:r>
            <a:r>
              <a:rPr lang="en-US" altLang="ru-RU" sz="1350" dirty="0">
                <a:solidFill>
                  <a:srgbClr val="000099"/>
                </a:solidFill>
              </a:rPr>
              <a:t> </a:t>
            </a:r>
            <a:r>
              <a:rPr lang="ru-RU" altLang="ru-RU" sz="1350" dirty="0">
                <a:solidFill>
                  <a:srgbClr val="000099"/>
                </a:solidFill>
              </a:rPr>
              <a:t>их табличными моделями</a:t>
            </a:r>
            <a:r>
              <a:rPr lang="en-US" altLang="ru-RU" sz="1350" dirty="0">
                <a:solidFill>
                  <a:srgbClr val="000099"/>
                </a:solidFill>
              </a:rPr>
              <a:t>.</a:t>
            </a:r>
            <a:r>
              <a:rPr lang="ru-RU" altLang="ru-RU" sz="1350" dirty="0">
                <a:solidFill>
                  <a:srgbClr val="000099"/>
                </a:solidFill>
              </a:rPr>
              <a:t> Выделяем, как обычно, три компоненты: </a:t>
            </a:r>
            <a:r>
              <a:rPr lang="ru-RU" altLang="ru-RU" sz="1350" dirty="0">
                <a:solidFill>
                  <a:srgbClr val="C00000"/>
                </a:solidFill>
              </a:rPr>
              <a:t>с</a:t>
            </a:r>
            <a:r>
              <a:rPr lang="en-GB" altLang="ru-RU" sz="1350" dirty="0" err="1">
                <a:solidFill>
                  <a:srgbClr val="C00000"/>
                </a:solidFill>
              </a:rPr>
              <a:t>труктурн</a:t>
            </a:r>
            <a:r>
              <a:rPr lang="ru-RU" altLang="ru-RU" sz="1350" dirty="0">
                <a:solidFill>
                  <a:srgbClr val="C00000"/>
                </a:solidFill>
              </a:rPr>
              <a:t>ую</a:t>
            </a:r>
            <a:r>
              <a:rPr lang="ru-RU" altLang="ru-RU" sz="1350" dirty="0">
                <a:solidFill>
                  <a:srgbClr val="000099"/>
                </a:solidFill>
              </a:rPr>
              <a:t>,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ru-RU" altLang="ru-RU" sz="1350" dirty="0">
                <a:solidFill>
                  <a:srgbClr val="C00000"/>
                </a:solidFill>
              </a:rPr>
              <a:t>ц</a:t>
            </a:r>
            <a:r>
              <a:rPr lang="en-GB" altLang="ru-RU" sz="1350" dirty="0" err="1">
                <a:solidFill>
                  <a:srgbClr val="C00000"/>
                </a:solidFill>
              </a:rPr>
              <a:t>елостн</a:t>
            </a:r>
            <a:r>
              <a:rPr lang="ru-RU" altLang="ru-RU" sz="1350" dirty="0">
                <a:solidFill>
                  <a:srgbClr val="C00000"/>
                </a:solidFill>
              </a:rPr>
              <a:t>ую</a:t>
            </a:r>
            <a:r>
              <a:rPr lang="ru-RU" altLang="ru-RU" sz="1350" dirty="0">
                <a:solidFill>
                  <a:srgbClr val="000099"/>
                </a:solidFill>
              </a:rPr>
              <a:t> и </a:t>
            </a:r>
            <a:r>
              <a:rPr lang="ru-RU" altLang="ru-RU" sz="1350" dirty="0">
                <a:solidFill>
                  <a:srgbClr val="C00000"/>
                </a:solidFill>
              </a:rPr>
              <a:t>м</a:t>
            </a:r>
            <a:r>
              <a:rPr lang="en-GB" altLang="ru-RU" sz="1350" dirty="0" err="1">
                <a:solidFill>
                  <a:srgbClr val="C00000"/>
                </a:solidFill>
              </a:rPr>
              <a:t>анипуляционн</a:t>
            </a:r>
            <a:r>
              <a:rPr lang="ru-RU" altLang="ru-RU" sz="1350" dirty="0">
                <a:solidFill>
                  <a:srgbClr val="C00000"/>
                </a:solidFill>
              </a:rPr>
              <a:t>ую</a:t>
            </a:r>
            <a:r>
              <a:rPr lang="en-GB" altLang="ru-RU" sz="1350" dirty="0">
                <a:solidFill>
                  <a:srgbClr val="000099"/>
                </a:solidFill>
              </a:rPr>
              <a:t>.</a:t>
            </a:r>
            <a:endParaRPr lang="ru-RU" altLang="ru-RU" sz="1350" dirty="0">
              <a:solidFill>
                <a:srgbClr val="000099"/>
              </a:solidFill>
            </a:endParaRP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350" b="1" u="sng" dirty="0"/>
              <a:t>Структурная компонента</a:t>
            </a:r>
            <a:r>
              <a:rPr lang="ru-RU" altLang="ru-RU" sz="1350" u="sng" dirty="0"/>
              <a:t>.</a:t>
            </a:r>
            <a:r>
              <a:rPr lang="ru-RU" altLang="ru-RU" sz="1350" dirty="0">
                <a:solidFill>
                  <a:srgbClr val="000099"/>
                </a:solidFill>
              </a:rPr>
              <a:t> Е</a:t>
            </a:r>
            <a:r>
              <a:rPr lang="en-GB" altLang="ru-RU" sz="1350" dirty="0" err="1">
                <a:solidFill>
                  <a:srgbClr val="000099"/>
                </a:solidFill>
              </a:rPr>
              <a:t>динственны</a:t>
            </a:r>
            <a:r>
              <a:rPr lang="ru-RU" altLang="ru-RU" sz="1350" dirty="0">
                <a:solidFill>
                  <a:srgbClr val="000099"/>
                </a:solidFill>
              </a:rPr>
              <a:t>й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источник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US" altLang="ru-RU" sz="1350" dirty="0">
                <a:solidFill>
                  <a:srgbClr val="000099"/>
                </a:solidFill>
              </a:rPr>
              <a:t>–</a:t>
            </a:r>
            <a:r>
              <a:rPr lang="ru-RU" altLang="ru-RU" sz="1350" dirty="0">
                <a:solidFill>
                  <a:srgbClr val="000099"/>
                </a:solidFill>
              </a:rPr>
              <a:t> образы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отношени</a:t>
            </a:r>
            <a:r>
              <a:rPr lang="ru-RU" altLang="ru-RU" sz="1350" dirty="0">
                <a:solidFill>
                  <a:srgbClr val="000099"/>
                </a:solidFill>
              </a:rPr>
              <a:t>й, то есть </a:t>
            </a:r>
            <a:r>
              <a:rPr lang="ru-RU" altLang="ru-RU" sz="1350" i="1" dirty="0">
                <a:solidFill>
                  <a:srgbClr val="000099"/>
                </a:solidFill>
              </a:rPr>
              <a:t>таблицы</a:t>
            </a:r>
            <a:r>
              <a:rPr lang="ru-RU" altLang="ru-RU" sz="1350" dirty="0">
                <a:solidFill>
                  <a:srgbClr val="000099"/>
                </a:solidFill>
              </a:rPr>
              <a:t>. Их схемы состоят из </a:t>
            </a:r>
            <a:r>
              <a:rPr lang="ru-RU" altLang="ru-RU" sz="1350" i="1" dirty="0">
                <a:solidFill>
                  <a:srgbClr val="000099"/>
                </a:solidFill>
              </a:rPr>
              <a:t>имени таблицы</a:t>
            </a:r>
            <a:r>
              <a:rPr lang="ru-RU" altLang="ru-RU" sz="1350" b="1" dirty="0">
                <a:solidFill>
                  <a:srgbClr val="000099"/>
                </a:solidFill>
              </a:rPr>
              <a:t> </a:t>
            </a:r>
            <a:r>
              <a:rPr lang="ru-RU" altLang="ru-RU" sz="1350" dirty="0">
                <a:solidFill>
                  <a:srgbClr val="000099"/>
                </a:solidFill>
              </a:rPr>
              <a:t>и конечного набора </a:t>
            </a:r>
            <a:r>
              <a:rPr lang="ru-RU" altLang="ru-RU" sz="1350" i="1" dirty="0">
                <a:solidFill>
                  <a:srgbClr val="000099"/>
                </a:solidFill>
              </a:rPr>
              <a:t>имён столбцов</a:t>
            </a:r>
            <a:r>
              <a:rPr lang="ru-RU" altLang="ru-RU" sz="1350" dirty="0">
                <a:solidFill>
                  <a:srgbClr val="000099"/>
                </a:solidFill>
              </a:rPr>
              <a:t>. В таблице конечное множество строк. Домен задаёт конечное множество допустимых значений.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350" dirty="0">
                <a:solidFill>
                  <a:srgbClr val="000099"/>
                </a:solidFill>
              </a:rPr>
              <a:t>Связи </a:t>
            </a:r>
            <a:r>
              <a:rPr lang="en-GB" altLang="ru-RU" sz="1350" dirty="0" err="1">
                <a:solidFill>
                  <a:srgbClr val="000099"/>
                </a:solidFill>
              </a:rPr>
              <a:t>между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ru-RU" altLang="ru-RU" sz="1350" dirty="0">
                <a:solidFill>
                  <a:srgbClr val="000099"/>
                </a:solidFill>
              </a:rPr>
              <a:t>таблицами, только </a:t>
            </a:r>
            <a:r>
              <a:rPr lang="en-GB" altLang="ru-RU" sz="1350" b="1" dirty="0">
                <a:solidFill>
                  <a:srgbClr val="000099"/>
                </a:solidFill>
              </a:rPr>
              <a:t>“</a:t>
            </a:r>
            <a:r>
              <a:rPr lang="en-GB" altLang="ru-RU" sz="1350" b="1" dirty="0" err="1">
                <a:solidFill>
                  <a:srgbClr val="000099"/>
                </a:solidFill>
              </a:rPr>
              <a:t>один</a:t>
            </a:r>
            <a:r>
              <a:rPr lang="en-GB" altLang="ru-RU" sz="1350" b="1" dirty="0">
                <a:solidFill>
                  <a:srgbClr val="000099"/>
                </a:solidFill>
              </a:rPr>
              <a:t>-к-</a:t>
            </a:r>
            <a:r>
              <a:rPr lang="en-GB" altLang="ru-RU" sz="1350" b="1" dirty="0" err="1">
                <a:solidFill>
                  <a:srgbClr val="000099"/>
                </a:solidFill>
              </a:rPr>
              <a:t>одному</a:t>
            </a:r>
            <a:r>
              <a:rPr lang="en-GB" altLang="ru-RU" sz="1350" b="1" dirty="0">
                <a:solidFill>
                  <a:srgbClr val="000099"/>
                </a:solidFill>
              </a:rPr>
              <a:t>”</a:t>
            </a:r>
            <a:r>
              <a:rPr lang="en-GB" altLang="ru-RU" sz="1350" dirty="0">
                <a:solidFill>
                  <a:srgbClr val="000099"/>
                </a:solidFill>
              </a:rPr>
              <a:t> и </a:t>
            </a:r>
            <a:r>
              <a:rPr lang="en-GB" altLang="ru-RU" sz="1350" b="1" dirty="0">
                <a:solidFill>
                  <a:srgbClr val="000099"/>
                </a:solidFill>
              </a:rPr>
              <a:t>“</a:t>
            </a:r>
            <a:r>
              <a:rPr lang="en-GB" altLang="ru-RU" sz="1350" b="1" dirty="0" err="1">
                <a:solidFill>
                  <a:srgbClr val="000099"/>
                </a:solidFill>
              </a:rPr>
              <a:t>один-ко-многим</a:t>
            </a:r>
            <a:r>
              <a:rPr lang="en-GB" altLang="ru-RU" sz="1350" b="1" dirty="0">
                <a:solidFill>
                  <a:srgbClr val="000099"/>
                </a:solidFill>
              </a:rPr>
              <a:t>”</a:t>
            </a:r>
            <a:r>
              <a:rPr lang="ru-RU" altLang="ru-RU" sz="1350" dirty="0">
                <a:solidFill>
                  <a:srgbClr val="000099"/>
                </a:solidFill>
              </a:rPr>
              <a:t>,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ru-RU" altLang="ru-RU" sz="1350" dirty="0">
                <a:solidFill>
                  <a:srgbClr val="000099"/>
                </a:solidFill>
              </a:rPr>
              <a:t>реализуются за счёт первичных и внешних ключей и не выделены как отдельный объект схемы данных.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endParaRPr lang="ru-RU" altLang="ru-RU" sz="1350" dirty="0">
              <a:solidFill>
                <a:srgbClr val="000099"/>
              </a:solidFill>
            </a:endParaRP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350" dirty="0">
                <a:solidFill>
                  <a:srgbClr val="000099"/>
                </a:solidFill>
              </a:rPr>
              <a:t>Предполагается, что имеется язык определения данных (</a:t>
            </a:r>
            <a:r>
              <a:rPr lang="en-US" altLang="ru-RU" sz="1350" dirty="0">
                <a:solidFill>
                  <a:srgbClr val="000099"/>
                </a:solidFill>
              </a:rPr>
              <a:t>DDL</a:t>
            </a:r>
            <a:r>
              <a:rPr lang="ru-RU" altLang="ru-RU" sz="1350" dirty="0">
                <a:solidFill>
                  <a:srgbClr val="000099"/>
                </a:solidFill>
              </a:rPr>
              <a:t>)</a:t>
            </a:r>
            <a:r>
              <a:rPr lang="en-US" altLang="ru-RU" sz="1350" dirty="0">
                <a:solidFill>
                  <a:srgbClr val="000099"/>
                </a:solidFill>
              </a:rPr>
              <a:t> </a:t>
            </a:r>
            <a:r>
              <a:rPr lang="ru-RU" altLang="ru-RU" sz="1350" dirty="0">
                <a:solidFill>
                  <a:srgbClr val="000099"/>
                </a:solidFill>
              </a:rPr>
              <a:t>позволяющий задавать отношения, в том числе, базисные.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350" b="1" u="sng" dirty="0"/>
              <a:t>Манипуляционная компонента</a:t>
            </a:r>
            <a:r>
              <a:rPr lang="ru-RU" altLang="ru-RU" sz="1350" dirty="0"/>
              <a:t>.</a:t>
            </a:r>
            <a:r>
              <a:rPr lang="ru-RU" altLang="ru-RU" sz="1350" dirty="0">
                <a:solidFill>
                  <a:srgbClr val="000099"/>
                </a:solidFill>
              </a:rPr>
              <a:t> Сами данные вводятся, удаляются и изменяются командами </a:t>
            </a:r>
            <a:r>
              <a:rPr lang="ru-RU" altLang="ru-RU" sz="1350" u="sng" dirty="0">
                <a:solidFill>
                  <a:srgbClr val="000099"/>
                </a:solidFill>
              </a:rPr>
              <a:t>манипулирования данными (вставка, обновление, удаление)</a:t>
            </a:r>
            <a:r>
              <a:rPr lang="ru-RU" altLang="ru-RU" sz="1350" dirty="0">
                <a:solidFill>
                  <a:srgbClr val="000099"/>
                </a:solidFill>
              </a:rPr>
              <a:t>. Уже говорилось, что операция реляционного присваивания позволяет создавать новые отношения на основе базисных. В реализациях эта возможность не всегда имеется.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GB" altLang="ru-RU" sz="1350" dirty="0" err="1">
                <a:solidFill>
                  <a:srgbClr val="000099"/>
                </a:solidFill>
              </a:rPr>
              <a:t>Используется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два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ru-RU" altLang="ru-RU" sz="1350" dirty="0">
                <a:solidFill>
                  <a:srgbClr val="000099"/>
                </a:solidFill>
              </a:rPr>
              <a:t>теоретически </a:t>
            </a:r>
            <a:r>
              <a:rPr lang="en-GB" altLang="ru-RU" sz="1350" dirty="0" err="1">
                <a:solidFill>
                  <a:srgbClr val="000099"/>
                </a:solidFill>
              </a:rPr>
              <a:t>эквивалентных</a:t>
            </a:r>
            <a:r>
              <a:rPr lang="ru-RU" altLang="ru-RU" sz="1350" dirty="0">
                <a:solidFill>
                  <a:srgbClr val="000099"/>
                </a:solidFill>
              </a:rPr>
              <a:t>, но дающих существенно различные реализации, </a:t>
            </a:r>
            <a:r>
              <a:rPr lang="en-GB" altLang="ru-RU" sz="1350" dirty="0" err="1">
                <a:solidFill>
                  <a:srgbClr val="000099"/>
                </a:solidFill>
              </a:rPr>
              <a:t>способа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манипулирования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данными</a:t>
            </a:r>
            <a:r>
              <a:rPr lang="ru-RU" altLang="ru-RU" sz="1350" dirty="0">
                <a:solidFill>
                  <a:srgbClr val="000099"/>
                </a:solidFill>
              </a:rPr>
              <a:t>. Они основаны на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реляционн</a:t>
            </a:r>
            <a:r>
              <a:rPr lang="ru-RU" altLang="ru-RU" sz="1350" dirty="0">
                <a:solidFill>
                  <a:srgbClr val="000099"/>
                </a:solidFill>
              </a:rPr>
              <a:t>ой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алгебр</a:t>
            </a:r>
            <a:r>
              <a:rPr lang="ru-RU" altLang="ru-RU" sz="1350" dirty="0">
                <a:solidFill>
                  <a:srgbClr val="000099"/>
                </a:solidFill>
              </a:rPr>
              <a:t>е</a:t>
            </a:r>
            <a:r>
              <a:rPr lang="en-GB" altLang="ru-RU" sz="1350" dirty="0">
                <a:solidFill>
                  <a:srgbClr val="000099"/>
                </a:solidFill>
              </a:rPr>
              <a:t> и</a:t>
            </a:r>
            <a:r>
              <a:rPr lang="ru-RU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реляционны</a:t>
            </a:r>
            <a:r>
              <a:rPr lang="ru-RU" altLang="ru-RU" sz="1350" dirty="0">
                <a:solidFill>
                  <a:srgbClr val="000099"/>
                </a:solidFill>
              </a:rPr>
              <a:t>х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исчисления</a:t>
            </a:r>
            <a:r>
              <a:rPr lang="ru-RU" altLang="ru-RU" sz="1350" dirty="0">
                <a:solidFill>
                  <a:srgbClr val="000099"/>
                </a:solidFill>
              </a:rPr>
              <a:t>х</a:t>
            </a:r>
            <a:r>
              <a:rPr lang="en-GB" altLang="ru-RU" sz="1350" dirty="0">
                <a:solidFill>
                  <a:srgbClr val="000099"/>
                </a:solidFill>
              </a:rPr>
              <a:t>. </a:t>
            </a:r>
            <a:r>
              <a:rPr lang="ru-RU" altLang="ru-RU" sz="1350" dirty="0">
                <a:solidFill>
                  <a:srgbClr val="000099"/>
                </a:solidFill>
              </a:rPr>
              <a:t>Допускается переименование атрибутов.</a:t>
            </a:r>
            <a:endParaRPr lang="ru-RU" sz="135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62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07504" y="39584"/>
            <a:ext cx="8855968" cy="443934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Табличные модели данных.</a:t>
            </a:r>
            <a:endParaRPr lang="ru-RU" sz="2000" b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63945-B371-4436-B7A2-82878AE2B873}"/>
              </a:ext>
            </a:extLst>
          </p:cNvPr>
          <p:cNvSpPr txBox="1"/>
          <p:nvPr/>
        </p:nvSpPr>
        <p:spPr>
          <a:xfrm>
            <a:off x="539044" y="483518"/>
            <a:ext cx="7992888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60000" algn="just">
              <a:spcAft>
                <a:spcPts val="600"/>
              </a:spcAft>
              <a:buNone/>
            </a:pPr>
            <a:r>
              <a:rPr lang="ru-RU" altLang="ru-RU" sz="1400" b="1" u="sng" dirty="0"/>
              <a:t>Ограничения целостности</a:t>
            </a:r>
            <a:r>
              <a:rPr lang="ru-RU" altLang="ru-RU" sz="1400" dirty="0"/>
              <a:t>.</a:t>
            </a:r>
            <a:r>
              <a:rPr lang="ru-RU" altLang="ru-RU" sz="1400" dirty="0">
                <a:solidFill>
                  <a:srgbClr val="000099"/>
                </a:solidFill>
              </a:rPr>
              <a:t> Неявно предполагается, что существует два сорта атрибутов, ключевые и состояния: </a:t>
            </a:r>
            <a:endParaRPr lang="ru-RU" altLang="ru-RU" sz="1400" b="1" u="sng" dirty="0">
              <a:solidFill>
                <a:srgbClr val="000099"/>
              </a:solidFill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b="1" dirty="0">
                <a:solidFill>
                  <a:srgbClr val="000099"/>
                </a:solidFill>
              </a:rPr>
              <a:t>Ключевые атрибуты</a:t>
            </a:r>
            <a:r>
              <a:rPr lang="ru-RU" altLang="ru-RU" sz="1400" dirty="0">
                <a:solidFill>
                  <a:srgbClr val="000099"/>
                </a:solidFill>
              </a:rPr>
              <a:t> (</a:t>
            </a:r>
            <a:r>
              <a:rPr lang="ru-RU" altLang="ru-RU" sz="1400" b="1" dirty="0">
                <a:solidFill>
                  <a:srgbClr val="000099"/>
                </a:solidFill>
              </a:rPr>
              <a:t>первичные, альтернативные ключи</a:t>
            </a:r>
            <a:r>
              <a:rPr lang="ru-RU" altLang="ru-RU" sz="1400" dirty="0">
                <a:solidFill>
                  <a:srgbClr val="000099"/>
                </a:solidFill>
              </a:rPr>
              <a:t>), обеспечивают однозначный выбор кортежа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своего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отношения или группы кортежей у которых ключи в каком-то смысле похожи (</a:t>
            </a:r>
            <a:r>
              <a:rPr lang="ru-RU" altLang="ru-RU" sz="1400" b="1" dirty="0">
                <a:solidFill>
                  <a:srgbClr val="000099"/>
                </a:solidFill>
              </a:rPr>
              <a:t>неуникальные ключи</a:t>
            </a:r>
            <a:r>
              <a:rPr lang="ru-RU" altLang="ru-RU" sz="1400" dirty="0">
                <a:solidFill>
                  <a:srgbClr val="000099"/>
                </a:solidFill>
              </a:rPr>
              <a:t>), а также </a:t>
            </a:r>
            <a:r>
              <a:rPr lang="ru-RU" altLang="ru-RU" sz="1400" b="1" dirty="0">
                <a:solidFill>
                  <a:srgbClr val="000099"/>
                </a:solidFill>
              </a:rPr>
              <a:t>внешние ключи</a:t>
            </a:r>
            <a:r>
              <a:rPr lang="ru-RU" altLang="ru-RU" sz="1400" dirty="0">
                <a:solidFill>
                  <a:srgbClr val="000099"/>
                </a:solidFill>
              </a:rPr>
              <a:t>, определяющие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привязку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чужих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кортежей к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своему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. </a:t>
            </a:r>
          </a:p>
          <a:p>
            <a:pPr marL="0" indent="360000" algn="just">
              <a:spcAft>
                <a:spcPts val="600"/>
              </a:spcAft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Неявно подразумевается, что в реализациях существует </a:t>
            </a:r>
            <a:r>
              <a:rPr lang="ru-RU" altLang="ru-RU" sz="1400" b="1" dirty="0">
                <a:solidFill>
                  <a:srgbClr val="000099"/>
                </a:solidFill>
              </a:rPr>
              <a:t>активность</a:t>
            </a:r>
            <a:r>
              <a:rPr lang="ru-RU" altLang="ru-RU" sz="1400" dirty="0">
                <a:solidFill>
                  <a:srgbClr val="000099"/>
                </a:solidFill>
              </a:rPr>
              <a:t>, то есть действия по проверке выполнения задействованных ограничений целостности самостоятельно вызываемые СУБД.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b="1" dirty="0">
                <a:solidFill>
                  <a:srgbClr val="000099"/>
                </a:solidFill>
              </a:rPr>
              <a:t>Атрибуты состояния </a:t>
            </a:r>
            <a:r>
              <a:rPr lang="ru-RU" altLang="ru-RU" sz="1400" dirty="0">
                <a:solidFill>
                  <a:srgbClr val="000099"/>
                </a:solidFill>
              </a:rPr>
              <a:t>– все остальные, </a:t>
            </a:r>
            <a:r>
              <a:rPr lang="ru-RU" altLang="ru-RU" sz="1400" dirty="0" err="1">
                <a:solidFill>
                  <a:srgbClr val="000099"/>
                </a:solidFill>
              </a:rPr>
              <a:t>неключевые</a:t>
            </a:r>
            <a:r>
              <a:rPr lang="ru-RU" altLang="ru-RU" sz="1400" dirty="0">
                <a:solidFill>
                  <a:srgbClr val="000099"/>
                </a:solidFill>
              </a:rPr>
              <a:t> атрибуты.  </a:t>
            </a:r>
          </a:p>
          <a:p>
            <a:pPr marL="0" indent="360000" algn="just">
              <a:spcAft>
                <a:spcPts val="600"/>
              </a:spcAft>
            </a:pPr>
            <a:r>
              <a:rPr lang="ru-RU" altLang="ru-RU" sz="1400" dirty="0">
                <a:solidFill>
                  <a:srgbClr val="000099"/>
                </a:solidFill>
              </a:rPr>
              <a:t>Почти всегда в расширениях используются неопределённые значения (</a:t>
            </a:r>
            <a:r>
              <a:rPr lang="en-US" altLang="ru-RU" sz="1400" dirty="0">
                <a:solidFill>
                  <a:srgbClr val="000099"/>
                </a:solidFill>
              </a:rPr>
              <a:t>Null) </a:t>
            </a:r>
            <a:r>
              <a:rPr lang="ru-RU" altLang="ru-RU" sz="1400" dirty="0">
                <a:solidFill>
                  <a:srgbClr val="000099"/>
                </a:solidFill>
              </a:rPr>
              <a:t>которые в самой реляционной модели отсутствуют.</a:t>
            </a:r>
          </a:p>
        </p:txBody>
      </p:sp>
    </p:spTree>
    <p:extLst>
      <p:ext uri="{BB962C8B-B14F-4D97-AF65-F5344CB8AC3E}">
        <p14:creationId xmlns:p14="http://schemas.microsoft.com/office/powerpoint/2010/main" val="3381920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39584"/>
            <a:ext cx="9144000" cy="443934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1800" b="1" dirty="0">
                <a:solidFill>
                  <a:srgbClr val="C00000"/>
                </a:solidFill>
              </a:rPr>
              <a:t>Расширения табличной модели данных используемые в реализациях </a:t>
            </a:r>
            <a:r>
              <a:rPr lang="en-US" altLang="ru-RU" sz="1800" b="1" dirty="0">
                <a:solidFill>
                  <a:srgbClr val="C00000"/>
                </a:solidFill>
              </a:rPr>
              <a:t>SQL</a:t>
            </a:r>
            <a:endParaRPr lang="ru-RU" sz="1800" b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5272A7-4710-4527-AACA-D469F2B1C9D1}"/>
              </a:ext>
            </a:extLst>
          </p:cNvPr>
          <p:cNvSpPr txBox="1"/>
          <p:nvPr/>
        </p:nvSpPr>
        <p:spPr>
          <a:xfrm>
            <a:off x="755576" y="483518"/>
            <a:ext cx="777686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altLang="ru-RU" sz="1400" b="1" dirty="0"/>
              <a:t>Добавлены: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altLang="ru-RU" sz="1400" dirty="0">
                <a:solidFill>
                  <a:srgbClr val="000099"/>
                </a:solidFill>
              </a:rPr>
              <a:t>команды задания и изменения базисных отношений (язык </a:t>
            </a:r>
            <a:r>
              <a:rPr lang="en-US" altLang="ru-RU" sz="1400" dirty="0">
                <a:solidFill>
                  <a:srgbClr val="000099"/>
                </a:solidFill>
              </a:rPr>
              <a:t>DDL)</a:t>
            </a:r>
            <a:r>
              <a:rPr lang="ru-RU" altLang="ru-RU" sz="1400" dirty="0">
                <a:solidFill>
                  <a:srgbClr val="000099"/>
                </a:solidFill>
              </a:rPr>
              <a:t>,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800100" lvl="1" indent="-342900" algn="just">
              <a:buFont typeface="+mj-lt"/>
              <a:buAutoNum type="arabicParenR"/>
            </a:pPr>
            <a:r>
              <a:rPr lang="ru-RU" altLang="ru-RU" sz="1400" dirty="0">
                <a:solidFill>
                  <a:srgbClr val="000099"/>
                </a:solidFill>
              </a:rPr>
              <a:t>идентификаторы неопределённых  значений (</a:t>
            </a:r>
            <a:r>
              <a:rPr lang="en-US" altLang="ru-RU" sz="1400" dirty="0">
                <a:solidFill>
                  <a:srgbClr val="000099"/>
                </a:solidFill>
              </a:rPr>
              <a:t>Null)</a:t>
            </a:r>
            <a:r>
              <a:rPr lang="ru-RU" altLang="ru-RU" sz="1400" dirty="0">
                <a:solidFill>
                  <a:srgbClr val="000099"/>
                </a:solidFill>
              </a:rPr>
              <a:t> и операции с ними.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800100" lvl="1" indent="-342900" algn="just">
              <a:buFont typeface="+mj-lt"/>
              <a:buAutoNum type="arabicParenR"/>
            </a:pPr>
            <a:r>
              <a:rPr lang="ru-RU" altLang="ru-RU" sz="1400" dirty="0">
                <a:solidFill>
                  <a:srgbClr val="000099"/>
                </a:solidFill>
              </a:rPr>
              <a:t>словарь, представляющий собой вторую базу данных, в результате чего появилась возможность создания запросов эквивалентных фразам исчисления предикатов второго порядка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altLang="ru-RU" sz="1400" dirty="0">
                <a:solidFill>
                  <a:srgbClr val="000099"/>
                </a:solidFill>
              </a:rPr>
              <a:t>как правило, второй слой данных основанный на использовании регулярных выражений и/или </a:t>
            </a:r>
            <a:r>
              <a:rPr lang="en-US" altLang="ru-RU" sz="1400" dirty="0">
                <a:solidFill>
                  <a:srgbClr val="000099"/>
                </a:solidFill>
              </a:rPr>
              <a:t>XML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altLang="ru-RU" sz="1400" dirty="0">
                <a:solidFill>
                  <a:srgbClr val="000099"/>
                </a:solidFill>
              </a:rPr>
              <a:t>автоинкрементные столбцы или последовательности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altLang="ru-RU" sz="1400" dirty="0">
                <a:solidFill>
                  <a:srgbClr val="000099"/>
                </a:solidFill>
              </a:rPr>
              <a:t>индексы (обычно трёх видов)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altLang="ru-RU" sz="1400" dirty="0">
                <a:solidFill>
                  <a:srgbClr val="000099"/>
                </a:solidFill>
              </a:rPr>
              <a:t>авторизация доступа к таблицам и/или полям     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ru-RU" altLang="ru-RU" sz="1400" b="1" dirty="0"/>
              <a:t>Эмулирован ряд других моделей данных, обычно:</a:t>
            </a:r>
          </a:p>
          <a:p>
            <a:pPr marL="800100" lvl="1" indent="-342900">
              <a:buFont typeface="+mj-lt"/>
              <a:buAutoNum type="arabicParenR"/>
            </a:pPr>
            <a:r>
              <a:rPr lang="ru-RU" altLang="ru-RU" sz="1400" dirty="0">
                <a:solidFill>
                  <a:srgbClr val="000099"/>
                </a:solidFill>
              </a:rPr>
              <a:t>темпоральная,</a:t>
            </a:r>
          </a:p>
          <a:p>
            <a:pPr marL="800100" lvl="1" indent="-342900">
              <a:buFont typeface="+mj-lt"/>
              <a:buAutoNum type="arabicParenR"/>
            </a:pPr>
            <a:r>
              <a:rPr lang="ru-RU" altLang="ru-RU" sz="1400" dirty="0">
                <a:solidFill>
                  <a:srgbClr val="000099"/>
                </a:solidFill>
              </a:rPr>
              <a:t>объектно-реляционная,</a:t>
            </a:r>
          </a:p>
          <a:p>
            <a:pPr marL="800100" lvl="1" indent="-342900">
              <a:buFont typeface="+mj-lt"/>
              <a:buAutoNum type="arabicParenR"/>
            </a:pPr>
            <a:r>
              <a:rPr lang="ru-RU" altLang="ru-RU" sz="1400" dirty="0">
                <a:solidFill>
                  <a:srgbClr val="000099"/>
                </a:solidFill>
              </a:rPr>
              <a:t>многомерная,</a:t>
            </a:r>
          </a:p>
          <a:p>
            <a:pPr marL="800100" lvl="1" indent="-342900">
              <a:buFont typeface="+mj-lt"/>
              <a:buAutoNum type="arabicParenR"/>
            </a:pPr>
            <a:r>
              <a:rPr lang="ru-RU" altLang="ru-RU" sz="1400" dirty="0">
                <a:solidFill>
                  <a:srgbClr val="000099"/>
                </a:solidFill>
              </a:rPr>
              <a:t>иерархическая.</a:t>
            </a:r>
          </a:p>
        </p:txBody>
      </p:sp>
    </p:spTree>
    <p:extLst>
      <p:ext uri="{BB962C8B-B14F-4D97-AF65-F5344CB8AC3E}">
        <p14:creationId xmlns:p14="http://schemas.microsoft.com/office/powerpoint/2010/main" val="1365482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en-US" altLang="ru-RU" sz="1800" b="1" dirty="0">
                <a:solidFill>
                  <a:srgbClr val="C00000"/>
                </a:solidFill>
              </a:rPr>
              <a:t>SQL</a:t>
            </a:r>
            <a:r>
              <a:rPr lang="ru-RU" altLang="ru-RU" sz="1800" b="1" dirty="0">
                <a:solidFill>
                  <a:srgbClr val="C00000"/>
                </a:solidFill>
              </a:rPr>
              <a:t> и другие языки используемые в реализациях</a:t>
            </a:r>
            <a:endParaRPr lang="en-GB" altLang="ru-RU" sz="18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FC6CF4-61AA-4821-9F52-6C55E5A1BD08}"/>
              </a:ext>
            </a:extLst>
          </p:cNvPr>
          <p:cNvSpPr txBox="1"/>
          <p:nvPr/>
        </p:nvSpPr>
        <p:spPr>
          <a:xfrm>
            <a:off x="755576" y="483518"/>
            <a:ext cx="7776864" cy="4170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lphaUcPeriod"/>
            </a:pPr>
            <a:r>
              <a:rPr lang="ru-RU" altLang="ru-RU" sz="1400" dirty="0"/>
              <a:t>Существенно расширены запросы и инструкции манипулирования данными за счёт:</a:t>
            </a:r>
          </a:p>
          <a:p>
            <a:pPr marL="800100" lvl="1" indent="-342900" algn="just">
              <a:spcAft>
                <a:spcPts val="600"/>
              </a:spcAft>
              <a:buFont typeface="+mj-lt"/>
              <a:buAutoNum type="arabicParenR"/>
            </a:pPr>
            <a:r>
              <a:rPr lang="ru-RU" altLang="ru-RU" sz="1400" dirty="0">
                <a:solidFill>
                  <a:srgbClr val="000099"/>
                </a:solidFill>
              </a:rPr>
              <a:t>добавления процедурных компонент </a:t>
            </a:r>
            <a:r>
              <a:rPr lang="en-US" altLang="ru-RU" sz="1400" dirty="0">
                <a:solidFill>
                  <a:srgbClr val="000099"/>
                </a:solidFill>
              </a:rPr>
              <a:t>(DECODE, CASE </a:t>
            </a:r>
            <a:r>
              <a:rPr lang="ru-RU" altLang="ru-RU" sz="1400" dirty="0">
                <a:solidFill>
                  <a:srgbClr val="000099"/>
                </a:solidFill>
              </a:rPr>
              <a:t>и др.)</a:t>
            </a:r>
          </a:p>
          <a:p>
            <a:pPr marL="800100" lvl="1" indent="-342900" algn="just">
              <a:spcAft>
                <a:spcPts val="600"/>
              </a:spcAft>
              <a:buFont typeface="+mj-lt"/>
              <a:buAutoNum type="arabicParenR"/>
            </a:pPr>
            <a:r>
              <a:rPr lang="ru-RU" altLang="ru-RU" sz="1400" dirty="0">
                <a:solidFill>
                  <a:srgbClr val="000099"/>
                </a:solidFill>
              </a:rPr>
              <a:t>добавления представлений и материализованных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представлений</a:t>
            </a:r>
          </a:p>
          <a:p>
            <a:pPr marL="800100" lvl="1" indent="-342900" algn="just">
              <a:spcAft>
                <a:spcPts val="600"/>
              </a:spcAft>
              <a:buFont typeface="+mj-lt"/>
              <a:buAutoNum type="arabicParenR"/>
            </a:pPr>
            <a:r>
              <a:rPr lang="ru-RU" altLang="ru-RU" sz="1400" dirty="0">
                <a:solidFill>
                  <a:srgbClr val="000099"/>
                </a:solidFill>
              </a:rPr>
              <a:t>добавления динамического </a:t>
            </a:r>
            <a:r>
              <a:rPr lang="en-US" altLang="ru-RU" sz="1400" dirty="0">
                <a:solidFill>
                  <a:srgbClr val="000099"/>
                </a:solidFill>
              </a:rPr>
              <a:t>SQL</a:t>
            </a:r>
          </a:p>
          <a:p>
            <a:pPr marL="800100" lvl="1" indent="-342900" algn="just">
              <a:spcAft>
                <a:spcPts val="600"/>
              </a:spcAft>
              <a:buFont typeface="+mj-lt"/>
              <a:buAutoNum type="arabicParenR"/>
            </a:pPr>
            <a:r>
              <a:rPr lang="ru-RU" altLang="ru-RU" sz="1400" dirty="0">
                <a:solidFill>
                  <a:srgbClr val="000099"/>
                </a:solidFill>
              </a:rPr>
              <a:t>добавления рекурсии</a:t>
            </a:r>
          </a:p>
          <a:p>
            <a:pPr marL="800100" lvl="1" indent="-342900" algn="just">
              <a:spcAft>
                <a:spcPts val="600"/>
              </a:spcAft>
              <a:buFont typeface="+mj-lt"/>
              <a:buAutoNum type="arabicParenR"/>
            </a:pPr>
            <a:r>
              <a:rPr lang="ru-RU" altLang="ru-RU" sz="1400" dirty="0">
                <a:solidFill>
                  <a:srgbClr val="000099"/>
                </a:solidFill>
              </a:rPr>
              <a:t>добавления вложенных и вынесенных подзапросов</a:t>
            </a:r>
          </a:p>
          <a:p>
            <a:pPr marL="800100" lvl="1" indent="-342900" algn="just">
              <a:spcAft>
                <a:spcPts val="600"/>
              </a:spcAft>
              <a:buFont typeface="+mj-lt"/>
              <a:buAutoNum type="arabicParenR"/>
            </a:pPr>
            <a:r>
              <a:rPr lang="ru-RU" altLang="ru-RU" sz="1400" dirty="0">
                <a:solidFill>
                  <a:srgbClr val="000099"/>
                </a:solidFill>
              </a:rPr>
              <a:t>возможности создания и прикрепления триггеров</a:t>
            </a:r>
          </a:p>
          <a:p>
            <a:pPr marL="800100" lvl="1" indent="-342900" algn="just">
              <a:spcAft>
                <a:spcPts val="600"/>
              </a:spcAft>
              <a:buFont typeface="+mj-lt"/>
              <a:buAutoNum type="arabicParenR"/>
            </a:pPr>
            <a:r>
              <a:rPr lang="ru-RU" altLang="ru-RU" sz="1400" dirty="0">
                <a:solidFill>
                  <a:srgbClr val="000099"/>
                </a:solidFill>
              </a:rPr>
              <a:t>введения механизма транзакций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lphaUcPeriod" startAt="2"/>
            </a:pPr>
            <a:r>
              <a:rPr lang="ru-RU" altLang="ru-RU" sz="1400" dirty="0"/>
              <a:t>Используются процедурные языки (</a:t>
            </a:r>
            <a:r>
              <a:rPr lang="en-US" altLang="ru-RU" sz="1400" dirty="0"/>
              <a:t>PL/SQL, TSQL) </a:t>
            </a:r>
            <a:r>
              <a:rPr lang="ru-RU" altLang="ru-RU" sz="1400" dirty="0"/>
              <a:t>обеспечивающие создание курсоров,</a:t>
            </a:r>
            <a:r>
              <a:rPr lang="en-US" altLang="ru-RU" sz="1400" dirty="0"/>
              <a:t> </a:t>
            </a:r>
            <a:r>
              <a:rPr lang="ru-RU" altLang="ru-RU" sz="1400" dirty="0"/>
              <a:t>триггеров, процедур, функций, пакетов и тесно взаимодействующие с </a:t>
            </a:r>
            <a:r>
              <a:rPr lang="en-US" altLang="ru-RU" sz="1400" dirty="0"/>
              <a:t>SQL</a:t>
            </a:r>
            <a:endParaRPr lang="ru-RU" altLang="ru-RU" sz="1400" dirty="0"/>
          </a:p>
          <a:p>
            <a:pPr marL="342900" indent="-342900" algn="just">
              <a:spcAft>
                <a:spcPts val="600"/>
              </a:spcAft>
              <a:buFont typeface="+mj-lt"/>
              <a:buAutoNum type="alphaUcPeriod" startAt="2"/>
            </a:pPr>
            <a:r>
              <a:rPr lang="ru-RU" altLang="ru-RU" sz="1400" dirty="0"/>
              <a:t>Обеспечено взаимодействие с языками </a:t>
            </a:r>
            <a:r>
              <a:rPr lang="en-US" altLang="ru-RU" sz="1400" dirty="0"/>
              <a:t>C, Java</a:t>
            </a:r>
            <a:r>
              <a:rPr lang="ru-RU" altLang="ru-RU" sz="1400" dirty="0"/>
              <a:t> как </a:t>
            </a:r>
            <a:r>
              <a:rPr lang="en-US" altLang="ru-RU" sz="1400" dirty="0"/>
              <a:t>“</a:t>
            </a:r>
            <a:r>
              <a:rPr lang="ru-RU" altLang="ru-RU" sz="1400" dirty="0"/>
              <a:t>внутренними</a:t>
            </a:r>
            <a:r>
              <a:rPr lang="en-US" altLang="ru-RU" sz="1400" dirty="0"/>
              <a:t>”.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lphaUcPeriod" startAt="2"/>
            </a:pPr>
            <a:r>
              <a:rPr lang="ru-RU" altLang="ru-RU" sz="1400" dirty="0"/>
              <a:t>Работа</a:t>
            </a:r>
            <a:r>
              <a:rPr lang="en-US" altLang="ru-RU" sz="1400" dirty="0"/>
              <a:t> </a:t>
            </a:r>
            <a:r>
              <a:rPr lang="ru-RU" altLang="ru-RU" sz="1400" dirty="0"/>
              <a:t>с физическим уровнем данных, обеспечивающая получение планов исполнения и оптимизацию запросов.</a:t>
            </a:r>
          </a:p>
          <a:p>
            <a:pPr marL="0" indent="360000" algn="just">
              <a:spcAft>
                <a:spcPts val="600"/>
              </a:spcAft>
              <a:buNone/>
            </a:pPr>
            <a:r>
              <a:rPr lang="ru-RU" altLang="ru-RU" sz="1400" b="1" u="sng" dirty="0">
                <a:solidFill>
                  <a:srgbClr val="000099"/>
                </a:solidFill>
              </a:rPr>
              <a:t>Замечание</a:t>
            </a:r>
            <a:r>
              <a:rPr lang="ru-RU" altLang="ru-RU" sz="1400" b="1" dirty="0">
                <a:solidFill>
                  <a:srgbClr val="000099"/>
                </a:solidFill>
              </a:rPr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Пока что многие термины будут вам непонятны. Предполагается, что вы прочувствуете главное – как много расширений добавлено в реализациях!</a:t>
            </a:r>
          </a:p>
        </p:txBody>
      </p:sp>
    </p:spTree>
    <p:extLst>
      <p:ext uri="{BB962C8B-B14F-4D97-AF65-F5344CB8AC3E}">
        <p14:creationId xmlns:p14="http://schemas.microsoft.com/office/powerpoint/2010/main" val="1667538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en-GB" altLang="ru-RU" sz="1800" b="1" dirty="0" err="1">
                <a:solidFill>
                  <a:srgbClr val="C00000"/>
                </a:solidFill>
              </a:rPr>
              <a:t>Заключение</a:t>
            </a:r>
            <a:endParaRPr lang="en-GB" altLang="ru-RU" sz="1700" b="1" dirty="0">
              <a:solidFill>
                <a:srgbClr val="C00000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55576" y="461651"/>
            <a:ext cx="7776864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dirty="0">
                <a:solidFill>
                  <a:srgbClr val="000099"/>
                </a:solidFill>
              </a:rPr>
              <a:t>Получили представления о реляционной алгебре, основанной на ней реляционной модели данных и её расширениях до табличных моделей. 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Выражения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реляционной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алгебры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строятся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отношениях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возвращают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же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Отношения-результаты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можно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использовать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как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аргументы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других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выражениях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Реляционная </a:t>
            </a:r>
            <a:r>
              <a:rPr lang="en-GB" altLang="ru-RU" sz="1400" dirty="0" err="1">
                <a:solidFill>
                  <a:srgbClr val="000099"/>
                </a:solidFill>
              </a:rPr>
              <a:t>алгебра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это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язык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запросов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Выразить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создание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исходных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отношений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заполнить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их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изменить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или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удалить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кортежи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этой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алгебре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нельзя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Для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выполнения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некоторых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операций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необходимо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обеспечить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совместимость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сигнатуре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ru-RU" altLang="ru-RU" sz="1400" dirty="0">
                <a:solidFill>
                  <a:srgbClr val="000099"/>
                </a:solidFill>
              </a:rPr>
              <a:t>Для этого используют </a:t>
            </a:r>
            <a:r>
              <a:rPr lang="ru-RU" altLang="ru-RU" sz="1400" i="1" dirty="0">
                <a:solidFill>
                  <a:srgbClr val="000099"/>
                </a:solidFill>
              </a:rPr>
              <a:t>переименование атрибутов и отношений.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dirty="0">
                <a:solidFill>
                  <a:srgbClr val="000099"/>
                </a:solidFill>
              </a:rPr>
              <a:t>Из-за необходимости использования декартова произведения при выполнении соединений таблицы, представляющие промежуточные результаты, могут иметь громадные размеры. Поэтому в реализациях СУБД реляционную алгебру в настоящее время не используют.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dirty="0">
                <a:solidFill>
                  <a:srgbClr val="000099"/>
                </a:solidFill>
              </a:rPr>
              <a:t>В реализациях СУБД используют многочисленные расширения реляционной модели данных. Некоторые из них будут изучены позже.</a:t>
            </a:r>
          </a:p>
        </p:txBody>
      </p:sp>
    </p:spTree>
    <p:extLst>
      <p:ext uri="{BB962C8B-B14F-4D97-AF65-F5344CB8AC3E}">
        <p14:creationId xmlns:p14="http://schemas.microsoft.com/office/powerpoint/2010/main" val="73735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Основные понятия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6529166-5E29-47BD-B67B-C17FEAEFC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14401"/>
            <a:ext cx="5893178" cy="4114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FC6D1A-F33C-440C-ADA2-517893452904}"/>
              </a:ext>
            </a:extLst>
          </p:cNvPr>
          <p:cNvSpPr txBox="1"/>
          <p:nvPr/>
        </p:nvSpPr>
        <p:spPr>
          <a:xfrm>
            <a:off x="6300192" y="627534"/>
            <a:ext cx="2520280" cy="2805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14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Обратите</a:t>
            </a:r>
            <a:r>
              <a:rPr lang="en-GB" altLang="ru-RU" sz="14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внимание</a:t>
            </a:r>
            <a:r>
              <a:rPr lang="en-GB" altLang="ru-RU" sz="14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на</a:t>
            </a:r>
            <a:r>
              <a:rPr lang="en-GB" altLang="ru-RU" sz="14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необычную</a:t>
            </a:r>
            <a:r>
              <a:rPr lang="en-GB" altLang="ru-RU" sz="14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операцию</a:t>
            </a:r>
            <a:r>
              <a:rPr lang="en-GB" altLang="ru-RU" sz="14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переименования</a:t>
            </a:r>
            <a:r>
              <a:rPr lang="en-GB" altLang="ru-RU" sz="14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атрибутов</a:t>
            </a:r>
            <a:r>
              <a:rPr lang="en-GB" altLang="ru-RU" sz="14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.</a:t>
            </a:r>
          </a:p>
          <a:p>
            <a:pPr eaLnBrk="1" hangingPunct="1"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14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Её</a:t>
            </a:r>
            <a:r>
              <a:rPr lang="en-GB" altLang="ru-RU" sz="14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смысл</a:t>
            </a:r>
            <a:r>
              <a:rPr lang="en-GB" altLang="ru-RU" sz="14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можно</a:t>
            </a:r>
            <a:r>
              <a:rPr lang="en-GB" altLang="ru-RU" sz="14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понять</a:t>
            </a:r>
            <a:r>
              <a:rPr lang="en-GB" altLang="ru-RU" sz="14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только</a:t>
            </a:r>
            <a:r>
              <a:rPr lang="en-GB" altLang="ru-RU" sz="14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рассматривая</a:t>
            </a:r>
            <a:r>
              <a:rPr lang="en-GB" altLang="ru-RU" sz="14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базу</a:t>
            </a:r>
            <a:r>
              <a:rPr lang="en-GB" altLang="ru-RU" sz="14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как</a:t>
            </a:r>
            <a:r>
              <a:rPr lang="en-GB" altLang="ru-RU" sz="14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модель</a:t>
            </a:r>
            <a:r>
              <a:rPr lang="en-GB" altLang="ru-RU" sz="14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бизнеса</a:t>
            </a:r>
            <a:r>
              <a:rPr lang="en-GB" altLang="ru-RU" sz="14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.</a:t>
            </a:r>
          </a:p>
          <a:p>
            <a:pPr eaLnBrk="1" hangingPunct="1"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14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Типичный</a:t>
            </a:r>
            <a:r>
              <a:rPr lang="en-GB" altLang="ru-RU" sz="14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пример</a:t>
            </a:r>
            <a:r>
              <a:rPr lang="en-GB" altLang="ru-RU" sz="14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использования</a:t>
            </a:r>
            <a:r>
              <a:rPr lang="en-GB" altLang="ru-RU" sz="14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переименования</a:t>
            </a:r>
            <a:r>
              <a:rPr lang="en-GB" altLang="ru-RU" sz="14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– </a:t>
            </a:r>
            <a:r>
              <a:rPr lang="en-GB" altLang="ru-RU" sz="14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соединение</a:t>
            </a:r>
            <a:r>
              <a:rPr lang="en-GB" altLang="ru-RU" sz="14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таблицы</a:t>
            </a:r>
            <a:r>
              <a:rPr lang="en-GB" altLang="ru-RU" sz="14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с </a:t>
            </a:r>
            <a:r>
              <a:rPr lang="en-GB" altLang="ru-RU" sz="14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собой</a:t>
            </a:r>
            <a:r>
              <a:rPr lang="en-GB" altLang="ru-RU" sz="14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–  </a:t>
            </a:r>
            <a:r>
              <a:rPr lang="en-GB" altLang="ru-RU" sz="14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будет</a:t>
            </a:r>
            <a:r>
              <a:rPr lang="en-GB" altLang="ru-RU" sz="14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приведен</a:t>
            </a:r>
            <a:r>
              <a:rPr lang="en-GB" altLang="ru-RU" sz="14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последующих</a:t>
            </a:r>
            <a:r>
              <a:rPr lang="en-GB" altLang="ru-RU" sz="14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лекциях</a:t>
            </a:r>
            <a:r>
              <a:rPr lang="en-GB" altLang="ru-RU" sz="1400" dirty="0">
                <a:solidFill>
                  <a:srgbClr val="000099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408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E2816"/>
                </a:solidFill>
              </a:rPr>
              <a:t>Особенности</a:t>
            </a:r>
            <a:r>
              <a:rPr lang="en-GB" altLang="ru-RU" sz="2000" b="1" dirty="0">
                <a:solidFill>
                  <a:srgbClr val="CE2816"/>
                </a:solidFill>
              </a:rPr>
              <a:t> </a:t>
            </a:r>
            <a:r>
              <a:rPr lang="en-GB" altLang="ru-RU" sz="2000" b="1" dirty="0" err="1">
                <a:solidFill>
                  <a:srgbClr val="CE2816"/>
                </a:solidFill>
              </a:rPr>
              <a:t>реляционной</a:t>
            </a:r>
            <a:r>
              <a:rPr lang="en-GB" altLang="ru-RU" sz="2000" b="1" dirty="0">
                <a:solidFill>
                  <a:srgbClr val="CE2816"/>
                </a:solidFill>
              </a:rPr>
              <a:t> </a:t>
            </a:r>
            <a:r>
              <a:rPr lang="en-GB" altLang="ru-RU" sz="2000" b="1" dirty="0" err="1">
                <a:solidFill>
                  <a:srgbClr val="CE2816"/>
                </a:solidFill>
              </a:rPr>
              <a:t>модели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D7D3E608-A213-4B2B-81C3-AEE6EB939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199" y="3808916"/>
            <a:ext cx="2376487" cy="790575"/>
          </a:xfrm>
          <a:prstGeom prst="roundRect">
            <a:avLst>
              <a:gd name="adj" fmla="val 16667"/>
            </a:avLst>
          </a:prstGeom>
          <a:solidFill>
            <a:srgbClr val="FFD581"/>
          </a:solidFill>
          <a:ln w="2556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GB" altLang="ru-RU" sz="1800" b="1">
                <a:latin typeface="Georgia" panose="02040502050405020303" pitchFamily="18" charset="0"/>
              </a:rPr>
              <a:t>Отношения</a:t>
            </a: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ACCEF1AA-2D5A-4262-8EB1-F4C473400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793" y="1612901"/>
            <a:ext cx="4824413" cy="1717676"/>
          </a:xfrm>
          <a:prstGeom prst="ellipse">
            <a:avLst/>
          </a:prstGeom>
          <a:solidFill>
            <a:srgbClr val="99CC00">
              <a:alpha val="59999"/>
            </a:srgbClr>
          </a:solidFill>
          <a:ln w="2556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800">
              <a:solidFill>
                <a:schemeClr val="bg1"/>
              </a:solidFill>
            </a:endParaRPr>
          </a:p>
        </p:txBody>
      </p:sp>
      <p:grpSp>
        <p:nvGrpSpPr>
          <p:cNvPr id="10" name="Group 5">
            <a:extLst>
              <a:ext uri="{FF2B5EF4-FFF2-40B4-BE49-F238E27FC236}">
                <a16:creationId xmlns:a16="http://schemas.microsoft.com/office/drawing/2014/main" id="{8B570F02-5EB2-49D4-93EA-205476235FFA}"/>
              </a:ext>
            </a:extLst>
          </p:cNvPr>
          <p:cNvGrpSpPr>
            <a:grpSpLocks/>
          </p:cNvGrpSpPr>
          <p:nvPr/>
        </p:nvGrpSpPr>
        <p:grpSpPr bwMode="auto">
          <a:xfrm>
            <a:off x="3095625" y="1736725"/>
            <a:ext cx="3368674" cy="1325563"/>
            <a:chOff x="1950" y="1094"/>
            <a:chExt cx="2122" cy="835"/>
          </a:xfrm>
        </p:grpSpPr>
        <p:sp>
          <p:nvSpPr>
            <p:cNvPr id="11" name="AutoShape 6">
              <a:extLst>
                <a:ext uri="{FF2B5EF4-FFF2-40B4-BE49-F238E27FC236}">
                  <a16:creationId xmlns:a16="http://schemas.microsoft.com/office/drawing/2014/main" id="{3E652E4E-0374-4088-B674-7DFEFBF23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" y="1094"/>
              <a:ext cx="816" cy="273"/>
            </a:xfrm>
            <a:prstGeom prst="roundRect">
              <a:avLst>
                <a:gd name="adj" fmla="val 50000"/>
              </a:avLst>
            </a:prstGeom>
            <a:solidFill>
              <a:srgbClr val="FFD581"/>
            </a:solidFill>
            <a:ln w="1908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Georgia" panose="02040502050405020303" pitchFamily="18" charset="0"/>
                <a:buNone/>
              </a:pPr>
              <a:r>
                <a:rPr lang="en-GB" altLang="ru-RU" sz="1400" b="1" dirty="0">
                  <a:latin typeface="Georgia" panose="02040502050405020303" pitchFamily="18" charset="0"/>
                </a:rPr>
                <a:t>Отношение1</a:t>
              </a:r>
            </a:p>
          </p:txBody>
        </p:sp>
        <p:sp>
          <p:nvSpPr>
            <p:cNvPr id="12" name="AutoShape 7">
              <a:extLst>
                <a:ext uri="{FF2B5EF4-FFF2-40B4-BE49-F238E27FC236}">
                  <a16:creationId xmlns:a16="http://schemas.microsoft.com/office/drawing/2014/main" id="{F865F448-6D9F-48B0-AD54-E4CD5F028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" y="1592"/>
              <a:ext cx="816" cy="273"/>
            </a:xfrm>
            <a:prstGeom prst="roundRect">
              <a:avLst>
                <a:gd name="adj" fmla="val 50000"/>
              </a:avLst>
            </a:prstGeom>
            <a:solidFill>
              <a:srgbClr val="FFD581"/>
            </a:solidFill>
            <a:ln w="1908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Georgia" panose="02040502050405020303" pitchFamily="18" charset="0"/>
                <a:buNone/>
              </a:pPr>
              <a:r>
                <a:rPr lang="en-GB" altLang="ru-RU" sz="1400" b="1" dirty="0" err="1">
                  <a:latin typeface="Georgia" panose="02040502050405020303" pitchFamily="18" charset="0"/>
                </a:rPr>
                <a:t>Отношение</a:t>
              </a:r>
              <a:r>
                <a:rPr lang="en-GB" altLang="ru-RU" sz="1600" b="1" dirty="0">
                  <a:latin typeface="Georgia" panose="02040502050405020303" pitchFamily="18" charset="0"/>
                </a:rPr>
                <a:t>…</a:t>
              </a:r>
            </a:p>
          </p:txBody>
        </p:sp>
        <p:sp>
          <p:nvSpPr>
            <p:cNvPr id="13" name="AutoShape 8">
              <a:extLst>
                <a:ext uri="{FF2B5EF4-FFF2-40B4-BE49-F238E27FC236}">
                  <a16:creationId xmlns:a16="http://schemas.microsoft.com/office/drawing/2014/main" id="{81FDC9FA-A486-4C96-A1E3-ED9C6A1DA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640"/>
              <a:ext cx="816" cy="273"/>
            </a:xfrm>
            <a:prstGeom prst="roundRect">
              <a:avLst>
                <a:gd name="adj" fmla="val 50000"/>
              </a:avLst>
            </a:prstGeom>
            <a:solidFill>
              <a:srgbClr val="FFD581"/>
            </a:solidFill>
            <a:ln w="1908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Georgia" panose="02040502050405020303" pitchFamily="18" charset="0"/>
                <a:buNone/>
              </a:pPr>
              <a:r>
                <a:rPr lang="en-GB" altLang="ru-RU" sz="1400" b="1" dirty="0">
                  <a:latin typeface="Georgia" panose="02040502050405020303" pitchFamily="18" charset="0"/>
                </a:rPr>
                <a:t>Отношение2</a:t>
              </a:r>
            </a:p>
          </p:txBody>
        </p:sp>
        <p:sp>
          <p:nvSpPr>
            <p:cNvPr id="14" name="AutoShape 9">
              <a:extLst>
                <a:ext uri="{FF2B5EF4-FFF2-40B4-BE49-F238E27FC236}">
                  <a16:creationId xmlns:a16="http://schemas.microsoft.com/office/drawing/2014/main" id="{C8A91860-E93E-4DA1-86C4-140F38523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" y="1102"/>
              <a:ext cx="816" cy="273"/>
            </a:xfrm>
            <a:prstGeom prst="roundRect">
              <a:avLst>
                <a:gd name="adj" fmla="val 50000"/>
              </a:avLst>
            </a:prstGeom>
            <a:solidFill>
              <a:srgbClr val="FFD581"/>
            </a:solidFill>
            <a:ln w="1908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Georgia" panose="02040502050405020303" pitchFamily="18" charset="0"/>
                <a:buNone/>
              </a:pPr>
              <a:r>
                <a:rPr lang="en-GB" altLang="ru-RU" sz="1400" b="1" dirty="0" err="1">
                  <a:latin typeface="Georgia" panose="02040502050405020303" pitchFamily="18" charset="0"/>
                </a:rPr>
                <a:t>Отношениеn</a:t>
              </a:r>
              <a:endParaRPr lang="en-GB" altLang="ru-RU" sz="1400" b="1" dirty="0">
                <a:latin typeface="Georgia" panose="02040502050405020303" pitchFamily="18" charset="0"/>
              </a:endParaRPr>
            </a:p>
          </p:txBody>
        </p:sp>
        <p:grpSp>
          <p:nvGrpSpPr>
            <p:cNvPr id="15" name="Group 10">
              <a:extLst>
                <a:ext uri="{FF2B5EF4-FFF2-40B4-BE49-F238E27FC236}">
                  <a16:creationId xmlns:a16="http://schemas.microsoft.com/office/drawing/2014/main" id="{DC2DDEEE-0C2C-41A6-A7E0-8E4EDB1006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5" y="1229"/>
              <a:ext cx="1313" cy="700"/>
              <a:chOff x="2085" y="1229"/>
              <a:chExt cx="1313" cy="700"/>
            </a:xfrm>
          </p:grpSpPr>
          <p:sp>
            <p:nvSpPr>
              <p:cNvPr id="16" name="Text Box 11">
                <a:extLst>
                  <a:ext uri="{FF2B5EF4-FFF2-40B4-BE49-F238E27FC236}">
                    <a16:creationId xmlns:a16="http://schemas.microsoft.com/office/drawing/2014/main" id="{1F78C7D7-8FAC-4B2F-B524-694B0545F7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7" y="1435"/>
                <a:ext cx="499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ts val="1000"/>
                  </a:spcBef>
                  <a:buFont typeface="Georgia" panose="02040502050405020303" pitchFamily="18" charset="0"/>
                  <a:buNone/>
                </a:pPr>
                <a:r>
                  <a:rPr lang="en-GB" altLang="ru-RU" sz="1600" b="1" dirty="0" err="1">
                    <a:latin typeface="Georgia" panose="02040502050405020303" pitchFamily="18" charset="0"/>
                  </a:rPr>
                  <a:t>связи</a:t>
                </a:r>
                <a:endParaRPr lang="en-GB" altLang="ru-RU" sz="1600" b="1" dirty="0">
                  <a:latin typeface="Georgia" panose="02040502050405020303" pitchFamily="18" charset="0"/>
                </a:endParaRP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AA76290C-3D7D-4093-A546-87F656C7EE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85" y="1229"/>
                <a:ext cx="1313" cy="700"/>
                <a:chOff x="2085" y="1229"/>
                <a:chExt cx="1313" cy="700"/>
              </a:xfrm>
            </p:grpSpPr>
            <p:cxnSp>
              <p:nvCxnSpPr>
                <p:cNvPr id="18" name="AutoShape 13">
                  <a:extLst>
                    <a:ext uri="{FF2B5EF4-FFF2-40B4-BE49-F238E27FC236}">
                      <a16:creationId xmlns:a16="http://schemas.microsoft.com/office/drawing/2014/main" id="{7970CEEE-1F94-4559-ADB9-0FB6F60CCBDE}"/>
                    </a:ext>
                  </a:extLst>
                </p:cNvPr>
                <p:cNvCxnSpPr>
                  <a:cxnSpLocks noChangeShapeType="1"/>
                  <a:stCxn id="11" idx="2"/>
                  <a:endCxn id="13" idx="0"/>
                </p:cNvCxnSpPr>
                <p:nvPr/>
              </p:nvCxnSpPr>
              <p:spPr bwMode="auto">
                <a:xfrm rot="5400000">
                  <a:off x="2232" y="1493"/>
                  <a:ext cx="273" cy="21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844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" name="AutoShape 14">
                  <a:extLst>
                    <a:ext uri="{FF2B5EF4-FFF2-40B4-BE49-F238E27FC236}">
                      <a16:creationId xmlns:a16="http://schemas.microsoft.com/office/drawing/2014/main" id="{BB6F1F59-6148-464F-907C-A56C36F7311E}"/>
                    </a:ext>
                  </a:extLst>
                </p:cNvPr>
                <p:cNvCxnSpPr>
                  <a:cxnSpLocks noChangeShapeType="1"/>
                  <a:stCxn id="11" idx="3"/>
                  <a:endCxn id="14" idx="1"/>
                </p:cNvCxnSpPr>
                <p:nvPr/>
              </p:nvCxnSpPr>
              <p:spPr bwMode="auto">
                <a:xfrm>
                  <a:off x="2787" y="1231"/>
                  <a:ext cx="203" cy="8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844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" name="AutoShape 15">
                  <a:extLst>
                    <a:ext uri="{FF2B5EF4-FFF2-40B4-BE49-F238E27FC236}">
                      <a16:creationId xmlns:a16="http://schemas.microsoft.com/office/drawing/2014/main" id="{9CBE46AA-B6D1-4F1E-82F5-FAC663E3C0C6}"/>
                    </a:ext>
                  </a:extLst>
                </p:cNvPr>
                <p:cNvCxnSpPr>
                  <a:cxnSpLocks noChangeShapeType="1"/>
                  <a:stCxn id="13" idx="3"/>
                  <a:endCxn id="14" idx="2"/>
                </p:cNvCxnSpPr>
                <p:nvPr/>
              </p:nvCxnSpPr>
              <p:spPr bwMode="auto">
                <a:xfrm flipV="1">
                  <a:off x="2766" y="1375"/>
                  <a:ext cx="632" cy="401"/>
                </a:xfrm>
                <a:prstGeom prst="curvedConnector2">
                  <a:avLst/>
                </a:prstGeom>
                <a:noFill/>
                <a:ln w="2844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" name="AutoShape 16">
                  <a:extLst>
                    <a:ext uri="{FF2B5EF4-FFF2-40B4-BE49-F238E27FC236}">
                      <a16:creationId xmlns:a16="http://schemas.microsoft.com/office/drawing/2014/main" id="{B1137ED2-41B3-4E5E-A1AE-557E78690CBF}"/>
                    </a:ext>
                  </a:extLst>
                </p:cNvPr>
                <p:cNvCxnSpPr>
                  <a:cxnSpLocks noChangeShapeType="1"/>
                  <a:stCxn id="13" idx="3"/>
                  <a:endCxn id="12" idx="1"/>
                </p:cNvCxnSpPr>
                <p:nvPr/>
              </p:nvCxnSpPr>
              <p:spPr bwMode="auto">
                <a:xfrm flipV="1">
                  <a:off x="2766" y="1728"/>
                  <a:ext cx="490" cy="48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844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2" name="Text Box 17">
                  <a:extLst>
                    <a:ext uri="{FF2B5EF4-FFF2-40B4-BE49-F238E27FC236}">
                      <a16:creationId xmlns:a16="http://schemas.microsoft.com/office/drawing/2014/main" id="{C1EF425B-125D-48A7-91D1-7502BA28C2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32" y="1229"/>
                  <a:ext cx="363" cy="1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ts val="750"/>
                    </a:spcBef>
                    <a:buFont typeface="Arial" panose="020B0604020202020204" pitchFamily="34" charset="0"/>
                    <a:buNone/>
                  </a:pPr>
                  <a:r>
                    <a:rPr lang="en-GB" altLang="ru-RU" sz="1100" b="1" dirty="0"/>
                    <a:t>1</a:t>
                  </a:r>
                  <a:r>
                    <a:rPr lang="en-GB" altLang="ru-RU" sz="1200" b="1" dirty="0"/>
                    <a:t> : n</a:t>
                  </a:r>
                </a:p>
              </p:txBody>
            </p:sp>
            <p:sp>
              <p:nvSpPr>
                <p:cNvPr id="23" name="Text Box 18">
                  <a:extLst>
                    <a:ext uri="{FF2B5EF4-FFF2-40B4-BE49-F238E27FC236}">
                      <a16:creationId xmlns:a16="http://schemas.microsoft.com/office/drawing/2014/main" id="{BDD33799-3CC0-4FCE-BEE4-E838BE619C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85" y="1409"/>
                  <a:ext cx="317" cy="1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ts val="688"/>
                    </a:spcBef>
                    <a:buFont typeface="Arial" panose="020B0604020202020204" pitchFamily="34" charset="0"/>
                    <a:buNone/>
                  </a:pPr>
                  <a:r>
                    <a:rPr lang="en-GB" altLang="ru-RU" sz="1100" b="1"/>
                    <a:t>1 : 1</a:t>
                  </a:r>
                </a:p>
              </p:txBody>
            </p:sp>
            <p:sp>
              <p:nvSpPr>
                <p:cNvPr id="24" name="Text Box 19">
                  <a:extLst>
                    <a:ext uri="{FF2B5EF4-FFF2-40B4-BE49-F238E27FC236}">
                      <a16:creationId xmlns:a16="http://schemas.microsoft.com/office/drawing/2014/main" id="{7BA14E69-BC1A-4C92-A78F-43A911186B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3" y="1755"/>
                  <a:ext cx="363" cy="1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ts val="750"/>
                    </a:spcBef>
                    <a:buFont typeface="Arial" panose="020B0604020202020204" pitchFamily="34" charset="0"/>
                    <a:buNone/>
                  </a:pPr>
                  <a:r>
                    <a:rPr lang="en-GB" altLang="ru-RU" sz="1100" b="1" dirty="0"/>
                    <a:t>1</a:t>
                  </a:r>
                  <a:r>
                    <a:rPr lang="en-GB" altLang="ru-RU" sz="1200" b="1" dirty="0"/>
                    <a:t> : n</a:t>
                  </a:r>
                </a:p>
              </p:txBody>
            </p:sp>
          </p:grpSp>
        </p:grpSp>
      </p:grpSp>
      <p:sp>
        <p:nvSpPr>
          <p:cNvPr id="25" name="AutoShape 20">
            <a:extLst>
              <a:ext uri="{FF2B5EF4-FFF2-40B4-BE49-F238E27FC236}">
                <a16:creationId xmlns:a16="http://schemas.microsoft.com/office/drawing/2014/main" id="{98944779-5ACA-4783-8AC9-01EBEB3A2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118" y="1330289"/>
            <a:ext cx="1584325" cy="288925"/>
          </a:xfrm>
          <a:prstGeom prst="roundRect">
            <a:avLst>
              <a:gd name="adj" fmla="val 32968"/>
            </a:avLst>
          </a:prstGeom>
          <a:solidFill>
            <a:srgbClr val="99CC00">
              <a:alpha val="70195"/>
            </a:srgbClr>
          </a:solidFill>
          <a:ln w="2556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GB" altLang="ru-RU" sz="1400" b="1" dirty="0" err="1">
                <a:latin typeface="Georgia" panose="02040502050405020303" pitchFamily="18" charset="0"/>
              </a:rPr>
              <a:t>схема</a:t>
            </a:r>
            <a:r>
              <a:rPr lang="en-GB" altLang="ru-RU" sz="1400" b="1" dirty="0">
                <a:latin typeface="Georgia" panose="02040502050405020303" pitchFamily="18" charset="0"/>
              </a:rPr>
              <a:t> </a:t>
            </a:r>
            <a:r>
              <a:rPr lang="en-GB" altLang="ru-RU" sz="1400" b="1" dirty="0" err="1">
                <a:latin typeface="Georgia" panose="02040502050405020303" pitchFamily="18" charset="0"/>
              </a:rPr>
              <a:t>базы</a:t>
            </a:r>
            <a:endParaRPr lang="en-GB" altLang="ru-RU" sz="1400" b="1" dirty="0">
              <a:latin typeface="Georgia" panose="02040502050405020303" pitchFamily="18" charset="0"/>
            </a:endParaRPr>
          </a:p>
        </p:txBody>
      </p:sp>
      <p:sp>
        <p:nvSpPr>
          <p:cNvPr id="29" name="Text Box 24">
            <a:extLst>
              <a:ext uri="{FF2B5EF4-FFF2-40B4-BE49-F238E27FC236}">
                <a16:creationId xmlns:a16="http://schemas.microsoft.com/office/drawing/2014/main" id="{9DE97047-6137-4757-8419-CEBE7477E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704" y="611060"/>
            <a:ext cx="2304182" cy="740845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125"/>
              </a:spcBef>
              <a:buFont typeface="Georgia" panose="02040502050405020303" pitchFamily="18" charset="0"/>
              <a:buNone/>
            </a:pPr>
            <a:r>
              <a:rPr lang="en-GB" altLang="ru-RU" sz="1400" dirty="0" err="1">
                <a:latin typeface="Georgia" panose="02040502050405020303" pitchFamily="18" charset="0"/>
              </a:rPr>
              <a:t>Манипуляции</a:t>
            </a:r>
            <a:r>
              <a:rPr lang="en-GB" altLang="ru-RU" sz="1400" dirty="0">
                <a:latin typeface="Georgia" panose="02040502050405020303" pitchFamily="18" charset="0"/>
              </a:rPr>
              <a:t> </a:t>
            </a:r>
            <a:r>
              <a:rPr lang="en-GB" altLang="ru-RU" sz="1400" dirty="0" err="1">
                <a:latin typeface="Georgia" panose="02040502050405020303" pitchFamily="18" charset="0"/>
              </a:rPr>
              <a:t>данными</a:t>
            </a:r>
            <a:r>
              <a:rPr lang="en-GB" altLang="ru-RU" sz="1400" dirty="0">
                <a:latin typeface="Georgia" panose="02040502050405020303" pitchFamily="18" charset="0"/>
              </a:rPr>
              <a:t> с </a:t>
            </a:r>
            <a:r>
              <a:rPr lang="en-GB" altLang="ru-RU" sz="1400" dirty="0" err="1">
                <a:latin typeface="Georgia" panose="02040502050405020303" pitchFamily="18" charset="0"/>
              </a:rPr>
              <a:t>помощью</a:t>
            </a:r>
            <a:r>
              <a:rPr lang="en-GB" altLang="ru-RU" sz="1400" dirty="0">
                <a:latin typeface="Georgia" panose="02040502050405020303" pitchFamily="18" charset="0"/>
              </a:rPr>
              <a:t> </a:t>
            </a:r>
            <a:r>
              <a:rPr lang="en-GB" altLang="ru-RU" sz="1400" i="1" dirty="0" err="1">
                <a:latin typeface="Georgia" panose="02040502050405020303" pitchFamily="18" charset="0"/>
              </a:rPr>
              <a:t>реляционной</a:t>
            </a:r>
            <a:r>
              <a:rPr lang="en-GB" altLang="ru-RU" sz="1400" i="1" dirty="0">
                <a:latin typeface="Georgia" panose="02040502050405020303" pitchFamily="18" charset="0"/>
              </a:rPr>
              <a:t> </a:t>
            </a:r>
            <a:r>
              <a:rPr lang="en-GB" altLang="ru-RU" sz="1400" i="1" dirty="0" err="1">
                <a:latin typeface="Georgia" panose="02040502050405020303" pitchFamily="18" charset="0"/>
              </a:rPr>
              <a:t>алгебры</a:t>
            </a:r>
            <a:endParaRPr lang="en-GB" altLang="ru-RU" sz="1400" i="1" dirty="0">
              <a:latin typeface="Georgia" panose="02040502050405020303" pitchFamily="18" charset="0"/>
            </a:endParaRPr>
          </a:p>
        </p:txBody>
      </p:sp>
      <p:sp>
        <p:nvSpPr>
          <p:cNvPr id="30" name="Text Box 25">
            <a:extLst>
              <a:ext uri="{FF2B5EF4-FFF2-40B4-BE49-F238E27FC236}">
                <a16:creationId xmlns:a16="http://schemas.microsoft.com/office/drawing/2014/main" id="{8DE71B67-EE81-4DB9-B0E6-89B2DAD4C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3177" y="986556"/>
            <a:ext cx="2305074" cy="740845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125"/>
              </a:spcBef>
              <a:buFont typeface="Georgia" panose="02040502050405020303" pitchFamily="18" charset="0"/>
              <a:buNone/>
            </a:pPr>
            <a:r>
              <a:rPr lang="en-GB" altLang="ru-RU" sz="1400" dirty="0" err="1">
                <a:latin typeface="Georgia" panose="02040502050405020303" pitchFamily="18" charset="0"/>
              </a:rPr>
              <a:t>Манипуляции</a:t>
            </a:r>
            <a:r>
              <a:rPr lang="en-GB" altLang="ru-RU" sz="1400" dirty="0">
                <a:latin typeface="Georgia" panose="02040502050405020303" pitchFamily="18" charset="0"/>
              </a:rPr>
              <a:t> </a:t>
            </a:r>
            <a:r>
              <a:rPr lang="en-GB" altLang="ru-RU" sz="1400" dirty="0" err="1">
                <a:latin typeface="Georgia" panose="02040502050405020303" pitchFamily="18" charset="0"/>
              </a:rPr>
              <a:t>данными</a:t>
            </a:r>
            <a:r>
              <a:rPr lang="en-GB" altLang="ru-RU" sz="1400" dirty="0">
                <a:latin typeface="Georgia" panose="02040502050405020303" pitchFamily="18" charset="0"/>
              </a:rPr>
              <a:t> с </a:t>
            </a:r>
            <a:r>
              <a:rPr lang="en-GB" altLang="ru-RU" sz="1400" dirty="0" err="1">
                <a:latin typeface="Georgia" panose="02040502050405020303" pitchFamily="18" charset="0"/>
              </a:rPr>
              <a:t>помощью</a:t>
            </a:r>
            <a:r>
              <a:rPr lang="en-GB" altLang="ru-RU" sz="1400" dirty="0">
                <a:latin typeface="Georgia" panose="02040502050405020303" pitchFamily="18" charset="0"/>
              </a:rPr>
              <a:t> </a:t>
            </a:r>
            <a:r>
              <a:rPr lang="en-GB" altLang="ru-RU" sz="1400" i="1" dirty="0" err="1">
                <a:latin typeface="Georgia" panose="02040502050405020303" pitchFamily="18" charset="0"/>
              </a:rPr>
              <a:t>реляционных</a:t>
            </a:r>
            <a:r>
              <a:rPr lang="en-GB" altLang="ru-RU" sz="1400" i="1" dirty="0">
                <a:latin typeface="Georgia" panose="02040502050405020303" pitchFamily="18" charset="0"/>
              </a:rPr>
              <a:t> </a:t>
            </a:r>
            <a:r>
              <a:rPr lang="en-GB" altLang="ru-RU" sz="1400" i="1" dirty="0" err="1">
                <a:latin typeface="Georgia" panose="02040502050405020303" pitchFamily="18" charset="0"/>
              </a:rPr>
              <a:t>исчислений</a:t>
            </a:r>
            <a:endParaRPr lang="en-GB" altLang="ru-RU" sz="1400" i="1" dirty="0">
              <a:latin typeface="Georgia" panose="02040502050405020303" pitchFamily="18" charset="0"/>
            </a:endParaRPr>
          </a:p>
        </p:txBody>
      </p:sp>
      <p:grpSp>
        <p:nvGrpSpPr>
          <p:cNvPr id="31" name="Group 26">
            <a:extLst>
              <a:ext uri="{FF2B5EF4-FFF2-40B4-BE49-F238E27FC236}">
                <a16:creationId xmlns:a16="http://schemas.microsoft.com/office/drawing/2014/main" id="{3B284EBC-680B-4080-A735-51799DD11C55}"/>
              </a:ext>
            </a:extLst>
          </p:cNvPr>
          <p:cNvGrpSpPr>
            <a:grpSpLocks/>
          </p:cNvGrpSpPr>
          <p:nvPr/>
        </p:nvGrpSpPr>
        <p:grpSpPr bwMode="auto">
          <a:xfrm>
            <a:off x="5976367" y="1334170"/>
            <a:ext cx="1007839" cy="961579"/>
            <a:chOff x="3873" y="1209"/>
            <a:chExt cx="981" cy="928"/>
          </a:xfrm>
        </p:grpSpPr>
        <p:sp>
          <p:nvSpPr>
            <p:cNvPr id="32" name="AutoShape 27">
              <a:extLst>
                <a:ext uri="{FF2B5EF4-FFF2-40B4-BE49-F238E27FC236}">
                  <a16:creationId xmlns:a16="http://schemas.microsoft.com/office/drawing/2014/main" id="{A0C15FA4-7A64-41BB-9CCA-58B3FB148D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060000">
              <a:off x="3920" y="1438"/>
              <a:ext cx="771" cy="49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6 w 21600"/>
                <a:gd name="T19" fmla="*/ 3148 h 21600"/>
                <a:gd name="T20" fmla="*/ 18434 w 21600"/>
                <a:gd name="T21" fmla="*/ 18452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171" y="8950"/>
                  </a:moveTo>
                  <a:cubicBezTo>
                    <a:pt x="16348" y="6115"/>
                    <a:pt x="13751" y="4165"/>
                    <a:pt x="10800" y="4165"/>
                  </a:cubicBezTo>
                  <a:cubicBezTo>
                    <a:pt x="9045" y="4164"/>
                    <a:pt x="7362" y="4860"/>
                    <a:pt x="6118" y="6097"/>
                  </a:cubicBezTo>
                  <a:lnTo>
                    <a:pt x="3180" y="3146"/>
                  </a:lnTo>
                  <a:cubicBezTo>
                    <a:pt x="5204" y="1131"/>
                    <a:pt x="7943" y="-1"/>
                    <a:pt x="10800" y="0"/>
                  </a:cubicBezTo>
                  <a:cubicBezTo>
                    <a:pt x="15604" y="0"/>
                    <a:pt x="19832" y="3174"/>
                    <a:pt x="21171" y="7788"/>
                  </a:cubicBezTo>
                  <a:lnTo>
                    <a:pt x="23764" y="7035"/>
                  </a:lnTo>
                  <a:lnTo>
                    <a:pt x="20505" y="12963"/>
                  </a:lnTo>
                  <a:lnTo>
                    <a:pt x="14578" y="9702"/>
                  </a:lnTo>
                  <a:lnTo>
                    <a:pt x="17171" y="8950"/>
                  </a:lnTo>
                  <a:close/>
                </a:path>
              </a:pathLst>
            </a:custGeom>
            <a:solidFill>
              <a:srgbClr val="C0C0C0"/>
            </a:solidFill>
            <a:ln w="158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" name="AutoShape 28">
              <a:extLst>
                <a:ext uri="{FF2B5EF4-FFF2-40B4-BE49-F238E27FC236}">
                  <a16:creationId xmlns:a16="http://schemas.microsoft.com/office/drawing/2014/main" id="{367FD2E4-6763-4D12-86B5-49DDE6552C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800000">
              <a:off x="4046" y="1423"/>
              <a:ext cx="771" cy="4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6 w 21600"/>
                <a:gd name="T19" fmla="*/ 3153 h 21600"/>
                <a:gd name="T20" fmla="*/ 18434 w 21600"/>
                <a:gd name="T21" fmla="*/ 1844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171" y="8950"/>
                  </a:moveTo>
                  <a:cubicBezTo>
                    <a:pt x="16348" y="6115"/>
                    <a:pt x="13751" y="4165"/>
                    <a:pt x="10800" y="4165"/>
                  </a:cubicBezTo>
                  <a:cubicBezTo>
                    <a:pt x="9045" y="4164"/>
                    <a:pt x="7362" y="4860"/>
                    <a:pt x="6118" y="6097"/>
                  </a:cubicBezTo>
                  <a:lnTo>
                    <a:pt x="3180" y="3146"/>
                  </a:lnTo>
                  <a:cubicBezTo>
                    <a:pt x="5204" y="1131"/>
                    <a:pt x="7943" y="-1"/>
                    <a:pt x="10800" y="0"/>
                  </a:cubicBezTo>
                  <a:cubicBezTo>
                    <a:pt x="15604" y="0"/>
                    <a:pt x="19832" y="3174"/>
                    <a:pt x="21171" y="7788"/>
                  </a:cubicBezTo>
                  <a:lnTo>
                    <a:pt x="23764" y="7035"/>
                  </a:lnTo>
                  <a:lnTo>
                    <a:pt x="20505" y="12963"/>
                  </a:lnTo>
                  <a:lnTo>
                    <a:pt x="14578" y="9702"/>
                  </a:lnTo>
                  <a:lnTo>
                    <a:pt x="17171" y="8950"/>
                  </a:lnTo>
                  <a:close/>
                </a:path>
              </a:pathLst>
            </a:custGeom>
            <a:solidFill>
              <a:srgbClr val="C0C0C0"/>
            </a:solidFill>
            <a:ln w="158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6" name="AutoShape 31">
            <a:extLst>
              <a:ext uri="{FF2B5EF4-FFF2-40B4-BE49-F238E27FC236}">
                <a16:creationId xmlns:a16="http://schemas.microsoft.com/office/drawing/2014/main" id="{7148EFB1-6F5B-43D2-8447-E45716BF0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62" y="3415409"/>
            <a:ext cx="2185193" cy="1081088"/>
          </a:xfrm>
          <a:prstGeom prst="cloudCallout">
            <a:avLst>
              <a:gd name="adj1" fmla="val 83537"/>
              <a:gd name="adj2" fmla="val 9060"/>
            </a:avLst>
          </a:prstGeom>
          <a:solidFill>
            <a:srgbClr val="FFD581">
              <a:alpha val="39999"/>
            </a:srgbClr>
          </a:solidFill>
          <a:ln w="936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GB" altLang="ru-RU" sz="1400" dirty="0" err="1">
                <a:latin typeface="Georgia" panose="02040502050405020303" pitchFamily="18" charset="0"/>
              </a:rPr>
              <a:t>Используют</a:t>
            </a:r>
            <a:r>
              <a:rPr lang="en-GB" altLang="ru-RU" sz="1400" dirty="0">
                <a:latin typeface="Georgia" panose="02040502050405020303" pitchFamily="18" charset="0"/>
              </a:rPr>
              <a:t> </a:t>
            </a:r>
            <a:r>
              <a:rPr lang="en-GB" altLang="ru-RU" sz="1400" dirty="0" err="1">
                <a:latin typeface="Georgia" panose="02040502050405020303" pitchFamily="18" charset="0"/>
              </a:rPr>
              <a:t>только</a:t>
            </a:r>
            <a:r>
              <a:rPr lang="en-GB" altLang="ru-RU" sz="1400" dirty="0">
                <a:latin typeface="Georgia" panose="02040502050405020303" pitchFamily="18" charset="0"/>
              </a:rPr>
              <a:t> </a:t>
            </a:r>
            <a:r>
              <a:rPr lang="en-GB" altLang="ru-RU" sz="1400" dirty="0" err="1">
                <a:latin typeface="Georgia" panose="02040502050405020303" pitchFamily="18" charset="0"/>
              </a:rPr>
              <a:t>простые</a:t>
            </a:r>
            <a:r>
              <a:rPr lang="en-GB" altLang="ru-RU" sz="1400" dirty="0">
                <a:latin typeface="Georgia" panose="02040502050405020303" pitchFamily="18" charset="0"/>
              </a:rPr>
              <a:t> </a:t>
            </a:r>
            <a:r>
              <a:rPr lang="en-GB" altLang="ru-RU" sz="1400" dirty="0" err="1">
                <a:latin typeface="Georgia" panose="02040502050405020303" pitchFamily="18" charset="0"/>
              </a:rPr>
              <a:t>типы</a:t>
            </a:r>
            <a:r>
              <a:rPr lang="en-GB" altLang="ru-RU" sz="1400" dirty="0">
                <a:latin typeface="Georgia" panose="02040502050405020303" pitchFamily="18" charset="0"/>
              </a:rPr>
              <a:t> </a:t>
            </a:r>
            <a:r>
              <a:rPr lang="en-GB" altLang="ru-RU" sz="1400" dirty="0" err="1">
                <a:latin typeface="Georgia" panose="02040502050405020303" pitchFamily="18" charset="0"/>
              </a:rPr>
              <a:t>данных</a:t>
            </a:r>
            <a:endParaRPr lang="en-GB" altLang="ru-RU" sz="1400" dirty="0">
              <a:latin typeface="Georgia" panose="02040502050405020303" pitchFamily="18" charset="0"/>
            </a:endParaRPr>
          </a:p>
        </p:txBody>
      </p:sp>
      <p:grpSp>
        <p:nvGrpSpPr>
          <p:cNvPr id="26" name="Group 21">
            <a:extLst>
              <a:ext uri="{FF2B5EF4-FFF2-40B4-BE49-F238E27FC236}">
                <a16:creationId xmlns:a16="http://schemas.microsoft.com/office/drawing/2014/main" id="{B439FC28-6B02-4934-A7AC-89AD11C90783}"/>
              </a:ext>
            </a:extLst>
          </p:cNvPr>
          <p:cNvGrpSpPr>
            <a:grpSpLocks/>
          </p:cNvGrpSpPr>
          <p:nvPr/>
        </p:nvGrpSpPr>
        <p:grpSpPr bwMode="auto">
          <a:xfrm rot="2172243">
            <a:off x="2356579" y="1259182"/>
            <a:ext cx="770330" cy="720063"/>
            <a:chOff x="1020" y="1434"/>
            <a:chExt cx="772" cy="410"/>
          </a:xfrm>
        </p:grpSpPr>
        <p:sp>
          <p:nvSpPr>
            <p:cNvPr id="27" name="AutoShape 22">
              <a:extLst>
                <a:ext uri="{FF2B5EF4-FFF2-40B4-BE49-F238E27FC236}">
                  <a16:creationId xmlns:a16="http://schemas.microsoft.com/office/drawing/2014/main" id="{AB0C9D24-0BB8-4153-936F-9678F2E3C1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00000">
              <a:off x="1020" y="1434"/>
              <a:ext cx="771" cy="36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6 w 21600"/>
                <a:gd name="T19" fmla="*/ 3154 h 21600"/>
                <a:gd name="T20" fmla="*/ 18434 w 21600"/>
                <a:gd name="T21" fmla="*/ 18446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171" y="8950"/>
                  </a:moveTo>
                  <a:cubicBezTo>
                    <a:pt x="16348" y="6115"/>
                    <a:pt x="13751" y="4165"/>
                    <a:pt x="10800" y="4165"/>
                  </a:cubicBezTo>
                  <a:cubicBezTo>
                    <a:pt x="9045" y="4164"/>
                    <a:pt x="7362" y="4860"/>
                    <a:pt x="6118" y="6097"/>
                  </a:cubicBezTo>
                  <a:lnTo>
                    <a:pt x="3180" y="3146"/>
                  </a:lnTo>
                  <a:cubicBezTo>
                    <a:pt x="5204" y="1131"/>
                    <a:pt x="7943" y="-1"/>
                    <a:pt x="10800" y="0"/>
                  </a:cubicBezTo>
                  <a:cubicBezTo>
                    <a:pt x="15604" y="0"/>
                    <a:pt x="19832" y="3174"/>
                    <a:pt x="21171" y="7788"/>
                  </a:cubicBezTo>
                  <a:lnTo>
                    <a:pt x="23764" y="7035"/>
                  </a:lnTo>
                  <a:lnTo>
                    <a:pt x="20505" y="12963"/>
                  </a:lnTo>
                  <a:lnTo>
                    <a:pt x="14578" y="9702"/>
                  </a:lnTo>
                  <a:lnTo>
                    <a:pt x="17171" y="8950"/>
                  </a:lnTo>
                  <a:close/>
                </a:path>
              </a:pathLst>
            </a:custGeom>
            <a:solidFill>
              <a:srgbClr val="C0C0C0"/>
            </a:solidFill>
            <a:ln w="158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" name="AutoShape 23">
              <a:extLst>
                <a:ext uri="{FF2B5EF4-FFF2-40B4-BE49-F238E27FC236}">
                  <a16:creationId xmlns:a16="http://schemas.microsoft.com/office/drawing/2014/main" id="{B3A00FF1-4EE8-4000-952E-C9FDD29FFD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400000">
              <a:off x="1021" y="1481"/>
              <a:ext cx="771" cy="36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6 w 21600"/>
                <a:gd name="T19" fmla="*/ 3154 h 21600"/>
                <a:gd name="T20" fmla="*/ 18434 w 21600"/>
                <a:gd name="T21" fmla="*/ 18446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171" y="8950"/>
                  </a:moveTo>
                  <a:cubicBezTo>
                    <a:pt x="16348" y="6115"/>
                    <a:pt x="13751" y="4165"/>
                    <a:pt x="10800" y="4165"/>
                  </a:cubicBezTo>
                  <a:cubicBezTo>
                    <a:pt x="9045" y="4164"/>
                    <a:pt x="7362" y="4860"/>
                    <a:pt x="6118" y="6097"/>
                  </a:cubicBezTo>
                  <a:lnTo>
                    <a:pt x="3180" y="3146"/>
                  </a:lnTo>
                  <a:cubicBezTo>
                    <a:pt x="5204" y="1131"/>
                    <a:pt x="7943" y="-1"/>
                    <a:pt x="10800" y="0"/>
                  </a:cubicBezTo>
                  <a:cubicBezTo>
                    <a:pt x="15604" y="0"/>
                    <a:pt x="19832" y="3174"/>
                    <a:pt x="21171" y="7788"/>
                  </a:cubicBezTo>
                  <a:lnTo>
                    <a:pt x="23764" y="7035"/>
                  </a:lnTo>
                  <a:lnTo>
                    <a:pt x="20505" y="12963"/>
                  </a:lnTo>
                  <a:lnTo>
                    <a:pt x="14578" y="9702"/>
                  </a:lnTo>
                  <a:lnTo>
                    <a:pt x="17171" y="8950"/>
                  </a:lnTo>
                  <a:close/>
                </a:path>
              </a:pathLst>
            </a:custGeom>
            <a:solidFill>
              <a:srgbClr val="C0C0C0"/>
            </a:solidFill>
            <a:ln w="158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dirty="0"/>
            </a:p>
          </p:txBody>
        </p:sp>
      </p:grpSp>
      <p:sp>
        <p:nvSpPr>
          <p:cNvPr id="8" name="AutoShape 3">
            <a:extLst>
              <a:ext uri="{FF2B5EF4-FFF2-40B4-BE49-F238E27FC236}">
                <a16:creationId xmlns:a16="http://schemas.microsoft.com/office/drawing/2014/main" id="{54A534E0-E7DD-4F69-8B7B-89184D953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1" y="3252789"/>
            <a:ext cx="431800" cy="549939"/>
          </a:xfrm>
          <a:prstGeom prst="upArrow">
            <a:avLst>
              <a:gd name="adj1" fmla="val 50000"/>
              <a:gd name="adj2" fmla="val 25092"/>
            </a:avLst>
          </a:prstGeom>
          <a:solidFill>
            <a:srgbClr val="993300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800">
              <a:solidFill>
                <a:schemeClr val="bg1"/>
              </a:solidFill>
            </a:endParaRPr>
          </a:p>
        </p:txBody>
      </p:sp>
      <p:sp>
        <p:nvSpPr>
          <p:cNvPr id="34" name="AutoShape 29">
            <a:extLst>
              <a:ext uri="{FF2B5EF4-FFF2-40B4-BE49-F238E27FC236}">
                <a16:creationId xmlns:a16="http://schemas.microsoft.com/office/drawing/2014/main" id="{EA597502-120B-4D1B-963F-0EEBCF4C3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0398" y="3103188"/>
            <a:ext cx="2668584" cy="1255511"/>
          </a:xfrm>
          <a:prstGeom prst="cloudCallout">
            <a:avLst>
              <a:gd name="adj1" fmla="val -65741"/>
              <a:gd name="adj2" fmla="val 26434"/>
            </a:avLst>
          </a:prstGeom>
          <a:solidFill>
            <a:srgbClr val="FFD581">
              <a:alpha val="39999"/>
            </a:srgbClr>
          </a:solidFill>
          <a:ln w="936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GB" altLang="ru-RU" sz="1400" dirty="0">
                <a:latin typeface="Georgia" panose="02040502050405020303" pitchFamily="18" charset="0"/>
              </a:rPr>
              <a:t>В </a:t>
            </a:r>
            <a:r>
              <a:rPr lang="en-GB" altLang="ru-RU" sz="1400" dirty="0" err="1">
                <a:latin typeface="Georgia" panose="02040502050405020303" pitchFamily="18" charset="0"/>
              </a:rPr>
              <a:t>реляционной</a:t>
            </a:r>
            <a:r>
              <a:rPr lang="en-GB" altLang="ru-RU" sz="1400" dirty="0">
                <a:latin typeface="Georgia" panose="02040502050405020303" pitchFamily="18" charset="0"/>
              </a:rPr>
              <a:t> </a:t>
            </a:r>
            <a:r>
              <a:rPr lang="en-GB" altLang="ru-RU" sz="1400" dirty="0" err="1">
                <a:latin typeface="Georgia" panose="02040502050405020303" pitchFamily="18" charset="0"/>
              </a:rPr>
              <a:t>модели</a:t>
            </a:r>
            <a:r>
              <a:rPr lang="en-GB" altLang="ru-RU" sz="1400" dirty="0">
                <a:latin typeface="Georgia" panose="02040502050405020303" pitchFamily="18" charset="0"/>
              </a:rPr>
              <a:t> </a:t>
            </a:r>
            <a:r>
              <a:rPr lang="en-GB" altLang="ru-RU" sz="1400" dirty="0" err="1">
                <a:latin typeface="Georgia" panose="02040502050405020303" pitchFamily="18" charset="0"/>
              </a:rPr>
              <a:t>это</a:t>
            </a:r>
            <a:r>
              <a:rPr lang="en-GB" altLang="ru-RU" sz="1400" dirty="0">
                <a:latin typeface="Georgia" panose="02040502050405020303" pitchFamily="18" charset="0"/>
              </a:rPr>
              <a:t> </a:t>
            </a:r>
            <a:r>
              <a:rPr lang="en-GB" altLang="ru-RU" sz="1400" dirty="0" err="1">
                <a:latin typeface="Georgia" panose="02040502050405020303" pitchFamily="18" charset="0"/>
              </a:rPr>
              <a:t>единственный</a:t>
            </a:r>
            <a:r>
              <a:rPr lang="en-GB" altLang="ru-RU" sz="1400" dirty="0">
                <a:latin typeface="Georgia" panose="02040502050405020303" pitchFamily="18" charset="0"/>
              </a:rPr>
              <a:t> </a:t>
            </a:r>
            <a:r>
              <a:rPr lang="en-GB" altLang="ru-RU" sz="1400" dirty="0" err="1">
                <a:latin typeface="Georgia" panose="02040502050405020303" pitchFamily="18" charset="0"/>
              </a:rPr>
              <a:t>источник</a:t>
            </a:r>
            <a:r>
              <a:rPr lang="en-GB" altLang="ru-RU" sz="1400" dirty="0">
                <a:latin typeface="Georgia" panose="02040502050405020303" pitchFamily="18" charset="0"/>
              </a:rPr>
              <a:t> </a:t>
            </a:r>
            <a:r>
              <a:rPr lang="en-GB" altLang="ru-RU" sz="1400" dirty="0" err="1">
                <a:latin typeface="Georgia" panose="02040502050405020303" pitchFamily="18" charset="0"/>
              </a:rPr>
              <a:t>данных</a:t>
            </a:r>
            <a:endParaRPr lang="en-GB" altLang="ru-RU" sz="1400" dirty="0">
              <a:latin typeface="Georgia" panose="02040502050405020303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B62E70-A59B-430B-BE3A-141859BFE214}"/>
              </a:ext>
            </a:extLst>
          </p:cNvPr>
          <p:cNvSpPr txBox="1"/>
          <p:nvPr/>
        </p:nvSpPr>
        <p:spPr>
          <a:xfrm>
            <a:off x="167639" y="1516126"/>
            <a:ext cx="1950403" cy="1754326"/>
          </a:xfrm>
          <a:prstGeom prst="rect">
            <a:avLst/>
          </a:prstGeom>
          <a:noFill/>
          <a:ln w="28575">
            <a:solidFill>
              <a:srgbClr val="CC3300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/>
              <a:t>Новые </a:t>
            </a:r>
            <a:r>
              <a:rPr lang="en-GB" altLang="ru-RU" sz="1200" dirty="0" err="1"/>
              <a:t>отношени</a:t>
            </a:r>
            <a:r>
              <a:rPr lang="ru-RU" altLang="ru-RU" sz="1200" dirty="0"/>
              <a:t>я</a:t>
            </a:r>
            <a:r>
              <a:rPr lang="en-GB" altLang="ru-RU" sz="1200" dirty="0"/>
              <a:t> в </a:t>
            </a:r>
            <a:r>
              <a:rPr lang="en-GB" altLang="ru-RU" sz="1200" dirty="0" err="1"/>
              <a:t>реляционной</a:t>
            </a:r>
            <a:r>
              <a:rPr lang="en-GB" altLang="ru-RU" sz="1200" dirty="0"/>
              <a:t> </a:t>
            </a:r>
            <a:r>
              <a:rPr lang="en-GB" altLang="ru-RU" sz="1200" dirty="0" err="1"/>
              <a:t>модели</a:t>
            </a:r>
            <a:r>
              <a:rPr lang="ru-RU" altLang="ru-RU" sz="1200" dirty="0"/>
              <a:t> с</a:t>
            </a:r>
            <a:r>
              <a:rPr lang="en-GB" altLang="ru-RU" sz="1200" dirty="0" err="1"/>
              <a:t>тро</a:t>
            </a:r>
            <a:r>
              <a:rPr lang="ru-RU" altLang="ru-RU" sz="1200" dirty="0" err="1"/>
              <a:t>ятся</a:t>
            </a:r>
            <a:r>
              <a:rPr lang="ru-RU" altLang="ru-RU" sz="1200" dirty="0"/>
              <a:t> </a:t>
            </a:r>
            <a:r>
              <a:rPr lang="en-GB" altLang="ru-RU" sz="1200" dirty="0" err="1"/>
              <a:t>из</a:t>
            </a:r>
            <a:r>
              <a:rPr lang="en-GB" altLang="ru-RU" sz="1200" dirty="0"/>
              <a:t> </a:t>
            </a:r>
            <a:r>
              <a:rPr lang="ru-RU" altLang="ru-RU" sz="1200" dirty="0"/>
              <a:t>базисных или созданных ранее тем же способом</a:t>
            </a:r>
            <a:r>
              <a:rPr lang="en-GB" altLang="ru-RU" sz="1200" dirty="0"/>
              <a:t>. </a:t>
            </a:r>
            <a:r>
              <a:rPr lang="en-GB" altLang="ru-RU" sz="1200" dirty="0" err="1"/>
              <a:t>Отношения</a:t>
            </a:r>
            <a:r>
              <a:rPr lang="en-GB" altLang="ru-RU" sz="1200" dirty="0"/>
              <a:t> </a:t>
            </a:r>
            <a:r>
              <a:rPr lang="en-GB" altLang="ru-RU" sz="1200" dirty="0" err="1"/>
              <a:t>не</a:t>
            </a:r>
            <a:r>
              <a:rPr lang="en-GB" altLang="ru-RU" sz="1200" dirty="0"/>
              <a:t> </a:t>
            </a:r>
            <a:r>
              <a:rPr lang="en-GB" altLang="ru-RU" sz="1200" dirty="0" err="1"/>
              <a:t>выводимые</a:t>
            </a:r>
            <a:r>
              <a:rPr lang="en-GB" altLang="ru-RU" sz="1200" dirty="0"/>
              <a:t> </a:t>
            </a:r>
            <a:r>
              <a:rPr lang="en-GB" altLang="ru-RU" sz="1200" dirty="0" err="1"/>
              <a:t>из</a:t>
            </a:r>
            <a:r>
              <a:rPr lang="en-GB" altLang="ru-RU" sz="1200" dirty="0"/>
              <a:t> </a:t>
            </a:r>
            <a:r>
              <a:rPr lang="en-GB" altLang="ru-RU" sz="1200" dirty="0" err="1"/>
              <a:t>имеющихся</a:t>
            </a:r>
            <a:r>
              <a:rPr lang="en-GB" altLang="ru-RU" sz="1200" dirty="0"/>
              <a:t> </a:t>
            </a:r>
            <a:r>
              <a:rPr lang="en-GB" altLang="ru-RU" sz="1200" dirty="0" err="1"/>
              <a:t>создать</a:t>
            </a:r>
            <a:r>
              <a:rPr lang="en-GB" altLang="ru-RU" sz="1200" dirty="0"/>
              <a:t> </a:t>
            </a:r>
            <a:r>
              <a:rPr lang="en-GB" altLang="ru-RU" sz="1200" dirty="0" err="1"/>
              <a:t>нельзя</a:t>
            </a:r>
            <a:r>
              <a:rPr lang="en-GB" altLang="ru-RU" sz="1200" dirty="0"/>
              <a:t>.</a:t>
            </a:r>
            <a:r>
              <a:rPr lang="ru-R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3850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Основные понятия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0F9B45B-FAF3-4656-9936-1351D6841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869" y="552839"/>
            <a:ext cx="5364262" cy="4037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323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Словарь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827584" y="461651"/>
            <a:ext cx="78488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eaLnBrk="1" hangingPunct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Алгебра </a:t>
            </a: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реляционная</a:t>
            </a: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–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см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слайд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19</a:t>
            </a:r>
          </a:p>
          <a:p>
            <a:pPr marL="285750" indent="-285750" algn="just" eaLnBrk="1" hangingPunct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Дополнение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–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теоретико-множественная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операция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используемая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реляционной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алгебре</a:t>
            </a:r>
            <a:endParaRPr lang="en-GB" altLang="ru-RU" sz="1400" dirty="0">
              <a:solidFill>
                <a:srgbClr val="000099"/>
              </a:solidFill>
              <a:cs typeface="Arial" panose="020B0604020202020204" pitchFamily="34" charset="0"/>
            </a:endParaRPr>
          </a:p>
          <a:p>
            <a:pPr marL="285750" indent="-285750" algn="just" eaLnBrk="1" hangingPunct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Запрос</a:t>
            </a: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–</a:t>
            </a: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сообщение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конечного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пользователя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или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приложения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направляемое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СУБД и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активизирующее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системе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базы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действия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которые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обеспечивают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выборку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вставку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удаление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или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обновление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указанных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нем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Для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описания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запросов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используются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языки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запросов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. (М.Р.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Когаловский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)‏</a:t>
            </a:r>
          </a:p>
          <a:p>
            <a:pPr marL="285750" indent="-285750" algn="just" eaLnBrk="1" hangingPunct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Исчисление</a:t>
            </a: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реляционное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–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специальная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форма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исчисления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предикатов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первого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порядка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которая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может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использоваться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как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основа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  <a:cs typeface="Arial" panose="020B0604020202020204" pitchFamily="34" charset="0"/>
              </a:rPr>
              <a:t>декларативных</a:t>
            </a:r>
            <a:r>
              <a:rPr lang="en-GB" altLang="ru-RU" sz="1400" i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  <a:cs typeface="Arial" panose="020B0604020202020204" pitchFamily="34" charset="0"/>
              </a:rPr>
              <a:t>языков</a:t>
            </a:r>
            <a:r>
              <a:rPr lang="en-GB" altLang="ru-RU" sz="1400" i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  <a:cs typeface="Arial" panose="020B0604020202020204" pitchFamily="34" charset="0"/>
              </a:rPr>
              <a:t>запросов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. В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таких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языках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запросы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записываются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виде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логической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формулы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которая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должна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быть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истинной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для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кортежей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отношения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составляющих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результат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запроса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. (М.Р.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Когаловский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)‏</a:t>
            </a:r>
          </a:p>
          <a:p>
            <a:pPr marL="285750" indent="-285750" algn="just" eaLnBrk="1" hangingPunct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>
                <a:solidFill>
                  <a:srgbClr val="000099"/>
                </a:solidFill>
              </a:rPr>
              <a:t>Операции </a:t>
            </a:r>
            <a:r>
              <a:rPr lang="en-GB" altLang="ru-RU" sz="1400" b="1" dirty="0" err="1">
                <a:solidFill>
                  <a:srgbClr val="000099"/>
                </a:solidFill>
              </a:rPr>
              <a:t>булевы</a:t>
            </a:r>
            <a:r>
              <a:rPr lang="en-GB" altLang="ru-RU" sz="1400" b="1" dirty="0">
                <a:solidFill>
                  <a:srgbClr val="000099"/>
                </a:solidFill>
              </a:rPr>
              <a:t> </a:t>
            </a:r>
            <a:r>
              <a:rPr lang="en-GB" altLang="ru-RU" sz="1400" dirty="0">
                <a:solidFill>
                  <a:srgbClr val="000099"/>
                </a:solidFill>
              </a:rPr>
              <a:t>в </a:t>
            </a:r>
            <a:r>
              <a:rPr lang="en-GB" altLang="ru-RU" sz="1400" dirty="0" err="1">
                <a:solidFill>
                  <a:srgbClr val="000099"/>
                </a:solidFill>
              </a:rPr>
              <a:t>реляционной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алгебре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определяются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наборах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кортежей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всегда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применимы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из-за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многосортности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реляционной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алгебры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marL="285750" indent="-285750" algn="just" eaLnBrk="1" hangingPunct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</a:rPr>
              <a:t>Операция</a:t>
            </a:r>
            <a:r>
              <a:rPr lang="en-GB" altLang="ru-RU" sz="1400" b="1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переименования</a:t>
            </a:r>
            <a:r>
              <a:rPr lang="en-GB" altLang="ru-RU" sz="1400" b="1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атрибутов</a:t>
            </a:r>
            <a:r>
              <a:rPr lang="en-GB" altLang="ru-RU" sz="1400" dirty="0">
                <a:solidFill>
                  <a:srgbClr val="000099"/>
                </a:solidFill>
              </a:rPr>
              <a:t>:</a:t>
            </a:r>
          </a:p>
          <a:p>
            <a:pPr indent="360000" algn="just" eaLnBrk="1" hangingPunct="1">
              <a:spcBef>
                <a:spcPts val="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>
                <a:solidFill>
                  <a:srgbClr val="CC3300"/>
                </a:solidFill>
              </a:rPr>
              <a:t>[</a:t>
            </a:r>
            <a:r>
              <a:rPr lang="en-GB" altLang="ru-RU" sz="1400" dirty="0" err="1">
                <a:solidFill>
                  <a:srgbClr val="CC3300"/>
                </a:solidFill>
              </a:rPr>
              <a:t>нов_имя_отношения</a:t>
            </a:r>
            <a:r>
              <a:rPr lang="en-GB" altLang="ru-RU" sz="1400" dirty="0">
                <a:solidFill>
                  <a:srgbClr val="CC3300"/>
                </a:solidFill>
              </a:rPr>
              <a:t>] RENAME </a:t>
            </a:r>
            <a:r>
              <a:rPr lang="en-GB" altLang="ru-RU" sz="1400" dirty="0" err="1">
                <a:solidFill>
                  <a:srgbClr val="CC3300"/>
                </a:solidFill>
              </a:rPr>
              <a:t>список_старых_атрибутов</a:t>
            </a:r>
            <a:r>
              <a:rPr lang="en-GB" altLang="ru-RU" sz="1400" dirty="0">
                <a:solidFill>
                  <a:srgbClr val="CC3300"/>
                </a:solidFill>
              </a:rPr>
              <a:t> AS </a:t>
            </a:r>
            <a:r>
              <a:rPr lang="en-GB" altLang="ru-RU" sz="1400" dirty="0" err="1">
                <a:solidFill>
                  <a:srgbClr val="CC3300"/>
                </a:solidFill>
              </a:rPr>
              <a:t>список_новых_атрибутов</a:t>
            </a:r>
            <a:endParaRPr lang="en-GB" altLang="ru-RU" sz="14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15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Словарь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6A9283EB-6FC4-4911-BFA2-2515C8464835}"/>
                  </a:ext>
                </a:extLst>
              </p:cNvPr>
              <p:cNvSpPr/>
              <p:nvPr/>
            </p:nvSpPr>
            <p:spPr>
              <a:xfrm>
                <a:off x="755576" y="461651"/>
                <a:ext cx="7776864" cy="3339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dirty="0">
                    <a:solidFill>
                      <a:srgbClr val="000099"/>
                    </a:solidFill>
                    <a:cs typeface="Arial" panose="020B0604020202020204" pitchFamily="34" charset="0"/>
                  </a:rPr>
                  <a:t>Операции </a:t>
                </a:r>
                <a:r>
                  <a:rPr lang="en-GB" altLang="ru-RU" sz="1400" b="1" dirty="0" err="1">
                    <a:solidFill>
                      <a:srgbClr val="000099"/>
                    </a:solidFill>
                    <a:cs typeface="Arial" panose="020B0604020202020204" pitchFamily="34" charset="0"/>
                  </a:rPr>
                  <a:t>зависимые</a:t>
                </a:r>
                <a:r>
                  <a:rPr lang="en-GB" altLang="ru-RU" sz="1400" dirty="0">
                    <a:solidFill>
                      <a:srgbClr val="000099"/>
                    </a:solidFill>
                    <a:cs typeface="Arial" panose="020B0604020202020204" pitchFamily="34" charset="0"/>
                  </a:rPr>
                  <a:t> (в </a:t>
                </a:r>
                <a:r>
                  <a:rPr lang="en-GB" altLang="ru-RU" sz="1400" dirty="0" err="1">
                    <a:solidFill>
                      <a:srgbClr val="000099"/>
                    </a:solidFill>
                    <a:cs typeface="Arial" panose="020B0604020202020204" pitchFamily="34" charset="0"/>
                  </a:rPr>
                  <a:t>реляционной</a:t>
                </a:r>
                <a:r>
                  <a:rPr lang="en-GB" altLang="ru-RU" sz="1400" dirty="0">
                    <a:solidFill>
                      <a:srgbClr val="000099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cs typeface="Arial" panose="020B0604020202020204" pitchFamily="34" charset="0"/>
                  </a:rPr>
                  <a:t>алгебре</a:t>
                </a:r>
                <a:r>
                  <a:rPr lang="en-GB" altLang="ru-RU" sz="1400" dirty="0">
                    <a:solidFill>
                      <a:srgbClr val="000099"/>
                    </a:solidFill>
                    <a:cs typeface="Arial" panose="020B0604020202020204" pitchFamily="34" charset="0"/>
                  </a:rPr>
                  <a:t>)- </a:t>
                </a:r>
                <a:r>
                  <a:rPr lang="en-GB" altLang="ru-RU" sz="1400" dirty="0" err="1">
                    <a:solidFill>
                      <a:srgbClr val="000099"/>
                    </a:solidFill>
                    <a:cs typeface="Arial" panose="020B0604020202020204" pitchFamily="34" charset="0"/>
                  </a:rPr>
                  <a:t>о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перации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i="1" dirty="0" err="1">
                    <a:solidFill>
                      <a:srgbClr val="000099"/>
                    </a:solidFill>
                  </a:rPr>
                  <a:t>соединения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i="1" dirty="0" err="1">
                    <a:solidFill>
                      <a:srgbClr val="000099"/>
                    </a:solidFill>
                  </a:rPr>
                  <a:t>пересечения</a:t>
                </a:r>
                <a:r>
                  <a:rPr lang="en-GB" altLang="ru-RU" sz="1400" i="1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и </a:t>
                </a:r>
                <a:r>
                  <a:rPr lang="en-GB" altLang="ru-RU" sz="1400" i="1" dirty="0" err="1">
                    <a:solidFill>
                      <a:srgbClr val="000099"/>
                    </a:solidFill>
                  </a:rPr>
                  <a:t>деления</a:t>
                </a:r>
                <a:r>
                  <a:rPr lang="en-GB" altLang="ru-RU" sz="1400" i="1" dirty="0">
                    <a:solidFill>
                      <a:srgbClr val="000099"/>
                    </a:solidFill>
                  </a:rPr>
                  <a:t> - 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можно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выразить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через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другие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реляционные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операции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</a:t>
                </a:r>
                <a:r>
                  <a:rPr lang="en-GB" altLang="ru-RU" sz="1400" dirty="0">
                    <a:solidFill>
                      <a:srgbClr val="000099"/>
                    </a:solidFill>
                    <a:cs typeface="Arial" panose="020B0604020202020204" pitchFamily="34" charset="0"/>
                  </a:rPr>
                  <a:t> </a:t>
                </a:r>
              </a:p>
              <a:p>
                <a:pPr marL="285750" indent="-28575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dirty="0">
                    <a:solidFill>
                      <a:srgbClr val="000099"/>
                    </a:solidFill>
                    <a:cs typeface="Arial" panose="020B0604020202020204" pitchFamily="34" charset="0"/>
                  </a:rPr>
                  <a:t>Операции </a:t>
                </a:r>
                <a:r>
                  <a:rPr lang="en-GB" altLang="ru-RU" sz="1400" b="1" dirty="0" err="1">
                    <a:solidFill>
                      <a:srgbClr val="000099"/>
                    </a:solidFill>
                    <a:cs typeface="Arial" panose="020B0604020202020204" pitchFamily="34" charset="0"/>
                  </a:rPr>
                  <a:t>независимые</a:t>
                </a:r>
                <a:r>
                  <a:rPr lang="en-GB" altLang="ru-RU" sz="1400" b="1" dirty="0">
                    <a:solidFill>
                      <a:srgbClr val="000099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  <a:cs typeface="Arial" panose="020B0604020202020204" pitchFamily="34" charset="0"/>
                  </a:rPr>
                  <a:t>-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Объединение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вычитание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декартово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произведение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(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увеличивает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кол-во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атрибутов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),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выборка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(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сравнивает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атрибуты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) и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проекция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(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уменьшает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кол-во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атрибутов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)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независимые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(</a:t>
                </a:r>
                <a:r>
                  <a:rPr lang="en-GB" altLang="ru-RU" sz="1400" b="1" i="1" dirty="0" err="1">
                    <a:solidFill>
                      <a:srgbClr val="000099"/>
                    </a:solidFill>
                  </a:rPr>
                  <a:t>примитивные</a:t>
                </a:r>
                <a:r>
                  <a:rPr lang="en-GB" altLang="ru-RU" sz="1400" b="1" i="1" dirty="0">
                    <a:solidFill>
                      <a:srgbClr val="000099"/>
                    </a:solidFill>
                  </a:rPr>
                  <a:t>) </a:t>
                </a:r>
                <a:r>
                  <a:rPr lang="en-GB" altLang="ru-RU" sz="1400" b="1" i="1" dirty="0" err="1">
                    <a:solidFill>
                      <a:srgbClr val="000099"/>
                    </a:solidFill>
                  </a:rPr>
                  <a:t>операции</a:t>
                </a:r>
                <a:r>
                  <a:rPr lang="en-GB" altLang="ru-RU" sz="1400" b="1" i="1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-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нельзя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выразить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друг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через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друга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marL="285750" indent="-28575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dirty="0" err="1">
                    <a:solidFill>
                      <a:srgbClr val="000099"/>
                    </a:solidFill>
                    <a:cs typeface="Arial" panose="020B0604020202020204" pitchFamily="34" charset="0"/>
                  </a:rPr>
                  <a:t>П</a:t>
                </a: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роизведением</a:t>
                </a:r>
                <a:r>
                  <a:rPr lang="en-GB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декартовым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ru-RU" sz="1400" b="0" i="0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арностей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с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непересекающимися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множествами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атрибутов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соответственно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называется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ru-RU" sz="1400" b="1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ru-RU" sz="1400" dirty="0" err="1">
                    <a:solidFill>
                      <a:srgbClr val="000099"/>
                    </a:solidFill>
                  </a:rPr>
                  <a:t>арности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GB" altLang="ru-RU" sz="1400" i="1" dirty="0" err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err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состоящее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кортежей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первые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компонентов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которых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есть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кортежи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а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последние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компонентов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выбираются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.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Иначе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говоря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кортежи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образованы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конкатенацией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каждого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кортежа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с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каждым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кортежем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.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Поэтому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если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в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текущем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состоянии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имеют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кортежей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то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в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ru-RU" sz="14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marL="285750" indent="-28575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dirty="0" err="1">
                    <a:solidFill>
                      <a:srgbClr val="000099"/>
                    </a:solidFill>
                    <a:cs typeface="Arial" panose="020B0604020202020204" pitchFamily="34" charset="0"/>
                  </a:rPr>
                  <a:t>Проекция</a:t>
                </a:r>
                <a:r>
                  <a:rPr lang="en-GB" altLang="ru-RU" sz="1400" b="1" dirty="0">
                    <a:solidFill>
                      <a:srgbClr val="000099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  <a:cs typeface="Arial" panose="020B0604020202020204" pitchFamily="34" charset="0"/>
                  </a:rPr>
                  <a:t>-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это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набор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унарных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операций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выбора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подмножества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столбцов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𝑝𝑟𝑜</m:t>
                    </m:r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GB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где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схема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–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набор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столбцов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6A9283EB-6FC4-4911-BFA2-2515C8464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1651"/>
                <a:ext cx="7776864" cy="3339376"/>
              </a:xfrm>
              <a:prstGeom prst="rect">
                <a:avLst/>
              </a:prstGeom>
              <a:blipFill>
                <a:blip r:embed="rId2"/>
                <a:stretch>
                  <a:fillRect l="-157" t="-365" r="-235" b="-9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602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Словарь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6A9283EB-6FC4-4911-BFA2-2515C8464835}"/>
                  </a:ext>
                </a:extLst>
              </p:cNvPr>
              <p:cNvSpPr/>
              <p:nvPr/>
            </p:nvSpPr>
            <p:spPr>
              <a:xfrm>
                <a:off x="755576" y="466102"/>
                <a:ext cx="7776864" cy="42319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 eaLnBrk="1" hangingPunct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dirty="0">
                    <a:solidFill>
                      <a:srgbClr val="000099"/>
                    </a:solidFill>
                    <a:cs typeface="Arial" panose="020B0604020202020204" pitchFamily="34" charset="0"/>
                  </a:rPr>
                  <a:t>Селекция.</a:t>
                </a:r>
                <a:r>
                  <a:rPr lang="en-GB" altLang="ru-RU" sz="1400" dirty="0">
                    <a:solidFill>
                      <a:srgbClr val="000099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Пусть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–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формула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образованная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: </a:t>
                </a:r>
              </a:p>
              <a:p>
                <a:pPr algn="l" eaLnBrk="1" hangingPunct="1">
                  <a:spcBef>
                    <a:spcPts val="0"/>
                  </a:spcBef>
                  <a:spcAft>
                    <a:spcPts val="60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>
                    <a:solidFill>
                      <a:srgbClr val="000099"/>
                    </a:solidFill>
                  </a:rPr>
                  <a:t>	-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операндами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в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виде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констант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или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имен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столбцов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(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номеров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столбцов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)‏</a:t>
                </a:r>
              </a:p>
              <a:p>
                <a:pPr algn="l" eaLnBrk="1" hangingPunct="1">
                  <a:spcBef>
                    <a:spcPts val="0"/>
                  </a:spcBef>
                  <a:spcAft>
                    <a:spcPts val="60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>
                    <a:solidFill>
                      <a:srgbClr val="000099"/>
                    </a:solidFill>
                  </a:rPr>
                  <a:t>	-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операторами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сравнения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&lt;,  =,  &gt;,  </m:t>
                    </m:r>
                    <m:r>
                      <a:rPr lang="en-US" altLang="ru-RU" sz="1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≤,  ≥,  ≠</m:t>
                    </m:r>
                  </m:oMath>
                </a14:m>
                <a:r>
                  <a:rPr lang="en-GB" altLang="ru-RU" sz="1400" b="1" dirty="0">
                    <a:solidFill>
                      <a:srgbClr val="000099"/>
                    </a:solidFill>
                    <a:latin typeface="Symbol" panose="05050102010706020507" pitchFamily="18" charset="2"/>
                  </a:rPr>
                  <a:t> ;</a:t>
                </a:r>
              </a:p>
              <a:p>
                <a:pPr algn="l" eaLnBrk="1" hangingPunct="1">
                  <a:spcBef>
                    <a:spcPts val="0"/>
                  </a:spcBef>
                  <a:spcAft>
                    <a:spcPts val="60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>
                    <a:solidFill>
                      <a:srgbClr val="000099"/>
                    </a:solidFill>
                  </a:rPr>
                  <a:t>	-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логическими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операторами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ru-RU" sz="1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GB" altLang="ru-RU" sz="14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ru-RU" sz="1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GB" altLang="ru-RU" sz="14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GB" altLang="ru-RU" sz="1400" b="1" dirty="0">
                    <a:solidFill>
                      <a:srgbClr val="000099"/>
                    </a:solidFill>
                    <a:latin typeface="Symbol" panose="05050102010706020507" pitchFamily="18" charset="2"/>
                  </a:rPr>
                  <a:t> ;</a:t>
                </a:r>
              </a:p>
              <a:p>
                <a:pPr algn="l" eaLnBrk="1" hangingPunct="1">
                  <a:spcBef>
                    <a:spcPts val="0"/>
                  </a:spcBef>
                  <a:spcAft>
                    <a:spcPts val="60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>
                    <a:solidFill>
                      <a:srgbClr val="000099"/>
                    </a:solidFill>
                  </a:rPr>
                  <a:t>Тогда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результат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селекции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𝑠𝑒</m:t>
                    </m:r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GB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есть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множество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кортежей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для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которых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формула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истинна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marL="285750" indent="-285750" algn="l" eaLnBrk="1" hangingPunct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Сигнатура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–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число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мест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список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типов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marL="285750" indent="-285750" algn="l" eaLnBrk="1" hangingPunct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Совместимость</a:t>
                </a:r>
                <a:r>
                  <a:rPr lang="en-GB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операндов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-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то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есть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принадлежность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к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элементам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одного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сорта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Совместимые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отличаются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только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именами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состояниями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Сигнатуры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у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них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одинаковы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marL="285750" indent="-285750" algn="l" eaLnBrk="1" hangingPunct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dirty="0" err="1">
                    <a:solidFill>
                      <a:srgbClr val="000099"/>
                    </a:solidFill>
                    <a:cs typeface="Arial" panose="020B0604020202020204" pitchFamily="34" charset="0"/>
                  </a:rPr>
                  <a:t>Соединение</a:t>
                </a:r>
                <a:r>
                  <a:rPr lang="en-GB" altLang="ru-RU" sz="1400" b="1" dirty="0">
                    <a:solidFill>
                      <a:srgbClr val="000099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GB" altLang="ru-RU" sz="1400" b="1" dirty="0" err="1">
                    <a:solidFill>
                      <a:srgbClr val="000099"/>
                    </a:solidFill>
                    <a:cs typeface="Arial" panose="020B0604020202020204" pitchFamily="34" charset="0"/>
                  </a:rPr>
                  <a:t>естественное</a:t>
                </a:r>
                <a:r>
                  <a:rPr lang="en-GB" altLang="ru-RU" sz="1400" b="1" dirty="0">
                    <a:solidFill>
                      <a:srgbClr val="000099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  <a:cs typeface="Arial" panose="020B0604020202020204" pitchFamily="34" charset="0"/>
                  </a:rPr>
                  <a:t>–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Пусть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имеют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схемы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.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Тогда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естественное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соединение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𝑗𝑜𝑖𝑛</m:t>
                        </m:r>
                      </m:e>
                    </m:d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есть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схемой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</a:p>
              <a:p>
                <a:pPr algn="l" eaLnBrk="1" hangingPunct="1">
                  <a:spcBef>
                    <a:spcPts val="0"/>
                  </a:spcBef>
                  <a:spcAft>
                    <a:spcPts val="60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1400" b="0" i="1" dirty="0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ru-RU" sz="1400" i="1" dirty="0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ru-RU" sz="1400" b="0" i="1" dirty="0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GB" altLang="ru-RU" sz="1400" b="0" i="1" dirty="0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1400" b="0" i="1" dirty="0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i="1" dirty="0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ru-RU" sz="1400" b="0" i="1" dirty="0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altLang="ru-RU" sz="1400" i="1" dirty="0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ru-RU" sz="1400" b="0" i="1" dirty="0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i="1" dirty="0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ru-RU" sz="1400" b="0" i="1" dirty="0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altLang="ru-RU" sz="1400" i="1" dirty="0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ru-RU" sz="1400" b="0" i="1" dirty="0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i="1" dirty="0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ru-RU" sz="1400" b="0" i="1" dirty="0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altLang="ru-RU" sz="1400" i="1" dirty="0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ru-RU" sz="1400" b="0" i="1" dirty="0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i="1" dirty="0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ru-RU" sz="1400" b="0" i="1" dirty="0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altLang="ru-RU" sz="1400" i="1" dirty="0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ru-RU" sz="1400" b="0" i="1" dirty="0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i="1" dirty="0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ru-RU" sz="1400" b="0" i="1" dirty="0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altLang="ru-RU" sz="1400" i="1" dirty="0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ru-RU" sz="1400" b="0" i="1" dirty="0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i="1" dirty="0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ru-RU" sz="1400" b="0" i="1" dirty="0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GB" altLang="ru-RU" sz="1400" i="1" dirty="0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altLang="ru-RU" sz="1400" dirty="0">
                  <a:solidFill>
                    <a:srgbClr val="000099"/>
                  </a:solidFill>
                </a:endParaRPr>
              </a:p>
              <a:p>
                <a:pPr algn="l" eaLnBrk="1" hangingPunct="1">
                  <a:spcBef>
                    <a:spcPts val="0"/>
                  </a:spcBef>
                  <a:spcAft>
                    <a:spcPts val="60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>
                    <a:solidFill>
                      <a:srgbClr val="000099"/>
                    </a:solidFill>
                  </a:rPr>
                  <a:t>в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котором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каждая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запись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(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экземпляр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)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получена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конкатенацией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каждой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записи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ru-RU" sz="1400" baseline="-250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с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теми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записями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у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которых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совпадают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значения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в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общих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атрибутах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6A9283EB-6FC4-4911-BFA2-2515C8464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6102"/>
                <a:ext cx="7776864" cy="4231928"/>
              </a:xfrm>
              <a:prstGeom prst="rect">
                <a:avLst/>
              </a:prstGeom>
              <a:blipFill>
                <a:blip r:embed="rId2"/>
                <a:stretch>
                  <a:fillRect l="-235" t="-144" b="-5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329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Словарь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6A9283EB-6FC4-4911-BFA2-2515C8464835}"/>
                  </a:ext>
                </a:extLst>
              </p:cNvPr>
              <p:cNvSpPr/>
              <p:nvPr/>
            </p:nvSpPr>
            <p:spPr>
              <a:xfrm>
                <a:off x="755576" y="461651"/>
                <a:ext cx="7848872" cy="3227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𝝑</m:t>
                    </m:r>
                  </m:oMath>
                </a14:m>
                <a:r>
                  <a:rPr lang="en-GB" altLang="ru-RU" sz="1400" b="1" dirty="0">
                    <a:solidFill>
                      <a:srgbClr val="000099"/>
                    </a:solidFill>
                  </a:rPr>
                  <a:t> – </a:t>
                </a: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соединение</a:t>
                </a:r>
                <a:r>
                  <a:rPr lang="en-GB" altLang="ru-RU" sz="1400" b="1" dirty="0">
                    <a:solidFill>
                      <a:srgbClr val="000099"/>
                    </a:solidFill>
                  </a:rPr>
                  <a:t>.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Пусть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даны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схемами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i="1" dirty="0" err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соответственно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GB" altLang="ru-RU" sz="1400" b="0" i="1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–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оператор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сравнения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группах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атрибутов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.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Тогда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𝝑</m:t>
                    </m:r>
                  </m:oMath>
                </a14:m>
                <a:r>
                  <a:rPr lang="en-GB" altLang="ru-RU" sz="1400" b="1" dirty="0">
                    <a:solidFill>
                      <a:srgbClr val="000099"/>
                    </a:solidFill>
                  </a:rPr>
                  <a:t> – </a:t>
                </a: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соединение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есть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схемой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GB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altLang="ru-RU" sz="1400" i="1" baseline="-25000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i="1" dirty="0" err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ru-RU" sz="1400" b="0" i="1" dirty="0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полученной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объединением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атрибутов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схем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без</a:t>
                </a:r>
                <a:r>
                  <a:rPr lang="en-GB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повторения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Записи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получаются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конкатенацией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тех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записей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у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которых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значения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группы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столбцов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в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altLang="ru-RU" sz="1400" i="1" baseline="-25000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группы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столбцов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в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altLang="ru-RU" sz="1400" i="1" baseline="-25000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находятся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в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0" i="1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 (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удовлетворяют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).</a:t>
                </a:r>
              </a:p>
              <a:p>
                <a:pPr algn="just" eaLnBrk="1" hangingPunct="1">
                  <a:spcBef>
                    <a:spcPts val="0"/>
                  </a:spcBef>
                  <a:spcAft>
                    <a:spcPts val="60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ru-RU" sz="1400" i="1" dirty="0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𝑗𝑜𝑖</m:t>
                      </m:r>
                      <m:sSub>
                        <m:sSubPr>
                          <m:ctrlPr>
                            <a:rPr lang="en-US" altLang="ru-RU" sz="1400" b="0" i="1" dirty="0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ru-RU" sz="1400" i="1" dirty="0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ru-RU" sz="1400" b="0" i="1" dirty="0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ru-RU" sz="1400" b="0" i="1" dirty="0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𝜗</m:t>
                          </m:r>
                          <m:r>
                            <a:rPr lang="en-US" altLang="ru-RU" sz="1400" b="0" i="1" dirty="0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GB" altLang="ru-RU" sz="1400" b="0" i="1" dirty="0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1400" b="0" i="1" dirty="0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i="1" dirty="0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ru-RU" sz="1400" b="0" i="1" dirty="0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altLang="ru-RU" sz="1400" i="1" dirty="0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ru-RU" sz="1400" b="0" i="1" dirty="0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i="1" dirty="0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ru-RU" sz="1400" b="0" i="1" dirty="0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altLang="ru-RU" sz="1400" i="1" dirty="0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‏</m:t>
                      </m:r>
                    </m:oMath>
                  </m:oMathPara>
                </a14:m>
                <a:endParaRPr lang="en-GB" altLang="ru-RU" sz="1400" dirty="0">
                  <a:solidFill>
                    <a:srgbClr val="000099"/>
                  </a:solidFill>
                </a:endParaRPr>
              </a:p>
              <a:p>
                <a:pPr marL="285750" indent="-28575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Частное</a:t>
                </a:r>
                <a:r>
                  <a:rPr lang="en-GB" altLang="ru-RU" sz="1400" b="1" dirty="0">
                    <a:solidFill>
                      <a:srgbClr val="000099"/>
                    </a:solidFill>
                  </a:rPr>
                  <a:t>.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Пусть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даны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: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с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арностью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 и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схемой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с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арностью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схемой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причем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⊂</m:t>
                    </m:r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.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Тогда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частным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называется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арности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–</m:t>
                    </m:r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которое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: </a:t>
                </a:r>
              </a:p>
              <a:p>
                <a:pPr marL="742950" lvl="1" indent="-285750" algn="just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содержит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столбцы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отсутствующие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в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;</a:t>
                </a:r>
              </a:p>
              <a:p>
                <a:pPr marL="742950" lvl="1" indent="-285750" algn="just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часть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записи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включается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в </a:t>
                </a:r>
                <a14:m>
                  <m:oMath xmlns:m="http://schemas.openxmlformats.org/officeDocument/2006/math">
                    <m:r>
                      <a:rPr lang="en-GB" altLang="ru-RU" sz="1400" i="1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altLang="ru-RU" sz="1400" i="1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GB" altLang="ru-RU" sz="1400" i="1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если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в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она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сцеплена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с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каждой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записью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6A9283EB-6FC4-4911-BFA2-2515C8464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1651"/>
                <a:ext cx="7848872" cy="3227165"/>
              </a:xfrm>
              <a:prstGeom prst="rect">
                <a:avLst/>
              </a:prstGeom>
              <a:blipFill>
                <a:blip r:embed="rId2"/>
                <a:stretch>
                  <a:fillRect l="-155" t="-378" r="-233" b="-11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11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0" y="2067694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4000" b="1" dirty="0">
                <a:solidFill>
                  <a:schemeClr val="tx1"/>
                </a:solidFill>
              </a:rPr>
              <a:t>Спасибо за внимание</a:t>
            </a:r>
          </a:p>
          <a:p>
            <a:r>
              <a:rPr lang="ru-RU" sz="2000" b="1" dirty="0">
                <a:solidFill>
                  <a:srgbClr val="00009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520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>
                <a:solidFill>
                  <a:srgbClr val="C00000"/>
                </a:solidFill>
              </a:rPr>
              <a:t>Реляционная </a:t>
            </a:r>
            <a:r>
              <a:rPr lang="en-GB" altLang="ru-RU" sz="2000" b="1" dirty="0" err="1">
                <a:solidFill>
                  <a:srgbClr val="C00000"/>
                </a:solidFill>
              </a:rPr>
              <a:t>алгебра</a:t>
            </a:r>
            <a:endParaRPr lang="ru-RU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E5AD3A4-90A0-4FC4-A347-0A87F9BD94A1}"/>
                  </a:ext>
                </a:extLst>
              </p:cNvPr>
              <p:cNvSpPr/>
              <p:nvPr/>
            </p:nvSpPr>
            <p:spPr>
              <a:xfrm>
                <a:off x="755576" y="461651"/>
                <a:ext cx="7776864" cy="3339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00" algn="just">
                  <a:spcBef>
                    <a:spcPts val="0"/>
                  </a:spcBef>
                  <a:spcAft>
                    <a:spcPts val="60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dirty="0">
                    <a:solidFill>
                      <a:srgbClr val="CC3300"/>
                    </a:solidFill>
                  </a:rPr>
                  <a:t>Реляционная </a:t>
                </a:r>
                <a:r>
                  <a:rPr lang="en-GB" altLang="ru-RU" sz="1400" b="1" dirty="0" err="1">
                    <a:solidFill>
                      <a:srgbClr val="CC3300"/>
                    </a:solidFill>
                  </a:rPr>
                  <a:t>алгебра</a:t>
                </a:r>
                <a:r>
                  <a:rPr lang="en-US" altLang="ru-RU" sz="1400" b="1" dirty="0">
                    <a:solidFill>
                      <a:srgbClr val="CC3300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пределяется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конечном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множестве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с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фиксированной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сигнатурой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конечным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числом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кортежей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Поскольку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сигнатуры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могут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совпадать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реляционная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алгебра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многосортна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сами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кортежи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разных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могут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быть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сравнимы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 </a:t>
                </a: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Замечание 1</a:t>
                </a:r>
                <a:r>
                  <a:rPr lang="ru-RU" altLang="ru-RU" sz="1400" b="1" dirty="0">
                    <a:solidFill>
                      <a:srgbClr val="CC3300"/>
                    </a:solidFill>
                  </a:rPr>
                  <a:t>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Различайте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сорта отношений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(то есть разные их схемы) и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сорта атрибутов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в одном отношении!</a:t>
                </a:r>
              </a:p>
              <a:p>
                <a:pPr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определяется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своей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схемой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ru-RU" altLang="ru-RU" sz="1400" dirty="0">
                    <a:solidFill>
                      <a:srgbClr val="C7850D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– перечнем имён атрибутов и, может быть, их типов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Набор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записей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имеющихся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в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определяет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его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состояние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При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этом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повторяющиеся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кортежи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отсутствуют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</a:t>
                </a: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u="sng" dirty="0" err="1">
                    <a:solidFill>
                      <a:srgbClr val="CC3300"/>
                    </a:solidFill>
                  </a:rPr>
                  <a:t>Замечание</a:t>
                </a: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 2</a:t>
                </a:r>
                <a:r>
                  <a:rPr lang="en-GB" altLang="ru-RU" sz="1400" b="1" dirty="0">
                    <a:solidFill>
                      <a:srgbClr val="CC3300"/>
                    </a:solidFill>
                  </a:rPr>
                  <a:t>: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брати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внимание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то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что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базисный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набор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схем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предполагается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заданным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извне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 Реляционная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алгебра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изменяет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его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, но с помощью реляционного присваивания </a:t>
                </a:r>
                <a:r>
                  <a:rPr lang="ru-RU" altLang="ru-RU" sz="1400" u="sng" dirty="0">
                    <a:solidFill>
                      <a:srgbClr val="000099"/>
                    </a:solidFill>
                  </a:rPr>
                  <a:t>может</a:t>
                </a:r>
                <a:r>
                  <a:rPr lang="en-GB" altLang="ru-RU" sz="1400" u="sng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u="sng" dirty="0">
                    <a:solidFill>
                      <a:srgbClr val="000099"/>
                    </a:solidFill>
                  </a:rPr>
                  <a:t>выводить дополнительные </a:t>
                </a:r>
                <a:r>
                  <a:rPr lang="en-GB" altLang="ru-RU" sz="1400" u="sng" dirty="0" err="1">
                    <a:solidFill>
                      <a:srgbClr val="000099"/>
                    </a:solidFill>
                  </a:rPr>
                  <a:t>отношения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В рамках этой алгебры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u="sng" dirty="0">
                    <a:solidFill>
                      <a:srgbClr val="000099"/>
                    </a:solidFill>
                  </a:rPr>
                  <a:t>нельзя</a:t>
                </a:r>
                <a:r>
                  <a:rPr lang="en-GB" altLang="ru-RU" sz="1400" u="sng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u="sng" dirty="0" err="1">
                    <a:solidFill>
                      <a:srgbClr val="000099"/>
                    </a:solidFill>
                  </a:rPr>
                  <a:t>изменять</a:t>
                </a:r>
                <a:r>
                  <a:rPr lang="en-GB" altLang="ru-RU" sz="1400" u="sng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u="sng" dirty="0" err="1">
                    <a:solidFill>
                      <a:srgbClr val="000099"/>
                    </a:solidFill>
                  </a:rPr>
                  <a:t>состояние</a:t>
                </a:r>
                <a:r>
                  <a:rPr lang="en-GB" altLang="ru-RU" sz="1400" u="sng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имеющихся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то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есть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вводить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удалять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изменять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записи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В рамках реляционной модели </a:t>
                </a:r>
                <a:r>
                  <a:rPr lang="ru-RU" altLang="ru-RU" sz="1400" u="sng" dirty="0">
                    <a:solidFill>
                      <a:srgbClr val="000099"/>
                    </a:solidFill>
                  </a:rPr>
                  <a:t>манипуляции данными предусмотрены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  <a:endParaRPr lang="ru-RU" altLang="ru-RU" sz="135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E5AD3A4-90A0-4FC4-A347-0A87F9BD9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1651"/>
                <a:ext cx="7776864" cy="3339376"/>
              </a:xfrm>
              <a:prstGeom prst="rect">
                <a:avLst/>
              </a:prstGeom>
              <a:blipFill>
                <a:blip r:embed="rId2"/>
                <a:stretch>
                  <a:fillRect l="-235" t="-365" r="-235" b="-9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53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>
                <a:solidFill>
                  <a:srgbClr val="C00000"/>
                </a:solidFill>
              </a:rPr>
              <a:t>Операции </a:t>
            </a:r>
            <a:r>
              <a:rPr lang="en-GB" altLang="ru-RU" sz="2000" b="1" dirty="0" err="1">
                <a:solidFill>
                  <a:srgbClr val="C00000"/>
                </a:solidFill>
              </a:rPr>
              <a:t>реляционной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алгебры</a:t>
            </a:r>
            <a:endParaRPr lang="ru-RU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E5AD3A4-90A0-4FC4-A347-0A87F9BD94A1}"/>
                  </a:ext>
                </a:extLst>
              </p:cNvPr>
              <p:cNvSpPr/>
              <p:nvPr/>
            </p:nvSpPr>
            <p:spPr>
              <a:xfrm>
                <a:off x="827584" y="461651"/>
                <a:ext cx="7632848" cy="35753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>
                    <a:solidFill>
                      <a:srgbClr val="000099"/>
                    </a:solidFill>
                  </a:rPr>
                  <a:t>Перечень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операций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:</a:t>
                </a: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eaLnBrk="1" hangingPunct="1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GB" altLang="ru-RU" sz="1400" dirty="0">
                  <a:solidFill>
                    <a:srgbClr val="000099"/>
                  </a:solidFill>
                </a:endParaRPr>
              </a:p>
              <a:p>
                <a:pPr marL="285750" indent="-285750" eaLnBrk="1" hangingPunct="1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Проекция</a:t>
                </a:r>
                <a:r>
                  <a:rPr lang="en-GB" altLang="ru-RU" sz="1400" b="1" dirty="0">
                    <a:solidFill>
                      <a:srgbClr val="000099"/>
                    </a:solidFill>
                  </a:rPr>
                  <a:t> </a:t>
                </a:r>
              </a:p>
              <a:p>
                <a:pPr marL="285750" indent="-285750" eaLnBrk="1" hangingPunct="1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Естественное</a:t>
                </a:r>
                <a:r>
                  <a:rPr lang="en-GB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соединение</a:t>
                </a:r>
                <a:endParaRPr lang="en-GB" altLang="ru-RU" sz="1400" b="1" dirty="0">
                  <a:solidFill>
                    <a:srgbClr val="000099"/>
                  </a:solidFill>
                </a:endParaRPr>
              </a:p>
              <a:p>
                <a:pPr marL="285750" indent="-285750" eaLnBrk="1" hangingPunct="1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𝝑</m:t>
                    </m:r>
                  </m:oMath>
                </a14:m>
                <a:r>
                  <a:rPr lang="en-GB" altLang="ru-RU" sz="1400" b="1" dirty="0">
                    <a:solidFill>
                      <a:srgbClr val="000099"/>
                    </a:solidFill>
                  </a:rPr>
                  <a:t> - </a:t>
                </a: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соединение</a:t>
                </a:r>
                <a:endParaRPr lang="en-GB" altLang="ru-RU" sz="1400" b="1" dirty="0">
                  <a:solidFill>
                    <a:srgbClr val="000099"/>
                  </a:solidFill>
                </a:endParaRPr>
              </a:p>
              <a:p>
                <a:pPr marL="285750" indent="-285750" eaLnBrk="1" hangingPunct="1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Декартово</a:t>
                </a:r>
                <a:r>
                  <a:rPr lang="en-GB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произведение</a:t>
                </a:r>
                <a:endParaRPr lang="en-GB" altLang="ru-RU" sz="1400" b="1" dirty="0">
                  <a:solidFill>
                    <a:srgbClr val="000099"/>
                  </a:solidFill>
                </a:endParaRPr>
              </a:p>
              <a:p>
                <a:pPr marL="285750" indent="-285750" eaLnBrk="1" hangingPunct="1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Селекция</a:t>
                </a:r>
                <a:endParaRPr lang="en-GB" altLang="ru-RU" sz="1400" b="1" dirty="0">
                  <a:solidFill>
                    <a:srgbClr val="000099"/>
                  </a:solidFill>
                </a:endParaRPr>
              </a:p>
              <a:p>
                <a:pPr marL="285750" indent="-285750" eaLnBrk="1" hangingPunct="1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Булевы</a:t>
                </a:r>
                <a:r>
                  <a:rPr lang="en-GB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операции</a:t>
                </a:r>
                <a:r>
                  <a:rPr lang="en-GB" altLang="ru-RU" sz="1400" b="1" dirty="0">
                    <a:solidFill>
                      <a:srgbClr val="000099"/>
                    </a:solidFill>
                  </a:rPr>
                  <a:t> </a:t>
                </a:r>
              </a:p>
              <a:p>
                <a:pPr marL="285750" indent="-285750" eaLnBrk="1" hangingPunct="1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Частное</a:t>
                </a:r>
                <a:endParaRPr lang="en-GB" altLang="ru-RU" sz="1400" b="1" dirty="0">
                  <a:solidFill>
                    <a:srgbClr val="000099"/>
                  </a:solidFill>
                </a:endParaRPr>
              </a:p>
              <a:p>
                <a:pPr marL="285750" indent="-285750" eaLnBrk="1" hangingPunct="1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Переименование</a:t>
                </a:r>
                <a:r>
                  <a:rPr lang="en-GB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атрибутов</a:t>
                </a:r>
                <a:r>
                  <a:rPr lang="en-GB" altLang="ru-RU" sz="1400" b="1" dirty="0">
                    <a:solidFill>
                      <a:srgbClr val="000099"/>
                    </a:solidFill>
                  </a:rPr>
                  <a:t> 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GB" altLang="ru-RU" sz="1400" b="1" dirty="0">
                  <a:solidFill>
                    <a:srgbClr val="000099"/>
                  </a:solidFill>
                </a:endParaRPr>
              </a:p>
              <a:p>
                <a:pPr eaLnBrk="1" hangingPunct="1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Две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операции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уже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рассмотрены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в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предыдущей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лекции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: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GB" altLang="ru-RU" sz="1400" dirty="0">
                  <a:solidFill>
                    <a:srgbClr val="000099"/>
                  </a:solidFill>
                </a:endParaRPr>
              </a:p>
              <a:p>
                <a:pPr marL="342900" indent="-342900" eaLnBrk="1" hangingPunct="1">
                  <a:lnSpc>
                    <a:spcPct val="80000"/>
                  </a:lnSpc>
                  <a:spcBef>
                    <a:spcPts val="500"/>
                  </a:spcBef>
                  <a:buFont typeface="+mj-lt"/>
                  <a:buAutoNum type="arabicParenR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Проекция</a:t>
                </a:r>
                <a:r>
                  <a:rPr lang="en-GB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обозначаемая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𝒑𝒓𝒐</m:t>
                    </m:r>
                    <m:sSub>
                      <m:sSub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d>
                      <m:dPr>
                        <m:ctrlP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marL="342900" indent="-342900" eaLnBrk="1" hangingPunct="1">
                  <a:lnSpc>
                    <a:spcPct val="80000"/>
                  </a:lnSpc>
                  <a:spcBef>
                    <a:spcPts val="500"/>
                  </a:spcBef>
                  <a:buFont typeface="+mj-lt"/>
                  <a:buAutoNum type="arabicParenR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Естественное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соединение</a:t>
                </a:r>
                <a:r>
                  <a:rPr lang="en-GB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обозначаемое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𝒋𝒐𝒊𝒏</m:t>
                    </m:r>
                    <m:d>
                      <m:dPr>
                        <m:ctrlP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</a:t>
                </a:r>
                <a:r>
                  <a:rPr lang="en-GB" altLang="ru-RU" sz="1400" dirty="0">
                    <a:solidFill>
                      <a:srgbClr val="C7850D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𝒋𝒐𝒊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altLang="ru-RU" sz="1400" dirty="0"/>
                  <a:t> 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или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𝒋𝒐𝒊𝒏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E5AD3A4-90A0-4FC4-A347-0A87F9BD9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61651"/>
                <a:ext cx="7632848" cy="3575338"/>
              </a:xfrm>
              <a:prstGeom prst="rect">
                <a:avLst/>
              </a:prstGeom>
              <a:blipFill>
                <a:blip r:embed="rId2"/>
                <a:stretch>
                  <a:fillRect l="-240" t="-1536" b="-8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80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 txBox="1">
                <a:spLocks noChangeArrowheads="1"/>
              </p:cNvSpPr>
              <p:nvPr/>
            </p:nvSpPr>
            <p:spPr>
              <a:xfrm>
                <a:off x="0" y="51470"/>
                <a:ext cx="9144000" cy="410181"/>
              </a:xfrm>
              <a:prstGeom prst="rect">
                <a:avLst/>
              </a:prstGeom>
              <a:noFill/>
              <a:ln/>
            </p:spPr>
            <p:txBody>
              <a:bodyPr/>
              <a:lstStyle>
                <a:lvl1pPr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charset="0"/>
                  </a:defRPr>
                </a:lvl2pPr>
                <a:lvl3pPr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charset="0"/>
                  </a:defRPr>
                </a:lvl3pPr>
                <a:lvl4pPr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charset="0"/>
                  </a:defRPr>
                </a:lvl4pPr>
                <a:lvl5pPr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charset="0"/>
                  </a:defRPr>
                </a:lvl5pPr>
                <a:lvl6pPr marL="457200"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charset="0"/>
                  </a:defRPr>
                </a:lvl6pPr>
                <a:lvl7pPr marL="914400"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charset="0"/>
                  </a:defRPr>
                </a:lvl7pPr>
                <a:lvl8pPr marL="1371600"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charset="0"/>
                  </a:defRPr>
                </a:lvl8pPr>
                <a:lvl9pPr marL="1828800"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GB" altLang="ru-RU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𝝑</m:t>
                    </m:r>
                  </m:oMath>
                </a14:m>
                <a:r>
                  <a:rPr lang="en-GB" altLang="ru-RU" sz="2000" b="1" dirty="0">
                    <a:solidFill>
                      <a:srgbClr val="C00000"/>
                    </a:solidFill>
                  </a:rPr>
                  <a:t> - </a:t>
                </a:r>
                <a:r>
                  <a:rPr lang="en-GB" altLang="ru-RU" sz="2000" b="1" dirty="0" err="1">
                    <a:solidFill>
                      <a:srgbClr val="C00000"/>
                    </a:solidFill>
                  </a:rPr>
                  <a:t>соединение</a:t>
                </a:r>
                <a:endParaRPr lang="ru-RU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470"/>
                <a:ext cx="9144000" cy="410181"/>
              </a:xfrm>
              <a:prstGeom prst="rect">
                <a:avLst/>
              </a:prstGeom>
              <a:blipFill>
                <a:blip r:embed="rId2"/>
                <a:stretch>
                  <a:fillRect t="-5882" b="-23529"/>
                </a:stretch>
              </a:blipFill>
              <a:ln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E5AD3A4-90A0-4FC4-A347-0A87F9BD94A1}"/>
                  </a:ext>
                </a:extLst>
              </p:cNvPr>
              <p:cNvSpPr/>
              <p:nvPr/>
            </p:nvSpPr>
            <p:spPr>
              <a:xfrm>
                <a:off x="755576" y="461651"/>
                <a:ext cx="7704856" cy="2693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u="sng" dirty="0">
                    <a:solidFill>
                      <a:srgbClr val="CC3300"/>
                    </a:solidFill>
                  </a:rPr>
                  <a:t>Определение: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Пусть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даны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</a:t>
                </a:r>
                <a:r>
                  <a:rPr lang="en-GB" altLang="ru-RU" sz="1400" dirty="0">
                    <a:solidFill>
                      <a:srgbClr val="C7850D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altLang="ru-RU" sz="1400" dirty="0"/>
                  <a:t> 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схемами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ru-RU" sz="1400" dirty="0"/>
                  <a:t>,</a:t>
                </a:r>
                <a:r>
                  <a:rPr lang="en-GB" altLang="ru-RU" sz="1400" dirty="0">
                    <a:solidFill>
                      <a:srgbClr val="C7850D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соответственно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𝝑</m:t>
                    </m:r>
                  </m:oMath>
                </a14:m>
                <a:r>
                  <a:rPr lang="en-GB" altLang="ru-RU" sz="1400" dirty="0"/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-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оператор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сравнения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группах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атрибутов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и</a:t>
                </a:r>
                <a:r>
                  <a:rPr lang="en-GB" altLang="ru-RU" sz="1400" dirty="0"/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.</a:t>
                </a:r>
                <a:r>
                  <a:rPr lang="en-GB" altLang="ru-RU" sz="1400" dirty="0"/>
                  <a:t> </a:t>
                </a:r>
              </a:p>
              <a:p>
                <a:pPr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Тогда</a:t>
                </a:r>
                <a:r>
                  <a:rPr lang="en-GB" altLang="ru-RU" sz="1400" dirty="0"/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𝝑</m:t>
                    </m:r>
                  </m:oMath>
                </a14:m>
                <a:r>
                  <a:rPr lang="en-GB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>
                    <a:solidFill>
                      <a:srgbClr val="CC3300"/>
                    </a:solidFill>
                  </a:rPr>
                  <a:t>- </a:t>
                </a:r>
                <a:r>
                  <a:rPr lang="en-GB" altLang="ru-RU" sz="1400" b="1" dirty="0" err="1">
                    <a:solidFill>
                      <a:srgbClr val="CC3300"/>
                    </a:solidFill>
                  </a:rPr>
                  <a:t>соединение</a:t>
                </a:r>
                <a:r>
                  <a:rPr lang="en-GB" altLang="ru-RU" sz="1400" dirty="0">
                    <a:solidFill>
                      <a:srgbClr val="CC3300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altLang="ru-RU" sz="1400" dirty="0"/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и</a:t>
                </a:r>
                <a:r>
                  <a:rPr lang="en-GB" altLang="ru-RU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altLang="ru-RU" sz="1400" dirty="0"/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есть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GB" altLang="ru-RU" sz="1400" dirty="0"/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схемой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𝑨𝒌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altLang="ru-RU" sz="1400" b="1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полученной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объединением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атрибутов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схем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altLang="ru-RU" sz="1400" b="1" dirty="0">
                    <a:solidFill>
                      <a:schemeClr val="tx1"/>
                    </a:solidFill>
                  </a:rPr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altLang="ru-RU" sz="1400" dirty="0"/>
                  <a:t> </a:t>
                </a: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без</a:t>
                </a:r>
                <a:r>
                  <a:rPr lang="en-GB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повторения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Записи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GB" altLang="ru-RU" sz="1400" dirty="0"/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получаются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конкатенацией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тех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записей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у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которых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значения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группы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столбцов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группы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столбцов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GB" altLang="ru-RU" sz="1400" dirty="0"/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в</a:t>
                </a:r>
                <a:r>
                  <a:rPr lang="en-GB" altLang="ru-RU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altLang="ru-RU" sz="1400" dirty="0"/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находятся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в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𝝑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(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удовлетворяют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𝝑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).</a:t>
                </a:r>
              </a:p>
              <a:p>
                <a:pPr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u="sng" dirty="0" err="1">
                    <a:solidFill>
                      <a:srgbClr val="CC3300"/>
                    </a:solidFill>
                  </a:rPr>
                  <a:t>Обозначение</a:t>
                </a:r>
                <a:r>
                  <a:rPr lang="en-GB" altLang="ru-RU" sz="1400" b="1" u="sng" dirty="0">
                    <a:solidFill>
                      <a:srgbClr val="CC3300"/>
                    </a:solidFill>
                  </a:rPr>
                  <a:t>: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𝒋𝒐𝒊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𝝑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d>
                      <m:dPr>
                        <m:ctrlP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ru-RU" sz="1400" b="0" i="1" baseline="-25000" dirty="0" smtClean="0">
                        <a:solidFill>
                          <a:srgbClr val="C7850D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r-SA" altLang="ru-RU" sz="1400" dirty="0">
                    <a:solidFill>
                      <a:srgbClr val="C7850D"/>
                    </a:solidFill>
                    <a:cs typeface="Arial" panose="020B0604020202020204" pitchFamily="34" charset="0"/>
                  </a:rPr>
                  <a:t>‏</a:t>
                </a:r>
                <a:endParaRPr lang="en-GB" altLang="ru-RU" sz="1400" dirty="0">
                  <a:solidFill>
                    <a:srgbClr val="C7850D"/>
                  </a:solidFill>
                </a:endParaRPr>
              </a:p>
              <a:p>
                <a:pPr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u="sng" dirty="0" err="1">
                    <a:solidFill>
                      <a:srgbClr val="CC3300"/>
                    </a:solidFill>
                  </a:rPr>
                  <a:t>Замечание</a:t>
                </a:r>
                <a:r>
                  <a:rPr lang="en-GB" altLang="ru-RU" sz="1400" b="1" u="sng" dirty="0">
                    <a:solidFill>
                      <a:srgbClr val="CC3300"/>
                    </a:solidFill>
                  </a:rPr>
                  <a:t>: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Очевидно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если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𝝑</m:t>
                    </m:r>
                  </m:oMath>
                </a14:m>
                <a:r>
                  <a:rPr lang="en-GB" altLang="ru-RU" sz="1400" dirty="0"/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есть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равенство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>
                    <a:solidFill>
                      <a:schemeClr val="tx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altLang="ru-RU" sz="1400" b="1" dirty="0">
                    <a:solidFill>
                      <a:schemeClr val="tx1"/>
                    </a:solidFill>
                  </a:rPr>
                  <a:t>”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GB" altLang="ru-RU" sz="1400" b="1" dirty="0">
                    <a:solidFill>
                      <a:schemeClr val="tx1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получим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естественное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соединение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схемой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d>
                      <m:dPr>
                        <m:ctrlP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b="1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E5AD3A4-90A0-4FC4-A347-0A87F9BD9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1651"/>
                <a:ext cx="7704856" cy="2693045"/>
              </a:xfrm>
              <a:prstGeom prst="rect">
                <a:avLst/>
              </a:prstGeom>
              <a:blipFill>
                <a:blip r:embed="rId3"/>
                <a:stretch>
                  <a:fillRect l="-237" t="-452" r="-237" b="-13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89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 txBox="1">
                <a:spLocks noChangeArrowheads="1"/>
              </p:cNvSpPr>
              <p:nvPr/>
            </p:nvSpPr>
            <p:spPr>
              <a:xfrm>
                <a:off x="0" y="51470"/>
                <a:ext cx="9144000" cy="410181"/>
              </a:xfrm>
              <a:prstGeom prst="rect">
                <a:avLst/>
              </a:prstGeom>
              <a:noFill/>
              <a:ln/>
            </p:spPr>
            <p:txBody>
              <a:bodyPr/>
              <a:lstStyle>
                <a:lvl1pPr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charset="0"/>
                  </a:defRPr>
                </a:lvl2pPr>
                <a:lvl3pPr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charset="0"/>
                  </a:defRPr>
                </a:lvl3pPr>
                <a:lvl4pPr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charset="0"/>
                  </a:defRPr>
                </a:lvl4pPr>
                <a:lvl5pPr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charset="0"/>
                  </a:defRPr>
                </a:lvl5pPr>
                <a:lvl6pPr marL="457200"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charset="0"/>
                  </a:defRPr>
                </a:lvl6pPr>
                <a:lvl7pPr marL="914400"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charset="0"/>
                  </a:defRPr>
                </a:lvl7pPr>
                <a:lvl8pPr marL="1371600"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charset="0"/>
                  </a:defRPr>
                </a:lvl8pPr>
                <a:lvl9pPr marL="1828800"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charset="0"/>
                  </a:defRPr>
                </a:lvl9pPr>
              </a:lstStyle>
              <a:p>
                <a:r>
                  <a:rPr lang="en-GB" altLang="ru-RU" sz="2000" b="1" dirty="0">
                    <a:solidFill>
                      <a:srgbClr val="C00000"/>
                    </a:solidFill>
                  </a:rPr>
                  <a:t>Пример </a:t>
                </a:r>
                <a14:m>
                  <m:oMath xmlns:m="http://schemas.openxmlformats.org/officeDocument/2006/math">
                    <m:r>
                      <a:rPr lang="en-US" altLang="ru-RU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𝝑</m:t>
                    </m:r>
                  </m:oMath>
                </a14:m>
                <a:r>
                  <a:rPr lang="en-GB" altLang="ru-RU" sz="2000" b="1" dirty="0">
                    <a:solidFill>
                      <a:srgbClr val="C00000"/>
                    </a:solidFill>
                  </a:rPr>
                  <a:t> - </a:t>
                </a:r>
                <a:r>
                  <a:rPr lang="en-GB" altLang="ru-RU" sz="2000" b="1" dirty="0" err="1">
                    <a:solidFill>
                      <a:srgbClr val="C00000"/>
                    </a:solidFill>
                  </a:rPr>
                  <a:t>соединения</a:t>
                </a:r>
                <a:endParaRPr lang="ru-RU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470"/>
                <a:ext cx="9144000" cy="410181"/>
              </a:xfrm>
              <a:prstGeom prst="rect">
                <a:avLst/>
              </a:prstGeom>
              <a:blipFill>
                <a:blip r:embed="rId3"/>
                <a:stretch>
                  <a:fillRect t="-5882" b="-23529"/>
                </a:stretch>
              </a:blipFill>
              <a:ln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F549A726-4774-423D-BA80-D6DC390E1A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326960"/>
              </p:ext>
            </p:extLst>
          </p:nvPr>
        </p:nvGraphicFramePr>
        <p:xfrm>
          <a:off x="2470330" y="785678"/>
          <a:ext cx="4203340" cy="8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059497" imgH="620088" progId="">
                  <p:embed/>
                </p:oleObj>
              </mc:Choice>
              <mc:Fallback>
                <p:oleObj r:id="rId4" imgW="3059497" imgH="620088" progId="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F549A726-4774-423D-BA80-D6DC390E1A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330" y="785678"/>
                        <a:ext cx="4203340" cy="85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47946F3E-5E29-4EB9-82BF-D69365D4BA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523575"/>
              </p:ext>
            </p:extLst>
          </p:nvPr>
        </p:nvGraphicFramePr>
        <p:xfrm>
          <a:off x="1907704" y="1968220"/>
          <a:ext cx="5256584" cy="1207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010031" imgH="920037" progId="">
                  <p:embed/>
                </p:oleObj>
              </mc:Choice>
              <mc:Fallback>
                <p:oleObj r:id="rId6" imgW="4010031" imgH="920037" progId="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47946F3E-5E29-4EB9-82BF-D69365D4BA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968220"/>
                        <a:ext cx="5256584" cy="1207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0E9F5482-CCBA-4759-B42F-035856894E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563630"/>
              </p:ext>
            </p:extLst>
          </p:nvPr>
        </p:nvGraphicFramePr>
        <p:xfrm>
          <a:off x="2501220" y="3575070"/>
          <a:ext cx="4176464" cy="118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603193" imgH="944314" progId="">
                  <p:embed/>
                </p:oleObj>
              </mc:Choice>
              <mc:Fallback>
                <p:oleObj r:id="rId8" imgW="3603193" imgH="944314" progId="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0E9F5482-CCBA-4759-B42F-035856894E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220" y="3575070"/>
                        <a:ext cx="4176464" cy="1188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D71B00A-5850-498E-A555-E6658DC94145}"/>
              </a:ext>
            </a:extLst>
          </p:cNvPr>
          <p:cNvSpPr txBox="1"/>
          <p:nvPr/>
        </p:nvSpPr>
        <p:spPr>
          <a:xfrm>
            <a:off x="944724" y="469776"/>
            <a:ext cx="22139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 err="1">
                <a:solidFill>
                  <a:srgbClr val="CC3300"/>
                </a:solidFill>
              </a:rPr>
              <a:t>Исходные</a:t>
            </a:r>
            <a:r>
              <a:rPr lang="en-GB" altLang="ru-RU" sz="1400" b="1" dirty="0">
                <a:solidFill>
                  <a:srgbClr val="CC3300"/>
                </a:solidFill>
              </a:rPr>
              <a:t>  </a:t>
            </a:r>
            <a:r>
              <a:rPr lang="en-GB" altLang="ru-RU" sz="1400" b="1" dirty="0" err="1">
                <a:solidFill>
                  <a:srgbClr val="CC3300"/>
                </a:solidFill>
              </a:rPr>
              <a:t>отношения</a:t>
            </a:r>
            <a:r>
              <a:rPr lang="en-GB" altLang="ru-RU" sz="1400" b="1" dirty="0">
                <a:solidFill>
                  <a:srgbClr val="CC330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7DDA80-1C9C-4F70-83FA-BEF290695F86}"/>
                  </a:ext>
                </a:extLst>
              </p:cNvPr>
              <p:cNvSpPr txBox="1"/>
              <p:nvPr/>
            </p:nvSpPr>
            <p:spPr>
              <a:xfrm>
                <a:off x="944724" y="1275606"/>
                <a:ext cx="4203340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>
                    <a:solidFill>
                      <a:srgbClr val="000099"/>
                    </a:solidFill>
                  </a:rPr>
                  <a:t>Условие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𝝑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ru-RU" sz="1400" b="1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𝒍𝒐𝒔𝒂𝒍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altLang="ru-RU" sz="1400" b="1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𝒔𝒂𝒍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altLang="ru-RU" sz="1400" b="1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𝒉𝒊𝒔𝒂𝒍</m:t>
                    </m:r>
                  </m:oMath>
                </a14:m>
                <a:endParaRPr lang="en-GB" altLang="ru-RU" sz="1400" b="1" dirty="0">
                  <a:solidFill>
                    <a:schemeClr val="tx1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>
                    <a:solidFill>
                      <a:srgbClr val="000099"/>
                    </a:solidFill>
                  </a:rPr>
                  <a:t>Пример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заполнения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исходных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отношений</a:t>
                </a:r>
                <a:endParaRPr lang="en-GB" altLang="ru-RU" sz="14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7DDA80-1C9C-4F70-83FA-BEF29069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24" y="1275606"/>
                <a:ext cx="4203340" cy="600164"/>
              </a:xfrm>
              <a:prstGeom prst="rect">
                <a:avLst/>
              </a:prstGeom>
              <a:blipFill>
                <a:blip r:embed="rId10"/>
                <a:stretch>
                  <a:fillRect l="-435" t="-1010" b="-10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6E2970-8844-4EA3-95C5-1F511806851F}"/>
                  </a:ext>
                </a:extLst>
              </p:cNvPr>
              <p:cNvSpPr txBox="1"/>
              <p:nvPr/>
            </p:nvSpPr>
            <p:spPr>
              <a:xfrm>
                <a:off x="944724" y="3258424"/>
                <a:ext cx="293407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ru-RU" altLang="ru-RU" sz="1400" b="1" dirty="0">
                    <a:solidFill>
                      <a:srgbClr val="CC3300"/>
                    </a:solidFill>
                  </a:rPr>
                  <a:t>Результат</a:t>
                </a:r>
                <a:r>
                  <a:rPr lang="en-GB" altLang="ru-RU" sz="1400" b="1" dirty="0">
                    <a:solidFill>
                      <a:srgbClr val="CC33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𝝑</m:t>
                    </m:r>
                  </m:oMath>
                </a14:m>
                <a:r>
                  <a:rPr lang="ru-RU" altLang="ru-RU" sz="1400" b="1" dirty="0">
                    <a:solidFill>
                      <a:srgbClr val="CC3300"/>
                    </a:solidFill>
                  </a:rPr>
                  <a:t> – соединения</a:t>
                </a:r>
                <a:r>
                  <a:rPr lang="en-US" altLang="ru-RU" sz="1400" b="1" dirty="0">
                    <a:solidFill>
                      <a:srgbClr val="CC3300"/>
                    </a:solidFill>
                  </a:rPr>
                  <a:t>:</a:t>
                </a:r>
                <a:endParaRPr lang="en-GB" altLang="ru-RU" sz="1400" b="1" dirty="0">
                  <a:solidFill>
                    <a:srgbClr val="CC33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6E2970-8844-4EA3-95C5-1F5118068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24" y="3258424"/>
                <a:ext cx="2934072" cy="307777"/>
              </a:xfrm>
              <a:prstGeom prst="rect">
                <a:avLst/>
              </a:prstGeom>
              <a:blipFill>
                <a:blip r:embed="rId11"/>
                <a:stretch>
                  <a:fillRect l="-624" t="-4000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62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00000"/>
                </a:solidFill>
              </a:rPr>
              <a:t>Декартово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произведение</a:t>
            </a:r>
            <a:endParaRPr lang="ru-RU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E5AD3A4-90A0-4FC4-A347-0A87F9BD94A1}"/>
                  </a:ext>
                </a:extLst>
              </p:cNvPr>
              <p:cNvSpPr/>
              <p:nvPr/>
            </p:nvSpPr>
            <p:spPr>
              <a:xfrm>
                <a:off x="791580" y="461651"/>
                <a:ext cx="7560840" cy="2616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u="sng" dirty="0">
                    <a:solidFill>
                      <a:srgbClr val="CC3300"/>
                    </a:solidFill>
                  </a:rPr>
                  <a:t>Определение</a:t>
                </a:r>
                <a:r>
                  <a:rPr lang="en-GB" altLang="ru-RU" sz="1400" b="1" dirty="0">
                    <a:solidFill>
                      <a:srgbClr val="CC3300"/>
                    </a:solidFill>
                  </a:rPr>
                  <a:t>: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Декартовым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произведением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altLang="ru-RU" sz="1400" dirty="0"/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и</a:t>
                </a:r>
                <a:r>
                  <a:rPr lang="en-GB" altLang="ru-RU" sz="1400" dirty="0"/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GB" altLang="ru-RU" sz="1400" dirty="0"/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арностей</a:t>
                </a:r>
                <a:r>
                  <a:rPr lang="en-GB" altLang="ru-RU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GB" altLang="ru-RU" sz="1400" b="1" dirty="0">
                    <a:solidFill>
                      <a:schemeClr val="tx1"/>
                    </a:solidFill>
                  </a:rPr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с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непересекающимися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множествами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атрибутов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соответственно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GB" altLang="ru-RU" sz="1400" dirty="0"/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и</a:t>
                </a:r>
                <a:r>
                  <a:rPr lang="en-GB" altLang="ru-RU" sz="1400" dirty="0"/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называется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/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ru-RU" sz="1400" b="1" dirty="0">
                    <a:solidFill>
                      <a:schemeClr val="tx1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арности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GB" altLang="ru-RU" sz="1400" b="1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состоящее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кортежей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первые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GB" altLang="ru-RU" sz="1400" b="1" dirty="0">
                    <a:solidFill>
                      <a:schemeClr val="tx1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компонентов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которых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есть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кортежи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а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последние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GB" altLang="ru-RU" sz="1400" b="1" dirty="0">
                    <a:solidFill>
                      <a:schemeClr val="tx1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компонентов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выбираются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.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Иначе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говоря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кортежи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GB" altLang="ru-RU" sz="1400" dirty="0"/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образованы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конкатенацией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каждого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кортежа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dirty="0"/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altLang="ru-RU" sz="1400" dirty="0"/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с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каждым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кортежем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.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Поэтому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если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в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текущем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состоянии</a:t>
                </a:r>
                <a:r>
                  <a:rPr lang="en-GB" altLang="ru-RU" sz="1400" dirty="0"/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altLang="ru-RU" sz="1400" dirty="0"/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GB" altLang="ru-RU" sz="1400" dirty="0">
                    <a:solidFill>
                      <a:srgbClr val="C7850D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имеют</a:t>
                </a:r>
                <a:r>
                  <a:rPr lang="en-GB" altLang="ru-RU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GB" altLang="ru-RU" sz="1400" b="1" dirty="0">
                    <a:solidFill>
                      <a:schemeClr val="tx1"/>
                    </a:solidFill>
                  </a:rPr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и</a:t>
                </a:r>
                <a:r>
                  <a:rPr lang="en-GB" altLang="ru-RU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GB" altLang="ru-RU" sz="1400" dirty="0"/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кортежей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то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в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GB" altLang="ru-RU" sz="1400" dirty="0"/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их</a:t>
                </a:r>
                <a:r>
                  <a:rPr lang="en-GB" altLang="ru-RU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GB" altLang="ru-RU" sz="1400" b="1" u="sng" dirty="0">
                  <a:solidFill>
                    <a:srgbClr val="CC3300"/>
                  </a:solidFill>
                </a:endParaRPr>
              </a:p>
              <a:p>
                <a:pPr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u="sng" dirty="0" err="1">
                    <a:solidFill>
                      <a:srgbClr val="CC3300"/>
                    </a:solidFill>
                  </a:rPr>
                  <a:t>Замечание</a:t>
                </a:r>
                <a:r>
                  <a:rPr lang="en-GB" altLang="ru-RU" sz="1400" b="1" dirty="0">
                    <a:solidFill>
                      <a:srgbClr val="CC3300"/>
                    </a:solidFill>
                  </a:rPr>
                  <a:t>: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В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одном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недопустим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повтор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имен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Поэтому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в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частности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существует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декартов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квадрат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При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соединении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с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одноименными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атрибутами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некоторые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них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могут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быть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переименованы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исходя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семантики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данных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соединения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E5AD3A4-90A0-4FC4-A347-0A87F9BD9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461651"/>
                <a:ext cx="7560840" cy="2616101"/>
              </a:xfrm>
              <a:prstGeom prst="rect">
                <a:avLst/>
              </a:prstGeom>
              <a:blipFill>
                <a:blip r:embed="rId2"/>
                <a:stretch>
                  <a:fillRect l="-242" t="-466" r="-242" b="-13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93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>
                <a:solidFill>
                  <a:srgbClr val="C00000"/>
                </a:solidFill>
              </a:rPr>
              <a:t>Пример </a:t>
            </a:r>
            <a:r>
              <a:rPr lang="en-GB" altLang="ru-RU" sz="2000" b="1" dirty="0" err="1">
                <a:solidFill>
                  <a:srgbClr val="C00000"/>
                </a:solidFill>
              </a:rPr>
              <a:t>декартова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произведения</a:t>
            </a:r>
            <a:endParaRPr lang="ru-RU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52" name="Object 2">
            <a:extLst>
              <a:ext uri="{FF2B5EF4-FFF2-40B4-BE49-F238E27FC236}">
                <a16:creationId xmlns:a16="http://schemas.microsoft.com/office/drawing/2014/main" id="{64D17F77-2428-4AE2-B273-DBCD7A5A3B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143411"/>
              </p:ext>
            </p:extLst>
          </p:nvPr>
        </p:nvGraphicFramePr>
        <p:xfrm>
          <a:off x="1272788" y="575487"/>
          <a:ext cx="3051951" cy="892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356016" imgH="658824" progId="Word.Document.8">
                  <p:embed/>
                </p:oleObj>
              </mc:Choice>
              <mc:Fallback>
                <p:oleObj name="Document" r:id="rId2" imgW="2356016" imgH="658824" progId="Word.Document.8">
                  <p:embed/>
                  <p:pic>
                    <p:nvPicPr>
                      <p:cNvPr id="52" name="Object 2">
                        <a:extLst>
                          <a:ext uri="{FF2B5EF4-FFF2-40B4-BE49-F238E27FC236}">
                            <a16:creationId xmlns:a16="http://schemas.microsoft.com/office/drawing/2014/main" id="{64D17F77-2428-4AE2-B273-DBCD7A5A3B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2788" y="575487"/>
                        <a:ext cx="3051951" cy="892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3">
            <a:extLst>
              <a:ext uri="{FF2B5EF4-FFF2-40B4-BE49-F238E27FC236}">
                <a16:creationId xmlns:a16="http://schemas.microsoft.com/office/drawing/2014/main" id="{9615C369-2DD0-4B8A-933C-493CF9F874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330565"/>
              </p:ext>
            </p:extLst>
          </p:nvPr>
        </p:nvGraphicFramePr>
        <p:xfrm>
          <a:off x="5220962" y="575487"/>
          <a:ext cx="2930077" cy="1009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32266" imgH="730766" progId="">
                  <p:embed/>
                </p:oleObj>
              </mc:Choice>
              <mc:Fallback>
                <p:oleObj r:id="rId4" imgW="2132266" imgH="730766" progId="">
                  <p:embed/>
                  <p:pic>
                    <p:nvPicPr>
                      <p:cNvPr id="53" name="Object 3">
                        <a:extLst>
                          <a:ext uri="{FF2B5EF4-FFF2-40B4-BE49-F238E27FC236}">
                            <a16:creationId xmlns:a16="http://schemas.microsoft.com/office/drawing/2014/main" id="{9615C369-2DD0-4B8A-933C-493CF9F874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962" y="575487"/>
                        <a:ext cx="2930077" cy="1009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4">
                <a:extLst>
                  <a:ext uri="{FF2B5EF4-FFF2-40B4-BE49-F238E27FC236}">
                    <a16:creationId xmlns:a16="http://schemas.microsoft.com/office/drawing/2014/main" id="{14501692-38C0-48DA-983A-1A523F0D79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926" y="1581792"/>
                <a:ext cx="833988" cy="3407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ru-RU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altLang="ru-RU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altLang="ru-RU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GB" altLang="ru-RU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en-GB" altLang="ru-RU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4">
                <a:extLst>
                  <a:ext uri="{FF2B5EF4-FFF2-40B4-BE49-F238E27FC236}">
                    <a16:creationId xmlns:a16="http://schemas.microsoft.com/office/drawing/2014/main" id="{14501692-38C0-48DA-983A-1A523F0D7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6926" y="1581792"/>
                <a:ext cx="833988" cy="3407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76E4359D-0B73-4CE5-B2C1-5443E43C8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298" y="492300"/>
                <a:ext cx="449460" cy="3407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ru-RU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altLang="ru-RU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GB" altLang="ru-RU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76E4359D-0B73-4CE5-B2C1-5443E43C8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7298" y="492300"/>
                <a:ext cx="449460" cy="3407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6">
                <a:extLst>
                  <a:ext uri="{FF2B5EF4-FFF2-40B4-BE49-F238E27FC236}">
                    <a16:creationId xmlns:a16="http://schemas.microsoft.com/office/drawing/2014/main" id="{1830BB99-95C0-4BBC-8288-99E6C7771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7318" y="507688"/>
                <a:ext cx="410988" cy="3407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GB" altLang="ru-RU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GB" altLang="ru-RU" sz="1600" b="1" dirty="0">
                    <a:solidFill>
                      <a:schemeClr val="tx1"/>
                    </a:solidFill>
                  </a:rPr>
                  <a:t>: </a:t>
                </a:r>
              </a:p>
            </p:txBody>
          </p:sp>
        </mc:Choice>
        <mc:Fallback xmlns="">
          <p:sp>
            <p:nvSpPr>
              <p:cNvPr id="56" name="Rectangle 6">
                <a:extLst>
                  <a:ext uri="{FF2B5EF4-FFF2-40B4-BE49-F238E27FC236}">
                    <a16:creationId xmlns:a16="http://schemas.microsoft.com/office/drawing/2014/main" id="{1830BB99-95C0-4BBC-8288-99E6C7771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57318" y="507688"/>
                <a:ext cx="410988" cy="340735"/>
              </a:xfrm>
              <a:prstGeom prst="rect">
                <a:avLst/>
              </a:prstGeom>
              <a:blipFill>
                <a:blip r:embed="rId9"/>
                <a:stretch>
                  <a:fillRect t="-3571" r="-7353" b="-232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A4C8753E-FF14-4BF2-8619-DA4BF55BC2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9108102"/>
                  </p:ext>
                </p:extLst>
              </p:nvPr>
            </p:nvGraphicFramePr>
            <p:xfrm>
              <a:off x="2483768" y="1989213"/>
              <a:ext cx="4260305" cy="2316480"/>
            </p:xfrm>
            <a:graphic>
              <a:graphicData uri="http://schemas.openxmlformats.org/drawingml/2006/table">
                <a:tbl>
                  <a:tblPr firstRow="1" bandRow="1">
                    <a:tableStyleId>{08FB837D-C827-4EFA-A057-4D05807E0F7C}</a:tableStyleId>
                  </a:tblPr>
                  <a:tblGrid>
                    <a:gridCol w="852061">
                      <a:extLst>
                        <a:ext uri="{9D8B030D-6E8A-4147-A177-3AD203B41FA5}">
                          <a16:colId xmlns:a16="http://schemas.microsoft.com/office/drawing/2014/main" val="2281785903"/>
                        </a:ext>
                      </a:extLst>
                    </a:gridCol>
                    <a:gridCol w="852061">
                      <a:extLst>
                        <a:ext uri="{9D8B030D-6E8A-4147-A177-3AD203B41FA5}">
                          <a16:colId xmlns:a16="http://schemas.microsoft.com/office/drawing/2014/main" val="2708612034"/>
                        </a:ext>
                      </a:extLst>
                    </a:gridCol>
                    <a:gridCol w="852061">
                      <a:extLst>
                        <a:ext uri="{9D8B030D-6E8A-4147-A177-3AD203B41FA5}">
                          <a16:colId xmlns:a16="http://schemas.microsoft.com/office/drawing/2014/main" val="323155907"/>
                        </a:ext>
                      </a:extLst>
                    </a:gridCol>
                    <a:gridCol w="852061">
                      <a:extLst>
                        <a:ext uri="{9D8B030D-6E8A-4147-A177-3AD203B41FA5}">
                          <a16:colId xmlns:a16="http://schemas.microsoft.com/office/drawing/2014/main" val="3680064244"/>
                        </a:ext>
                      </a:extLst>
                    </a:gridCol>
                    <a:gridCol w="852061">
                      <a:extLst>
                        <a:ext uri="{9D8B030D-6E8A-4147-A177-3AD203B41FA5}">
                          <a16:colId xmlns:a16="http://schemas.microsoft.com/office/drawing/2014/main" val="2297733214"/>
                        </a:ext>
                      </a:extLst>
                    </a:gridCol>
                  </a:tblGrid>
                  <a:tr h="2970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B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D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</a:t>
                          </a:r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8758814"/>
                      </a:ext>
                    </a:extLst>
                  </a:tr>
                  <a:tr h="29708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346547"/>
                      </a:ext>
                    </a:extLst>
                  </a:tr>
                  <a:tr h="29708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1459"/>
                      </a:ext>
                    </a:extLst>
                  </a:tr>
                  <a:tr h="29708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0159500"/>
                      </a:ext>
                    </a:extLst>
                  </a:tr>
                  <a:tr h="29708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366231"/>
                      </a:ext>
                    </a:extLst>
                  </a:tr>
                  <a:tr h="29708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8219389"/>
                      </a:ext>
                    </a:extLst>
                  </a:tr>
                  <a:tr h="29708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8311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A4C8753E-FF14-4BF2-8619-DA4BF55BC2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9108102"/>
                  </p:ext>
                </p:extLst>
              </p:nvPr>
            </p:nvGraphicFramePr>
            <p:xfrm>
              <a:off x="2483768" y="1989213"/>
              <a:ext cx="4260305" cy="2316480"/>
            </p:xfrm>
            <a:graphic>
              <a:graphicData uri="http://schemas.openxmlformats.org/drawingml/2006/table">
                <a:tbl>
                  <a:tblPr firstRow="1" bandRow="1">
                    <a:tableStyleId>{08FB837D-C827-4EFA-A057-4D05807E0F7C}</a:tableStyleId>
                  </a:tblPr>
                  <a:tblGrid>
                    <a:gridCol w="852061">
                      <a:extLst>
                        <a:ext uri="{9D8B030D-6E8A-4147-A177-3AD203B41FA5}">
                          <a16:colId xmlns:a16="http://schemas.microsoft.com/office/drawing/2014/main" val="2281785903"/>
                        </a:ext>
                      </a:extLst>
                    </a:gridCol>
                    <a:gridCol w="852061">
                      <a:extLst>
                        <a:ext uri="{9D8B030D-6E8A-4147-A177-3AD203B41FA5}">
                          <a16:colId xmlns:a16="http://schemas.microsoft.com/office/drawing/2014/main" val="2708612034"/>
                        </a:ext>
                      </a:extLst>
                    </a:gridCol>
                    <a:gridCol w="852061">
                      <a:extLst>
                        <a:ext uri="{9D8B030D-6E8A-4147-A177-3AD203B41FA5}">
                          <a16:colId xmlns:a16="http://schemas.microsoft.com/office/drawing/2014/main" val="323155907"/>
                        </a:ext>
                      </a:extLst>
                    </a:gridCol>
                    <a:gridCol w="852061">
                      <a:extLst>
                        <a:ext uri="{9D8B030D-6E8A-4147-A177-3AD203B41FA5}">
                          <a16:colId xmlns:a16="http://schemas.microsoft.com/office/drawing/2014/main" val="3680064244"/>
                        </a:ext>
                      </a:extLst>
                    </a:gridCol>
                    <a:gridCol w="852061">
                      <a:extLst>
                        <a:ext uri="{9D8B030D-6E8A-4147-A177-3AD203B41FA5}">
                          <a16:colId xmlns:a16="http://schemas.microsoft.com/office/drawing/2014/main" val="229773321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B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D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</a:t>
                          </a:r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875881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10"/>
                          <a:stretch>
                            <a:fillRect l="-5000" t="-107273" r="-406429" b="-5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10"/>
                          <a:stretch>
                            <a:fillRect l="-105000" t="-107273" r="-306429" b="-5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10"/>
                          <a:stretch>
                            <a:fillRect l="-205000" t="-107273" r="-206429" b="-5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10"/>
                          <a:stretch>
                            <a:fillRect l="-305000" t="-107273" r="-106429" b="-5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10"/>
                          <a:stretch>
                            <a:fillRect l="-405000" t="-107273" r="-6429" b="-51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34654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10"/>
                          <a:stretch>
                            <a:fillRect l="-5000" t="-207273" r="-406429" b="-4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10"/>
                          <a:stretch>
                            <a:fillRect l="-105000" t="-207273" r="-306429" b="-4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10"/>
                          <a:stretch>
                            <a:fillRect l="-205000" t="-207273" r="-206429" b="-4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10"/>
                          <a:stretch>
                            <a:fillRect l="-305000" t="-207273" r="-106429" b="-4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10"/>
                          <a:stretch>
                            <a:fillRect l="-405000" t="-207273" r="-6429" b="-41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5145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10"/>
                          <a:stretch>
                            <a:fillRect l="-5000" t="-301786" r="-406429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10"/>
                          <a:stretch>
                            <a:fillRect l="-105000" t="-301786" r="-306429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10"/>
                          <a:stretch>
                            <a:fillRect l="-205000" t="-301786" r="-206429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10"/>
                          <a:stretch>
                            <a:fillRect l="-305000" t="-301786" r="-106429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10"/>
                          <a:stretch>
                            <a:fillRect l="-405000" t="-301786" r="-6429" b="-305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01595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10"/>
                          <a:stretch>
                            <a:fillRect l="-5000" t="-409091" r="-406429" b="-2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10"/>
                          <a:stretch>
                            <a:fillRect l="-105000" t="-409091" r="-306429" b="-2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10"/>
                          <a:stretch>
                            <a:fillRect l="-205000" t="-409091" r="-206429" b="-2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10"/>
                          <a:stretch>
                            <a:fillRect l="-305000" t="-409091" r="-106429" b="-2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10"/>
                          <a:stretch>
                            <a:fillRect l="-405000" t="-409091" r="-6429" b="-2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36623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10"/>
                          <a:stretch>
                            <a:fillRect l="-5000" t="-509091" r="-406429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10"/>
                          <a:stretch>
                            <a:fillRect l="-105000" t="-509091" r="-306429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10"/>
                          <a:stretch>
                            <a:fillRect l="-205000" t="-509091" r="-206429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10"/>
                          <a:stretch>
                            <a:fillRect l="-305000" t="-509091" r="-106429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10"/>
                          <a:stretch>
                            <a:fillRect l="-405000" t="-509091" r="-6429" b="-1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82193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10"/>
                          <a:stretch>
                            <a:fillRect l="-5000" t="-670000" r="-406429" b="-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10"/>
                          <a:stretch>
                            <a:fillRect l="-105000" t="-670000" r="-306429" b="-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10"/>
                          <a:stretch>
                            <a:fillRect l="-205000" t="-670000" r="-206429" b="-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10"/>
                          <a:stretch>
                            <a:fillRect l="-305000" t="-670000" r="-106429" b="-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10"/>
                          <a:stretch>
                            <a:fillRect l="-405000" t="-670000" r="-6429" b="-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83119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2091775"/>
      </p:ext>
    </p:extLst>
  </p:cSld>
  <p:clrMapOvr>
    <a:masterClrMapping/>
  </p:clrMapOvr>
</p:sld>
</file>

<file path=ppt/theme/theme1.xml><?xml version="1.0" encoding="utf-8"?>
<a:theme xmlns:a="http://schemas.openxmlformats.org/drawingml/2006/main" name="1_По_умолчанию">
  <a:themeElements>
    <a:clrScheme name="1_По_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По_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По_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_оформление">
  <a:themeElements>
    <a:clrScheme name="Спец_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_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_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Спец_оформление">
  <a:themeElements>
    <a:clrScheme name="1_Спец_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Спец_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Спец_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TestMatIV_GGE</Template>
  <TotalTime>13642</TotalTime>
  <Words>3767</Words>
  <Application>Microsoft Office PowerPoint</Application>
  <PresentationFormat>Экран (16:9)</PresentationFormat>
  <Paragraphs>340</Paragraphs>
  <Slides>35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35</vt:i4>
      </vt:variant>
    </vt:vector>
  </HeadingPairs>
  <TitlesOfParts>
    <vt:vector size="47" baseType="lpstr">
      <vt:lpstr>Arial</vt:lpstr>
      <vt:lpstr>Cambria Math</vt:lpstr>
      <vt:lpstr>Georgia</vt:lpstr>
      <vt:lpstr>Kunstler Script</vt:lpstr>
      <vt:lpstr>Lucida Handwriting</vt:lpstr>
      <vt:lpstr>Symbol</vt:lpstr>
      <vt:lpstr>Wingdings</vt:lpstr>
      <vt:lpstr>1_По_умолчанию</vt:lpstr>
      <vt:lpstr>Спец_оформление</vt:lpstr>
      <vt:lpstr>1_Спец_оформление</vt:lpstr>
      <vt:lpstr>Document</vt:lpstr>
      <vt:lpstr>Документ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+++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 Eremin</dc:creator>
  <cp:lastModifiedBy>Александр Александрович Евдокимов</cp:lastModifiedBy>
  <cp:revision>574</cp:revision>
  <dcterms:created xsi:type="dcterms:W3CDTF">2014-10-05T21:41:36Z</dcterms:created>
  <dcterms:modified xsi:type="dcterms:W3CDTF">2023-02-23T00:58:55Z</dcterms:modified>
</cp:coreProperties>
</file>