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</p:sldMasterIdLst>
  <p:notesMasterIdLst>
    <p:notesMasterId r:id="rId53"/>
  </p:notesMasterIdLst>
  <p:handoutMasterIdLst>
    <p:handoutMasterId r:id="rId54"/>
  </p:handoutMasterIdLst>
  <p:sldIdLst>
    <p:sldId id="330" r:id="rId4"/>
    <p:sldId id="552" r:id="rId5"/>
    <p:sldId id="591" r:id="rId6"/>
    <p:sldId id="592" r:id="rId7"/>
    <p:sldId id="593" r:id="rId8"/>
    <p:sldId id="594" r:id="rId9"/>
    <p:sldId id="616" r:id="rId10"/>
    <p:sldId id="595" r:id="rId11"/>
    <p:sldId id="596" r:id="rId12"/>
    <p:sldId id="597" r:id="rId13"/>
    <p:sldId id="598" r:id="rId14"/>
    <p:sldId id="600" r:id="rId15"/>
    <p:sldId id="601" r:id="rId16"/>
    <p:sldId id="599" r:id="rId17"/>
    <p:sldId id="602" r:id="rId18"/>
    <p:sldId id="603" r:id="rId19"/>
    <p:sldId id="604" r:id="rId20"/>
    <p:sldId id="605" r:id="rId21"/>
    <p:sldId id="606" r:id="rId22"/>
    <p:sldId id="607" r:id="rId23"/>
    <p:sldId id="608" r:id="rId24"/>
    <p:sldId id="609" r:id="rId25"/>
    <p:sldId id="610" r:id="rId26"/>
    <p:sldId id="511" r:id="rId27"/>
    <p:sldId id="512" r:id="rId28"/>
    <p:sldId id="611" r:id="rId29"/>
    <p:sldId id="612" r:id="rId30"/>
    <p:sldId id="620" r:id="rId31"/>
    <p:sldId id="614" r:id="rId32"/>
    <p:sldId id="619" r:id="rId33"/>
    <p:sldId id="621" r:id="rId34"/>
    <p:sldId id="622" r:id="rId35"/>
    <p:sldId id="623" r:id="rId36"/>
    <p:sldId id="624" r:id="rId37"/>
    <p:sldId id="627" r:id="rId38"/>
    <p:sldId id="629" r:id="rId39"/>
    <p:sldId id="630" r:id="rId40"/>
    <p:sldId id="631" r:id="rId41"/>
    <p:sldId id="632" r:id="rId42"/>
    <p:sldId id="634" r:id="rId43"/>
    <p:sldId id="635" r:id="rId44"/>
    <p:sldId id="636" r:id="rId45"/>
    <p:sldId id="637" r:id="rId46"/>
    <p:sldId id="638" r:id="rId47"/>
    <p:sldId id="587" r:id="rId48"/>
    <p:sldId id="588" r:id="rId49"/>
    <p:sldId id="589" r:id="rId50"/>
    <p:sldId id="590" r:id="rId51"/>
    <p:sldId id="550" r:id="rId52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89800"/>
    <a:srgbClr val="000099"/>
    <a:srgbClr val="CC3300"/>
    <a:srgbClr val="E6AF00"/>
    <a:srgbClr val="C49500"/>
    <a:srgbClr val="009900"/>
    <a:srgbClr val="ABDB77"/>
    <a:srgbClr val="FFCD2D"/>
    <a:srgbClr val="33CC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686" y="7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326" y="77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5047A-564B-4049-B33E-ABAAD6DCDE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7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00A0A8-AB5C-4C32-B4F6-5DC54282A0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2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141685"/>
            <a:ext cx="2171700" cy="46589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41685"/>
            <a:ext cx="6362700" cy="46589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1685"/>
            <a:ext cx="8686800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Hier klicken, um.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51310"/>
            <a:ext cx="8686800" cy="38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11654" name="Text Box 6"/>
          <p:cNvSpPr txBox="1">
            <a:spLocks noChangeArrowheads="1"/>
          </p:cNvSpPr>
          <p:nvPr userDrawn="1"/>
        </p:nvSpPr>
        <p:spPr bwMode="auto">
          <a:xfrm>
            <a:off x="1146752" y="4670688"/>
            <a:ext cx="68226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altLang="ru-RU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Нормализация (первые нормальные формы в реляционной модели)</a:t>
            </a:r>
            <a:endParaRPr lang="ru-RU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1655" name="Line 7"/>
          <p:cNvSpPr>
            <a:spLocks noChangeShapeType="1"/>
          </p:cNvSpPr>
          <p:nvPr userDrawn="1"/>
        </p:nvSpPr>
        <p:spPr bwMode="auto">
          <a:xfrm>
            <a:off x="71406" y="4643826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1656" name="Line 8"/>
          <p:cNvSpPr>
            <a:spLocks noChangeShapeType="1"/>
          </p:cNvSpPr>
          <p:nvPr userDrawn="1"/>
        </p:nvSpPr>
        <p:spPr bwMode="auto">
          <a:xfrm>
            <a:off x="71406" y="465535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58148" y="474763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EDDE1-E9E6-49D4-91C2-19A774C0723D}" type="slidenum">
              <a:rPr lang="ru-RU" sz="1400" b="1" i="1" baseline="0" smtClean="0">
                <a:solidFill>
                  <a:srgbClr val="C00000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ru-RU" sz="1400" b="1" i="1" baseline="0" dirty="0">
                <a:solidFill>
                  <a:srgbClr val="C00000"/>
                </a:solidFill>
              </a:rPr>
              <a:t>  / 53</a:t>
            </a:r>
            <a:endParaRPr lang="ru-RU" sz="1400" b="1" i="1" dirty="0">
              <a:solidFill>
                <a:srgbClr val="C00000"/>
              </a:solidFill>
            </a:endParaRPr>
          </a:p>
        </p:txBody>
      </p:sp>
      <p:pic>
        <p:nvPicPr>
          <p:cNvPr id="11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4687186"/>
            <a:ext cx="574553" cy="42866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23729" y="4374576"/>
            <a:ext cx="60486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Кубанский</a:t>
            </a:r>
            <a:r>
              <a:rPr lang="ru-RU" sz="1400" b="1" baseline="0" dirty="0">
                <a:solidFill>
                  <a:srgbClr val="000099"/>
                </a:solidFill>
              </a:rPr>
              <a:t> государственный университет</a:t>
            </a:r>
            <a:endParaRPr lang="ru-RU" sz="1400" b="1" dirty="0">
              <a:solidFill>
                <a:srgbClr val="000099"/>
              </a:solidFill>
            </a:endParaRPr>
          </a:p>
          <a:p>
            <a:pPr algn="ctr" eaLnBrk="0" hangingPunct="0"/>
            <a:r>
              <a:rPr lang="ru-RU" sz="1400" b="1" dirty="0">
                <a:solidFill>
                  <a:srgbClr val="000099"/>
                </a:solidFill>
              </a:rPr>
              <a:t>Кафедра математического моделирования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Факультет компьютерных</a:t>
            </a:r>
            <a:r>
              <a:rPr lang="ru-RU" sz="1400" b="1" baseline="0" dirty="0">
                <a:solidFill>
                  <a:srgbClr val="000099"/>
                </a:solidFill>
              </a:rPr>
              <a:t> технологий и прикладной математики</a:t>
            </a:r>
            <a:endParaRPr lang="de-DE" sz="1400" b="1" dirty="0">
              <a:solidFill>
                <a:srgbClr val="000099"/>
              </a:solidFill>
            </a:endParaRPr>
          </a:p>
        </p:txBody>
      </p:sp>
      <p:pic>
        <p:nvPicPr>
          <p:cNvPr id="10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7843" y="4421563"/>
            <a:ext cx="864096" cy="6446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1211" y="2515867"/>
            <a:ext cx="9144000" cy="15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5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alt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Нормализация (первые нормальные формы в реляционной модели)</a:t>
            </a:r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Евдокимов А.А.,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e-mail: evdokimovmail27@gmail.com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40887"/>
            <a:ext cx="4248473" cy="1422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170765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Базы данных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Правило приведения к 1НФ способом выравнивания сущностей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8F36475-1E8B-4219-AFEA-870C44D61927}"/>
              </a:ext>
            </a:extLst>
          </p:cNvPr>
          <p:cNvSpPr/>
          <p:nvPr/>
        </p:nvSpPr>
        <p:spPr>
          <a:xfrm>
            <a:off x="791580" y="461651"/>
            <a:ext cx="75608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В сущности с неатомарными атрибутами разделить каждую строку на несколько строк с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атомарными атрибутами</a:t>
            </a:r>
          </a:p>
          <a:p>
            <a:pPr indent="360000" algn="just">
              <a:defRPr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buFontTx/>
              <a:buNone/>
              <a:defRPr/>
            </a:pPr>
            <a:r>
              <a:rPr lang="ru-RU" altLang="ru-RU" sz="1400" b="1" u="sng" dirty="0"/>
              <a:t>Замечание 1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атомарность атрибута не означает простоту структуры записи, или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отсутствие у неё компонентов; атомарность это просто невозможность выделить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компоненты.</a:t>
            </a:r>
          </a:p>
          <a:p>
            <a:pPr indent="360000" algn="just">
              <a:buFontTx/>
              <a:buNone/>
              <a:defRPr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buFontTx/>
              <a:buNone/>
              <a:defRPr/>
            </a:pPr>
            <a:r>
              <a:rPr lang="ru-RU" altLang="ru-RU" sz="1400" b="1" u="sng" dirty="0"/>
              <a:t>Замечание 2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Смысл концепта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простота записи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как и любой другой смысл в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семантике, определённой через отображение в модель бизнеса, постигается через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сопоставление с некоторым свойством или правилом из этого бизнеса; если, например,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базе данных вы работаете с полем ФИО, то это означает, что в бизнесе вы никогда не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будете искать людей только по имени, что </a:t>
            </a:r>
            <a:r>
              <a:rPr lang="en-US" altLang="ru-RU" sz="1400" dirty="0">
                <a:solidFill>
                  <a:srgbClr val="000099"/>
                </a:solidFill>
              </a:rPr>
              <a:t>middle name </a:t>
            </a:r>
            <a:r>
              <a:rPr lang="ru-RU" altLang="ru-RU" sz="1400" dirty="0">
                <a:solidFill>
                  <a:srgbClr val="000099"/>
                </a:solidFill>
              </a:rPr>
              <a:t>приравнивается к отчеству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(забавно, помните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персонажа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Остап Сулейман Берта Мария Бендер Бей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) и многое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другое.</a:t>
            </a:r>
          </a:p>
        </p:txBody>
      </p:sp>
    </p:spTree>
    <p:extLst>
      <p:ext uri="{BB962C8B-B14F-4D97-AF65-F5344CB8AC3E}">
        <p14:creationId xmlns:p14="http://schemas.microsoft.com/office/powerpoint/2010/main" val="160455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Пример приведения к 1НФ</a:t>
            </a:r>
            <a:endParaRPr lang="ru-RU" sz="2000" b="1" dirty="0">
              <a:solidFill>
                <a:srgbClr val="000099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25CF28-BAC0-4E35-BF30-45BFE7774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1904"/>
            <a:ext cx="2554499" cy="2534022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C9528122-8CCB-4ED7-82FF-E16CC5927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21289"/>
            <a:ext cx="3888432" cy="2534637"/>
          </a:xfrm>
          <a:prstGeom prst="rect">
            <a:avLst/>
          </a:prstGeom>
        </p:spPr>
      </p:pic>
      <p:sp>
        <p:nvSpPr>
          <p:cNvPr id="79" name="Rectangle 3">
            <a:extLst>
              <a:ext uri="{FF2B5EF4-FFF2-40B4-BE49-F238E27FC236}">
                <a16:creationId xmlns:a16="http://schemas.microsoft.com/office/drawing/2014/main" id="{D3FFCD77-0D44-4371-84CC-BCE3BA5C6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84" y="1203598"/>
            <a:ext cx="32232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Ненормализованное  отношение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59FCD26-A267-4B47-9005-313A775941C2}"/>
              </a:ext>
            </a:extLst>
          </p:cNvPr>
          <p:cNvSpPr txBox="1"/>
          <p:nvPr/>
        </p:nvSpPr>
        <p:spPr>
          <a:xfrm>
            <a:off x="5481228" y="1238055"/>
            <a:ext cx="1781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400" b="1" dirty="0">
                <a:solidFill>
                  <a:srgbClr val="000099"/>
                </a:solidFill>
              </a:rPr>
              <a:t>Отношения в 1НФ</a:t>
            </a:r>
            <a:endParaRPr lang="ru-RU" sz="1400" b="1" dirty="0">
              <a:solidFill>
                <a:srgbClr val="00009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246C9-C980-426F-A7DA-4B257D33ACD0}"/>
              </a:ext>
            </a:extLst>
          </p:cNvPr>
          <p:cNvSpPr txBox="1"/>
          <p:nvPr/>
        </p:nvSpPr>
        <p:spPr>
          <a:xfrm>
            <a:off x="1619672" y="634742"/>
            <a:ext cx="67687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600" b="1" dirty="0"/>
              <a:t>Способ выделения в отдельное</a:t>
            </a:r>
            <a:r>
              <a:rPr lang="en-US" altLang="ru-RU" sz="1600" b="1" dirty="0"/>
              <a:t> </a:t>
            </a:r>
            <a:r>
              <a:rPr lang="ru-RU" altLang="ru-RU" sz="1600" b="1" dirty="0"/>
              <a:t>отношение/сущность</a:t>
            </a:r>
            <a:r>
              <a:rPr lang="en-US" altLang="ru-RU" sz="1600" b="1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59527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Семантика исходного отношения </a:t>
            </a:r>
            <a:r>
              <a:rPr lang="en-US" altLang="ru-RU" sz="2000" b="1" dirty="0">
                <a:solidFill>
                  <a:srgbClr val="C00000"/>
                </a:solidFill>
              </a:rPr>
              <a:t>“</a:t>
            </a:r>
            <a:r>
              <a:rPr lang="ru-RU" altLang="ru-RU" sz="2000" b="1" dirty="0">
                <a:solidFill>
                  <a:srgbClr val="C00000"/>
                </a:solidFill>
              </a:rPr>
              <a:t>Сотрудник</a:t>
            </a:r>
            <a:r>
              <a:rPr lang="en-US" altLang="ru-RU" sz="2000" b="1" dirty="0">
                <a:solidFill>
                  <a:srgbClr val="C00000"/>
                </a:solidFill>
              </a:rPr>
              <a:t>”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37DC2-D746-44F5-9819-C5A6D0C12302}"/>
              </a:ext>
            </a:extLst>
          </p:cNvPr>
          <p:cNvSpPr txBox="1"/>
          <p:nvPr/>
        </p:nvSpPr>
        <p:spPr>
          <a:xfrm>
            <a:off x="827584" y="461651"/>
            <a:ext cx="7704856" cy="4011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Один из используемых нами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видов семантики основан на отображении изучаемой модели данных в модель бизнеса.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Неполную, но полезную информацию о семантике в некоторых случаях можно получить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просто рассуждая об особенностях бизнеса и сопоставляя их с реализуемой схемой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данных.</a:t>
            </a:r>
          </a:p>
          <a:p>
            <a:pPr indent="360000" algn="just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Исходя из интуитивных соображений по поводу бизнес-процессов в отделах кадров или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других подразделений учитывающих работников, нетрудно сделать следующие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замечания:</a:t>
            </a:r>
          </a:p>
          <a:p>
            <a:pPr marL="342900" indent="-342900" algn="just">
              <a:spcAft>
                <a:spcPts val="4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Непонятно почему хобби всего два, а телефонов три. Если их больше, придётся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перестраивать схему. Это, как минимум, не удобно.</a:t>
            </a:r>
          </a:p>
          <a:p>
            <a:pPr marL="342900" indent="-342900" algn="just">
              <a:spcAft>
                <a:spcPts val="4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Сотрудник может по нескольку раз приниматься на работу, переводиться на другую должность, и увольняться. Это у нас никак не отображается. Проблема ключа!</a:t>
            </a:r>
          </a:p>
          <a:p>
            <a:pPr marL="342900" indent="-342900" algn="just">
              <a:spcAft>
                <a:spcPts val="4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Используя ещё один вид семантики, определенный через отображение рассматриваемой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сущности концептуального уровня в сущность физического уровня, можно было бы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прийти к выводу о том, что атрибуту "дата зачисления или увольнения" невозможно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присвоить тип дата. Это не удобно.</a:t>
            </a:r>
          </a:p>
          <a:p>
            <a:pPr indent="360000" algn="just">
              <a:spcAft>
                <a:spcPts val="4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Поскольку пример модельный, часть перечисленных смыслов не рассматриваем. Поэтому и в преобразованной схеме с семантикой не всё в порядке.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7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1900" b="1" dirty="0">
                <a:solidFill>
                  <a:srgbClr val="CE2816"/>
                </a:solidFill>
              </a:rPr>
              <a:t>Правила приведения к 1НФ способом выделения в отдельное отношение</a:t>
            </a:r>
            <a:endParaRPr lang="ru-RU" sz="1900" b="1" dirty="0">
              <a:solidFill>
                <a:srgbClr val="00009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F229F-FC0F-4546-93D6-AC3C6363562C}"/>
              </a:ext>
            </a:extLst>
          </p:cNvPr>
          <p:cNvSpPr txBox="1"/>
          <p:nvPr/>
        </p:nvSpPr>
        <p:spPr>
          <a:xfrm>
            <a:off x="791580" y="483518"/>
            <a:ext cx="756084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Разделить составные атрибуты (в примере выше это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Дата зачисления и увольнения</a:t>
            </a:r>
            <a:r>
              <a:rPr lang="en-US" altLang="ru-RU" sz="1300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) на простые (атомарные) (в примере это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Дата зачисления</a:t>
            </a:r>
            <a:r>
              <a:rPr lang="en-US" altLang="ru-RU" sz="1300" dirty="0">
                <a:solidFill>
                  <a:srgbClr val="000099"/>
                </a:solidFill>
              </a:rPr>
              <a:t>” </a:t>
            </a:r>
            <a:r>
              <a:rPr lang="ru-RU" altLang="ru-RU" sz="1300" dirty="0">
                <a:solidFill>
                  <a:srgbClr val="000099"/>
                </a:solidFill>
              </a:rPr>
              <a:t>и</a:t>
            </a:r>
            <a:r>
              <a:rPr lang="en-US" altLang="ru-RU" sz="1300" dirty="0">
                <a:solidFill>
                  <a:srgbClr val="000099"/>
                </a:solidFill>
              </a:rPr>
              <a:t> “</a:t>
            </a:r>
            <a:r>
              <a:rPr lang="ru-RU" altLang="ru-RU" sz="1300" dirty="0">
                <a:solidFill>
                  <a:srgbClr val="000099"/>
                </a:solidFill>
              </a:rPr>
              <a:t>Дата увольнения</a:t>
            </a:r>
            <a:r>
              <a:rPr lang="en-US" altLang="ru-RU" sz="1300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)</a:t>
            </a:r>
          </a:p>
          <a:p>
            <a:pPr indent="360000" algn="just" eaLnBrk="1" hangingPunct="1">
              <a:spcAft>
                <a:spcPts val="600"/>
              </a:spcAft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Выделить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повторяющиеся</a:t>
            </a:r>
            <a:r>
              <a:rPr lang="en-US" altLang="ru-RU" sz="1300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 (близкие по смыслу) атрибуты (в примере это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Хобби_</a:t>
            </a:r>
            <a:r>
              <a:rPr lang="en-US" altLang="ru-RU" sz="1300" dirty="0" err="1">
                <a:solidFill>
                  <a:srgbClr val="000099"/>
                </a:solidFill>
              </a:rPr>
              <a:t>i</a:t>
            </a:r>
            <a:r>
              <a:rPr lang="en-US" altLang="ru-RU" sz="1300" dirty="0">
                <a:solidFill>
                  <a:srgbClr val="000099"/>
                </a:solidFill>
              </a:rPr>
              <a:t>” </a:t>
            </a:r>
            <a:r>
              <a:rPr lang="ru-RU" altLang="ru-RU" sz="1300" dirty="0">
                <a:solidFill>
                  <a:srgbClr val="000099"/>
                </a:solidFill>
              </a:rPr>
              <a:t>и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 err="1">
                <a:solidFill>
                  <a:srgbClr val="000099"/>
                </a:solidFill>
              </a:rPr>
              <a:t>Тлф</a:t>
            </a:r>
            <a:r>
              <a:rPr lang="en-US" altLang="ru-RU" sz="1300" dirty="0">
                <a:solidFill>
                  <a:srgbClr val="000099"/>
                </a:solidFill>
              </a:rPr>
              <a:t>_j”</a:t>
            </a:r>
            <a:r>
              <a:rPr lang="ru-RU" altLang="ru-RU" sz="1300" dirty="0">
                <a:solidFill>
                  <a:srgbClr val="000099"/>
                </a:solidFill>
              </a:rPr>
              <a:t>), обращая внимание на их семантику; учесть, что все эти атрибуты зависят от ключа исходного отношения</a:t>
            </a:r>
          </a:p>
          <a:p>
            <a:pPr indent="360000" algn="just" eaLnBrk="1" hangingPunct="1">
              <a:spcAft>
                <a:spcPts val="600"/>
              </a:spcAft>
              <a:defRPr/>
            </a:pP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Свернув</a:t>
            </a:r>
            <a:r>
              <a:rPr lang="en-US" altLang="ru-RU" sz="1300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 каждую такую группу атрибутов в один атрибут, и, используя теорему </a:t>
            </a:r>
            <a:r>
              <a:rPr lang="ru-RU" altLang="ru-RU" sz="1300" dirty="0" err="1">
                <a:solidFill>
                  <a:srgbClr val="000099"/>
                </a:solidFill>
              </a:rPr>
              <a:t>Хиса</a:t>
            </a:r>
            <a:r>
              <a:rPr lang="ru-RU" altLang="ru-RU" sz="1300" dirty="0">
                <a:solidFill>
                  <a:srgbClr val="000099"/>
                </a:solidFill>
              </a:rPr>
              <a:t>, создать новую справочную сущность/отношение,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ключ которой состоит из ключа исходного отношения и полученного обобщающего атрибута</a:t>
            </a:r>
          </a:p>
          <a:p>
            <a:pPr indent="360000" algn="just" eaLnBrk="1" hangingPunct="1">
              <a:spcAft>
                <a:spcPts val="600"/>
              </a:spcAft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Установить </a:t>
            </a:r>
            <a:r>
              <a:rPr lang="ru-RU" altLang="ru-RU" sz="1300" b="1" dirty="0">
                <a:solidFill>
                  <a:srgbClr val="000099"/>
                </a:solidFill>
              </a:rPr>
              <a:t>идентифицирующую связь</a:t>
            </a:r>
            <a:r>
              <a:rPr lang="ru-RU" altLang="ru-RU" sz="1300" dirty="0">
                <a:solidFill>
                  <a:srgbClr val="000099"/>
                </a:solidFill>
              </a:rPr>
              <a:t> типа 1:</a:t>
            </a:r>
            <a:r>
              <a:rPr lang="en-US" altLang="ru-RU" sz="1300" dirty="0">
                <a:solidFill>
                  <a:srgbClr val="000099"/>
                </a:solidFill>
              </a:rPr>
              <a:t>N </a:t>
            </a:r>
            <a:r>
              <a:rPr lang="ru-RU" altLang="ru-RU" sz="1300" dirty="0">
                <a:solidFill>
                  <a:srgbClr val="000099"/>
                </a:solidFill>
              </a:rPr>
              <a:t>от исходной сущности к каждой созданной справочной сущности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300" b="1" u="sng" dirty="0"/>
              <a:t>Замечание</a:t>
            </a:r>
            <a:r>
              <a:rPr lang="ru-RU" altLang="ru-RU" sz="1300" b="1" dirty="0"/>
              <a:t>: </a:t>
            </a:r>
            <a:r>
              <a:rPr lang="ru-RU" altLang="ru-RU" sz="1300" dirty="0">
                <a:solidFill>
                  <a:srgbClr val="000099"/>
                </a:solidFill>
              </a:rPr>
              <a:t>Заметьте, что </a:t>
            </a:r>
            <a:r>
              <a:rPr lang="ru-RU" altLang="ru-RU" sz="13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300" dirty="0">
                <a:solidFill>
                  <a:srgbClr val="000099"/>
                </a:solidFill>
              </a:rPr>
              <a:t> атрибутов в новых сущностях в примере выше не существует.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1D2E5-467C-4BC7-89E8-9B665C73321B}"/>
              </a:ext>
            </a:extLst>
          </p:cNvPr>
          <p:cNvSpPr txBox="1"/>
          <p:nvPr/>
        </p:nvSpPr>
        <p:spPr>
          <a:xfrm>
            <a:off x="899592" y="3284285"/>
            <a:ext cx="7452828" cy="12926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Почему связь должна быть идентифицирующей? Потому, что выделенные справочные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сущности только уточняют свойства основной сущности и без привязки к основной сущности эта особенность (т. е. уточнение) теряется.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Например, на слайде 11 справочная сущность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хобби</a:t>
            </a:r>
            <a:r>
              <a:rPr lang="en-US" altLang="ru-RU" sz="1300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 имеет смысл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хобби данного сотрудника</a:t>
            </a:r>
            <a:r>
              <a:rPr lang="en-US" altLang="ru-RU" sz="1300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, а без привязки её смыслом будет </a:t>
            </a:r>
            <a:r>
              <a:rPr lang="en-US" altLang="ru-RU" sz="1300" dirty="0">
                <a:solidFill>
                  <a:srgbClr val="000099"/>
                </a:solidFill>
              </a:rPr>
              <a:t>“</a:t>
            </a:r>
            <a:r>
              <a:rPr lang="ru-RU" altLang="ru-RU" sz="1300" dirty="0">
                <a:solidFill>
                  <a:srgbClr val="000099"/>
                </a:solidFill>
              </a:rPr>
              <a:t>хобби вообще</a:t>
            </a:r>
            <a:r>
              <a:rPr lang="en-US" altLang="ru-RU" sz="1300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, что не соответствует семантике исходной сущности. </a:t>
            </a:r>
          </a:p>
        </p:txBody>
      </p:sp>
    </p:spTree>
    <p:extLst>
      <p:ext uri="{BB962C8B-B14F-4D97-AF65-F5344CB8AC3E}">
        <p14:creationId xmlns:p14="http://schemas.microsoft.com/office/powerpoint/2010/main" val="244076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Два способа приведения к 1НФ</a:t>
            </a:r>
            <a:endParaRPr lang="ru-RU" sz="2000" b="1" dirty="0">
              <a:solidFill>
                <a:srgbClr val="000099"/>
              </a:solidFill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8D85BE9-25C6-464F-9F99-A97B6C3B8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55526"/>
            <a:ext cx="7632848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EADD4485-4EFE-4636-80F2-2E164063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457713"/>
            <a:ext cx="7632847" cy="10327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ru-RU" altLang="ru-RU" sz="14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400" dirty="0"/>
              <a:t>Если отношение приведено к 1НФ, то для соответствующей таблицы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400" dirty="0"/>
              <a:t>(физический уровень):</a:t>
            </a:r>
          </a:p>
          <a:p>
            <a:pPr marL="285750" indent="-2857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altLang="ru-RU" sz="1400" dirty="0"/>
              <a:t>в столбцах данные одного скалярного типа, то есть ячейки таблицы </a:t>
            </a:r>
            <a:r>
              <a:rPr lang="ru-RU" altLang="ru-RU" sz="1400" dirty="0" err="1"/>
              <a:t>атомарны</a:t>
            </a:r>
            <a:r>
              <a:rPr lang="ru-RU" altLang="ru-RU" sz="1400" dirty="0"/>
              <a:t>;</a:t>
            </a:r>
          </a:p>
          <a:p>
            <a:pPr marL="285750" indent="-28575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ru-RU" altLang="ru-RU" sz="1400" dirty="0"/>
              <a:t>нет дублирования</a:t>
            </a:r>
            <a:r>
              <a:rPr lang="en-US" altLang="ru-RU" sz="1400" dirty="0"/>
              <a:t> </a:t>
            </a:r>
            <a:r>
              <a:rPr lang="ru-RU" altLang="ru-RU" sz="1400" dirty="0"/>
              <a:t>строк.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ru-RU" altLang="ru-RU" sz="1800" dirty="0"/>
          </a:p>
        </p:txBody>
      </p:sp>
    </p:spTree>
    <p:extLst>
      <p:ext uri="{BB962C8B-B14F-4D97-AF65-F5344CB8AC3E}">
        <p14:creationId xmlns:p14="http://schemas.microsoft.com/office/powerpoint/2010/main" val="411117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Сильные и слабые сущности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65C9B40-F887-4CB2-9CEB-3ABE649CBD95}"/>
              </a:ext>
            </a:extLst>
          </p:cNvPr>
          <p:cNvSpPr/>
          <p:nvPr/>
        </p:nvSpPr>
        <p:spPr>
          <a:xfrm>
            <a:off x="755576" y="461651"/>
            <a:ext cx="777686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 Вспомним, что сущности (и отношения) бывают двух видов: </a:t>
            </a:r>
            <a:r>
              <a:rPr lang="ru-RU" altLang="ru-RU" sz="1400" b="1" dirty="0">
                <a:solidFill>
                  <a:srgbClr val="000099"/>
                </a:solidFill>
              </a:rPr>
              <a:t>слабые (зависимые) и сильные (независимые).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Сильная сущность существует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сама по себе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 Первичные ключи у нее тоже свои, то есть определяются только своими атрибутами (свойствами). На </a:t>
            </a:r>
            <a:r>
              <a:rPr lang="en-US" altLang="ru-RU" sz="1400" dirty="0">
                <a:solidFill>
                  <a:srgbClr val="000099"/>
                </a:solidFill>
              </a:rPr>
              <a:t>ER</a:t>
            </a:r>
            <a:r>
              <a:rPr lang="ru-RU" altLang="ru-RU" sz="1400" dirty="0">
                <a:solidFill>
                  <a:srgbClr val="000099"/>
                </a:solidFill>
              </a:rPr>
              <a:t>-диаграммах в </a:t>
            </a:r>
            <a:r>
              <a:rPr lang="en-US" altLang="ru-RU" sz="1400" dirty="0" err="1">
                <a:solidFill>
                  <a:srgbClr val="000099"/>
                </a:solidFill>
              </a:rPr>
              <a:t>ERWin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сильные сущности представляются прямоугольниками.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Слабая сущность для идентификации своих экземпляров требует </a:t>
            </a:r>
            <a:r>
              <a:rPr lang="ru-RU" altLang="ru-RU" sz="1400" b="1" dirty="0">
                <a:solidFill>
                  <a:srgbClr val="000099"/>
                </a:solidFill>
              </a:rPr>
              <a:t>привязки</a:t>
            </a:r>
            <a:r>
              <a:rPr lang="ru-RU" altLang="ru-RU" sz="1400" dirty="0">
                <a:solidFill>
                  <a:srgbClr val="000099"/>
                </a:solidFill>
              </a:rPr>
              <a:t> к экземпляру связанной с ней, другой </a:t>
            </a:r>
            <a:r>
              <a:rPr lang="ru-RU" altLang="ru-RU" sz="1400" b="1" dirty="0">
                <a:solidFill>
                  <a:srgbClr val="000099"/>
                </a:solidFill>
              </a:rPr>
              <a:t>сильной или слабой</a:t>
            </a:r>
            <a:r>
              <a:rPr lang="ru-RU" altLang="ru-RU" sz="1400" dirty="0">
                <a:solidFill>
                  <a:srgbClr val="000099"/>
                </a:solidFill>
              </a:rPr>
              <a:t>, сущности. Первичный ключ слабой сущности использует ключевые поля этой связанной с ней сущности. Происходит миграция первичного ключа сильной сущности в первичный ключ связанной слабой сущности. На ER-диаграмме в </a:t>
            </a:r>
            <a:r>
              <a:rPr lang="en-US" altLang="ru-RU" sz="1400" dirty="0" err="1">
                <a:solidFill>
                  <a:srgbClr val="000099"/>
                </a:solidFill>
              </a:rPr>
              <a:t>ERWin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слабая сущность представляется прямоугольником с закругленными углами.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Сущности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хобби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телефон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слабые, а преобразованная или исходная сущность</a:t>
            </a:r>
            <a:r>
              <a:rPr lang="en-US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dirty="0">
                <a:solidFill>
                  <a:srgbClr val="000099"/>
                </a:solidFill>
              </a:rPr>
              <a:t>сотрудник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сильная.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Замечание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Не следует считать, что слабая сущность определяется через связь только с сильной сущностью. На другом конце связи может быть и другая слабая сущность.</a:t>
            </a:r>
          </a:p>
        </p:txBody>
      </p:sp>
    </p:spTree>
    <p:extLst>
      <p:ext uri="{BB962C8B-B14F-4D97-AF65-F5344CB8AC3E}">
        <p14:creationId xmlns:p14="http://schemas.microsoft.com/office/powerpoint/2010/main" val="2837317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Замечание о </a:t>
            </a:r>
            <a:r>
              <a:rPr lang="ru-RU" altLang="ru-RU" sz="2000" b="1" dirty="0" err="1">
                <a:solidFill>
                  <a:srgbClr val="CE2816"/>
                </a:solidFill>
              </a:rPr>
              <a:t>непервой</a:t>
            </a:r>
            <a:r>
              <a:rPr lang="ru-RU" altLang="ru-RU" sz="2000" b="1" dirty="0">
                <a:solidFill>
                  <a:srgbClr val="CE2816"/>
                </a:solidFill>
              </a:rPr>
              <a:t> нормальной форме (Н1НФ, </a:t>
            </a:r>
            <a:r>
              <a:rPr lang="en-US" altLang="ru-RU" sz="2000" b="1" dirty="0">
                <a:solidFill>
                  <a:srgbClr val="CE2816"/>
                </a:solidFill>
              </a:rPr>
              <a:t>NFNF, NF</a:t>
            </a:r>
            <a:r>
              <a:rPr lang="en-US" altLang="ru-RU" sz="2000" b="1" baseline="30000" dirty="0">
                <a:solidFill>
                  <a:srgbClr val="CE2816"/>
                </a:solidFill>
              </a:rPr>
              <a:t>2</a:t>
            </a:r>
            <a:r>
              <a:rPr lang="ru-RU" altLang="ru-RU" sz="2000" b="1" dirty="0">
                <a:solidFill>
                  <a:srgbClr val="CE2816"/>
                </a:solidFill>
              </a:rPr>
              <a:t>)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7F7E1EE-D5BC-4B8B-88DE-CC4BE423ECB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555526"/>
            <a:ext cx="7272808" cy="209849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1НФ удовлетворяющая условию 1НФк, но не удовлетворяющая условию 1НФа называется </a:t>
            </a:r>
            <a:r>
              <a:rPr lang="ru-RU" altLang="ru-RU" sz="1400" b="1" dirty="0" err="1">
                <a:solidFill>
                  <a:srgbClr val="000099"/>
                </a:solidFill>
              </a:rPr>
              <a:t>непервой</a:t>
            </a:r>
            <a:r>
              <a:rPr lang="ru-RU" altLang="ru-RU" sz="1400" b="1" dirty="0">
                <a:solidFill>
                  <a:srgbClr val="000099"/>
                </a:solidFill>
              </a:rPr>
              <a:t> нормальной формой (Н1НФ, </a:t>
            </a:r>
            <a:r>
              <a:rPr lang="en-US" altLang="ru-RU" sz="1400" b="1" dirty="0">
                <a:solidFill>
                  <a:srgbClr val="000099"/>
                </a:solidFill>
              </a:rPr>
              <a:t>NFNF, NF</a:t>
            </a:r>
            <a:r>
              <a:rPr lang="en-US" altLang="ru-RU" sz="1400" b="1" baseline="30000" dirty="0">
                <a:solidFill>
                  <a:srgbClr val="000099"/>
                </a:solidFill>
              </a:rPr>
              <a:t>2</a:t>
            </a:r>
            <a:r>
              <a:rPr lang="ru-RU" altLang="ru-RU" sz="1400" b="1" dirty="0">
                <a:solidFill>
                  <a:srgbClr val="000099"/>
                </a:solidFill>
              </a:rPr>
              <a:t>).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Основное преимущество модели, развиваемой на основе Н1НФ, в том, что хранить в базе можно  значения не только атомарных, но и конструируемых, в том числе, реляционно-</a:t>
            </a:r>
            <a:r>
              <a:rPr lang="ru-RU" altLang="ru-RU" sz="1400" dirty="0" err="1">
                <a:solidFill>
                  <a:srgbClr val="000099"/>
                </a:solidFill>
              </a:rPr>
              <a:t>значных</a:t>
            </a:r>
            <a:r>
              <a:rPr lang="ru-RU" altLang="ru-RU" sz="1400" dirty="0">
                <a:solidFill>
                  <a:srgbClr val="000099"/>
                </a:solidFill>
              </a:rPr>
              <a:t> типов. В частности, некоторые отношения могут содержать вложенные отношения. Тем самым устраняется один из основных недостатков реляционного подхода – отсутствие агрегатов в значениях.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В этом курсе мы вспомним Н1НФ при изучении объектных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14282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Аномалии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B3DAF3B-F282-4572-A901-34EB11E7F2E2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1"/>
            <a:ext cx="7776864" cy="419833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>
              <a:spcBef>
                <a:spcPts val="0"/>
              </a:spcBef>
              <a:spcAft>
                <a:spcPts val="400"/>
              </a:spcAft>
              <a:buFontTx/>
              <a:buNone/>
              <a:defRPr/>
            </a:pPr>
            <a:r>
              <a:rPr lang="ru-RU" sz="1300" dirty="0">
                <a:solidFill>
                  <a:srgbClr val="000099"/>
                </a:solidFill>
              </a:rPr>
              <a:t>Семантика определяется прагматикой и потому может задаваться не обязательно  единственным образом. Перечислим три варианта определения семантики: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defRPr/>
            </a:pPr>
            <a:r>
              <a:rPr lang="ru-RU" sz="1300" dirty="0">
                <a:solidFill>
                  <a:srgbClr val="000099"/>
                </a:solidFill>
              </a:rPr>
              <a:t>семантика с точки зрения соответствия: а) концептуальной модели данных б) моделям  бизнес-процессов; определяет смыслы данных;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defRPr/>
            </a:pPr>
            <a:r>
              <a:rPr lang="ru-RU" sz="1300" dirty="0">
                <a:solidFill>
                  <a:srgbClr val="000099"/>
                </a:solidFill>
              </a:rPr>
              <a:t>семантика с точки зрения соответствия: а) логической/физической модели б) моделям систем запросов и манипуляций данными на выбранной архитектуре реализации; не меняет смыслов данных; определяет, например, необходимость и варианты </a:t>
            </a:r>
            <a:r>
              <a:rPr lang="ru-RU" sz="1300" dirty="0" err="1">
                <a:solidFill>
                  <a:srgbClr val="000099"/>
                </a:solidFill>
              </a:rPr>
              <a:t>денормализации</a:t>
            </a:r>
            <a:r>
              <a:rPr lang="ru-RU" sz="1300" dirty="0">
                <a:solidFill>
                  <a:srgbClr val="000099"/>
                </a:solidFill>
              </a:rPr>
              <a:t>.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defRPr/>
            </a:pPr>
            <a:r>
              <a:rPr lang="ru-RU" sz="1300" dirty="0">
                <a:solidFill>
                  <a:srgbClr val="000099"/>
                </a:solidFill>
              </a:rPr>
              <a:t>семантика с точки зрения соответствия: а) концептуальной модели данных б) физической модели данных; определяет вариант типизации, задания ограничений целостности, эмулирование элементов моделей данных. </a:t>
            </a:r>
          </a:p>
          <a:p>
            <a:pPr marL="0" indent="360000" algn="just">
              <a:spcBef>
                <a:spcPts val="0"/>
              </a:spcBef>
              <a:spcAft>
                <a:spcPts val="400"/>
              </a:spcAft>
              <a:buFontTx/>
              <a:buNone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Аномалии могут пониматься как несоответствие правил работы в моделях сопоставляемых в определении семантики, или же как несоответствия семантики двух этих моделей. </a:t>
            </a:r>
            <a:endParaRPr lang="ru-RU" sz="1300" dirty="0">
              <a:solidFill>
                <a:srgbClr val="000099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400"/>
              </a:spcAft>
              <a:buFontTx/>
              <a:buNone/>
              <a:defRPr/>
            </a:pPr>
            <a:r>
              <a:rPr lang="ru-RU" altLang="ru-RU" sz="1300" b="1" dirty="0">
                <a:solidFill>
                  <a:srgbClr val="000099"/>
                </a:solidFill>
              </a:rPr>
              <a:t>Цель нормализации это как раз устранение аномалий возникающих при включении, обновлении и удалении данных</a:t>
            </a:r>
          </a:p>
          <a:p>
            <a:pPr marL="0" indent="360000" algn="just">
              <a:spcBef>
                <a:spcPts val="0"/>
              </a:spcBef>
              <a:spcAft>
                <a:spcPts val="400"/>
              </a:spcAft>
              <a:buFontTx/>
              <a:buNone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Невозможность отображения ограничений может быть связана с особенностями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разработанной схемы, а может определяться выбранной моделью данных или особенностями СУБД.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400"/>
              </a:spcAft>
              <a:buFontTx/>
              <a:buNone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Например, в реляционной модели не реализуются правила, требующие разбора значений атрибутов, которые считаются атомарными.</a:t>
            </a:r>
            <a:endParaRPr lang="en-GB" altLang="ru-RU" sz="1300" kern="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91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Пример проектирования через контекстное отношение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DC07166D-B17B-4E19-AF1F-FEC4C0E0F392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776864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Рассмотрим в качестве примера странное медицинское учреждение. В нём есть врачи, к нему обращаются пациенты, которым назначают физиотерапевтические процедуры и лекарства, но не ставят диагнозы. Фиксируются побочные эффекты от применения назначенных лекарств.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Кроме отсутствия диагнозов, странностей у нашего учреждения много. Из </a:t>
            </a:r>
            <a:r>
              <a:rPr lang="ru-RU" altLang="ru-RU" sz="1400" dirty="0" err="1">
                <a:solidFill>
                  <a:srgbClr val="000099"/>
                </a:solidFill>
              </a:rPr>
              <a:t>временн</a:t>
            </a:r>
            <a:r>
              <a:rPr lang="en-US" altLang="ru-RU" sz="1400" dirty="0">
                <a:solidFill>
                  <a:srgbClr val="000099"/>
                </a:solidFill>
              </a:rPr>
              <a:t>`</a:t>
            </a:r>
            <a:r>
              <a:rPr lang="ru-RU" altLang="ru-RU" sz="1400" dirty="0" err="1">
                <a:solidFill>
                  <a:srgbClr val="000099"/>
                </a:solidFill>
              </a:rPr>
              <a:t>ых</a:t>
            </a:r>
            <a:r>
              <a:rPr lang="ru-RU" altLang="ru-RU" sz="1400" dirty="0">
                <a:solidFill>
                  <a:srgbClr val="000099"/>
                </a:solidFill>
              </a:rPr>
              <a:t> (темпоральных) атрибутов фиксируется только время выполнения процедуры. Неплохо было бы кроме даты процедуры отмечать ещё дату приёма врача на работу и не только это.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При подходе сверху вниз все атрибуты собираем в единственное отношение, которое называется контекстом в теории называемой формальным анализом концептов (</a:t>
            </a:r>
            <a:r>
              <a:rPr lang="en-US" altLang="ru-RU" sz="1400" dirty="0">
                <a:solidFill>
                  <a:srgbClr val="000099"/>
                </a:solidFill>
              </a:rPr>
              <a:t>Formal Concept Analysis</a:t>
            </a:r>
            <a:r>
              <a:rPr lang="ru-RU" altLang="ru-RU" sz="1400" dirty="0">
                <a:solidFill>
                  <a:srgbClr val="000099"/>
                </a:solidFill>
              </a:rPr>
              <a:t>).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Замечание 1</a:t>
            </a:r>
            <a:r>
              <a:rPr lang="ru-RU" altLang="ru-RU" sz="1400" b="1" i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В реальных приложениях число атрибутов в контексте многие сотни и тысячи. Анализировать такую конструкцию практически не возможно. Поэтому выбран примитивный пример, что не помешает нам разобраться с аномалиями.</a:t>
            </a:r>
          </a:p>
        </p:txBody>
      </p:sp>
    </p:spTree>
    <p:extLst>
      <p:ext uri="{BB962C8B-B14F-4D97-AF65-F5344CB8AC3E}">
        <p14:creationId xmlns:p14="http://schemas.microsoft.com/office/powerpoint/2010/main" val="101446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Аномалии включения,</a:t>
            </a:r>
            <a:r>
              <a:rPr lang="en-US" altLang="ru-RU" sz="2000" b="1" dirty="0">
                <a:solidFill>
                  <a:srgbClr val="CE2816"/>
                </a:solidFill>
              </a:rPr>
              <a:t> </a:t>
            </a:r>
            <a:r>
              <a:rPr lang="ru-RU" altLang="ru-RU" sz="2000" b="1" dirty="0">
                <a:solidFill>
                  <a:srgbClr val="CE2816"/>
                </a:solidFill>
              </a:rPr>
              <a:t>удаления и </a:t>
            </a:r>
            <a:r>
              <a:rPr lang="ru-RU" altLang="ru-RU" sz="2000" b="1" dirty="0">
                <a:solidFill>
                  <a:srgbClr val="C00000"/>
                </a:solidFill>
              </a:rPr>
              <a:t>обновления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331EE-4A4C-48A2-963B-6EF4B7F4B5B2}"/>
              </a:ext>
            </a:extLst>
          </p:cNvPr>
          <p:cNvSpPr txBox="1"/>
          <p:nvPr/>
        </p:nvSpPr>
        <p:spPr>
          <a:xfrm>
            <a:off x="755576" y="483518"/>
            <a:ext cx="2088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sz="1400" b="1" dirty="0">
                <a:solidFill>
                  <a:srgbClr val="000099"/>
                </a:solidFill>
              </a:rPr>
              <a:t>Исходное отношение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16F58-EF61-4405-A5A6-9BA0C937B4F6}"/>
              </a:ext>
            </a:extLst>
          </p:cNvPr>
          <p:cNvSpPr txBox="1"/>
          <p:nvPr/>
        </p:nvSpPr>
        <p:spPr>
          <a:xfrm>
            <a:off x="755576" y="1419622"/>
            <a:ext cx="3240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sz="1400" b="1" dirty="0">
                <a:solidFill>
                  <a:srgbClr val="000099"/>
                </a:solidFill>
              </a:rPr>
              <a:t>Декомпозированное отношение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0D769E-D383-40B4-91E3-66BD835C9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13162"/>
            <a:ext cx="6170617" cy="703291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4D9DB7A2-5597-4862-8DEF-34AC0958F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57509"/>
            <a:ext cx="4752528" cy="365128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C3207860-D4FE-45FA-A639-5F53F6D94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2077776"/>
            <a:ext cx="2664296" cy="365128"/>
          </a:xfrm>
          <a:prstGeom prst="rect">
            <a:avLst/>
          </a:prstGeom>
        </p:spPr>
      </p:pic>
      <p:pic>
        <p:nvPicPr>
          <p:cNvPr id="12" name="table">
            <a:extLst>
              <a:ext uri="{FF2B5EF4-FFF2-40B4-BE49-F238E27FC236}">
                <a16:creationId xmlns:a16="http://schemas.microsoft.com/office/drawing/2014/main" id="{D421F8E0-24D6-4195-9163-BDAA91A0D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10" y="3473014"/>
            <a:ext cx="6984776" cy="6123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72754D-E93F-4091-9BDD-467F1709C4BE}"/>
              </a:ext>
            </a:extLst>
          </p:cNvPr>
          <p:cNvSpPr txBox="1"/>
          <p:nvPr/>
        </p:nvSpPr>
        <p:spPr>
          <a:xfrm>
            <a:off x="746311" y="1782914"/>
            <a:ext cx="3240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sz="1400" b="1" dirty="0">
                <a:solidFill>
                  <a:srgbClr val="C00000"/>
                </a:solidFill>
              </a:rPr>
              <a:t>Врач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46B8B-C87E-4447-B39A-FBA129789C30}"/>
              </a:ext>
            </a:extLst>
          </p:cNvPr>
          <p:cNvSpPr txBox="1"/>
          <p:nvPr/>
        </p:nvSpPr>
        <p:spPr>
          <a:xfrm>
            <a:off x="741910" y="2442904"/>
            <a:ext cx="3240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sz="1400" b="1" dirty="0">
                <a:solidFill>
                  <a:srgbClr val="C00000"/>
                </a:solidFill>
              </a:rPr>
              <a:t>Пациент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62452-4D3C-42C8-842E-E48E15EBC9C5}"/>
              </a:ext>
            </a:extLst>
          </p:cNvPr>
          <p:cNvSpPr txBox="1"/>
          <p:nvPr/>
        </p:nvSpPr>
        <p:spPr>
          <a:xfrm>
            <a:off x="747250" y="310972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sz="1400" b="1" dirty="0" err="1">
                <a:solidFill>
                  <a:srgbClr val="C00000"/>
                </a:solidFill>
              </a:rPr>
              <a:t>Врач_и_пациент</a:t>
            </a:r>
            <a:endParaRPr lang="ru-RU" altLang="ru-RU" sz="1400" b="1" dirty="0">
              <a:solidFill>
                <a:srgbClr val="C00000"/>
              </a:solidFill>
            </a:endParaRPr>
          </a:p>
        </p:txBody>
      </p:sp>
      <p:sp>
        <p:nvSpPr>
          <p:cNvPr id="17" name="Скругленная прямоугольная выноска 1">
            <a:extLst>
              <a:ext uri="{FF2B5EF4-FFF2-40B4-BE49-F238E27FC236}">
                <a16:creationId xmlns:a16="http://schemas.microsoft.com/office/drawing/2014/main" id="{200FEB6E-727C-4CF6-9268-5EE7B87C7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1600278"/>
            <a:ext cx="1692453" cy="490413"/>
          </a:xfrm>
          <a:prstGeom prst="wedgeRoundRectCallout">
            <a:avLst>
              <a:gd name="adj1" fmla="val -50261"/>
              <a:gd name="adj2" fmla="val -98713"/>
              <a:gd name="adj3" fmla="val 16667"/>
            </a:avLst>
          </a:prstGeom>
          <a:noFill/>
          <a:ln w="15875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Это отношение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и есть контекст</a:t>
            </a:r>
          </a:p>
        </p:txBody>
      </p:sp>
    </p:spTree>
    <p:extLst>
      <p:ext uri="{BB962C8B-B14F-4D97-AF65-F5344CB8AC3E}">
        <p14:creationId xmlns:p14="http://schemas.microsoft.com/office/powerpoint/2010/main" val="36763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Цели лекции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755576" y="461651"/>
            <a:ext cx="763284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Теперь, когда мы уже знакомы с реляционной алгеброй и понимаем предназначение теоремы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, можно приступить к изучению </a:t>
            </a:r>
            <a:r>
              <a:rPr lang="ru-RU" altLang="ru-RU" sz="1400" i="1" dirty="0">
                <a:solidFill>
                  <a:srgbClr val="000099"/>
                </a:solidFill>
              </a:rPr>
              <a:t>процессов </a:t>
            </a:r>
            <a:r>
              <a:rPr lang="ru-RU" altLang="ru-RU" sz="1400" b="1" dirty="0">
                <a:solidFill>
                  <a:srgbClr val="000099"/>
                </a:solidFill>
              </a:rPr>
              <a:t>нормализации схемы базы данных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u="sng" dirty="0">
                <a:solidFill>
                  <a:srgbClr val="000099"/>
                </a:solidFill>
              </a:rPr>
              <a:t>Что вспомнить</a:t>
            </a:r>
            <a:r>
              <a:rPr lang="ru-RU" altLang="ru-RU" sz="1400" dirty="0">
                <a:solidFill>
                  <a:srgbClr val="000099"/>
                </a:solidFill>
              </a:rPr>
              <a:t>: Понятия </a:t>
            </a:r>
            <a:r>
              <a:rPr lang="ru-RU" altLang="ru-RU" sz="1400" i="1" dirty="0">
                <a:solidFill>
                  <a:srgbClr val="000099"/>
                </a:solidFill>
              </a:rPr>
              <a:t>сильной и слабой сущностей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Мы сформируем понятие </a:t>
            </a:r>
            <a:r>
              <a:rPr lang="ru-RU" altLang="ru-RU" sz="1400" b="1" dirty="0">
                <a:solidFill>
                  <a:srgbClr val="000099"/>
                </a:solidFill>
              </a:rPr>
              <a:t>аномалии</a:t>
            </a:r>
            <a:r>
              <a:rPr lang="ru-RU" altLang="ru-RU" sz="1400" dirty="0">
                <a:solidFill>
                  <a:srgbClr val="000099"/>
                </a:solidFill>
              </a:rPr>
              <a:t> – несоответствия между ограничениями целостности концептуальной и логической (а также физической) схем данных. Цель нормализации это как раз устранение аномалий при выполнении включений, обновлений и удалений данных.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Будут рассмотрены четыре первые нормальные формы (1-я, 2-я, 3-я и НФБК). В одну группу они объединяются потому, что их определения основаны на классическом понятии функции, заданной на схеме отношения, и на теореме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Ещё две нормальные формы (четвёртая и пятая) потребуют модифицировать определение функциональной зависимости. Последняя нормальная форма домен-ключ знаменует возвращение к истокам – логическому подходу к реляционной теории.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заключение будет рекомендован способ получения схемы базы в первых четырех нормальных формах, почти всегда пригодный и достаточный для создания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правильных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баз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75756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1800" b="1" dirty="0">
                <a:solidFill>
                  <a:srgbClr val="CE2816"/>
                </a:solidFill>
              </a:rPr>
              <a:t>Аномалии включения, удаления и обновления для исходного отношения</a:t>
            </a:r>
            <a:endParaRPr lang="ru-RU" sz="1800" b="1" dirty="0">
              <a:solidFill>
                <a:srgbClr val="000099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7BBBAE-7A9E-4A29-B66F-7749A47CFC0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776864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spcAft>
                <a:spcPts val="400"/>
              </a:spcAft>
              <a:buFontTx/>
              <a:buNone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Отметим, что семантика этого отношения-контекста совершенно безобразна. Например,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нельзя записать диагноз, нельзя отметить период времени, в который врач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работал/работает в нашем странном учреждении. 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400"/>
              </a:spcAft>
              <a:buFontTx/>
              <a:buNone/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Находим аномалии по введению, удалению и обновлению записей, предполагая, что концептуальная модель нам известна.</a:t>
            </a:r>
          </a:p>
          <a:p>
            <a:pPr algn="just" eaLnBrk="1" hangingPunct="1">
              <a:spcBef>
                <a:spcPts val="0"/>
              </a:spcBef>
              <a:spcAft>
                <a:spcPts val="400"/>
              </a:spcAft>
              <a:buFont typeface="+mj-lt"/>
              <a:buAutoNum type="alphaLcParenR"/>
              <a:defRPr/>
            </a:pPr>
            <a:r>
              <a:rPr lang="ru-RU" altLang="ru-RU" sz="1300" b="1" dirty="0"/>
              <a:t>Аномалии включения: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если с больным ничего не делалось, то сведения о нем можно ввести только в виде фиктивных записей, приписав ему врача, процедуру и лекарство;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если врач ничего не делал, то сведения о нем можно ввести только в виде фиктивных записей, придумав дату, пациента, и пр.;</a:t>
            </a:r>
          </a:p>
          <a:p>
            <a:pPr algn="just" eaLnBrk="1" hangingPunct="1">
              <a:spcBef>
                <a:spcPts val="0"/>
              </a:spcBef>
              <a:spcAft>
                <a:spcPts val="400"/>
              </a:spcAft>
              <a:buFont typeface="+mj-lt"/>
              <a:buAutoNum type="alphaLcParenR" startAt="2"/>
              <a:defRPr/>
            </a:pPr>
            <a:r>
              <a:rPr lang="ru-RU" altLang="ru-RU" sz="1300" b="1" dirty="0"/>
              <a:t>Аномалии удаления: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если сведения о закончившем курс пациенте удаляются, то удалятся  сведения о враче, если он работал с этим единственным пациентом;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если сменить препарат, то удаляются сведения о побочном эффекте, которые могут быть уникальными</a:t>
            </a:r>
          </a:p>
          <a:p>
            <a:pPr algn="just" eaLnBrk="1" hangingPunct="1">
              <a:spcBef>
                <a:spcPts val="0"/>
              </a:spcBef>
              <a:spcAft>
                <a:spcPts val="400"/>
              </a:spcAft>
              <a:buFont typeface="+mj-lt"/>
              <a:buAutoNum type="alphaLcParenR" startAt="3"/>
              <a:defRPr/>
            </a:pPr>
            <a:r>
              <a:rPr lang="ru-RU" altLang="ru-RU" sz="1300" b="1" dirty="0"/>
              <a:t>Аномалии обновления:</a:t>
            </a:r>
          </a:p>
          <a:p>
            <a:pPr algn="just">
              <a:spcBef>
                <a:spcPts val="0"/>
              </a:spcBef>
              <a:spcAft>
                <a:spcPts val="400"/>
              </a:spcAft>
              <a:defRPr/>
            </a:pPr>
            <a:r>
              <a:rPr lang="ru-RU" altLang="ru-RU" sz="1300" dirty="0">
                <a:solidFill>
                  <a:srgbClr val="000099"/>
                </a:solidFill>
              </a:rPr>
              <a:t>если курс лечения повторяется и если между сеансами пациент меняет адрес, то первый найденный адрес может быть устаревшим.</a:t>
            </a:r>
            <a:endParaRPr lang="en-GB" altLang="ru-RU" sz="13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9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Аномалии преобразованной схемы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FFE01078-1932-4D0A-90A8-0314BE8B89D8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81012"/>
            <a:ext cx="7776864" cy="41069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преобразованном наборе отношений </a:t>
            </a:r>
            <a:r>
              <a:rPr lang="en-US" altLang="ru-RU" sz="1400" b="1" dirty="0"/>
              <a:t>“</a:t>
            </a:r>
            <a:r>
              <a:rPr lang="ru-RU" altLang="ru-RU" sz="1400" b="1" dirty="0"/>
              <a:t>Врач</a:t>
            </a:r>
            <a:r>
              <a:rPr lang="en-US" altLang="ru-RU" sz="1400" b="1" dirty="0"/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b="1" dirty="0"/>
              <a:t>“</a:t>
            </a:r>
            <a:r>
              <a:rPr lang="ru-RU" altLang="ru-RU" sz="1400" b="1" dirty="0"/>
              <a:t>Пациент</a:t>
            </a:r>
            <a:r>
              <a:rPr lang="en-US" altLang="ru-RU" sz="1400" b="1" dirty="0"/>
              <a:t>”</a:t>
            </a:r>
            <a:r>
              <a:rPr lang="ru-RU" altLang="ru-RU" sz="1400" b="1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b="1" dirty="0"/>
              <a:t>“</a:t>
            </a:r>
            <a:r>
              <a:rPr lang="ru-RU" altLang="ru-RU" sz="1400" b="1" dirty="0" err="1"/>
              <a:t>Врач_и_пациент</a:t>
            </a:r>
            <a:r>
              <a:rPr lang="en-US" altLang="ru-RU" sz="1400" b="1" dirty="0"/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часть аномалий устранена: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можно ввести сведения о пациенте, который не проходил лечение и сведения о враче, который ничего не делал;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altLang="ru-RU" sz="1400" dirty="0">
                <a:solidFill>
                  <a:srgbClr val="000099"/>
                </a:solidFill>
              </a:rPr>
              <a:t>после удалений сведений о больном остаются сведения о враче;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Изменение адреса больного затронет только отношение </a:t>
            </a:r>
            <a:r>
              <a:rPr lang="en-US" altLang="ru-RU" sz="1400" b="1" dirty="0"/>
              <a:t>“</a:t>
            </a:r>
            <a:r>
              <a:rPr lang="ru-RU" altLang="ru-RU" sz="1400" b="1" dirty="0"/>
              <a:t>Пациент</a:t>
            </a:r>
            <a:r>
              <a:rPr lang="en-US" altLang="ru-RU" sz="1400" b="1" dirty="0"/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но сама аномалия останется. Устраните её сами.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Часть аномалий устранена потому, что были  выделены две сущности: </a:t>
            </a:r>
            <a:r>
              <a:rPr lang="en-US" altLang="ru-RU" sz="1400" b="1" dirty="0"/>
              <a:t>“</a:t>
            </a:r>
            <a:r>
              <a:rPr lang="ru-RU" altLang="ru-RU" sz="1400" b="1" dirty="0"/>
              <a:t>Врач</a:t>
            </a:r>
            <a:r>
              <a:rPr lang="en-US" altLang="ru-RU" sz="1400" b="1" dirty="0"/>
              <a:t>”</a:t>
            </a:r>
            <a:r>
              <a:rPr lang="en-US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b="1" dirty="0"/>
              <a:t>“</a:t>
            </a:r>
            <a:r>
              <a:rPr lang="ru-RU" altLang="ru-RU" sz="1400" b="1" dirty="0"/>
              <a:t>Пациент</a:t>
            </a:r>
            <a:r>
              <a:rPr lang="en-US" altLang="ru-RU" sz="1400" b="1" dirty="0"/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Снова о времени</a:t>
            </a:r>
            <a:r>
              <a:rPr lang="ru-RU" altLang="ru-RU" sz="1400" b="1" dirty="0">
                <a:solidFill>
                  <a:srgbClr val="C00000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Мы избегали введения необходимых темпоральных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атрибутов только для того, чтобы упростить изложение. Но их отсутствие делает нашу схему совершенно не реалистичной. Следовало бы отмечать </a:t>
            </a:r>
            <a:r>
              <a:rPr lang="ru-RU" altLang="ru-RU" sz="1400" dirty="0" err="1">
                <a:solidFill>
                  <a:srgbClr val="000099"/>
                </a:solidFill>
              </a:rPr>
              <a:t>времёна</a:t>
            </a:r>
            <a:r>
              <a:rPr lang="ru-RU" altLang="ru-RU" sz="1400" dirty="0">
                <a:solidFill>
                  <a:srgbClr val="000099"/>
                </a:solidFill>
              </a:rPr>
              <a:t> выполнения всех существующих изменений.</a:t>
            </a:r>
            <a:endParaRPr lang="ru-RU" altLang="ru-RU" sz="1400" u="sng" dirty="0">
              <a:solidFill>
                <a:srgbClr val="000099"/>
              </a:solidFill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Запомните</a:t>
            </a:r>
            <a:r>
              <a:rPr lang="ru-RU" altLang="ru-RU" sz="1400" b="1" dirty="0">
                <a:solidFill>
                  <a:srgbClr val="C00000"/>
                </a:solidFill>
              </a:rPr>
              <a:t>:</a:t>
            </a:r>
            <a:r>
              <a:rPr lang="ru-RU" altLang="ru-RU" sz="1400" b="1" dirty="0">
                <a:solidFill>
                  <a:srgbClr val="000099"/>
                </a:solidFill>
              </a:rPr>
              <a:t> Цель нормализации – устранение аномалий</a:t>
            </a:r>
            <a:r>
              <a:rPr lang="ru-RU" altLang="ru-RU" sz="1400" dirty="0">
                <a:solidFill>
                  <a:srgbClr val="000099"/>
                </a:solidFill>
              </a:rPr>
              <a:t> (а не уменьшение избыточности данных, как иногда говорят). Приведение к 1НФ в варианте выравнивания может увеличить избыточность.</a:t>
            </a:r>
          </a:p>
        </p:txBody>
      </p:sp>
    </p:spTree>
    <p:extLst>
      <p:ext uri="{BB962C8B-B14F-4D97-AF65-F5344CB8AC3E}">
        <p14:creationId xmlns:p14="http://schemas.microsoft.com/office/powerpoint/2010/main" val="71901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Вторая нормальная форма. Зависимости от части ключа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40B8C-A6D8-4276-BD7C-F2A3BE406A9C}"/>
              </a:ext>
            </a:extLst>
          </p:cNvPr>
          <p:cNvSpPr txBox="1"/>
          <p:nvPr/>
        </p:nvSpPr>
        <p:spPr>
          <a:xfrm>
            <a:off x="755576" y="555526"/>
            <a:ext cx="7776864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Может оказаться, что кроме функциональной зависимости всех ключевых атрибутов от</a:t>
            </a:r>
            <a:r>
              <a:rPr lang="ru-RU" altLang="ru-RU" sz="1400" b="1" dirty="0">
                <a:solidFill>
                  <a:srgbClr val="000099"/>
                </a:solidFill>
              </a:rPr>
              <a:t> всего</a:t>
            </a:r>
            <a:r>
              <a:rPr lang="ru-RU" altLang="ru-RU" sz="1400" u="sng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>
                <a:solidFill>
                  <a:srgbClr val="000099"/>
                </a:solidFill>
              </a:rPr>
              <a:t>ключа</a:t>
            </a:r>
            <a:r>
              <a:rPr lang="ru-RU" altLang="ru-RU" sz="1400" dirty="0">
                <a:solidFill>
                  <a:srgbClr val="000099"/>
                </a:solidFill>
              </a:rPr>
              <a:t>, существуют зависимости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 от </a:t>
            </a:r>
            <a:r>
              <a:rPr lang="ru-RU" altLang="ru-RU" sz="1400" b="1" dirty="0">
                <a:solidFill>
                  <a:srgbClr val="000099"/>
                </a:solidFill>
              </a:rPr>
              <a:t>части ключа</a:t>
            </a:r>
            <a:r>
              <a:rPr lang="en-US" altLang="ru-RU" sz="1400" b="1" dirty="0">
                <a:solidFill>
                  <a:srgbClr val="000099"/>
                </a:solidFill>
              </a:rPr>
              <a:t>.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b="1" u="sng" dirty="0">
                <a:solidFill>
                  <a:srgbClr val="C00000"/>
                </a:solidFill>
              </a:rPr>
              <a:t>Пример</a:t>
            </a:r>
            <a:r>
              <a:rPr lang="ru-RU" altLang="ru-RU" sz="1400" b="1" dirty="0">
                <a:solidFill>
                  <a:srgbClr val="C00000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В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приведенном ниже отношении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 err="1">
                <a:solidFill>
                  <a:srgbClr val="000099"/>
                </a:solidFill>
              </a:rPr>
              <a:t>Доходы_совместителей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поле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ИНН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однозначно определяет поле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Ф.И.О.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: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61042C-DE31-4EBA-BA52-A7791273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48" y="2283718"/>
            <a:ext cx="4680520" cy="1563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2F59F3-5633-4C2C-9DC3-FAFFBC0BDCAA}"/>
              </a:ext>
            </a:extLst>
          </p:cNvPr>
          <p:cNvSpPr txBox="1"/>
          <p:nvPr/>
        </p:nvSpPr>
        <p:spPr>
          <a:xfrm>
            <a:off x="2303748" y="212982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1400" b="1" dirty="0" err="1">
                <a:solidFill>
                  <a:srgbClr val="000099"/>
                </a:solidFill>
              </a:rPr>
              <a:t>Доходы_совместителей</a:t>
            </a:r>
            <a:endParaRPr lang="ru-RU" sz="1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27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Определения 2НФ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3FBF74-6610-40BF-94A1-5A474DDBCB46}"/>
                  </a:ext>
                </a:extLst>
              </p:cNvPr>
              <p:cNvSpPr txBox="1"/>
              <p:nvPr/>
            </p:nvSpPr>
            <p:spPr>
              <a:xfrm>
                <a:off x="755576" y="555526"/>
                <a:ext cx="7776864" cy="2805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Определение:</a:t>
                </a:r>
                <a:r>
                  <a:rPr lang="ru-RU" altLang="ru-RU" sz="1400" u="sng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Если набор атрибутов 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 зависит от всего набора атрибутов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но не зависит от части этого набора, то говорят, что функциональная 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ru-RU" sz="1400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полная (или, в другой терминологии, неприводимая слева). </a:t>
                </a:r>
                <a:endParaRPr lang="ru-RU" altLang="ru-RU" sz="1400" u="sng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 2НФа (через атрибуты):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Отношение в 1НФ находится в 2НФ, если ни один атрибут вне первичного ключа не находится в функциональной зависимости от атрибутов, образующих часть ключа.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 2НФк (через ключи):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Отношение в 1НФ находится в 2НФ, если каждый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неключевой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атрибут, находится в полной функциональной зависимости от ключа.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Замечание 1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Определения 2НФа и 2НФк эквивалентны.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Замечание</a:t>
                </a:r>
                <a:r>
                  <a:rPr lang="en-US" altLang="ru-RU" sz="1400" b="1" u="sng" dirty="0">
                    <a:solidFill>
                      <a:srgbClr val="C00000"/>
                    </a:solidFill>
                  </a:rPr>
                  <a:t> 2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Если единственный ключ отношения в 1НФ является простым (не конкатенированным), то отношение в 1НФ уже находится в 2НФ.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3FBF74-6610-40BF-94A1-5A474DDBC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55526"/>
                <a:ext cx="7776864" cy="2805255"/>
              </a:xfrm>
              <a:prstGeom prst="rect">
                <a:avLst/>
              </a:prstGeom>
              <a:blipFill>
                <a:blip r:embed="rId2"/>
                <a:stretch>
                  <a:fillRect l="-235" r="-235" b="-1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73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Правило приведения к 2НФ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48E09-58B8-4F32-B4E7-17C62AC98D3D}"/>
              </a:ext>
            </a:extLst>
          </p:cNvPr>
          <p:cNvSpPr txBox="1"/>
          <p:nvPr/>
        </p:nvSpPr>
        <p:spPr>
          <a:xfrm>
            <a:off x="755576" y="483518"/>
            <a:ext cx="77768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i="1" dirty="0">
                <a:solidFill>
                  <a:srgbClr val="000099"/>
                </a:solidFill>
              </a:rPr>
              <a:t>Выделить </a:t>
            </a:r>
            <a:r>
              <a:rPr lang="ru-RU" altLang="ru-RU" sz="1400" i="1" dirty="0" err="1">
                <a:solidFill>
                  <a:srgbClr val="000099"/>
                </a:solidFill>
              </a:rPr>
              <a:t>неключевые</a:t>
            </a:r>
            <a:r>
              <a:rPr lang="ru-RU" altLang="ru-RU" sz="1400" i="1" dirty="0">
                <a:solidFill>
                  <a:srgbClr val="000099"/>
                </a:solidFill>
              </a:rPr>
              <a:t> атрибуты</a:t>
            </a:r>
            <a:r>
              <a:rPr lang="ru-RU" altLang="ru-RU" sz="1400" dirty="0">
                <a:solidFill>
                  <a:srgbClr val="000099"/>
                </a:solidFill>
              </a:rPr>
              <a:t>, зависящие  от части первичного ключа. Иначе говоря, найти функциональные зависимости группы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 от части атрибутов ключа.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Для каждой такой функции в соответствии с теоремой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i="1" dirty="0">
                <a:solidFill>
                  <a:srgbClr val="000099"/>
                </a:solidFill>
              </a:rPr>
              <a:t>создать новую сущность</a:t>
            </a:r>
            <a:r>
              <a:rPr lang="ru-RU" altLang="ru-RU" sz="1400" dirty="0">
                <a:solidFill>
                  <a:srgbClr val="000099"/>
                </a:solidFill>
              </a:rPr>
              <a:t>; все ее атрибуты входят в соответствующую  функциональную зависимость.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i="1" dirty="0">
                <a:solidFill>
                  <a:srgbClr val="000099"/>
                </a:solidFill>
              </a:rPr>
              <a:t>Вычеркнуть атрибуты-значения найденной функции в исходной сущности</a:t>
            </a:r>
            <a:r>
              <a:rPr lang="ru-RU" altLang="ru-RU" sz="1400" dirty="0">
                <a:solidFill>
                  <a:srgbClr val="000099"/>
                </a:solidFill>
              </a:rPr>
              <a:t>, первичный ключ которой останется неизменным.</a:t>
            </a:r>
          </a:p>
          <a:p>
            <a:pPr indent="360000" algn="just" eaLnBrk="1" hangingPunct="1">
              <a:spcAft>
                <a:spcPts val="600"/>
              </a:spcAft>
            </a:pPr>
            <a:endParaRPr lang="en-US" altLang="ru-RU" sz="1400" dirty="0">
              <a:solidFill>
                <a:srgbClr val="000099"/>
              </a:solidFill>
            </a:endParaRP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 startAt="4"/>
            </a:pPr>
            <a:r>
              <a:rPr lang="ru-RU" altLang="ru-RU" sz="1400" dirty="0">
                <a:solidFill>
                  <a:srgbClr val="000099"/>
                </a:solidFill>
              </a:rPr>
              <a:t>Установить </a:t>
            </a:r>
            <a:r>
              <a:rPr lang="ru-RU" altLang="ru-RU" sz="1400" b="1" dirty="0">
                <a:solidFill>
                  <a:srgbClr val="000099"/>
                </a:solidFill>
              </a:rPr>
              <a:t>идентифицирующую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>
                <a:solidFill>
                  <a:srgbClr val="000099"/>
                </a:solidFill>
              </a:rPr>
              <a:t>связь 1:</a:t>
            </a:r>
            <a:r>
              <a:rPr lang="en-US" altLang="ru-RU" sz="1400" b="1" dirty="0">
                <a:solidFill>
                  <a:srgbClr val="000099"/>
                </a:solidFill>
              </a:rPr>
              <a:t>N </a:t>
            </a:r>
            <a:r>
              <a:rPr lang="ru-RU" altLang="ru-RU" sz="1400" b="1" dirty="0">
                <a:solidFill>
                  <a:srgbClr val="000099"/>
                </a:solidFill>
              </a:rPr>
              <a:t>или </a:t>
            </a:r>
            <a:r>
              <a:rPr lang="en-US" altLang="ru-RU" sz="1400" b="1" dirty="0">
                <a:solidFill>
                  <a:srgbClr val="000099"/>
                </a:solidFill>
              </a:rPr>
              <a:t>N:1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от исходной сущности к созданной сущности.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 startAt="4"/>
            </a:pPr>
            <a:r>
              <a:rPr lang="ru-RU" altLang="ru-RU" sz="1400" i="1" dirty="0">
                <a:solidFill>
                  <a:srgbClr val="000099"/>
                </a:solidFill>
              </a:rPr>
              <a:t>Продолжить процесс</a:t>
            </a:r>
            <a:r>
              <a:rPr lang="ru-RU" altLang="ru-RU" sz="1400" dirty="0">
                <a:solidFill>
                  <a:srgbClr val="000099"/>
                </a:solidFill>
              </a:rPr>
              <a:t> поиска функциональных зависимостей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 от частей ключа.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примере на следующем слайде существует зависимость атрибутов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Фамилия</a:t>
            </a:r>
            <a:r>
              <a:rPr lang="en-US" altLang="ru-RU" sz="1400" dirty="0">
                <a:solidFill>
                  <a:srgbClr val="000099"/>
                </a:solidFill>
              </a:rPr>
              <a:t>”, “</a:t>
            </a:r>
            <a:r>
              <a:rPr lang="ru-RU" altLang="ru-RU" sz="1400" dirty="0">
                <a:solidFill>
                  <a:srgbClr val="000099"/>
                </a:solidFill>
              </a:rPr>
              <a:t>Имя</a:t>
            </a:r>
            <a:r>
              <a:rPr lang="en-US" altLang="ru-RU" sz="1400" dirty="0">
                <a:solidFill>
                  <a:srgbClr val="000099"/>
                </a:solidFill>
              </a:rPr>
              <a:t>”, “</a:t>
            </a:r>
            <a:r>
              <a:rPr lang="ru-RU" altLang="ru-RU" sz="1400" dirty="0">
                <a:solidFill>
                  <a:srgbClr val="000099"/>
                </a:solidFill>
              </a:rPr>
              <a:t>Отчество</a:t>
            </a:r>
            <a:r>
              <a:rPr lang="en-US" altLang="ru-RU" sz="1400" dirty="0">
                <a:solidFill>
                  <a:srgbClr val="000099"/>
                </a:solidFill>
              </a:rPr>
              <a:t>”, “</a:t>
            </a:r>
            <a:r>
              <a:rPr lang="ru-RU" altLang="ru-RU" sz="1400" dirty="0">
                <a:solidFill>
                  <a:srgbClr val="000099"/>
                </a:solidFill>
              </a:rPr>
              <a:t>Должность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от атрибута</a:t>
            </a:r>
            <a:r>
              <a:rPr lang="en-US" altLang="ru-RU" sz="1400" dirty="0">
                <a:solidFill>
                  <a:srgbClr val="000099"/>
                </a:solidFill>
              </a:rPr>
              <a:t>  “</a:t>
            </a:r>
            <a:r>
              <a:rPr lang="ru-RU" altLang="ru-RU" sz="1400" dirty="0" err="1">
                <a:solidFill>
                  <a:srgbClr val="000099"/>
                </a:solidFill>
              </a:rPr>
              <a:t>Таб_номер_рук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являющегося частью первичного ключа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5" name="Скругленная прямоугольная выноска 1">
            <a:extLst>
              <a:ext uri="{FF2B5EF4-FFF2-40B4-BE49-F238E27FC236}">
                <a16:creationId xmlns:a16="http://schemas.microsoft.com/office/drawing/2014/main" id="{7A00FA15-1632-45A5-93D4-2B1D89F0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2239971"/>
            <a:ext cx="2700611" cy="215677"/>
          </a:xfrm>
          <a:prstGeom prst="wedgeRoundRectCallout">
            <a:avLst>
              <a:gd name="adj1" fmla="val -50716"/>
              <a:gd name="adj2" fmla="val 92643"/>
              <a:gd name="adj3" fmla="val 16667"/>
            </a:avLst>
          </a:prstGeom>
          <a:noFill/>
          <a:ln w="15875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B050"/>
                </a:solidFill>
              </a:rPr>
              <a:t>Почему идентифицирующую?</a:t>
            </a:r>
          </a:p>
        </p:txBody>
      </p:sp>
    </p:spTree>
    <p:extLst>
      <p:ext uri="{BB962C8B-B14F-4D97-AF65-F5344CB8AC3E}">
        <p14:creationId xmlns:p14="http://schemas.microsoft.com/office/powerpoint/2010/main" val="1410662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39584"/>
            <a:ext cx="8855968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Пример приведения к 2НФ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0BFC657-07E6-4168-829C-37F9F87AF64F}"/>
              </a:ext>
            </a:extLst>
          </p:cNvPr>
          <p:cNvSpPr/>
          <p:nvPr/>
        </p:nvSpPr>
        <p:spPr>
          <a:xfrm>
            <a:off x="827584" y="3795886"/>
            <a:ext cx="7704856" cy="738664"/>
          </a:xfrm>
          <a:prstGeom prst="rect">
            <a:avLst/>
          </a:prstGeom>
          <a:ln w="19050">
            <a:solidFill>
              <a:srgbClr val="C898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ru-RU" altLang="ru-RU" sz="1400" kern="0" dirty="0">
                <a:solidFill>
                  <a:srgbClr val="000099"/>
                </a:solidFill>
                <a:latin typeface="Arial"/>
              </a:rPr>
              <a:t>А связь будет идентифицирующей потому</a:t>
            </a:r>
            <a:r>
              <a:rPr lang="en-US" altLang="ru-RU" sz="1400" kern="0" dirty="0">
                <a:solidFill>
                  <a:srgbClr val="000099"/>
                </a:solidFill>
                <a:latin typeface="Arial"/>
              </a:rPr>
              <a:t>,</a:t>
            </a:r>
            <a:r>
              <a:rPr lang="ru-RU" altLang="ru-RU" sz="1400" kern="0" dirty="0">
                <a:solidFill>
                  <a:srgbClr val="000099"/>
                </a:solidFill>
                <a:latin typeface="Arial"/>
              </a:rPr>
              <a:t> что ключ новой зависимости мигрирует в ключевую область преобразованной исходной сущности. т.е. проект определяется своим названием и таб. номером руководителя.  </a:t>
            </a:r>
            <a:endParaRPr lang="ru-RU" sz="1400" dirty="0">
              <a:solidFill>
                <a:srgbClr val="000099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48864A-1EDE-4863-A78B-D606B0DE5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878978"/>
            <a:ext cx="2516795" cy="24308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997768-F018-4ECF-9EBE-980237FCE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12823"/>
            <a:ext cx="2011866" cy="31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20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Третья нормальная форма. Зависимости </a:t>
            </a:r>
            <a:r>
              <a:rPr lang="ru-RU" altLang="ru-RU" sz="2000" b="1" dirty="0" err="1">
                <a:solidFill>
                  <a:srgbClr val="CE2816"/>
                </a:solidFill>
              </a:rPr>
              <a:t>неключевых</a:t>
            </a:r>
            <a:r>
              <a:rPr lang="ru-RU" altLang="ru-RU" sz="2000" b="1" dirty="0">
                <a:solidFill>
                  <a:srgbClr val="CE2816"/>
                </a:solidFill>
              </a:rPr>
              <a:t> атрибутов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95272A7-4710-4527-AACA-D469F2B1C9D1}"/>
                  </a:ext>
                </a:extLst>
              </p:cNvPr>
              <p:cNvSpPr txBox="1"/>
              <p:nvPr/>
            </p:nvSpPr>
            <p:spPr>
              <a:xfrm>
                <a:off x="755576" y="483518"/>
                <a:ext cx="7776864" cy="1031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Кроме функциональной зависимости всех атрибутов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от всего ключа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зависимостей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неключевых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атрибутов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от части ключа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могут существовать зависимости </a:t>
                </a:r>
                <a:r>
                  <a:rPr lang="ru-RU" altLang="ru-RU" sz="1400" b="1" dirty="0" err="1">
                    <a:solidFill>
                      <a:srgbClr val="000099"/>
                    </a:solidFill>
                  </a:rPr>
                  <a:t>неключевых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атрибутов от других </a:t>
                </a:r>
                <a:r>
                  <a:rPr lang="ru-RU" altLang="ru-RU" sz="1400" b="1" dirty="0" err="1">
                    <a:solidFill>
                      <a:srgbClr val="000099"/>
                    </a:solidFill>
                  </a:rPr>
                  <a:t>неключевых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атрибутов.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000099"/>
                    </a:solidFill>
                  </a:rPr>
                  <a:t>Пример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: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Функция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Должность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Оклад 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(если  оклад зависит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только от должности)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95272A7-4710-4527-AACA-D469F2B1C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776864" cy="1031051"/>
              </a:xfrm>
              <a:prstGeom prst="rect">
                <a:avLst/>
              </a:prstGeom>
              <a:blipFill>
                <a:blip r:embed="rId2"/>
                <a:stretch>
                  <a:fillRect l="-235" t="-592" r="-235" b="-59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327FF7-4F6C-424B-9A82-6A3953015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2139608"/>
            <a:ext cx="2270760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82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Определения 3НФ 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FC6CF4-61AA-4821-9F52-6C55E5A1BD08}"/>
                  </a:ext>
                </a:extLst>
              </p:cNvPr>
              <p:cNvSpPr txBox="1"/>
              <p:nvPr/>
            </p:nvSpPr>
            <p:spPr>
              <a:xfrm>
                <a:off x="755576" y="483518"/>
                <a:ext cx="7776864" cy="3354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 (транзитивной и прямой ФЗ):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функциональная 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называется транзитивной, если найдется атрибут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такой, что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функциональные зависимости. Если не существует транзитивной зависимости, то функциональная зависимость называется прямой.</a:t>
                </a:r>
                <a:endParaRPr lang="ru-RU" altLang="ru-RU" sz="1400" u="sng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u="sng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 3НФк (через ключи):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отношение в 1НФ находится в 3НФ, если все его атрибуты прямо зависят от ключа.</a:t>
                </a:r>
                <a:endParaRPr lang="ru-RU" altLang="ru-RU" sz="1400" u="sng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u="sng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 3НФа (через атрибуты):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отношение в 1НФ находится в 3НФ, если оно не содержит зависимостей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неключевых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атрибутов от других атрибутов, не входящих в состав первичного ключа.</a:t>
                </a:r>
              </a:p>
              <a:p>
                <a:pPr marL="0"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ru-RU" altLang="ru-RU" sz="1400" u="sng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Замечание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Определения 3НФк и 3НФа эквивалентны.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FC6CF4-61AA-4821-9F52-6C55E5A1B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776864" cy="3354765"/>
              </a:xfrm>
              <a:prstGeom prst="rect">
                <a:avLst/>
              </a:prstGeom>
              <a:blipFill>
                <a:blip r:embed="rId2"/>
                <a:stretch>
                  <a:fillRect l="-235" t="-181" r="-940" b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Скругленная прямоугольная выноска 6">
            <a:extLst>
              <a:ext uri="{FF2B5EF4-FFF2-40B4-BE49-F238E27FC236}">
                <a16:creationId xmlns:a16="http://schemas.microsoft.com/office/drawing/2014/main" id="{1EACC2B5-0FB2-41FF-B280-DF5BA0BF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2164445"/>
            <a:ext cx="2016224" cy="216025"/>
          </a:xfrm>
          <a:prstGeom prst="wedgeRoundRectCallout">
            <a:avLst>
              <a:gd name="adj1" fmla="val 25408"/>
              <a:gd name="adj2" fmla="val 114810"/>
              <a:gd name="adj3" fmla="val 16667"/>
            </a:avLst>
          </a:prstGeom>
          <a:noFill/>
          <a:ln w="15875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B050"/>
                </a:solidFill>
              </a:rPr>
              <a:t>Почему не во второй?</a:t>
            </a:r>
          </a:p>
        </p:txBody>
      </p:sp>
      <p:sp>
        <p:nvSpPr>
          <p:cNvPr id="6" name="Скругленная прямоугольная выноска 6">
            <a:extLst>
              <a:ext uri="{FF2B5EF4-FFF2-40B4-BE49-F238E27FC236}">
                <a16:creationId xmlns:a16="http://schemas.microsoft.com/office/drawing/2014/main" id="{47AD2E4E-E4DF-4D0D-AA81-D816EC993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4" y="1419622"/>
            <a:ext cx="2016224" cy="216025"/>
          </a:xfrm>
          <a:prstGeom prst="wedgeRoundRectCallout">
            <a:avLst>
              <a:gd name="adj1" fmla="val 15788"/>
              <a:gd name="adj2" fmla="val 92363"/>
              <a:gd name="adj3" fmla="val 16667"/>
            </a:avLst>
          </a:prstGeom>
          <a:noFill/>
          <a:ln w="15875" algn="ctr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B050"/>
                </a:solidFill>
              </a:rPr>
              <a:t>Почему не во второй?</a:t>
            </a:r>
          </a:p>
        </p:txBody>
      </p:sp>
    </p:spTree>
    <p:extLst>
      <p:ext uri="{BB962C8B-B14F-4D97-AF65-F5344CB8AC3E}">
        <p14:creationId xmlns:p14="http://schemas.microsoft.com/office/powerpoint/2010/main" val="1667538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Правило приведения к  3НФ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FC6CF4-61AA-4821-9F52-6C55E5A1BD08}"/>
              </a:ext>
            </a:extLst>
          </p:cNvPr>
          <p:cNvSpPr txBox="1"/>
          <p:nvPr/>
        </p:nvSpPr>
        <p:spPr>
          <a:xfrm>
            <a:off x="755576" y="483518"/>
            <a:ext cx="777686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i="1" dirty="0">
                <a:solidFill>
                  <a:srgbClr val="000099"/>
                </a:solidFill>
              </a:rPr>
              <a:t>Найти функциональную зависимость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 от других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i="1" dirty="0">
                <a:solidFill>
                  <a:srgbClr val="000099"/>
                </a:solidFill>
              </a:rPr>
              <a:t>Создать новую сущность</a:t>
            </a:r>
            <a:r>
              <a:rPr lang="ru-RU" altLang="ru-RU" sz="1400" dirty="0">
                <a:solidFill>
                  <a:srgbClr val="000099"/>
                </a:solidFill>
              </a:rPr>
              <a:t>. В соответствии с теоремой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 все ее атрибуты входят в  найденную функциональную зависимость.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i="1" dirty="0">
                <a:solidFill>
                  <a:srgbClr val="000099"/>
                </a:solidFill>
              </a:rPr>
              <a:t>Вычеркнуть атрибуты-значения </a:t>
            </a:r>
            <a:r>
              <a:rPr lang="ru-RU" altLang="ru-RU" sz="1400" dirty="0">
                <a:solidFill>
                  <a:srgbClr val="000099"/>
                </a:solidFill>
              </a:rPr>
              <a:t>найденной функции в исходной сущности.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i="1" dirty="0">
                <a:solidFill>
                  <a:srgbClr val="000099"/>
                </a:solidFill>
              </a:rPr>
              <a:t>Установить </a:t>
            </a:r>
            <a:r>
              <a:rPr lang="ru-RU" altLang="ru-RU" sz="1400" b="1" i="1" dirty="0" err="1">
                <a:solidFill>
                  <a:srgbClr val="000099"/>
                </a:solidFill>
              </a:rPr>
              <a:t>неидентифицирующую</a:t>
            </a:r>
            <a:r>
              <a:rPr lang="ru-RU" altLang="ru-RU" sz="1400" i="1" dirty="0">
                <a:solidFill>
                  <a:srgbClr val="000099"/>
                </a:solidFill>
              </a:rPr>
              <a:t> связь </a:t>
            </a:r>
            <a:r>
              <a:rPr lang="ru-RU" altLang="ru-RU" sz="1400" dirty="0">
                <a:solidFill>
                  <a:srgbClr val="000099"/>
                </a:solidFill>
              </a:rPr>
              <a:t>от созданной сущности к исходной сущности.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i="1" dirty="0">
                <a:solidFill>
                  <a:srgbClr val="000099"/>
                </a:solidFill>
              </a:rPr>
              <a:t>Продолжить процесс поиска </a:t>
            </a:r>
            <a:r>
              <a:rPr lang="ru-RU" altLang="ru-RU" sz="1400" dirty="0">
                <a:solidFill>
                  <a:srgbClr val="000099"/>
                </a:solidFill>
              </a:rPr>
              <a:t>функциональных зависимостей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 от других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76167-BF73-4C83-B791-B00BB303A8DF}"/>
              </a:ext>
            </a:extLst>
          </p:cNvPr>
          <p:cNvSpPr txBox="1"/>
          <p:nvPr/>
        </p:nvSpPr>
        <p:spPr>
          <a:xfrm>
            <a:off x="755576" y="3075806"/>
            <a:ext cx="7632848" cy="12311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C00000"/>
                </a:solidFill>
              </a:rPr>
              <a:t>Почему связь </a:t>
            </a:r>
            <a:r>
              <a:rPr lang="ru-RU" altLang="ru-RU" sz="1400" dirty="0" err="1">
                <a:solidFill>
                  <a:srgbClr val="C00000"/>
                </a:solidFill>
              </a:rPr>
              <a:t>неидентифицирующая</a:t>
            </a:r>
            <a:r>
              <a:rPr lang="ru-RU" altLang="ru-RU" sz="1400" dirty="0">
                <a:solidFill>
                  <a:srgbClr val="C00000"/>
                </a:solidFill>
              </a:rPr>
              <a:t>?</a:t>
            </a:r>
            <a:r>
              <a:rPr lang="en-US" altLang="ru-RU" sz="1400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C00000"/>
                </a:solidFill>
              </a:rPr>
              <a:t>Потому, что аргумент выделенной функции не содержит </a:t>
            </a:r>
            <a:r>
              <a:rPr lang="en-US" altLang="ru-RU" sz="1400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C00000"/>
                </a:solidFill>
              </a:rPr>
              <a:t>ключевых столбцов исходного отношения. Это означает что создаваемое справочное отношение содержит сведения общие для всех возможных кортежей исходного отношения.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78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Пример приведения к 3НФ</a:t>
            </a:r>
            <a:endParaRPr lang="en-GB" altLang="ru-RU" sz="18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/>
              <p:nvPr/>
            </p:nvSpPr>
            <p:spPr>
              <a:xfrm>
                <a:off x="755576" y="461651"/>
                <a:ext cx="777686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buFontTx/>
                  <a:buNone/>
                </a:pPr>
                <a:r>
                  <a:rPr lang="ru-RU" altLang="ru-RU" sz="1400" b="1" u="sng" dirty="0">
                    <a:solidFill>
                      <a:srgbClr val="000099"/>
                    </a:solidFill>
                  </a:rPr>
                  <a:t>Пример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: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Функция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:Должность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Оклад </m:t>
                    </m:r>
                  </m:oMath>
                </a14:m>
                <a:endParaRPr lang="ru-RU" altLang="ru-RU" sz="1400" b="1" dirty="0">
                  <a:solidFill>
                    <a:schemeClr val="tx1"/>
                  </a:solidFill>
                </a:endParaRPr>
              </a:p>
              <a:p>
                <a:pPr eaLnBrk="1" hangingPunct="1">
                  <a:buFontTx/>
                  <a:buNone/>
                </a:pPr>
                <a:endParaRPr lang="en-US" altLang="ru-RU" sz="1400" b="1" dirty="0">
                  <a:solidFill>
                    <a:srgbClr val="000099"/>
                  </a:solidFill>
                </a:endParaRPr>
              </a:p>
              <a:p>
                <a:pPr eaLnBrk="1" hangingPunct="1">
                  <a:buFontTx/>
                  <a:buNone/>
                </a:pPr>
                <a:endParaRPr lang="ru-RU" altLang="ru-RU" sz="1400" b="1" dirty="0">
                  <a:solidFill>
                    <a:srgbClr val="000099"/>
                  </a:solidFill>
                </a:endParaRPr>
              </a:p>
              <a:p>
                <a:pPr eaLnBrk="1" hangingPunct="1">
                  <a:buFontTx/>
                  <a:buNone/>
                </a:pPr>
                <a:r>
                  <a:rPr lang="ru-RU" altLang="ru-RU" sz="1400" b="1" dirty="0">
                    <a:solidFill>
                      <a:srgbClr val="C00000"/>
                    </a:solidFill>
                  </a:rPr>
                  <a:t>Ненормализованное               Нормализованное</a:t>
                </a:r>
              </a:p>
              <a:p>
                <a:pPr eaLnBrk="1" hangingPunct="1">
                  <a:buFontTx/>
                  <a:buNone/>
                </a:pPr>
                <a:r>
                  <a:rPr lang="ru-RU" altLang="ru-RU" sz="1400" b="1" dirty="0">
                    <a:solidFill>
                      <a:srgbClr val="C00000"/>
                    </a:solidFill>
                  </a:rPr>
                  <a:t>       отношение                              </a:t>
                </a:r>
                <a:r>
                  <a:rPr lang="ru-RU" altLang="ru-RU" sz="1400" b="1" dirty="0" err="1">
                    <a:solidFill>
                      <a:srgbClr val="C00000"/>
                    </a:solidFill>
                  </a:rPr>
                  <a:t>отношение</a:t>
                </a:r>
                <a:endParaRPr lang="ru-RU" altLang="ru-RU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776864" cy="1169551"/>
              </a:xfrm>
              <a:prstGeom prst="rect">
                <a:avLst/>
              </a:prstGeom>
              <a:blipFill>
                <a:blip r:embed="rId2"/>
                <a:stretch>
                  <a:fillRect l="-235" t="-1042" b="-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3E56FB-2D91-4635-9AFE-77F075F1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35646"/>
            <a:ext cx="2270760" cy="22707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874B8A-034F-49D6-BE88-2164F8F6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788046"/>
            <a:ext cx="4358640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Связи и внешние ключи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D8EB529B-2698-4479-8E37-384121741321}"/>
              </a:ext>
            </a:extLst>
          </p:cNvPr>
          <p:cNvSpPr/>
          <p:nvPr/>
        </p:nvSpPr>
        <p:spPr>
          <a:xfrm>
            <a:off x="755576" y="461651"/>
            <a:ext cx="7488832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 Реляционная модель бедна типами связей. Это один из главных ее недостатков. Используются связи видов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один-к-одному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b="1" dirty="0">
                <a:solidFill>
                  <a:srgbClr val="000099"/>
                </a:solidFill>
              </a:rPr>
              <a:t> (1:1)</a:t>
            </a:r>
            <a:r>
              <a:rPr lang="ru-RU" altLang="ru-RU" sz="1400" dirty="0">
                <a:solidFill>
                  <a:srgbClr val="000099"/>
                </a:solidFill>
              </a:rPr>
              <a:t> и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один-ко-многим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b="1" dirty="0">
                <a:solidFill>
                  <a:srgbClr val="000099"/>
                </a:solidFill>
              </a:rPr>
              <a:t> (1:</a:t>
            </a:r>
            <a:r>
              <a:rPr lang="en-US" altLang="ru-RU" sz="1400" b="1" dirty="0">
                <a:solidFill>
                  <a:srgbClr val="000099"/>
                </a:solidFill>
              </a:rPr>
              <a:t>N</a:t>
            </a:r>
            <a:r>
              <a:rPr lang="ru-RU" altLang="ru-RU" sz="1400" b="1" dirty="0">
                <a:solidFill>
                  <a:srgbClr val="000099"/>
                </a:solidFill>
              </a:rPr>
              <a:t> )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Вы уже знаете, что связи в модели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сущность-связь</a:t>
            </a:r>
            <a:r>
              <a:rPr lang="en-US" altLang="ru-RU" sz="1400" b="1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делятся ещё на идентифицирующие и </a:t>
            </a:r>
            <a:r>
              <a:rPr lang="ru-RU" altLang="ru-RU" sz="1400" dirty="0" err="1">
                <a:solidFill>
                  <a:srgbClr val="000099"/>
                </a:solidFill>
              </a:rPr>
              <a:t>неидентифицирующие</a:t>
            </a:r>
            <a:r>
              <a:rPr lang="ru-RU" altLang="ru-RU" sz="1400" dirty="0">
                <a:solidFill>
                  <a:srgbClr val="000099"/>
                </a:solidFill>
              </a:rPr>
              <a:t>, обязательные и необязательные. В реляционной модели такие понятия отсутствуют, а именно они дают простой и естественный язык для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рассмотрения результатов приведения к некоторым нормальным формам.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Поэтому первые нормальные формы будем рассматривать в рамках модели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сущность-связь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этом разделе изучаются только бинарные связи между сущностями, которые в реляционной модели данных образуются ссылочным ограничением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целостности, называемым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внешний ключ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(</a:t>
            </a:r>
            <a:r>
              <a:rPr lang="en-US" altLang="ru-RU" sz="1400" dirty="0">
                <a:solidFill>
                  <a:srgbClr val="000099"/>
                </a:solidFill>
              </a:rPr>
              <a:t>“Foreign Key”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>
                <a:solidFill>
                  <a:srgbClr val="000099"/>
                </a:solidFill>
              </a:rPr>
              <a:t>– </a:t>
            </a:r>
            <a:r>
              <a:rPr lang="ru-RU" altLang="ru-RU" sz="1400" dirty="0">
                <a:solidFill>
                  <a:srgbClr val="000099"/>
                </a:solidFill>
              </a:rPr>
              <a:t>сокращённо </a:t>
            </a:r>
            <a:r>
              <a:rPr lang="en-US" altLang="ru-RU" sz="1400" dirty="0">
                <a:solidFill>
                  <a:srgbClr val="000099"/>
                </a:solidFill>
              </a:rPr>
              <a:t>FK</a:t>
            </a:r>
            <a:r>
              <a:rPr lang="ru-RU" altLang="ru-RU" sz="1400" dirty="0">
                <a:solidFill>
                  <a:srgbClr val="000099"/>
                </a:solidFill>
              </a:rPr>
              <a:t>).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Пример</a:t>
            </a:r>
            <a:r>
              <a:rPr lang="ru-RU" altLang="ru-RU" sz="1400" b="1" dirty="0">
                <a:solidFill>
                  <a:srgbClr val="C00000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Каждый сотрудник обязательно причисляется к одному из отделов. В отношении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Сотрудник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нельзя задать номер отдела </a:t>
            </a:r>
            <a:r>
              <a:rPr lang="en-US" altLang="ru-RU" sz="1400" dirty="0" err="1">
                <a:solidFill>
                  <a:srgbClr val="000099"/>
                </a:solidFill>
              </a:rPr>
              <a:t>deptno</a:t>
            </a:r>
            <a:r>
              <a:rPr lang="ru-RU" altLang="ru-RU" sz="1400" dirty="0">
                <a:solidFill>
                  <a:srgbClr val="000099"/>
                </a:solidFill>
              </a:rPr>
              <a:t>, не существующий в списке</a:t>
            </a:r>
            <a:endParaRPr lang="ru-RU" sz="1400" dirty="0">
              <a:solidFill>
                <a:srgbClr val="000099"/>
              </a:solidFill>
            </a:endParaRPr>
          </a:p>
        </p:txBody>
      </p:sp>
      <p:pic>
        <p:nvPicPr>
          <p:cNvPr id="38" name="Picture 5">
            <a:extLst>
              <a:ext uri="{FF2B5EF4-FFF2-40B4-BE49-F238E27FC236}">
                <a16:creationId xmlns:a16="http://schemas.microsoft.com/office/drawing/2014/main" id="{25E05B2D-383C-4086-A592-8E1D5679C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81" y="3363838"/>
            <a:ext cx="2304256" cy="113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78E7C-30B5-4E11-B006-F75659FC91DC}"/>
              </a:ext>
            </a:extLst>
          </p:cNvPr>
          <p:cNvSpPr txBox="1"/>
          <p:nvPr/>
        </p:nvSpPr>
        <p:spPr>
          <a:xfrm>
            <a:off x="774340" y="3202399"/>
            <a:ext cx="49497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altLang="ru-RU" sz="1400" dirty="0">
                <a:solidFill>
                  <a:srgbClr val="000099"/>
                </a:solidFill>
              </a:rPr>
              <a:t>отделов (сущность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Отдел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). В одном отделе может быть ни одного, один, два и более сотрудников. Итак, имеем связь 1:</a:t>
            </a:r>
            <a:r>
              <a:rPr lang="en-US" altLang="ru-RU" sz="1400" dirty="0">
                <a:solidFill>
                  <a:srgbClr val="000099"/>
                </a:solidFill>
              </a:rPr>
              <a:t>N</a:t>
            </a:r>
            <a:r>
              <a:rPr lang="ru-RU" altLang="ru-RU" sz="1400" dirty="0">
                <a:solidFill>
                  <a:srgbClr val="000099"/>
                </a:solidFill>
              </a:rPr>
              <a:t> (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ко-многим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на стороне отношения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Сотрудник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). Может существовать отдел без сотрудников.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223850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Связь 3НФ и 2НФ</a:t>
            </a:r>
            <a:endParaRPr lang="en-GB" altLang="ru-RU" sz="18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/>
              <p:nvPr/>
            </p:nvSpPr>
            <p:spPr>
              <a:xfrm>
                <a:off x="755576" y="461651"/>
                <a:ext cx="7776864" cy="40308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300" dirty="0">
                    <a:solidFill>
                      <a:srgbClr val="000099"/>
                    </a:solidFill>
                  </a:rPr>
                  <a:t>Сформулируем два отрицательных высказывания.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300" b="1" dirty="0">
                    <a:solidFill>
                      <a:srgbClr val="000099"/>
                    </a:solidFill>
                  </a:rPr>
                  <a:t>Нарушение условия 2НФ</a:t>
                </a:r>
                <a:r>
                  <a:rPr lang="en-US" altLang="ru-RU" sz="1300" b="1" dirty="0">
                    <a:solidFill>
                      <a:srgbClr val="000099"/>
                    </a:solidFill>
                  </a:rPr>
                  <a:t>.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Во </a:t>
                </a:r>
                <a:r>
                  <a:rPr lang="ru-RU" altLang="ru-RU" sz="1300" b="1" dirty="0"/>
                  <a:t>2НФ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каждый </a:t>
                </a:r>
                <a:r>
                  <a:rPr lang="ru-RU" altLang="ru-RU" sz="1300" dirty="0" err="1">
                    <a:solidFill>
                      <a:srgbClr val="000099"/>
                    </a:solidFill>
                  </a:rPr>
                  <a:t>непервичный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атрибут не может зависеть от</a:t>
                </a:r>
                <a:r>
                  <a:rPr lang="en-US" altLang="ru-RU" sz="13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части ключа</a:t>
                </a:r>
                <a:r>
                  <a:rPr lang="en-US" altLang="ru-RU" sz="1300" dirty="0">
                    <a:solidFill>
                      <a:srgbClr val="000099"/>
                    </a:solidFill>
                  </a:rPr>
                  <a:t>.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Обозначим нарушение условия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altLang="ru-RU" sz="13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НФ</m:t>
                            </m:r>
                          </m:e>
                        </m:acc>
                      </m:e>
                    </m:d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300" b="1" dirty="0">
                    <a:solidFill>
                      <a:srgbClr val="000099"/>
                    </a:solidFill>
                  </a:rPr>
                  <a:t>Нарушение условия 3НФ.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В </a:t>
                </a:r>
                <a:r>
                  <a:rPr lang="ru-RU" altLang="ru-RU" sz="1300" b="1" dirty="0"/>
                  <a:t>3НФ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ни один из </a:t>
                </a:r>
                <a:r>
                  <a:rPr lang="ru-RU" altLang="ru-RU" sz="1300" dirty="0" err="1">
                    <a:solidFill>
                      <a:srgbClr val="000099"/>
                    </a:solidFill>
                  </a:rPr>
                  <a:t>непервичных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атрибутов не может транзитивно зависеть от ключа. Обозначим нарушение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altLang="ru-RU" sz="13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  <m: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НФ</m:t>
                            </m:r>
                          </m:e>
                        </m:acc>
                      </m:e>
                    </m:d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>
                  <a:spcAft>
                    <a:spcPts val="600"/>
                  </a:spcAft>
                </a:pPr>
                <a:r>
                  <a:rPr lang="ru-RU" altLang="ru-RU" sz="1300" b="1" u="sng" dirty="0">
                    <a:solidFill>
                      <a:srgbClr val="CE2816"/>
                    </a:solidFill>
                  </a:rPr>
                  <a:t>Теорема.</a:t>
                </a:r>
                <a:r>
                  <a:rPr lang="ru-RU" altLang="ru-RU" sz="1300" b="1" dirty="0">
                    <a:solidFill>
                      <a:srgbClr val="CE2816"/>
                    </a:solidFill>
                  </a:rPr>
                  <a:t> Если отношение находится в 3НФ, то оно находится во 2НФ.</a:t>
                </a:r>
                <a:endParaRPr lang="en-US" altLang="ru-RU" sz="1300" u="sng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300" b="1" u="sng" dirty="0">
                    <a:solidFill>
                      <a:srgbClr val="000099"/>
                    </a:solidFill>
                  </a:rPr>
                  <a:t>Выбор схемы доказательства</a:t>
                </a:r>
                <a:r>
                  <a:rPr lang="ru-RU" altLang="ru-RU" sz="1300" b="1" dirty="0">
                    <a:solidFill>
                      <a:srgbClr val="000099"/>
                    </a:solidFill>
                  </a:rPr>
                  <a:t>: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Достаточно показать, что из частичной зависимости следует транзитивная зависимость. Это будет означать, что из нарушения условия </a:t>
                </a:r>
                <a:r>
                  <a:rPr lang="ru-RU" altLang="ru-RU" sz="1300" b="1" dirty="0"/>
                  <a:t>2НФ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следует нарушение условие </a:t>
                </a:r>
                <a:r>
                  <a:rPr lang="ru-RU" altLang="ru-RU" sz="1300" b="1" dirty="0"/>
                  <a:t>3НФ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. В самом деле, по определению импликации</a:t>
                </a:r>
                <a:r>
                  <a:rPr lang="en-US" altLang="ru-RU" sz="13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  <m:r>
                      <a:rPr lang="en-US" altLang="ru-RU" sz="13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d>
                      <m:dPr>
                        <m:ctrlPr>
                          <a:rPr lang="ru-RU" altLang="ru-RU" sz="13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. Докажем, что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altLang="ru-RU" sz="13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НФ</m:t>
                            </m:r>
                          </m:e>
                        </m:d>
                        <m:r>
                          <a:rPr lang="en-US" altLang="ru-RU" sz="13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⇒</m:t>
                        </m:r>
                        <m:d>
                          <m:dPr>
                            <m:ctrlP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НФ</m:t>
                            </m:r>
                          </m:e>
                        </m:d>
                      </m:e>
                    </m:d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d>
                      <m:dPr>
                        <m:ctrlPr>
                          <a:rPr lang="en-US" altLang="ru-RU" sz="13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ru-RU" altLang="ru-RU" sz="13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ru-RU" altLang="ru-RU" sz="13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ru-RU" altLang="ru-RU" sz="13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НФ</m:t>
                                </m:r>
                              </m:e>
                            </m:acc>
                          </m:e>
                        </m:d>
                        <m:r>
                          <a:rPr lang="ru-RU" altLang="ru-RU" sz="13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</m:t>
                        </m:r>
                        <m:d>
                          <m:dPr>
                            <m:ctrlP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ru-RU" altLang="ru-RU" sz="13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ru-RU" sz="13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𝟑</m:t>
                                </m:r>
                                <m:r>
                                  <a:rPr lang="ru-RU" altLang="ru-RU" sz="13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НФ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. В самом деле, в более простых вспомогательных обозначениях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ru-RU" sz="13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и</a:t>
                </a:r>
                <a:r>
                  <a:rPr lang="en-US" altLang="ru-RU" sz="13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ru-RU" sz="13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имеем </a:t>
                </a:r>
                <a:endParaRPr lang="en-US" altLang="ru-RU" sz="13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ru-RU" altLang="ru-RU" sz="13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𝒙</m:t>
                            </m:r>
                          </m:e>
                        </m:acc>
                        <m:r>
                          <a:rPr lang="en-US" altLang="ru-RU" sz="13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⇒</m:t>
                        </m:r>
                        <m:acc>
                          <m:accPr>
                            <m:chr m:val="̅"/>
                            <m:ctrlPr>
                              <a:rPr lang="en-US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en-US" altLang="ru-RU" sz="13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d>
                      <m:dPr>
                        <m:ctrlPr>
                          <a:rPr lang="ru-RU" altLang="ru-RU" sz="13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ru-RU" altLang="ru-RU" sz="1300" b="1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ru-RU" altLang="ru-RU" sz="1300" b="1" i="1" dirty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ru-RU" sz="1300" b="1" i="1" dirty="0">
                                        <a:latin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</m:acc>
                        <m:r>
                          <a:rPr lang="ru-RU" altLang="ru-RU" sz="13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∨</m:t>
                        </m:r>
                        <m:d>
                          <m:dPr>
                            <m:ctrlP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ru-RU" sz="13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ru-RU" sz="13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altLang="ru-RU" sz="13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ru-RU" altLang="ru-RU" sz="13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  <m:d>
                      <m:dPr>
                        <m:ctrlPr>
                          <a:rPr lang="ru-RU" altLang="ru-RU" sz="1300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ru-RU" sz="13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altLang="ru-RU" sz="13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en-US" altLang="ru-RU" sz="13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d>
                      <m:dPr>
                        <m:ctrlPr>
                          <a:rPr lang="ru-RU" altLang="ru-RU" sz="1300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ru-RU" sz="13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en-US" altLang="ru-RU" sz="13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𝒚</m:t>
                            </m:r>
                          </m:e>
                        </m:acc>
                      </m:e>
                    </m:d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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ru-RU" sz="13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ru-RU" sz="13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⇒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altLang="ru-RU" sz="1300" b="1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300" b="1" u="sng" dirty="0">
                    <a:solidFill>
                      <a:srgbClr val="000099"/>
                    </a:solidFill>
                  </a:rPr>
                  <a:t>Доказательство</a:t>
                </a:r>
                <a:r>
                  <a:rPr lang="en-US" altLang="ru-RU" sz="1300" b="1" u="sng" dirty="0">
                    <a:solidFill>
                      <a:srgbClr val="000099"/>
                    </a:solidFill>
                  </a:rPr>
                  <a:t>:</a:t>
                </a:r>
                <a:r>
                  <a:rPr lang="ru-RU" altLang="ru-RU" sz="13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Пусть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altLang="ru-RU" sz="13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ru-RU" altLang="ru-RU" sz="13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accPr>
                          <m:e>
                            <m: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ru-RU" altLang="ru-RU" sz="13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НФ</m:t>
                            </m:r>
                          </m:e>
                        </m:acc>
                      </m:e>
                    </m:d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, то есть </a:t>
                </a:r>
                <a:r>
                  <a:rPr lang="ru-RU" altLang="ru-RU" sz="1300" dirty="0" err="1">
                    <a:solidFill>
                      <a:srgbClr val="000099"/>
                    </a:solidFill>
                  </a:rPr>
                  <a:t>непервичный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 атрибут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 частично зависит от ключа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. Это означает, что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ru-RU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⊂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ru-RU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. Конечно, не существует зависимости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ru-RU" altLang="ru-RU" sz="1300" b="1" i="1" dirty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ru-RU" altLang="ru-RU" sz="13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300" b="1" i="1" dirty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, иначе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 было бы ключом. Ведь ключ по определению минимален. Итак, существуют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, то есть цепочка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3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3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ru-RU" altLang="ru-RU" sz="1300" dirty="0">
                    <a:solidFill>
                      <a:srgbClr val="000099"/>
                    </a:solidFill>
                  </a:rPr>
                  <a:t> транзитивная, </a:t>
                </a:r>
                <a:r>
                  <a:rPr lang="ru-RU" altLang="ru-RU" sz="1300" dirty="0" err="1">
                    <a:solidFill>
                      <a:srgbClr val="000099"/>
                    </a:solidFill>
                  </a:rPr>
                  <a:t>ч.т.д</a:t>
                </a:r>
                <a:r>
                  <a:rPr lang="ru-RU" altLang="ru-RU" sz="13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776864" cy="4030847"/>
              </a:xfrm>
              <a:prstGeom prst="rect">
                <a:avLst/>
              </a:prstGeom>
              <a:blipFill>
                <a:blip r:embed="rId2"/>
                <a:stretch>
                  <a:fillRect l="-157" t="-151" r="-78" b="-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557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Графическое пояснение к теореме 3НФ </a:t>
            </a:r>
            <a:r>
              <a:rPr lang="en-US" altLang="ru-RU" sz="2000" b="1" dirty="0">
                <a:solidFill>
                  <a:srgbClr val="CE2816"/>
                </a:solidFill>
                <a:sym typeface="Symbol" panose="05050102010706020507" pitchFamily="18" charset="2"/>
              </a:rPr>
              <a:t></a:t>
            </a:r>
            <a:r>
              <a:rPr lang="ru-RU" altLang="ru-RU" sz="2000" b="1" dirty="0">
                <a:solidFill>
                  <a:srgbClr val="CE2816"/>
                </a:solidFill>
              </a:rPr>
              <a:t> 2НФ</a:t>
            </a:r>
            <a:endParaRPr lang="en-GB" altLang="ru-RU" sz="1800" b="1" dirty="0">
              <a:solidFill>
                <a:srgbClr val="000099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8BDF3B-0530-48CC-BCB6-D60581C28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819" y="1009209"/>
            <a:ext cx="5806083" cy="166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6">
            <a:extLst>
              <a:ext uri="{FF2B5EF4-FFF2-40B4-BE49-F238E27FC236}">
                <a16:creationId xmlns:a16="http://schemas.microsoft.com/office/drawing/2014/main" id="{0CDC670E-56BE-47CA-A10F-BAD88EC92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760" y="572260"/>
            <a:ext cx="3704812" cy="326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Цепочка транзитивных ФЗ для 2НФ </a:t>
            </a:r>
          </a:p>
        </p:txBody>
      </p:sp>
      <p:pic>
        <p:nvPicPr>
          <p:cNvPr id="7" name="Picture 7" descr="1str6">
            <a:extLst>
              <a:ext uri="{FF2B5EF4-FFF2-40B4-BE49-F238E27FC236}">
                <a16:creationId xmlns:a16="http://schemas.microsoft.com/office/drawing/2014/main" id="{63428AFA-F4BB-49C4-9CF8-1CB599982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4" y="3147814"/>
            <a:ext cx="475297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:a16="http://schemas.microsoft.com/office/drawing/2014/main" id="{A7294D3A-8846-4D47-911B-5CCD1528E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9970" y="2754714"/>
            <a:ext cx="3528392" cy="28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Цепочка транзитивных ФЗ для 3НФ </a:t>
            </a:r>
          </a:p>
        </p:txBody>
      </p:sp>
    </p:spTree>
    <p:extLst>
      <p:ext uri="{BB962C8B-B14F-4D97-AF65-F5344CB8AC3E}">
        <p14:creationId xmlns:p14="http://schemas.microsoft.com/office/powerpoint/2010/main" val="1059904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Теорема </a:t>
            </a:r>
            <a:r>
              <a:rPr lang="ru-RU" altLang="ru-RU" sz="2000" b="1" dirty="0" err="1">
                <a:solidFill>
                  <a:srgbClr val="CE2816"/>
                </a:solidFill>
              </a:rPr>
              <a:t>Хиса</a:t>
            </a:r>
            <a:r>
              <a:rPr lang="ru-RU" altLang="ru-RU" sz="2000" b="1" dirty="0">
                <a:solidFill>
                  <a:srgbClr val="CE2816"/>
                </a:solidFill>
              </a:rPr>
              <a:t>. Семантика. Контрпримеры</a:t>
            </a:r>
            <a:endParaRPr lang="en-GB" altLang="ru-RU" sz="18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/>
              <p:nvPr/>
            </p:nvSpPr>
            <p:spPr>
              <a:xfrm>
                <a:off x="755576" y="461651"/>
                <a:ext cx="7776864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Расширенные табличные модели данных, используемые в современных СУБД, допускают вычислимые столбцы и объединение атрибутов в блоки. Работа с ними требует уточнения формулировки теоремы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Хиса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Пример 1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В отношении имеются атрибуты 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зарплата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допустимые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_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комиссионные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Последние вычисляются по некоторой формуле </a:t>
                </a:r>
                <a:r>
                  <a:rPr lang="ru-RU" altLang="ru-RU" sz="1400" b="1" dirty="0"/>
                  <a:t>«</a:t>
                </a:r>
                <a:r>
                  <a:rPr lang="ru-RU" altLang="ru-RU" sz="1400" b="1" dirty="0" err="1"/>
                  <a:t>допустимые_комиссионные</a:t>
                </a:r>
                <a:r>
                  <a:rPr lang="ru-RU" altLang="ru-RU" sz="1400" b="1" dirty="0"/>
                  <a:t> =</a:t>
                </a:r>
                <a:r>
                  <a:rPr lang="en-US" altLang="ru-RU" sz="1400" b="1" dirty="0"/>
                  <a:t> F(</a:t>
                </a:r>
                <a:r>
                  <a:rPr lang="ru-RU" altLang="ru-RU" sz="1400" b="1" dirty="0"/>
                  <a:t>зарплата</a:t>
                </a:r>
                <a:r>
                  <a:rPr lang="en-US" altLang="ru-RU" sz="1400" b="1" dirty="0"/>
                  <a:t>)</a:t>
                </a:r>
                <a:r>
                  <a:rPr lang="ru-RU" altLang="ru-RU" sz="1400" b="1" dirty="0"/>
                  <a:t>»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как зависимость от зарплаты. 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Выделив функцию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“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зарплата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”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“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допустимые комиссионные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”</m:t>
                    </m:r>
                    <m:r>
                      <a:rPr lang="ru-RU" altLang="ru-RU" sz="1400" b="1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altLang="ru-RU" sz="1400" b="1" dirty="0">
                  <a:solidFill>
                    <a:srgbClr val="000099"/>
                  </a:solidFill>
                </a:endParaRP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получаем по теореме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Хиса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некоторый набор экземпляров новой сущности с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плохой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семантикой. Например, такой: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примеры зависимости допустимых комиссионных от зарплаты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Пример 2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Придумайте семантику для сущности в которой, кроме всего прочего, есть два атрибута: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вес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единица измерения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0" indent="360000" algn="just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Вывод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В правилах нормализации и теореме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Хиса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создаваемые сущности должны иметь приемлемую семантику.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776864" cy="4154984"/>
              </a:xfrm>
              <a:prstGeom prst="rect">
                <a:avLst/>
              </a:prstGeom>
              <a:blipFill>
                <a:blip r:embed="rId2"/>
                <a:stretch>
                  <a:fillRect l="-235" t="-294" r="-235" b="-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251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Отношения в 3НФ, имеющие несколько ключей</a:t>
            </a:r>
            <a:endParaRPr lang="en-GB" altLang="ru-RU" sz="1800" b="1" dirty="0">
              <a:solidFill>
                <a:srgbClr val="000099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2B0990B-371E-4927-95D9-D9E9A6A084C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55576" y="637828"/>
            <a:ext cx="6912768" cy="53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Пример 1:</a:t>
            </a:r>
            <a:r>
              <a:rPr lang="ru-RU" altLang="ru-RU" sz="1400" b="1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Отношение с тремя не пересекающимися ключами. Атрибут </a:t>
            </a:r>
            <a:r>
              <a:rPr lang="ru-RU" altLang="ru-RU" sz="1400" dirty="0" err="1">
                <a:solidFill>
                  <a:srgbClr val="000099"/>
                </a:solidFill>
              </a:rPr>
              <a:t>Табельный_Номер</a:t>
            </a:r>
            <a:r>
              <a:rPr lang="ru-RU" altLang="ru-RU" sz="1400" dirty="0">
                <a:solidFill>
                  <a:srgbClr val="000099"/>
                </a:solidFill>
              </a:rPr>
              <a:t> уникальный.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432725-144A-494B-AAD2-7A61BA79A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34" y="1181871"/>
            <a:ext cx="6624736" cy="78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572514-48BF-4360-88A6-67C422BE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2102610"/>
            <a:ext cx="51855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 Пример 2:</a:t>
            </a:r>
            <a:r>
              <a:rPr lang="ru-RU" altLang="ru-RU" sz="1400" b="1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Отношение с двумя пересекающимися ключами</a:t>
            </a:r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093EFE50-0BA8-4DCC-821D-61E5B0AAFF7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491878" y="2542843"/>
            <a:ext cx="1800201" cy="360362"/>
          </a:xfrm>
          <a:prstGeom prst="curvedDownArrow">
            <a:avLst>
              <a:gd name="adj1" fmla="val 37161"/>
              <a:gd name="adj2" fmla="val 114874"/>
              <a:gd name="adj3" fmla="val 33333"/>
            </a:avLst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pic>
        <p:nvPicPr>
          <p:cNvPr id="9" name="Picture 12">
            <a:extLst>
              <a:ext uri="{FF2B5EF4-FFF2-40B4-BE49-F238E27FC236}">
                <a16:creationId xmlns:a16="http://schemas.microsoft.com/office/drawing/2014/main" id="{27AE694B-995E-46BC-8DCD-0841BF634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117" y="2916290"/>
            <a:ext cx="2310170" cy="162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09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Нормальная форма </a:t>
            </a:r>
            <a:r>
              <a:rPr lang="ru-RU" altLang="ru-RU" sz="2000" b="1" dirty="0" err="1">
                <a:solidFill>
                  <a:srgbClr val="CE2816"/>
                </a:solidFill>
              </a:rPr>
              <a:t>Бойса</a:t>
            </a:r>
            <a:r>
              <a:rPr lang="ru-RU" altLang="ru-RU" sz="2000" b="1" dirty="0">
                <a:solidFill>
                  <a:srgbClr val="CE2816"/>
                </a:solidFill>
              </a:rPr>
              <a:t>-Кодда (</a:t>
            </a:r>
            <a:r>
              <a:rPr lang="en-US" altLang="ru-RU" sz="2000" b="1" dirty="0">
                <a:solidFill>
                  <a:srgbClr val="CE2816"/>
                </a:solidFill>
              </a:rPr>
              <a:t>Boyce</a:t>
            </a:r>
            <a:r>
              <a:rPr lang="ru-RU" altLang="ru-RU" sz="2000" b="1" dirty="0">
                <a:solidFill>
                  <a:srgbClr val="CE2816"/>
                </a:solidFill>
              </a:rPr>
              <a:t>-</a:t>
            </a:r>
            <a:r>
              <a:rPr lang="en-US" altLang="ru-RU" sz="2000" b="1" dirty="0">
                <a:solidFill>
                  <a:srgbClr val="CE2816"/>
                </a:solidFill>
              </a:rPr>
              <a:t>Codd</a:t>
            </a:r>
            <a:r>
              <a:rPr lang="ru-RU" altLang="ru-RU" sz="2000" b="1" dirty="0">
                <a:solidFill>
                  <a:srgbClr val="CE2816"/>
                </a:solidFill>
              </a:rPr>
              <a:t>) 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2872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200"/>
              </a:spcAft>
            </a:pPr>
            <a:r>
              <a:rPr lang="ru-RU" altLang="ru-RU" sz="1300" dirty="0">
                <a:solidFill>
                  <a:srgbClr val="000099"/>
                </a:solidFill>
              </a:rPr>
              <a:t>Исходное определение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b="1" dirty="0">
                <a:solidFill>
                  <a:srgbClr val="000099"/>
                </a:solidFill>
              </a:rPr>
              <a:t>3НФ</a:t>
            </a:r>
            <a:r>
              <a:rPr lang="ru-RU" altLang="ru-RU" sz="1300" dirty="0">
                <a:solidFill>
                  <a:srgbClr val="000099"/>
                </a:solidFill>
              </a:rPr>
              <a:t> основывается на предположении о том, что первичный ключ единственный. Может оказаться, что</a:t>
            </a:r>
            <a:r>
              <a:rPr lang="en-US" altLang="ru-RU" sz="1300" dirty="0">
                <a:solidFill>
                  <a:srgbClr val="000099"/>
                </a:solidFill>
              </a:rPr>
              <a:t>:</a:t>
            </a:r>
            <a:endParaRPr lang="ru-RU" altLang="ru-RU" sz="13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altLang="ru-RU" sz="1300" dirty="0">
                <a:solidFill>
                  <a:srgbClr val="000099"/>
                </a:solidFill>
              </a:rPr>
              <a:t>отношение имеет два или более ключа-кандидата (альтернативных ключа);</a:t>
            </a:r>
          </a:p>
          <a:p>
            <a:pPr marL="285750" indent="-285750" algn="just" eaLnBrk="1" hangingPunct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altLang="ru-RU" sz="1300" dirty="0">
                <a:solidFill>
                  <a:srgbClr val="000099"/>
                </a:solidFill>
              </a:rPr>
              <a:t>по крайней мере два из них конкатенированы;</a:t>
            </a:r>
          </a:p>
          <a:p>
            <a:pPr marL="285750" indent="-285750" algn="just" eaLnBrk="1" hangingPunct="1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altLang="ru-RU" sz="1300" dirty="0">
                <a:solidFill>
                  <a:srgbClr val="000099"/>
                </a:solidFill>
              </a:rPr>
              <a:t>некоторые из конкатенированных ключей перекрываются (имеют общие атрибуты).</a:t>
            </a:r>
          </a:p>
          <a:p>
            <a:pPr indent="360000" algn="just" eaLnBrk="1" hangingPunct="1">
              <a:spcAft>
                <a:spcPts val="200"/>
              </a:spcAft>
            </a:pPr>
            <a:r>
              <a:rPr lang="ru-RU" altLang="ru-RU" sz="1300" dirty="0">
                <a:solidFill>
                  <a:srgbClr val="000099"/>
                </a:solidFill>
              </a:rPr>
              <a:t>В этом случае после получения </a:t>
            </a:r>
            <a:r>
              <a:rPr lang="ru-RU" altLang="ru-RU" sz="1300" b="1" dirty="0">
                <a:solidFill>
                  <a:srgbClr val="000099"/>
                </a:solidFill>
              </a:rPr>
              <a:t>3НФ</a:t>
            </a:r>
            <a:r>
              <a:rPr lang="ru-RU" altLang="ru-RU" sz="1300" dirty="0">
                <a:solidFill>
                  <a:srgbClr val="000099"/>
                </a:solidFill>
              </a:rPr>
              <a:t> необходимо привести отношения к нормальной форме </a:t>
            </a:r>
            <a:r>
              <a:rPr lang="ru-RU" altLang="ru-RU" sz="1300" dirty="0" err="1">
                <a:solidFill>
                  <a:srgbClr val="000099"/>
                </a:solidFill>
              </a:rPr>
              <a:t>Бойса</a:t>
            </a:r>
            <a:r>
              <a:rPr lang="ru-RU" altLang="ru-RU" sz="1300" dirty="0">
                <a:solidFill>
                  <a:srgbClr val="000099"/>
                </a:solidFill>
              </a:rPr>
              <a:t>-Кодда, сокращённо, </a:t>
            </a:r>
            <a:r>
              <a:rPr lang="ru-RU" altLang="ru-RU" sz="1300" b="1" dirty="0">
                <a:solidFill>
                  <a:srgbClr val="000099"/>
                </a:solidFill>
              </a:rPr>
              <a:t>НФБК</a:t>
            </a:r>
            <a:r>
              <a:rPr lang="ru-RU" altLang="ru-RU" sz="1300" dirty="0">
                <a:solidFill>
                  <a:srgbClr val="000099"/>
                </a:solidFill>
              </a:rPr>
              <a:t>. Ещё её называли исправленной третьей нормальной формой.</a:t>
            </a:r>
            <a:endParaRPr lang="en-US" altLang="ru-RU" sz="1300" dirty="0">
              <a:solidFill>
                <a:srgbClr val="000099"/>
              </a:solidFill>
            </a:endParaRPr>
          </a:p>
          <a:p>
            <a:pPr indent="360000" algn="just">
              <a:spcAft>
                <a:spcPts val="200"/>
              </a:spcAft>
            </a:pPr>
            <a:r>
              <a:rPr lang="ru-RU" altLang="ru-RU" sz="1300" b="1" dirty="0">
                <a:solidFill>
                  <a:srgbClr val="CE2816"/>
                </a:solidFill>
              </a:rPr>
              <a:t>Какие функциональные зависимости должны быть исследованы при приведении к НФБК</a:t>
            </a:r>
            <a:r>
              <a:rPr lang="en-US" altLang="ru-RU" sz="1300" b="1" dirty="0">
                <a:solidFill>
                  <a:srgbClr val="CE2816"/>
                </a:solidFill>
              </a:rPr>
              <a:t>?</a:t>
            </a:r>
            <a:endParaRPr lang="en-GB" altLang="ru-RU" sz="1300" b="1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200"/>
              </a:spcAft>
            </a:pPr>
            <a:r>
              <a:rPr lang="ru-RU" altLang="ru-RU" sz="1300" b="1" u="sng" dirty="0">
                <a:solidFill>
                  <a:srgbClr val="000099"/>
                </a:solidFill>
              </a:rPr>
              <a:t>Ответ</a:t>
            </a:r>
            <a:r>
              <a:rPr lang="ru-RU" altLang="ru-RU" sz="1300" b="1" dirty="0">
                <a:solidFill>
                  <a:srgbClr val="000099"/>
                </a:solidFill>
              </a:rPr>
              <a:t>: </a:t>
            </a:r>
            <a:r>
              <a:rPr lang="ru-RU" altLang="ru-RU" sz="1300" dirty="0">
                <a:solidFill>
                  <a:srgbClr val="000099"/>
                </a:solidFill>
              </a:rPr>
              <a:t>Если ранее приводили отношение к </a:t>
            </a:r>
            <a:r>
              <a:rPr lang="ru-RU" altLang="ru-RU" sz="1300" b="1" dirty="0">
                <a:solidFill>
                  <a:srgbClr val="000099"/>
                </a:solidFill>
              </a:rPr>
              <a:t>1НФ</a:t>
            </a:r>
            <a:r>
              <a:rPr lang="ru-RU" altLang="ru-RU" sz="1300" dirty="0">
                <a:solidFill>
                  <a:srgbClr val="000099"/>
                </a:solidFill>
              </a:rPr>
              <a:t>, </a:t>
            </a:r>
            <a:r>
              <a:rPr lang="ru-RU" altLang="ru-RU" sz="1300" b="1" dirty="0">
                <a:solidFill>
                  <a:srgbClr val="000099"/>
                </a:solidFill>
              </a:rPr>
              <a:t>2НФ</a:t>
            </a:r>
            <a:r>
              <a:rPr lang="ru-RU" altLang="ru-RU" sz="1300" dirty="0">
                <a:solidFill>
                  <a:srgbClr val="000099"/>
                </a:solidFill>
              </a:rPr>
              <a:t> и </a:t>
            </a:r>
            <a:r>
              <a:rPr lang="ru-RU" altLang="ru-RU" sz="1300" b="1" dirty="0">
                <a:solidFill>
                  <a:srgbClr val="000099"/>
                </a:solidFill>
              </a:rPr>
              <a:t>3НФ</a:t>
            </a:r>
            <a:r>
              <a:rPr lang="ru-RU" altLang="ru-RU" sz="1300" dirty="0">
                <a:solidFill>
                  <a:srgbClr val="000099"/>
                </a:solidFill>
              </a:rPr>
              <a:t>, но не заметили пересекающихся ключей, то только функции, действующие из атрибутов одного ключа, не принадлежащих пересечению ключей, в  атрибуты второго ключа, не принадлежащие первому.</a:t>
            </a:r>
            <a:endParaRPr lang="en-US" altLang="ru-RU" sz="13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200"/>
              </a:spcAft>
            </a:pPr>
            <a:r>
              <a:rPr lang="ru-RU" altLang="ru-RU" sz="1300" dirty="0">
                <a:solidFill>
                  <a:srgbClr val="000099"/>
                </a:solidFill>
              </a:rPr>
              <a:t>Заметим, что часть таких функций могла быть найдена ранее.</a:t>
            </a:r>
          </a:p>
        </p:txBody>
      </p:sp>
      <p:sp>
        <p:nvSpPr>
          <p:cNvPr id="5" name="AutoShape 46">
            <a:extLst>
              <a:ext uri="{FF2B5EF4-FFF2-40B4-BE49-F238E27FC236}">
                <a16:creationId xmlns:a16="http://schemas.microsoft.com/office/drawing/2014/main" id="{9437A9FE-DD28-4259-A96F-E73619F96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3435844"/>
            <a:ext cx="2160587" cy="936099"/>
          </a:xfrm>
          <a:prstGeom prst="roundRect">
            <a:avLst>
              <a:gd name="adj" fmla="val 16667"/>
            </a:avLst>
          </a:prstGeom>
          <a:solidFill>
            <a:srgbClr val="99CC00">
              <a:alpha val="59999"/>
            </a:srgbClr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6" name="AutoShape 45">
            <a:extLst>
              <a:ext uri="{FF2B5EF4-FFF2-40B4-BE49-F238E27FC236}">
                <a16:creationId xmlns:a16="http://schemas.microsoft.com/office/drawing/2014/main" id="{4A780049-7CEC-40A2-B580-0524C379A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87" y="3579867"/>
            <a:ext cx="2303463" cy="1008103"/>
          </a:xfrm>
          <a:prstGeom prst="roundRect">
            <a:avLst>
              <a:gd name="adj" fmla="val 16667"/>
            </a:avLst>
          </a:prstGeom>
          <a:solidFill>
            <a:srgbClr val="FFD58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2B10D9C9-BA1D-4E30-868D-0B16226D4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831" y="3761508"/>
            <a:ext cx="787400" cy="503237"/>
          </a:xfrm>
          <a:prstGeom prst="rect">
            <a:avLst/>
          </a:prstGeom>
          <a:noFill/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ru-RU" altLang="ru-RU" sz="2000"/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90BFA071-B717-4044-A621-F6B4486A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7181" y="3761509"/>
            <a:ext cx="984250" cy="503237"/>
          </a:xfrm>
          <a:prstGeom prst="rect">
            <a:avLst/>
          </a:prstGeom>
          <a:noFill/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/>
              <a:t>PK2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EE9FC90A-F85D-4FF3-A002-E481AE99E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219" y="3761509"/>
            <a:ext cx="1223962" cy="503237"/>
          </a:xfrm>
          <a:prstGeom prst="rect">
            <a:avLst/>
          </a:prstGeom>
          <a:noFill/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ru-RU" sz="1800"/>
              <a:t>PK1,PK2</a:t>
            </a:r>
            <a:endParaRPr lang="ru-RU" altLang="ru-RU" sz="1800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242D29CE-2862-41FE-9429-CA6A0C07F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619" y="3761510"/>
            <a:ext cx="863600" cy="503237"/>
          </a:xfrm>
          <a:prstGeom prst="rect">
            <a:avLst/>
          </a:prstGeom>
          <a:noFill/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800" dirty="0"/>
              <a:t>PK1</a:t>
            </a:r>
          </a:p>
        </p:txBody>
      </p:sp>
      <p:sp>
        <p:nvSpPr>
          <p:cNvPr id="11" name="Rectangle 20">
            <a:extLst>
              <a:ext uri="{FF2B5EF4-FFF2-40B4-BE49-F238E27FC236}">
                <a16:creationId xmlns:a16="http://schemas.microsoft.com/office/drawing/2014/main" id="{0CC538EB-E750-4A1A-B0F5-64D02FA8B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431" y="3761508"/>
            <a:ext cx="787400" cy="503237"/>
          </a:xfrm>
          <a:prstGeom prst="rect">
            <a:avLst/>
          </a:prstGeom>
          <a:noFill/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ru-RU" altLang="ru-RU" sz="2000"/>
          </a:p>
        </p:txBody>
      </p:sp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0154096F-F798-410D-86C0-18111EFADBB1}"/>
              </a:ext>
            </a:extLst>
          </p:cNvPr>
          <p:cNvCxnSpPr>
            <a:stCxn id="10" idx="0"/>
            <a:endCxn id="8" idx="0"/>
          </p:cNvCxnSpPr>
          <p:nvPr/>
        </p:nvCxnSpPr>
        <p:spPr>
          <a:xfrm rot="5400000" flipH="1" flipV="1">
            <a:off x="3805362" y="2687567"/>
            <a:ext cx="1" cy="21478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23BDB54F-D590-45B3-BEE4-C38A8B6CD26E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>
            <a:off x="3805363" y="3190803"/>
            <a:ext cx="1" cy="2147887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736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Виды функциональных зависимостей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/>
              <p:nvPr/>
            </p:nvSpPr>
            <p:spPr>
              <a:xfrm>
                <a:off x="755576" y="483518"/>
                <a:ext cx="7272808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 1 (Тривиальная функциональная зависимость)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 </a:t>
                </a:r>
                <a:endParaRPr lang="en-US" altLang="ru-RU" sz="1400" b="1" dirty="0">
                  <a:solidFill>
                    <a:srgbClr val="C00000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Функциональная 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тривиальна тогда и только тогда, когда правая часть функциональной зависимости является подмножеством (не обязательно собственным) левой части, то есть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⊆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Повторим приводившееся ранее: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Определение 2 (Функциональная зависимость неприводимая слева)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Функциональная зависимость называется неприводимой слева, если ни один атрибут в левой части не может быть опущен без разрушения функциональной зависимости.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518"/>
                <a:ext cx="7272808" cy="2631490"/>
              </a:xfrm>
              <a:prstGeom prst="rect">
                <a:avLst/>
              </a:prstGeom>
              <a:blipFill>
                <a:blip r:embed="rId2"/>
                <a:stretch>
                  <a:fillRect l="-251" t="-231" r="-251" b="-16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150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>
                <a:srgbClr val="CE2816"/>
              </a:buClr>
            </a:pPr>
            <a:r>
              <a:rPr lang="ru-RU" altLang="ru-RU" sz="2000" b="1" dirty="0">
                <a:solidFill>
                  <a:srgbClr val="CE2816"/>
                </a:solidFill>
              </a:rPr>
              <a:t>Определения НФБК. Правила преобразования в НФБК</a:t>
            </a:r>
            <a:endParaRPr lang="en-GB" altLang="ru-RU" sz="2000" b="1" dirty="0">
              <a:solidFill>
                <a:srgbClr val="000099"/>
              </a:solidFill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endParaRPr lang="en-GB" altLang="ru-RU" sz="17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410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Определение 1 (НФБК):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Отношение находится в НФБК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тогда и только тогда, когда каждая нетривиальная и неприводимая слева функциональная зависимость имеет аргументом ключ.</a:t>
            </a:r>
            <a:endParaRPr lang="ru-RU" altLang="ru-RU" sz="1400" b="1" u="sng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Определение 2 (НФБК):</a:t>
            </a:r>
            <a:endParaRPr lang="ru-RU" altLang="ru-RU" sz="1400" b="1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Отношение находится в НФБК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тогда и только тогда, когда аргументы любой функциональной зависимости есть ключи. 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Чего не должно быть в отношении находящемся в НФБК</a:t>
            </a:r>
            <a:r>
              <a:rPr lang="ru-RU" altLang="ru-RU" sz="1400" b="1" dirty="0">
                <a:solidFill>
                  <a:srgbClr val="000099"/>
                </a:solidFill>
              </a:rPr>
              <a:t>: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Если ранее приводили отношение к 1НФ, 2НФ и 3НФ, то функциональных зависимостей, действующих из атрибутов принадлежащих только одному из пересекающихся ключей в атрибуты принадлежащие только другому ключу.</a:t>
            </a:r>
          </a:p>
          <a:p>
            <a:pPr indent="360000" algn="just" eaLnBrk="1" hangingPunct="1">
              <a:spcAft>
                <a:spcPts val="300"/>
              </a:spcAft>
              <a:buFontTx/>
              <a:buNone/>
            </a:pPr>
            <a:r>
              <a:rPr lang="ru-RU" altLang="ru-RU" sz="1400" b="1" dirty="0">
                <a:solidFill>
                  <a:srgbClr val="CE2816"/>
                </a:solidFill>
              </a:rPr>
              <a:t>Правила преобразования в НФБК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342900" indent="-342900" eaLnBrk="1" hangingPunct="1">
              <a:spcAft>
                <a:spcPts val="300"/>
              </a:spcAft>
              <a:buFont typeface="+mj-lt"/>
              <a:buAutoNum type="arabicPeriod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Если вы шли последовательно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(1НФ, 2НФ, 3НФ), то правила для приведения к НФБК совпадают с правилами для 3НФ. Отличия только в анализируемых функциях.</a:t>
            </a:r>
          </a:p>
          <a:p>
            <a:pPr marL="342900" indent="-342900" eaLnBrk="1" hangingPunct="1">
              <a:spcAft>
                <a:spcPts val="300"/>
              </a:spcAft>
              <a:buFont typeface="+mj-lt"/>
              <a:buAutoNum type="arabicPeriod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Можно получить сразу НФБК, если проверять, что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каждая нетривиальная и неприводимая слева функциональная зависимость имеет аргументом ключ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либо что</a:t>
            </a:r>
            <a:r>
              <a:rPr lang="en-US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dirty="0">
                <a:solidFill>
                  <a:srgbClr val="000099"/>
                </a:solidFill>
              </a:rPr>
              <a:t>аргументы любой функциональной зависимости есть ключи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342900" indent="-342900" eaLnBrk="1" hangingPunct="1">
              <a:spcAft>
                <a:spcPts val="300"/>
              </a:spcAft>
              <a:buFont typeface="+mj-lt"/>
              <a:buAutoNum type="arabicPeriod"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Связь между образовавшимися сущностями </a:t>
            </a:r>
            <a:r>
              <a:rPr lang="ru-RU" altLang="ru-RU" sz="1400" dirty="0" err="1">
                <a:solidFill>
                  <a:srgbClr val="000099"/>
                </a:solidFill>
              </a:rPr>
              <a:t>неидентифицирующая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как в 3НФ.</a:t>
            </a:r>
          </a:p>
        </p:txBody>
      </p:sp>
    </p:spTree>
    <p:extLst>
      <p:ext uri="{BB962C8B-B14F-4D97-AF65-F5344CB8AC3E}">
        <p14:creationId xmlns:p14="http://schemas.microsoft.com/office/powerpoint/2010/main" val="2110276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Мнемоника преобразования для НФБК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11" name="Стрелка: изогнутая вниз 10">
            <a:extLst>
              <a:ext uri="{FF2B5EF4-FFF2-40B4-BE49-F238E27FC236}">
                <a16:creationId xmlns:a16="http://schemas.microsoft.com/office/drawing/2014/main" id="{CA2A40F7-7A7C-4877-84F1-A406C13D7DC0}"/>
              </a:ext>
            </a:extLst>
          </p:cNvPr>
          <p:cNvSpPr/>
          <p:nvPr/>
        </p:nvSpPr>
        <p:spPr>
          <a:xfrm>
            <a:off x="3059832" y="1077112"/>
            <a:ext cx="1728192" cy="7920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1AE96A-E982-4221-A45A-BC1FF4ADB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293136"/>
            <a:ext cx="4509772" cy="3366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D0FF64-30F9-49E1-978B-1DF49CEC0286}"/>
                  </a:ext>
                </a:extLst>
              </p:cNvPr>
              <p:cNvSpPr txBox="1"/>
              <p:nvPr/>
            </p:nvSpPr>
            <p:spPr>
              <a:xfrm>
                <a:off x="3059832" y="599768"/>
                <a:ext cx="2520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altLang="ru-RU" sz="1800" b="1" dirty="0">
                    <a:solidFill>
                      <a:srgbClr val="000099"/>
                    </a:solidFill>
                  </a:rPr>
                  <a:t>Зависимость </a:t>
                </a:r>
                <a14:m>
                  <m:oMath xmlns:m="http://schemas.openxmlformats.org/officeDocument/2006/math">
                    <m:r>
                      <a:rPr lang="en-US" altLang="ru-RU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ru-RU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ru-RU" sz="18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ru-RU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D0FF64-30F9-49E1-978B-1DF49CEC0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99768"/>
                <a:ext cx="2520280" cy="369332"/>
              </a:xfrm>
              <a:prstGeom prst="rect">
                <a:avLst/>
              </a:prstGeom>
              <a:blipFill>
                <a:blip r:embed="rId3"/>
                <a:stretch>
                  <a:fillRect l="-2179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624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Пример преобразования в НФБК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CB40AC-6AB2-4D45-9873-8E5C9064257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11560" y="598461"/>
            <a:ext cx="8218488" cy="41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Заменим отношение двумя проекциями: ”Бригада - Стажёр” и “Стажер - Наставник”.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B514C9-353B-4157-B36A-DBDBB69F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807" y="1610857"/>
            <a:ext cx="5615696" cy="219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B0EB78DD-C275-4F16-A63C-EE2EC961E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91630"/>
            <a:ext cx="2310170" cy="162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954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1800" b="1" dirty="0">
                <a:solidFill>
                  <a:srgbClr val="CE2816"/>
                </a:solidFill>
              </a:rPr>
              <a:t>Об отношениях с двумя атрибутами</a:t>
            </a:r>
            <a:endParaRPr lang="en-GB" altLang="ru-RU" sz="17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/>
              <p:nvPr/>
            </p:nvSpPr>
            <p:spPr>
              <a:xfrm>
                <a:off x="827584" y="555526"/>
                <a:ext cx="7776864" cy="3077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>
                  <a:spcAft>
                    <a:spcPts val="600"/>
                  </a:spcAft>
                </a:pPr>
                <a:r>
                  <a:rPr lang="ru-RU" altLang="ru-RU" sz="1400" b="1" u="sng" dirty="0">
                    <a:solidFill>
                      <a:srgbClr val="CE2816"/>
                    </a:solidFill>
                  </a:rPr>
                  <a:t>Теорема:</a:t>
                </a:r>
                <a:r>
                  <a:rPr lang="ru-RU" altLang="ru-RU" sz="1400" b="1" dirty="0">
                    <a:solidFill>
                      <a:srgbClr val="CE2816"/>
                    </a:solidFill>
                  </a:rPr>
                  <a:t> Любое отношение с двумя атрибутами находится в НФБК</a:t>
                </a:r>
                <a:endParaRPr lang="ru-RU" altLang="ru-RU" sz="1400" b="1" dirty="0"/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Пусть атрибуты поименованы как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Возможны четыре случая: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единственный ключ, то есть нетривиальных зависимостей нет.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Имеется единственная нетривиальная 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но нет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Единственный ключ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единственная функция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содержит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слева.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 (*)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но нет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Симметричная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(*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) ситуация.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Значит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не пересекающиеся ключи. Других функций нет.</a:t>
                </a:r>
                <a:endParaRPr lang="ru-RU" altLang="ru-RU" sz="1400" u="sng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u="sng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Замечание: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Вывод о том, что следует все отношения декомпозировать до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двухатрибутных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– неверен.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00000"/>
                    </a:solidFill>
                  </a:rPr>
                  <a:t>Причина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: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декомпозиция может оказаться неполной.</a:t>
                </a:r>
              </a:p>
            </p:txBody>
          </p:sp>
        </mc:Choice>
        <mc:Fallback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55526"/>
                <a:ext cx="7776864" cy="3077766"/>
              </a:xfrm>
              <a:prstGeom prst="rect">
                <a:avLst/>
              </a:prstGeom>
              <a:blipFill>
                <a:blip r:embed="rId2"/>
                <a:stretch>
                  <a:fillRect l="-235" t="-396" r="-314" b="-11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86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Идентифицирующие и </a:t>
            </a:r>
            <a:r>
              <a:rPr lang="ru-RU" altLang="ru-RU" sz="2000" b="1" dirty="0" err="1">
                <a:solidFill>
                  <a:srgbClr val="C00000"/>
                </a:solidFill>
              </a:rPr>
              <a:t>неидентифицирующие</a:t>
            </a:r>
            <a:r>
              <a:rPr lang="ru-RU" altLang="ru-RU" sz="2000" b="1" dirty="0">
                <a:solidFill>
                  <a:srgbClr val="C00000"/>
                </a:solidFill>
              </a:rPr>
              <a:t> связи 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B74F47-78E4-42C8-AA53-AF2F35ABB7A0}"/>
              </a:ext>
            </a:extLst>
          </p:cNvPr>
          <p:cNvSpPr/>
          <p:nvPr/>
        </p:nvSpPr>
        <p:spPr>
          <a:xfrm>
            <a:off x="755576" y="461651"/>
            <a:ext cx="7560840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Типы связи </a:t>
            </a:r>
            <a:r>
              <a:rPr lang="ru-RU" altLang="ru-RU" sz="1400" b="1" dirty="0">
                <a:solidFill>
                  <a:srgbClr val="000099"/>
                </a:solidFill>
              </a:rPr>
              <a:t>идентифицирующая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ru-RU" altLang="ru-RU" sz="1400" b="1" dirty="0" err="1">
                <a:solidFill>
                  <a:srgbClr val="000099"/>
                </a:solidFill>
              </a:rPr>
              <a:t>неидентифицирующая</a:t>
            </a:r>
            <a:r>
              <a:rPr lang="ru-RU" altLang="ru-RU" sz="1400" dirty="0">
                <a:solidFill>
                  <a:srgbClr val="000099"/>
                </a:solidFill>
              </a:rPr>
              <a:t> относится не к теории реляционных баз данных, к модели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сущность-связь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и стандарту моделирования данных </a:t>
            </a:r>
            <a:r>
              <a:rPr lang="en-US" altLang="ru-RU" sz="1400" dirty="0">
                <a:solidFill>
                  <a:srgbClr val="000099"/>
                </a:solidFill>
              </a:rPr>
              <a:t>IDEF1X</a:t>
            </a:r>
            <a:r>
              <a:rPr lang="ru-RU" altLang="ru-RU" sz="1400" dirty="0">
                <a:solidFill>
                  <a:srgbClr val="000099"/>
                </a:solidFill>
              </a:rPr>
              <a:t>, на котором основан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 err="1">
                <a:solidFill>
                  <a:srgbClr val="000099"/>
                </a:solidFill>
              </a:rPr>
              <a:t>ERWin</a:t>
            </a:r>
            <a:r>
              <a:rPr lang="en-US" altLang="ru-RU" sz="1400" dirty="0">
                <a:solidFill>
                  <a:srgbClr val="000099"/>
                </a:solidFill>
              </a:rPr>
              <a:t> (</a:t>
            </a:r>
            <a:r>
              <a:rPr lang="en-US" altLang="ru-RU" sz="1400" dirty="0" err="1">
                <a:solidFill>
                  <a:srgbClr val="000099"/>
                </a:solidFill>
              </a:rPr>
              <a:t>AllFusion</a:t>
            </a:r>
            <a:r>
              <a:rPr lang="en-US" altLang="ru-RU" sz="1400" dirty="0">
                <a:solidFill>
                  <a:srgbClr val="000099"/>
                </a:solidFill>
              </a:rPr>
              <a:t> Data </a:t>
            </a:r>
            <a:r>
              <a:rPr lang="en-US" altLang="ru-RU" sz="1400" dirty="0" err="1">
                <a:solidFill>
                  <a:srgbClr val="000099"/>
                </a:solidFill>
              </a:rPr>
              <a:t>Modeller</a:t>
            </a:r>
            <a:r>
              <a:rPr lang="en-US" altLang="ru-RU" sz="1400" dirty="0">
                <a:solidFill>
                  <a:srgbClr val="000099"/>
                </a:solidFill>
              </a:rPr>
              <a:t>)</a:t>
            </a:r>
            <a:r>
              <a:rPr lang="ru-RU" altLang="ru-RU" sz="1400" dirty="0">
                <a:solidFill>
                  <a:srgbClr val="000099"/>
                </a:solidFill>
              </a:rPr>
              <a:t>. Этот инструмент мы используем в практических занятиях.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Если создается зависимая, то есть слабая, сущность, то внешний ключ передается в группу атрибутов, образующих первичный ключ этой слабой сущности. В этом случае используется идентифицирующая связь.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</a:rPr>
              <a:t>Неидентифицирующая</a:t>
            </a:r>
            <a:r>
              <a:rPr lang="ru-RU" altLang="ru-RU" sz="1400" dirty="0">
                <a:solidFill>
                  <a:srgbClr val="000099"/>
                </a:solidFill>
              </a:rPr>
              <a:t> связь соединяет две сущности и передаёт ключ одной сущности в область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 другой сущности.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Обозначения</a:t>
            </a:r>
            <a:r>
              <a:rPr lang="ru-RU" altLang="ru-RU" sz="1400" b="1" dirty="0">
                <a:solidFill>
                  <a:srgbClr val="C00000"/>
                </a:solidFill>
              </a:rPr>
              <a:t>: 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b="1" dirty="0"/>
              <a:t>Связь идентифицирующая</a:t>
            </a:r>
            <a:r>
              <a:rPr lang="en-US" altLang="ru-RU" sz="1400" b="1" dirty="0"/>
              <a:t> </a:t>
            </a:r>
            <a:endParaRPr lang="ru-RU" altLang="ru-RU" sz="1400" b="1" dirty="0"/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b="1" dirty="0"/>
              <a:t>Связь </a:t>
            </a:r>
            <a:r>
              <a:rPr lang="ru-RU" altLang="ru-RU" sz="1400" b="1" dirty="0" err="1"/>
              <a:t>неидентифицирующая</a:t>
            </a:r>
            <a:endParaRPr lang="ru-RU" altLang="ru-RU" sz="1400" b="1" dirty="0"/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	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Заметим, что упомянутый ранее термин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обязательность </a:t>
            </a:r>
            <a:r>
              <a:rPr lang="ru-RU" altLang="ru-RU" sz="1400" b="1" dirty="0">
                <a:solidFill>
                  <a:srgbClr val="000099"/>
                </a:solidFill>
              </a:rPr>
              <a:t>конца связи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это уже не из </a:t>
            </a:r>
            <a:r>
              <a:rPr lang="en-US" altLang="ru-RU" sz="1400" dirty="0">
                <a:solidFill>
                  <a:srgbClr val="000099"/>
                </a:solidFill>
              </a:rPr>
              <a:t>IDEF1X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07A6D36B-BCB6-4304-B4CD-E9F4B4289D25}"/>
              </a:ext>
            </a:extLst>
          </p:cNvPr>
          <p:cNvGrpSpPr/>
          <p:nvPr/>
        </p:nvGrpSpPr>
        <p:grpSpPr>
          <a:xfrm>
            <a:off x="4067944" y="2914205"/>
            <a:ext cx="1152128" cy="144016"/>
            <a:chOff x="4067944" y="2643758"/>
            <a:chExt cx="1152128" cy="144016"/>
          </a:xfrm>
        </p:grpSpPr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F313563C-7AA7-4B90-BBC7-D7AEADBD5051}"/>
                </a:ext>
              </a:extLst>
            </p:cNvPr>
            <p:cNvSpPr/>
            <p:nvPr/>
          </p:nvSpPr>
          <p:spPr>
            <a:xfrm>
              <a:off x="5076056" y="2643758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63D1B4FA-31E0-43B8-A349-00766C2951DB}"/>
                </a:ext>
              </a:extLst>
            </p:cNvPr>
            <p:cNvCxnSpPr>
              <a:endCxn id="2" idx="2"/>
            </p:cNvCxnSpPr>
            <p:nvPr/>
          </p:nvCxnSpPr>
          <p:spPr>
            <a:xfrm>
              <a:off x="4067944" y="2715766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FE1EBB48-8651-4C0E-99EC-382517300533}"/>
              </a:ext>
            </a:extLst>
          </p:cNvPr>
          <p:cNvGrpSpPr/>
          <p:nvPr/>
        </p:nvGrpSpPr>
        <p:grpSpPr>
          <a:xfrm>
            <a:off x="4067944" y="3219822"/>
            <a:ext cx="1152128" cy="144016"/>
            <a:chOff x="4067944" y="2859782"/>
            <a:chExt cx="1152128" cy="144016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FC419788-78FB-49B1-A05B-29C9D35875B0}"/>
                </a:ext>
              </a:extLst>
            </p:cNvPr>
            <p:cNvSpPr/>
            <p:nvPr/>
          </p:nvSpPr>
          <p:spPr>
            <a:xfrm>
              <a:off x="5076056" y="285978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C1BD20AC-58CD-4EA5-BAB9-450EEF579E16}"/>
                </a:ext>
              </a:extLst>
            </p:cNvPr>
            <p:cNvCxnSpPr/>
            <p:nvPr/>
          </p:nvCxnSpPr>
          <p:spPr>
            <a:xfrm>
              <a:off x="4067944" y="2931790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1538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buClr>
                <a:srgbClr val="CE2816"/>
              </a:buClr>
            </a:pPr>
            <a:r>
              <a:rPr lang="ru-RU" altLang="ru-RU" sz="1600" b="1" dirty="0">
                <a:solidFill>
                  <a:srgbClr val="CE2816"/>
                </a:solidFill>
              </a:rPr>
              <a:t>Нормальная форма схемы базы. Сходимость процесса нормализации по теореме </a:t>
            </a:r>
            <a:r>
              <a:rPr lang="ru-RU" altLang="ru-RU" sz="1600" b="1" dirty="0" err="1">
                <a:solidFill>
                  <a:srgbClr val="CE2816"/>
                </a:solidFill>
              </a:rPr>
              <a:t>Хиса</a:t>
            </a:r>
            <a:endParaRPr lang="en-GB" altLang="ru-RU" sz="16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Определение: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Говорят, что схема базы данных находится в нормальной форме </a:t>
            </a:r>
            <a:r>
              <a:rPr lang="en-US" altLang="ru-RU" sz="1400" dirty="0">
                <a:solidFill>
                  <a:srgbClr val="000099"/>
                </a:solidFill>
              </a:rPr>
              <a:t>n</a:t>
            </a:r>
            <a:r>
              <a:rPr lang="ru-RU" altLang="ru-RU" sz="1400" dirty="0">
                <a:solidFill>
                  <a:srgbClr val="000099"/>
                </a:solidFill>
              </a:rPr>
              <a:t>НФ, если каждое ее отношение находится в этой нормальной форме или в форме которая «не слабее» </a:t>
            </a:r>
            <a:r>
              <a:rPr lang="en-US" altLang="ru-RU" sz="1400" dirty="0">
                <a:solidFill>
                  <a:srgbClr val="000099"/>
                </a:solidFill>
              </a:rPr>
              <a:t>n</a:t>
            </a:r>
            <a:r>
              <a:rPr lang="ru-RU" altLang="ru-RU" sz="1400" dirty="0">
                <a:solidFill>
                  <a:srgbClr val="000099"/>
                </a:solidFill>
              </a:rPr>
              <a:t>НФ.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Процессы нормализации до первых четырёх нормальных форм (1НФ, 2НФ, 3НФ, НФБК) сходятся.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самом деле, приведение к 1НФ либо не меняет число столбцов (выравнивание) либо однократно увеличивает его на количество составных атрибутов.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При переходе к следующим формам (2НФ, 3НФ, НФБК) каждая декомпозиция по теореме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 приводит к отношениям с числом атрибутов меньшим по крайней мере на единицу, а число отношений схемы и исходное число атрибутов в каждом отношении схемы по определению конечно. Поэтому число создаваемых отношений также конечно.</a:t>
            </a:r>
          </a:p>
        </p:txBody>
      </p:sp>
    </p:spTree>
    <p:extLst>
      <p:ext uri="{BB962C8B-B14F-4D97-AF65-F5344CB8AC3E}">
        <p14:creationId xmlns:p14="http://schemas.microsoft.com/office/powerpoint/2010/main" val="3690247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О стиле проектирования базы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Подход при котором все атрибуты, используемые в схеме базы, относятся к единственному отношению, которое можно назвать контекстом, для практики не пригоден. (см. </a:t>
            </a:r>
            <a:r>
              <a:rPr lang="en-US" altLang="ru-RU" sz="1400" dirty="0">
                <a:solidFill>
                  <a:srgbClr val="000099"/>
                </a:solidFill>
              </a:rPr>
              <a:t>Formal Concept Analysis</a:t>
            </a:r>
            <a:r>
              <a:rPr lang="ru-RU" altLang="ru-RU" sz="1400" dirty="0">
                <a:solidFill>
                  <a:srgbClr val="000099"/>
                </a:solidFill>
              </a:rPr>
              <a:t>)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Для документарных систем следует, исходя из описания бизнес-процессов выделить используемые сущности, а затем уточнять их и связи между ними. Потом в них ищут функциональные зависимости и, используя теорему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, выделяют отношения, которые не могут быть далее декомпозированы.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При достаточном опыте можно сразу получить схему в третьей нормальной форме или НФБК.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Замечание 1</a:t>
            </a:r>
            <a:r>
              <a:rPr lang="ru-RU" altLang="ru-RU" sz="1400" b="1" dirty="0">
                <a:solidFill>
                  <a:srgbClr val="C00000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Не забывайте уточнять семантику отношений, связей и атрибутов.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Замечание 2</a:t>
            </a:r>
            <a:r>
              <a:rPr lang="ru-RU" altLang="ru-RU" sz="1400" b="1" dirty="0">
                <a:solidFill>
                  <a:srgbClr val="C00000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При любом опыте проектирования  может встретиться структура данных, с которой вам трудно разобраться. Что делать? Выписывайте явно всю семантику и все функциональные зависимости.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Замечание 3</a:t>
            </a:r>
            <a:r>
              <a:rPr lang="ru-RU" altLang="ru-RU" sz="1400" b="1" dirty="0">
                <a:solidFill>
                  <a:srgbClr val="C00000"/>
                </a:solidFill>
              </a:rPr>
              <a:t>:</a:t>
            </a:r>
            <a:r>
              <a:rPr lang="ru-RU" altLang="ru-RU" sz="1400" dirty="0">
                <a:solidFill>
                  <a:srgbClr val="000099"/>
                </a:solidFill>
              </a:rPr>
              <a:t> Для работы со сложными структурами данных и эмуляцией других моделей данных следует изучить шаблоны (паттерны) проектирования структур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890745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Нормализация в реляционной и </a:t>
            </a:r>
            <a:r>
              <a:rPr lang="en-US" altLang="ru-RU" sz="2000" b="1" dirty="0">
                <a:solidFill>
                  <a:srgbClr val="CE2816"/>
                </a:solidFill>
              </a:rPr>
              <a:t>ER-</a:t>
            </a:r>
            <a:r>
              <a:rPr lang="ru-RU" altLang="ru-RU" sz="2000" b="1" dirty="0">
                <a:solidFill>
                  <a:srgbClr val="CE2816"/>
                </a:solidFill>
              </a:rPr>
              <a:t>моделях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Отношению в реляционной модели данных соответствует сущность в </a:t>
            </a:r>
            <a:r>
              <a:rPr lang="en-US" altLang="ru-RU" sz="1400" dirty="0">
                <a:solidFill>
                  <a:srgbClr val="000099"/>
                </a:solidFill>
              </a:rPr>
              <a:t>ER-</a:t>
            </a:r>
            <a:r>
              <a:rPr lang="ru-RU" altLang="ru-RU" sz="1400" dirty="0">
                <a:solidFill>
                  <a:srgbClr val="000099"/>
                </a:solidFill>
              </a:rPr>
              <a:t>диаграмме. Любая реляционная связь представима связью в </a:t>
            </a:r>
            <a:r>
              <a:rPr lang="en-US" altLang="ru-RU" sz="1400" dirty="0">
                <a:solidFill>
                  <a:srgbClr val="000099"/>
                </a:solidFill>
              </a:rPr>
              <a:t>ER</a:t>
            </a:r>
            <a:r>
              <a:rPr lang="ru-RU" altLang="ru-RU" sz="1400" dirty="0">
                <a:solidFill>
                  <a:srgbClr val="000099"/>
                </a:solidFill>
              </a:rPr>
              <a:t>-модели</a:t>
            </a:r>
            <a:r>
              <a:rPr lang="en-US" altLang="ru-RU" sz="1400" dirty="0">
                <a:solidFill>
                  <a:srgbClr val="000099"/>
                </a:solidFill>
              </a:rPr>
              <a:t>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Из наличия такого отображения следует использованная нами возможность переноса понятия и алгоритма нормализации из реляционной модели в  модель «сущность-связь».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Обратный переход от </a:t>
            </a:r>
            <a:r>
              <a:rPr lang="en-US" altLang="ru-RU" sz="1400" dirty="0">
                <a:solidFill>
                  <a:srgbClr val="000099"/>
                </a:solidFill>
              </a:rPr>
              <a:t>ER-</a:t>
            </a:r>
            <a:r>
              <a:rPr lang="ru-RU" altLang="ru-RU" sz="1400" dirty="0">
                <a:solidFill>
                  <a:srgbClr val="000099"/>
                </a:solidFill>
              </a:rPr>
              <a:t>диаграмм к реляционной модели связан с потерей некоторой части информации и, может быть замены одной связи двумя и более. Последнее определяется тем, что связи в реляционной модели более примитивны и не выделены как самостоятельные объекты.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Из сказанного, однако, не следует, что в реляционной модели невозможно эмулировать все связи, определённые в </a:t>
            </a:r>
            <a:r>
              <a:rPr lang="en-US" altLang="ru-RU" sz="1400" dirty="0">
                <a:solidFill>
                  <a:srgbClr val="000099"/>
                </a:solidFill>
              </a:rPr>
              <a:t>ER-</a:t>
            </a:r>
            <a:r>
              <a:rPr lang="ru-RU" altLang="ru-RU" sz="1400" dirty="0">
                <a:solidFill>
                  <a:srgbClr val="000099"/>
                </a:solidFill>
              </a:rPr>
              <a:t>модели.  </a:t>
            </a:r>
          </a:p>
        </p:txBody>
      </p:sp>
    </p:spTree>
    <p:extLst>
      <p:ext uri="{BB962C8B-B14F-4D97-AF65-F5344CB8AC3E}">
        <p14:creationId xmlns:p14="http://schemas.microsoft.com/office/powerpoint/2010/main" val="534817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1800" b="1" dirty="0">
                <a:solidFill>
                  <a:srgbClr val="CE2816"/>
                </a:solidFill>
              </a:rPr>
              <a:t>Простой способ получения отношений сразу в 3НФ и уточнения до НФБК:</a:t>
            </a:r>
            <a:endParaRPr lang="en-GB" altLang="ru-RU" sz="18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Выделите простые сущности с атомарными атрибутами, не имеющие составных атрибутов и групп однородных атрибутов. Они не должны содержать в себе других сущностей. Невозможность дальнейшей декомпозиции определяется по отсутствию  функциональных зависимостей кроме зависимостей от первичных ключей. Если этот этап выполнен правильно, получена 3НФ. 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При наличии сомнений в правильности решения уточните ключевые атрибуты, выделив все первичные, внешние, и альтернативные ключи. Если не существует никаких ФЗ кроме зависимостей от ключей, то сущность простая. Если другие зависимости обнаружены, декомпозируйте эту сущность по </a:t>
            </a:r>
            <a:r>
              <a:rPr lang="ru-RU" altLang="ru-RU" sz="1400" dirty="0" err="1">
                <a:solidFill>
                  <a:srgbClr val="000099"/>
                </a:solidFill>
              </a:rPr>
              <a:t>Хису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Если есть пересекающиеся ключи, проверьте условие: все ФЗ должны иметь аргументами первичные ключи. При обнаружении других зависимостей получите НФБК, используя теорему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. (если вы последовательно получали 1НФ, 2НФ, 3НФ, то достаточно проверить существование функций на непересекающихся частях пересекающихся ключей)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dirty="0">
                <a:solidFill>
                  <a:srgbClr val="000099"/>
                </a:solidFill>
              </a:rPr>
              <a:t>На всех этапах процесса полезно выяснять семантику, в том числе смысл сущностей, первичные, альтернативные и внешние ключи, ограничения целостности, типы данных, метаданные, а также элементы семантики, внесённые пользователем.</a:t>
            </a:r>
          </a:p>
        </p:txBody>
      </p:sp>
    </p:spTree>
    <p:extLst>
      <p:ext uri="{BB962C8B-B14F-4D97-AF65-F5344CB8AC3E}">
        <p14:creationId xmlns:p14="http://schemas.microsoft.com/office/powerpoint/2010/main" val="1941438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Заключение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Рассмотрены понятия связей между отношениями, сильные и слабые отношения (сущности), обязательность и необязательность связей, а также принятые в стандарте </a:t>
            </a:r>
            <a:r>
              <a:rPr lang="en-US" altLang="ru-RU" sz="1400" dirty="0">
                <a:solidFill>
                  <a:srgbClr val="000099"/>
                </a:solidFill>
              </a:rPr>
              <a:t>IDEF1X </a:t>
            </a:r>
            <a:r>
              <a:rPr lang="ru-RU" altLang="ru-RU" sz="1400" dirty="0">
                <a:solidFill>
                  <a:srgbClr val="000099"/>
                </a:solidFill>
              </a:rPr>
              <a:t>идентифицирующие и </a:t>
            </a:r>
            <a:r>
              <a:rPr lang="ru-RU" altLang="ru-RU" sz="1400" dirty="0" err="1">
                <a:solidFill>
                  <a:srgbClr val="000099"/>
                </a:solidFill>
              </a:rPr>
              <a:t>неидентифицирующие</a:t>
            </a:r>
            <a:r>
              <a:rPr lang="ru-RU" altLang="ru-RU" sz="1400" dirty="0">
                <a:solidFill>
                  <a:srgbClr val="000099"/>
                </a:solidFill>
              </a:rPr>
              <a:t> связи.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Рассмотрены аномалии по включению, удалению и обновлению данных.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Изученные четыре нормальных формы (1НФ, 2НФ, 3НФ и исправленная третья форма (НФБК)) составляют минимум, которым во многих случаях можно ограничиться в процессе нормализации схемы базы. Установлены соотношения между нормальными формами. Все рассмотренные алгоритмы нормализации основаны на теореме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. </a:t>
            </a:r>
          </a:p>
          <a:p>
            <a:pPr marL="285750" indent="-285750" algn="just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</a:rPr>
              <a:t>Процесс нормализации всегда сходится. Останавливать его следует, когда в отношениях останутся только функциональные зависимости от первичного ключа.</a:t>
            </a:r>
          </a:p>
        </p:txBody>
      </p:sp>
    </p:spTree>
    <p:extLst>
      <p:ext uri="{BB962C8B-B14F-4D97-AF65-F5344CB8AC3E}">
        <p14:creationId xmlns:p14="http://schemas.microsoft.com/office/powerpoint/2010/main" val="3019110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Основные понятия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05E77A3-B9F5-4A6A-A285-9C0F51FD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00" y="572018"/>
            <a:ext cx="5400600" cy="399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081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A9283EB-6FC4-4911-BFA2-2515C8464835}"/>
                  </a:ext>
                </a:extLst>
              </p:cNvPr>
              <p:cNvSpPr/>
              <p:nvPr/>
            </p:nvSpPr>
            <p:spPr>
              <a:xfrm>
                <a:off x="827584" y="461651"/>
                <a:ext cx="7848872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 eaLnBrk="1" hangingPunct="1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Аномалия – несоответствие ограничений целостности модели бизнеса концептуального уровня и логической модели.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Аномалии по включению, обновлению (модификации) и удалению – устраняются нормализацией.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Зависимость функциональная неприводимая слева – ни один из атрибутов аргумента нельзя удалить без разрушения зависимости.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Зависимость функциональная прямая –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𝑪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существует, но не найдётся набора аргументов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,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такого, что</a:t>
                </a:r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существуют функциональные зависимости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и</a:t>
                </a:r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𝑪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Зависимость функциональная транзитивная –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𝑪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транзитивна, если найдётся набор аргументов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,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такой, что</a:t>
                </a:r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ru-RU" altLang="ru-RU" sz="1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и</a:t>
                </a:r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ru-RU" altLang="ru-RU" sz="1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𝑪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sym typeface="Symbol" panose="05050102010706020507" pitchFamily="18" charset="2"/>
                  </a:rPr>
                  <a:t>функциональные зависимости.</a:t>
                </a:r>
              </a:p>
              <a:p>
                <a:pPr marL="285750" indent="-285750" algn="just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Зависимость функциональная тривиальная –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ru-RU" altLang="ru-RU" sz="1400" b="1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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b="1" dirty="0"/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тривиальна тогда и только тогда, когда правая часть функциональной зависимости является подмножеством (не обязательно собственным) левой части, то есть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⊆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endParaRPr lang="ru-RU" altLang="ru-RU" sz="1400" dirty="0">
                  <a:solidFill>
                    <a:srgbClr val="000099"/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A9283EB-6FC4-4911-BFA2-2515C8464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61651"/>
                <a:ext cx="7848872" cy="3785652"/>
              </a:xfrm>
              <a:prstGeom prst="rect">
                <a:avLst/>
              </a:prstGeom>
              <a:blipFill>
                <a:blip r:embed="rId2"/>
                <a:stretch>
                  <a:fillRect l="-155" t="-322" r="-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815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755576" y="461651"/>
            <a:ext cx="7776864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dirty="0">
                <a:solidFill>
                  <a:srgbClr val="000099"/>
                </a:solidFill>
              </a:rPr>
              <a:t>Нормальная форма </a:t>
            </a:r>
            <a:r>
              <a:rPr lang="ru-RU" altLang="ru-RU" sz="1400" dirty="0" err="1">
                <a:solidFill>
                  <a:srgbClr val="000099"/>
                </a:solidFill>
              </a:rPr>
              <a:t>Бойса</a:t>
            </a:r>
            <a:r>
              <a:rPr lang="ru-RU" altLang="ru-RU" sz="1400" dirty="0">
                <a:solidFill>
                  <a:srgbClr val="000099"/>
                </a:solidFill>
              </a:rPr>
              <a:t>-Кодда – она же исправленная третья нормальная форма. Необходимость проверки возникает при наличии пересекающихся первичных ключей. Характеризуется отсутствием функциональных зависимостей, действующих из атрибутов, принадлежащих только одному из пересекающихся ключей, в атрибуты, принадлежащие только второму из пересекающихся ключей.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dirty="0">
                <a:solidFill>
                  <a:srgbClr val="000099"/>
                </a:solidFill>
              </a:rPr>
              <a:t>Нормальная форма вторая – предполагается, что отношение уже находится в 1НФ или Н1НФ. Определяющее свойство – отсутствие зависимостей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 от части ключа.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dirty="0">
                <a:solidFill>
                  <a:srgbClr val="000099"/>
                </a:solidFill>
              </a:rPr>
              <a:t>Нормальная форма </a:t>
            </a:r>
            <a:r>
              <a:rPr lang="ru-RU" altLang="ru-RU" sz="1400" dirty="0" err="1">
                <a:solidFill>
                  <a:srgbClr val="000099"/>
                </a:solidFill>
              </a:rPr>
              <a:t>непервая</a:t>
            </a:r>
            <a:r>
              <a:rPr lang="ru-RU" altLang="ru-RU" sz="1400" dirty="0">
                <a:solidFill>
                  <a:srgbClr val="000099"/>
                </a:solidFill>
              </a:rPr>
              <a:t> (Н1НФ, </a:t>
            </a:r>
            <a:r>
              <a:rPr lang="en-US" altLang="ru-RU" sz="1400" dirty="0">
                <a:solidFill>
                  <a:srgbClr val="000099"/>
                </a:solidFill>
              </a:rPr>
              <a:t>NFNF, NF</a:t>
            </a:r>
            <a:r>
              <a:rPr lang="en-US" altLang="ru-RU" sz="1400" baseline="30000" dirty="0">
                <a:solidFill>
                  <a:srgbClr val="000099"/>
                </a:solidFill>
              </a:rPr>
              <a:t>2</a:t>
            </a:r>
            <a:r>
              <a:rPr lang="ru-RU" altLang="ru-RU" sz="1400" dirty="0">
                <a:solidFill>
                  <a:srgbClr val="000099"/>
                </a:solidFill>
              </a:rPr>
              <a:t>) – имеет ключ, но атрибуты могут быть неатомарными.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dirty="0">
                <a:solidFill>
                  <a:srgbClr val="000099"/>
                </a:solidFill>
              </a:rPr>
              <a:t>Нормальная форма первая (1НФ, 1</a:t>
            </a:r>
            <a:r>
              <a:rPr lang="en-US" altLang="ru-RU" sz="1400" dirty="0">
                <a:solidFill>
                  <a:srgbClr val="000099"/>
                </a:solidFill>
              </a:rPr>
              <a:t>NFNF</a:t>
            </a:r>
            <a:r>
              <a:rPr lang="ru-RU" altLang="ru-RU" sz="1400" dirty="0">
                <a:solidFill>
                  <a:srgbClr val="000099"/>
                </a:solidFill>
              </a:rPr>
              <a:t>) – имеет ключ и атомарные атрибуты.</a:t>
            </a:r>
          </a:p>
        </p:txBody>
      </p:sp>
    </p:spTree>
    <p:extLst>
      <p:ext uri="{BB962C8B-B14F-4D97-AF65-F5344CB8AC3E}">
        <p14:creationId xmlns:p14="http://schemas.microsoft.com/office/powerpoint/2010/main" val="3515602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755576" y="466102"/>
            <a:ext cx="777686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dirty="0">
                <a:solidFill>
                  <a:srgbClr val="000099"/>
                </a:solidFill>
              </a:rPr>
              <a:t>Связь идентифицирующая. (Термин из стандарта </a:t>
            </a:r>
            <a:r>
              <a:rPr lang="en-US" altLang="ru-RU" sz="1400" dirty="0">
                <a:solidFill>
                  <a:srgbClr val="000099"/>
                </a:solidFill>
              </a:rPr>
              <a:t>IDEF1x</a:t>
            </a:r>
            <a:r>
              <a:rPr lang="ru-RU" altLang="ru-RU" sz="1400" dirty="0">
                <a:solidFill>
                  <a:srgbClr val="000099"/>
                </a:solidFill>
              </a:rPr>
              <a:t>). Устанавливается между независимой (родительской) и зависимой (дочерней) сущностями. Атрибуты первичного ключа родительской сущности мигрируют в состав первичного ключа дочерней сущности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dirty="0">
                <a:solidFill>
                  <a:srgbClr val="000099"/>
                </a:solidFill>
              </a:rPr>
              <a:t>Связь </a:t>
            </a:r>
            <a:r>
              <a:rPr lang="ru-RU" altLang="ru-RU" sz="1400" dirty="0" err="1">
                <a:solidFill>
                  <a:srgbClr val="000099"/>
                </a:solidFill>
              </a:rPr>
              <a:t>неидентифицирующая</a:t>
            </a:r>
            <a:r>
              <a:rPr lang="ru-RU" altLang="ru-RU" sz="1400" dirty="0">
                <a:solidFill>
                  <a:srgbClr val="000099"/>
                </a:solidFill>
              </a:rPr>
              <a:t>. (Термин из стандарта </a:t>
            </a:r>
            <a:r>
              <a:rPr lang="en-US" altLang="ru-RU" sz="1400" dirty="0">
                <a:solidFill>
                  <a:srgbClr val="000099"/>
                </a:solidFill>
              </a:rPr>
              <a:t>IDEF1x</a:t>
            </a:r>
            <a:r>
              <a:rPr lang="ru-RU" altLang="ru-RU" sz="1400" dirty="0">
                <a:solidFill>
                  <a:srgbClr val="000099"/>
                </a:solidFill>
              </a:rPr>
              <a:t>). Связывает независимые сущности. Атрибуты первичного ключа родительской сущности мигрируют в состав </a:t>
            </a:r>
            <a:r>
              <a:rPr lang="ru-RU" altLang="ru-RU" sz="1400" dirty="0" err="1">
                <a:solidFill>
                  <a:srgbClr val="000099"/>
                </a:solidFill>
              </a:rPr>
              <a:t>неключевых</a:t>
            </a:r>
            <a:r>
              <a:rPr lang="ru-RU" altLang="ru-RU" sz="1400" dirty="0">
                <a:solidFill>
                  <a:srgbClr val="000099"/>
                </a:solidFill>
              </a:rPr>
              <a:t> атрибутов дочерней сущности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dirty="0">
                <a:solidFill>
                  <a:srgbClr val="000099"/>
                </a:solidFill>
              </a:rPr>
              <a:t>Связь обязательная. Экземпляры хранимых в базе связываемых сущностей обязательно входят в связь.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dirty="0">
                <a:solidFill>
                  <a:srgbClr val="000099"/>
                </a:solidFill>
              </a:rPr>
              <a:t>Сходимость процесса нормализации выполняемого за счет применения теоремы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 – процесс всегда сходится.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ru-RU" altLang="ru-RU" sz="1400" dirty="0">
                <a:solidFill>
                  <a:srgbClr val="000099"/>
                </a:solidFill>
              </a:rPr>
              <a:t>Уровень нормализации схемы базы определяется низшим уровнем нормализации входящих в неё отношений. </a:t>
            </a:r>
          </a:p>
        </p:txBody>
      </p:sp>
    </p:spTree>
    <p:extLst>
      <p:ext uri="{BB962C8B-B14F-4D97-AF65-F5344CB8AC3E}">
        <p14:creationId xmlns:p14="http://schemas.microsoft.com/office/powerpoint/2010/main" val="2976329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2067694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4000" b="1" dirty="0">
                <a:solidFill>
                  <a:schemeClr val="tx1"/>
                </a:solidFill>
              </a:rPr>
              <a:t>Спасибо за внимание</a:t>
            </a:r>
          </a:p>
          <a:p>
            <a:r>
              <a:rPr lang="ru-RU" sz="2000" b="1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20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Обязательность связей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827584" y="482961"/>
            <a:ext cx="763284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Для </a:t>
            </a:r>
            <a:r>
              <a:rPr lang="ru-RU" altLang="ru-RU" sz="1400" dirty="0" err="1">
                <a:solidFill>
                  <a:srgbClr val="000099"/>
                </a:solidFill>
              </a:rPr>
              <a:t>неидентифицирующей</a:t>
            </a:r>
            <a:r>
              <a:rPr lang="ru-RU" altLang="ru-RU" sz="1400" dirty="0">
                <a:solidFill>
                  <a:srgbClr val="000099"/>
                </a:solidFill>
              </a:rPr>
              <a:t> связи можно указать обязательность (всей связи, но не её конца). Если связь обязательна (в </a:t>
            </a:r>
            <a:r>
              <a:rPr lang="en-US" altLang="ru-RU" sz="1400" dirty="0" err="1">
                <a:solidFill>
                  <a:srgbClr val="000099"/>
                </a:solidFill>
              </a:rPr>
              <a:t>ERWin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признак No </a:t>
            </a:r>
            <a:r>
              <a:rPr lang="ru-RU" altLang="ru-RU" sz="1400" dirty="0" err="1">
                <a:solidFill>
                  <a:srgbClr val="000099"/>
                </a:solidFill>
              </a:rPr>
              <a:t>Nulls</a:t>
            </a:r>
            <a:r>
              <a:rPr lang="ru-RU" altLang="ru-RU" sz="1400" dirty="0">
                <a:solidFill>
                  <a:srgbClr val="000099"/>
                </a:solidFill>
              </a:rPr>
              <a:t>), то атрибуты внешнего ключа получат признак NOT NULL, означающий недопустимость неопределённых значений. Для необязательной связи (признак </a:t>
            </a:r>
            <a:r>
              <a:rPr lang="ru-RU" altLang="ru-RU" sz="1400" dirty="0" err="1">
                <a:solidFill>
                  <a:srgbClr val="000099"/>
                </a:solidFill>
              </a:rPr>
              <a:t>Nulls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 err="1">
                <a:solidFill>
                  <a:srgbClr val="000099"/>
                </a:solidFill>
              </a:rPr>
              <a:t>Allowed</a:t>
            </a:r>
            <a:r>
              <a:rPr lang="ru-RU" altLang="ru-RU" sz="1400" dirty="0">
                <a:solidFill>
                  <a:srgbClr val="000099"/>
                </a:solidFill>
              </a:rPr>
              <a:t>) внешний ключ может принимать значение NULL. 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437A21E-BC31-4160-A052-A35181BC0D8B}"/>
              </a:ext>
            </a:extLst>
          </p:cNvPr>
          <p:cNvGrpSpPr/>
          <p:nvPr/>
        </p:nvGrpSpPr>
        <p:grpSpPr>
          <a:xfrm>
            <a:off x="5677481" y="2184139"/>
            <a:ext cx="1152128" cy="144016"/>
            <a:chOff x="4067944" y="2859782"/>
            <a:chExt cx="1152128" cy="144016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C85A0C9-2C5C-4F82-A819-16006EB4940F}"/>
                </a:ext>
              </a:extLst>
            </p:cNvPr>
            <p:cNvSpPr/>
            <p:nvPr/>
          </p:nvSpPr>
          <p:spPr>
            <a:xfrm>
              <a:off x="5076056" y="2859782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7BB4D7B0-D135-44DB-BED0-082E379E883C}"/>
                </a:ext>
              </a:extLst>
            </p:cNvPr>
            <p:cNvCxnSpPr/>
            <p:nvPr/>
          </p:nvCxnSpPr>
          <p:spPr>
            <a:xfrm>
              <a:off x="4067944" y="2931790"/>
              <a:ext cx="100811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4A6D53E-40C9-4A8F-B107-DBAA1C9255D5}"/>
              </a:ext>
            </a:extLst>
          </p:cNvPr>
          <p:cNvGrpSpPr/>
          <p:nvPr/>
        </p:nvGrpSpPr>
        <p:grpSpPr>
          <a:xfrm>
            <a:off x="5508104" y="2859783"/>
            <a:ext cx="1321505" cy="232581"/>
            <a:chOff x="5364088" y="2581926"/>
            <a:chExt cx="1321505" cy="232581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18CB4D72-54DC-4425-A82E-59736EF14E31}"/>
                </a:ext>
              </a:extLst>
            </p:cNvPr>
            <p:cNvGrpSpPr/>
            <p:nvPr/>
          </p:nvGrpSpPr>
          <p:grpSpPr>
            <a:xfrm>
              <a:off x="5533465" y="2621892"/>
              <a:ext cx="1152128" cy="144016"/>
              <a:chOff x="4067944" y="2859782"/>
              <a:chExt cx="1152128" cy="144016"/>
            </a:xfrm>
          </p:grpSpPr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DED90DA0-E485-4A0F-A8CD-E47BBBE97D18}"/>
                  </a:ext>
                </a:extLst>
              </p:cNvPr>
              <p:cNvSpPr/>
              <p:nvPr/>
            </p:nvSpPr>
            <p:spPr>
              <a:xfrm>
                <a:off x="5076056" y="2859782"/>
                <a:ext cx="144016" cy="144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4" name="Прямая соединительная линия 13">
                <a:extLst>
                  <a:ext uri="{FF2B5EF4-FFF2-40B4-BE49-F238E27FC236}">
                    <a16:creationId xmlns:a16="http://schemas.microsoft.com/office/drawing/2014/main" id="{06EF67BC-7ADA-49BC-BA5A-EBCC41AA6D63}"/>
                  </a:ext>
                </a:extLst>
              </p:cNvPr>
              <p:cNvCxnSpPr/>
              <p:nvPr/>
            </p:nvCxnSpPr>
            <p:spPr>
              <a:xfrm>
                <a:off x="4067944" y="2931790"/>
                <a:ext cx="100811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Ромб 1">
              <a:extLst>
                <a:ext uri="{FF2B5EF4-FFF2-40B4-BE49-F238E27FC236}">
                  <a16:creationId xmlns:a16="http://schemas.microsoft.com/office/drawing/2014/main" id="{A62F74A3-9A60-4E05-9846-A0C29859940A}"/>
                </a:ext>
              </a:extLst>
            </p:cNvPr>
            <p:cNvSpPr/>
            <p:nvPr/>
          </p:nvSpPr>
          <p:spPr>
            <a:xfrm>
              <a:off x="5364088" y="2581926"/>
              <a:ext cx="144016" cy="232581"/>
            </a:xfrm>
            <a:prstGeom prst="diamond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40975FF-FAAA-4EB3-9639-96F058ECE178}"/>
              </a:ext>
            </a:extLst>
          </p:cNvPr>
          <p:cNvSpPr txBox="1"/>
          <p:nvPr/>
        </p:nvSpPr>
        <p:spPr>
          <a:xfrm>
            <a:off x="827584" y="1799040"/>
            <a:ext cx="45720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000099"/>
                </a:solidFill>
              </a:rPr>
              <a:t>Обозначения</a:t>
            </a:r>
            <a:r>
              <a:rPr lang="ru-RU" altLang="ru-RU" sz="1400" b="1" dirty="0">
                <a:solidFill>
                  <a:srgbClr val="000099"/>
                </a:solidFill>
              </a:rPr>
              <a:t>: 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b="1" dirty="0">
                <a:solidFill>
                  <a:srgbClr val="C00000"/>
                </a:solidFill>
              </a:rPr>
              <a:t>Обязательная </a:t>
            </a:r>
            <a:r>
              <a:rPr lang="ru-RU" altLang="ru-RU" sz="1400" b="1" dirty="0" err="1">
                <a:solidFill>
                  <a:srgbClr val="C00000"/>
                </a:solidFill>
              </a:rPr>
              <a:t>неидентифицирующая</a:t>
            </a:r>
            <a:r>
              <a:rPr lang="ru-RU" altLang="ru-RU" sz="1400" b="1" dirty="0">
                <a:solidFill>
                  <a:srgbClr val="C00000"/>
                </a:solidFill>
              </a:rPr>
              <a:t> связь</a:t>
            </a: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endParaRPr lang="ru-RU" altLang="ru-RU" sz="1400" dirty="0">
              <a:solidFill>
                <a:srgbClr val="000099"/>
              </a:solidFill>
            </a:endParaRPr>
          </a:p>
          <a:p>
            <a:pPr marL="342900" indent="-342900" algn="just" eaLnBrk="1" hangingPunct="1">
              <a:spcAft>
                <a:spcPts val="600"/>
              </a:spcAft>
              <a:buFont typeface="+mj-lt"/>
              <a:buAutoNum type="arabicPeriod"/>
            </a:pPr>
            <a:r>
              <a:rPr lang="ru-RU" altLang="ru-RU" sz="1400" b="1" dirty="0">
                <a:solidFill>
                  <a:srgbClr val="C00000"/>
                </a:solidFill>
              </a:rPr>
              <a:t>Необязательная </a:t>
            </a:r>
            <a:r>
              <a:rPr lang="ru-RU" altLang="ru-RU" sz="1400" b="1" dirty="0" err="1">
                <a:solidFill>
                  <a:srgbClr val="C00000"/>
                </a:solidFill>
              </a:rPr>
              <a:t>неидентифицирующая</a:t>
            </a:r>
            <a:r>
              <a:rPr lang="ru-RU" altLang="ru-RU" sz="1400" b="1" dirty="0">
                <a:solidFill>
                  <a:srgbClr val="C00000"/>
                </a:solidFill>
              </a:rPr>
              <a:t> связь</a:t>
            </a:r>
            <a:r>
              <a:rPr lang="en-US" altLang="ru-RU" sz="1400" b="1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помечается прозрачным ромбом со стороны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родительской сущности 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80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Зачем усложнять модель данных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755576" y="461651"/>
            <a:ext cx="7704856" cy="312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Добавление понятий </a:t>
            </a:r>
            <a:r>
              <a:rPr lang="ru-RU" altLang="ru-RU" sz="1400" b="1" dirty="0">
                <a:solidFill>
                  <a:srgbClr val="000099"/>
                </a:solidFill>
              </a:rPr>
              <a:t>сильной </a:t>
            </a:r>
            <a:r>
              <a:rPr lang="ru-RU" altLang="ru-RU" sz="1400" dirty="0">
                <a:solidFill>
                  <a:srgbClr val="000099"/>
                </a:solidFill>
              </a:rPr>
              <a:t>и</a:t>
            </a:r>
            <a:r>
              <a:rPr lang="ru-RU" altLang="ru-RU" sz="1400" b="1" dirty="0">
                <a:solidFill>
                  <a:srgbClr val="000099"/>
                </a:solidFill>
              </a:rPr>
              <a:t> слабой сущностей, идентифицирующей </a:t>
            </a:r>
            <a:r>
              <a:rPr lang="ru-RU" altLang="ru-RU" sz="1400" dirty="0">
                <a:solidFill>
                  <a:srgbClr val="000099"/>
                </a:solidFill>
              </a:rPr>
              <a:t>и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 err="1">
                <a:solidFill>
                  <a:srgbClr val="000099"/>
                </a:solidFill>
              </a:rPr>
              <a:t>неидентифицирующей</a:t>
            </a:r>
            <a:r>
              <a:rPr lang="ru-RU" altLang="ru-RU" sz="1400" b="1" dirty="0">
                <a:solidFill>
                  <a:srgbClr val="000099"/>
                </a:solidFill>
              </a:rPr>
              <a:t> связей, обязательности </a:t>
            </a:r>
            <a:r>
              <a:rPr lang="ru-RU" altLang="ru-RU" sz="1400" dirty="0">
                <a:solidFill>
                  <a:srgbClr val="000099"/>
                </a:solidFill>
              </a:rPr>
              <a:t>и</a:t>
            </a:r>
            <a:r>
              <a:rPr lang="ru-RU" altLang="ru-RU" sz="1400" b="1" dirty="0">
                <a:solidFill>
                  <a:srgbClr val="000099"/>
                </a:solidFill>
              </a:rPr>
              <a:t> необязательности </a:t>
            </a:r>
            <a:r>
              <a:rPr lang="ru-RU" altLang="ru-RU" sz="1400" dirty="0">
                <a:solidFill>
                  <a:srgbClr val="000099"/>
                </a:solidFill>
              </a:rPr>
              <a:t>в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b="1" dirty="0" err="1">
                <a:solidFill>
                  <a:srgbClr val="000099"/>
                </a:solidFill>
              </a:rPr>
              <a:t>неидентифицирующих</a:t>
            </a:r>
            <a:r>
              <a:rPr lang="ru-RU" altLang="ru-RU" sz="1400" b="1" dirty="0">
                <a:solidFill>
                  <a:srgbClr val="000099"/>
                </a:solidFill>
              </a:rPr>
              <a:t> связях</a:t>
            </a:r>
            <a:r>
              <a:rPr lang="ru-RU" altLang="ru-RU" sz="1400" dirty="0">
                <a:solidFill>
                  <a:srgbClr val="000099"/>
                </a:solidFill>
              </a:rPr>
              <a:t> существенно усложняет семантику используемой модели данных и добавляет проблем студентам начинающим осваивать базы данных.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Однако, при изучении алгоритмов нормализации вы увидите, что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именно эти добавки позволяют получить адекватную модель данных для представления нормальных форм.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дальнейшем мы сможем легко получать схему реляционной базы почти в законченном виде (позже мы эту мысль выразим точнее: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в третьей нормальной форме или нормальной форме </a:t>
            </a:r>
            <a:r>
              <a:rPr lang="ru-RU" altLang="ru-RU" sz="1400" dirty="0" err="1">
                <a:solidFill>
                  <a:srgbClr val="000099"/>
                </a:solidFill>
              </a:rPr>
              <a:t>Бойса</a:t>
            </a:r>
            <a:r>
              <a:rPr lang="ru-RU" altLang="ru-RU" sz="1400" dirty="0">
                <a:solidFill>
                  <a:srgbClr val="000099"/>
                </a:solidFill>
              </a:rPr>
              <a:t>-Кодда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). Для этого не нужно будет применять никаких формальных трудно осмысливаемых правил.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Замечание 1</a:t>
            </a:r>
            <a:r>
              <a:rPr lang="ru-RU" altLang="ru-RU" sz="1400" b="1" dirty="0">
                <a:solidFill>
                  <a:srgbClr val="C00000"/>
                </a:solidFill>
              </a:rPr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Мы рассматриваем один из вариантов так называемой расширенной </a:t>
            </a:r>
            <a:r>
              <a:rPr lang="en-US" altLang="ru-RU" sz="1400" dirty="0">
                <a:solidFill>
                  <a:srgbClr val="000099"/>
                </a:solidFill>
              </a:rPr>
              <a:t>ER-</a:t>
            </a:r>
            <a:r>
              <a:rPr lang="ru-RU" altLang="ru-RU" sz="1400" dirty="0">
                <a:solidFill>
                  <a:srgbClr val="000099"/>
                </a:solidFill>
              </a:rPr>
              <a:t>модели </a:t>
            </a:r>
            <a:r>
              <a:rPr lang="en-US" altLang="ru-RU" sz="1400" dirty="0">
                <a:solidFill>
                  <a:srgbClr val="000099"/>
                </a:solidFill>
              </a:rPr>
              <a:t>(Extended ERD)</a:t>
            </a:r>
            <a:r>
              <a:rPr lang="ru-RU" altLang="ru-RU" sz="1400" dirty="0">
                <a:solidFill>
                  <a:srgbClr val="000099"/>
                </a:solidFill>
              </a:rPr>
              <a:t>. Она реализует некий аналог наследования, так называемые категории.</a:t>
            </a:r>
          </a:p>
        </p:txBody>
      </p:sp>
    </p:spTree>
    <p:extLst>
      <p:ext uri="{BB962C8B-B14F-4D97-AF65-F5344CB8AC3E}">
        <p14:creationId xmlns:p14="http://schemas.microsoft.com/office/powerpoint/2010/main" val="218489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Отличия реляционной модели и модели сущность - связь</a:t>
            </a:r>
            <a:endParaRPr lang="ru-RU" sz="2000" b="1" dirty="0">
              <a:solidFill>
                <a:srgbClr val="000099"/>
              </a:solidFill>
            </a:endParaRPr>
          </a:p>
        </p:txBody>
      </p:sp>
      <p:pic>
        <p:nvPicPr>
          <p:cNvPr id="13" name="table">
            <a:extLst>
              <a:ext uri="{FF2B5EF4-FFF2-40B4-BE49-F238E27FC236}">
                <a16:creationId xmlns:a16="http://schemas.microsoft.com/office/drawing/2014/main" id="{D8B6ABA8-B260-436C-B998-06888E429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290" y="798390"/>
            <a:ext cx="5335419" cy="3546719"/>
          </a:xfrm>
          <a:prstGeom prst="rect">
            <a:avLst/>
          </a:prstGeom>
        </p:spPr>
      </p:pic>
      <p:sp>
        <p:nvSpPr>
          <p:cNvPr id="14" name="Скругленный прямоугольник 8">
            <a:extLst>
              <a:ext uri="{FF2B5EF4-FFF2-40B4-BE49-F238E27FC236}">
                <a16:creationId xmlns:a16="http://schemas.microsoft.com/office/drawing/2014/main" id="{55C86B19-F3F7-4BFB-A6F2-A094F0061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235" y="2643758"/>
            <a:ext cx="2520280" cy="1512118"/>
          </a:xfrm>
          <a:prstGeom prst="roundRect">
            <a:avLst>
              <a:gd name="adj" fmla="val 16667"/>
            </a:avLst>
          </a:prstGeom>
          <a:solidFill>
            <a:schemeClr val="accent1">
              <a:alpha val="2901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5" name="Скругленная прямоугольная выноска 9">
            <a:extLst>
              <a:ext uri="{FF2B5EF4-FFF2-40B4-BE49-F238E27FC236}">
                <a16:creationId xmlns:a16="http://schemas.microsoft.com/office/drawing/2014/main" id="{3AB6E42D-A24F-4195-A835-B594F38DEC33}"/>
              </a:ext>
            </a:extLst>
          </p:cNvPr>
          <p:cNvSpPr/>
          <p:nvPr/>
        </p:nvSpPr>
        <p:spPr bwMode="auto">
          <a:xfrm>
            <a:off x="3528898" y="4363640"/>
            <a:ext cx="2968674" cy="246533"/>
          </a:xfrm>
          <a:prstGeom prst="wedgeRoundRectCallout">
            <a:avLst>
              <a:gd name="adj1" fmla="val 42355"/>
              <a:gd name="adj2" fmla="val -183666"/>
              <a:gd name="adj3" fmla="val 16667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ru-RU" sz="1400" dirty="0">
                <a:latin typeface="Arial" charset="0"/>
              </a:rPr>
              <a:t>Нет соответствующего элемента</a:t>
            </a:r>
          </a:p>
        </p:txBody>
      </p:sp>
      <p:sp>
        <p:nvSpPr>
          <p:cNvPr id="16" name="Скругленный прямоугольник 10">
            <a:extLst>
              <a:ext uri="{FF2B5EF4-FFF2-40B4-BE49-F238E27FC236}">
                <a16:creationId xmlns:a16="http://schemas.microsoft.com/office/drawing/2014/main" id="{5DB32A49-694B-476F-BE0F-E79C7F2BE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397" y="1203598"/>
            <a:ext cx="5477203" cy="1368152"/>
          </a:xfrm>
          <a:prstGeom prst="roundRect">
            <a:avLst>
              <a:gd name="adj" fmla="val 16667"/>
            </a:avLst>
          </a:prstGeom>
          <a:solidFill>
            <a:schemeClr val="accent1">
              <a:alpha val="29019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7" name="Скругленная прямоугольная выноска 11">
            <a:extLst>
              <a:ext uri="{FF2B5EF4-FFF2-40B4-BE49-F238E27FC236}">
                <a16:creationId xmlns:a16="http://schemas.microsoft.com/office/drawing/2014/main" id="{4BF9F68D-B3CA-42F6-9823-B3182266542F}"/>
              </a:ext>
            </a:extLst>
          </p:cNvPr>
          <p:cNvSpPr/>
          <p:nvPr/>
        </p:nvSpPr>
        <p:spPr bwMode="auto">
          <a:xfrm>
            <a:off x="505389" y="2222759"/>
            <a:ext cx="1292562" cy="697979"/>
          </a:xfrm>
          <a:prstGeom prst="wedgeRoundRectCallout">
            <a:avLst>
              <a:gd name="adj1" fmla="val 56241"/>
              <a:gd name="adj2" fmla="val -111394"/>
              <a:gd name="adj3" fmla="val 16667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ru-RU" sz="1400" dirty="0">
                <a:latin typeface="Arial" charset="0"/>
              </a:rPr>
              <a:t>Взаимно</a:t>
            </a:r>
          </a:p>
          <a:p>
            <a:pPr algn="ctr" eaLnBrk="1" hangingPunct="1">
              <a:defRPr/>
            </a:pPr>
            <a:r>
              <a:rPr lang="ru-RU" sz="1400" dirty="0">
                <a:latin typeface="Arial" charset="0"/>
              </a:rPr>
              <a:t>однозначное</a:t>
            </a:r>
          </a:p>
          <a:p>
            <a:pPr algn="ctr" eaLnBrk="1" hangingPunct="1">
              <a:defRPr/>
            </a:pPr>
            <a:r>
              <a:rPr lang="ru-RU" sz="1400" dirty="0">
                <a:latin typeface="Arial" charset="0"/>
              </a:rPr>
              <a:t>соответствие</a:t>
            </a:r>
          </a:p>
        </p:txBody>
      </p:sp>
    </p:spTree>
    <p:extLst>
      <p:ext uri="{BB962C8B-B14F-4D97-AF65-F5344CB8AC3E}">
        <p14:creationId xmlns:p14="http://schemas.microsoft.com/office/powerpoint/2010/main" val="235062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Определения 1НФ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755576" y="461651"/>
            <a:ext cx="738082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Определение 1НФа (через атрибуты):</a:t>
            </a:r>
            <a:r>
              <a:rPr lang="ru-RU" altLang="ru-RU" sz="1400" b="1" dirty="0"/>
              <a:t>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Отношение/сущность находится в 1НФ, если значения всех его атрибутов </a:t>
            </a:r>
            <a:r>
              <a:rPr lang="ru-RU" altLang="ru-RU" sz="1400" dirty="0" err="1">
                <a:solidFill>
                  <a:srgbClr val="000099"/>
                </a:solidFill>
              </a:rPr>
              <a:t>атомарны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Определение 1НФк (через ключи):</a:t>
            </a:r>
            <a:r>
              <a:rPr lang="ru-RU" altLang="ru-RU" sz="1400" b="1" dirty="0"/>
              <a:t>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Отношение/сущность находится в 1НФ, если оно имеет ключ.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/>
              <a:t>Утверждение:</a:t>
            </a:r>
            <a:r>
              <a:rPr lang="ru-RU" altLang="ru-RU" sz="1400" b="1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1НФа  </a:t>
            </a:r>
            <a:r>
              <a:rPr lang="ru-RU" altLang="ru-RU" sz="1400" dirty="0">
                <a:solidFill>
                  <a:srgbClr val="000099"/>
                </a:solidFill>
                <a:sym typeface="Symbol" panose="05050102010706020507" pitchFamily="18" charset="2"/>
              </a:rPr>
              <a:t></a:t>
            </a:r>
            <a:r>
              <a:rPr lang="ru-RU" altLang="ru-RU" sz="1400" dirty="0">
                <a:solidFill>
                  <a:srgbClr val="000099"/>
                </a:solidFill>
              </a:rPr>
              <a:t> 1НФк.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самом деле, по определению реляционного отношения кортежи в отношении не повторяются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r>
              <a:rPr lang="ru-RU" altLang="ru-RU" sz="1400" dirty="0">
                <a:solidFill>
                  <a:srgbClr val="000099"/>
                </a:solidFill>
              </a:rPr>
              <a:t> Если еще атрибуты </a:t>
            </a:r>
            <a:r>
              <a:rPr lang="ru-RU" altLang="ru-RU" sz="1400" dirty="0" err="1">
                <a:solidFill>
                  <a:srgbClr val="000099"/>
                </a:solidFill>
              </a:rPr>
              <a:t>атомарны</a:t>
            </a:r>
            <a:r>
              <a:rPr lang="ru-RU" altLang="ru-RU" sz="1400" dirty="0">
                <a:solidFill>
                  <a:srgbClr val="000099"/>
                </a:solidFill>
              </a:rPr>
              <a:t>, то есть удовлетворяют требованию предъявляемому в реляционной теории, то ключ в крайнем случае образуют все атрибуты, то есть ключ всегда существует.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Замечание 1:</a:t>
            </a:r>
            <a:r>
              <a:rPr lang="ru-RU" altLang="ru-RU" sz="1400" b="1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Обратное утверждение не верно.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Замечание 2:</a:t>
            </a:r>
            <a:r>
              <a:rPr lang="ru-RU" altLang="ru-RU" sz="1400" b="1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дальнейшем для изложения и уточнения фактов реляционной модели используем язык  </a:t>
            </a:r>
            <a:r>
              <a:rPr lang="en-US" altLang="ru-RU" sz="1400" dirty="0">
                <a:solidFill>
                  <a:srgbClr val="000099"/>
                </a:solidFill>
              </a:rPr>
              <a:t>ER-</a:t>
            </a:r>
            <a:r>
              <a:rPr lang="ru-RU" altLang="ru-RU" sz="1400" dirty="0">
                <a:solidFill>
                  <a:srgbClr val="000099"/>
                </a:solidFill>
              </a:rPr>
              <a:t>модели. Иначе говоря, мы позволим себе употреблять термины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сущность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отношение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как синонимы и, главное, рассуждать об отношениях используя термины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идентифицирующая связь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 err="1">
                <a:solidFill>
                  <a:srgbClr val="000099"/>
                </a:solidFill>
              </a:rPr>
              <a:t>неидентифицирующая</a:t>
            </a:r>
            <a:r>
              <a:rPr lang="ru-RU" altLang="ru-RU" sz="1400" dirty="0">
                <a:solidFill>
                  <a:srgbClr val="000099"/>
                </a:solidFill>
              </a:rPr>
              <a:t> связь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ru-RU" altLang="ru-RU" sz="1400" dirty="0">
                <a:solidFill>
                  <a:srgbClr val="000099"/>
                </a:solidFill>
              </a:rPr>
              <a:t>и т.д.</a:t>
            </a:r>
            <a:endParaRPr lang="ru-RU" altLang="ru-RU" sz="1400" u="sng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3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Первая нормальная форма (1НФ)</a:t>
            </a:r>
            <a:endParaRPr lang="ru-RU" sz="2000" b="1" dirty="0">
              <a:solidFill>
                <a:srgbClr val="000099"/>
              </a:solidFill>
            </a:endParaRP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0AA55A85-A28F-4173-ADBB-E5F66AAB8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36" y="915566"/>
            <a:ext cx="5401727" cy="206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5">
            <a:extLst>
              <a:ext uri="{FF2B5EF4-FFF2-40B4-BE49-F238E27FC236}">
                <a16:creationId xmlns:a16="http://schemas.microsoft.com/office/drawing/2014/main" id="{B742487F-BB2A-42A5-A3DD-21E63D13D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945" y="3147814"/>
            <a:ext cx="1440160" cy="503609"/>
          </a:xfrm>
          <a:prstGeom prst="wedgeRoundRectCallout">
            <a:avLst>
              <a:gd name="adj1" fmla="val -38153"/>
              <a:gd name="adj2" fmla="val -172433"/>
              <a:gd name="adj3" fmla="val 16667"/>
            </a:avLst>
          </a:prstGeom>
          <a:solidFill>
            <a:schemeClr val="bg1">
              <a:lumMod val="95000"/>
              <a:alpha val="80000"/>
            </a:schemeClr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Неатомарный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столбец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2D344F2-EB92-4FBC-B641-D220EA1B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118" y="3234385"/>
            <a:ext cx="2036787" cy="697779"/>
          </a:xfrm>
          <a:prstGeom prst="wedgeRectCallout">
            <a:avLst>
              <a:gd name="adj1" fmla="val -17615"/>
              <a:gd name="adj2" fmla="val -8849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На самом деле здесь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 err="1">
                <a:solidFill>
                  <a:srgbClr val="000099"/>
                </a:solidFill>
              </a:rPr>
              <a:t>непервая</a:t>
            </a:r>
            <a:r>
              <a:rPr lang="ru-RU" altLang="ru-RU" sz="1400" dirty="0">
                <a:solidFill>
                  <a:srgbClr val="000099"/>
                </a:solidFill>
              </a:rPr>
              <a:t> нормальная форма</a:t>
            </a:r>
          </a:p>
        </p:txBody>
      </p:sp>
      <p:sp>
        <p:nvSpPr>
          <p:cNvPr id="12" name="Скругленный прямоугольник 1">
            <a:extLst>
              <a:ext uri="{FF2B5EF4-FFF2-40B4-BE49-F238E27FC236}">
                <a16:creationId xmlns:a16="http://schemas.microsoft.com/office/drawing/2014/main" id="{D3F268B4-414A-4874-895D-88D0A4C10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487" y="4011910"/>
            <a:ext cx="3937023" cy="56834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Переходя в реляционную модель мы будем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также говорить о выравнивании отношений. </a:t>
            </a:r>
          </a:p>
        </p:txBody>
      </p:sp>
      <p:sp>
        <p:nvSpPr>
          <p:cNvPr id="13" name="Скругленная прямоугольная выноска 2">
            <a:extLst>
              <a:ext uri="{FF2B5EF4-FFF2-40B4-BE49-F238E27FC236}">
                <a16:creationId xmlns:a16="http://schemas.microsoft.com/office/drawing/2014/main" id="{B431DFE5-8DC5-4C59-A2A8-B824CDE10EF5}"/>
              </a:ext>
            </a:extLst>
          </p:cNvPr>
          <p:cNvSpPr/>
          <p:nvPr/>
        </p:nvSpPr>
        <p:spPr bwMode="auto">
          <a:xfrm>
            <a:off x="6228184" y="3452614"/>
            <a:ext cx="1718841" cy="444995"/>
          </a:xfrm>
          <a:prstGeom prst="wedgeRoundRectCallout">
            <a:avLst>
              <a:gd name="adj1" fmla="val -61612"/>
              <a:gd name="adj2" fmla="val -164205"/>
              <a:gd name="adj3" fmla="val 16667"/>
            </a:avLst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>
            <a:defPPr>
              <a:defRPr lang="ru-R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ru-RU" sz="1400" dirty="0">
                <a:solidFill>
                  <a:srgbClr val="000099"/>
                </a:solidFill>
                <a:latin typeface="Arial" charset="0"/>
              </a:rPr>
              <a:t>Здесь появилась </a:t>
            </a:r>
          </a:p>
          <a:p>
            <a:pPr algn="ctr" eaLnBrk="1" hangingPunct="1">
              <a:defRPr/>
            </a:pPr>
            <a:r>
              <a:rPr lang="ru-RU" sz="1400" dirty="0">
                <a:solidFill>
                  <a:srgbClr val="000099"/>
                </a:solidFill>
                <a:latin typeface="Arial" charset="0"/>
              </a:rPr>
              <a:t>избыточность 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E8DBE3-E88A-466B-893C-E879F60AA7D2}"/>
              </a:ext>
            </a:extLst>
          </p:cNvPr>
          <p:cNvSpPr txBox="1"/>
          <p:nvPr/>
        </p:nvSpPr>
        <p:spPr>
          <a:xfrm>
            <a:off x="2603487" y="534076"/>
            <a:ext cx="38407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600" b="1" dirty="0"/>
              <a:t>C</a:t>
            </a:r>
            <a:r>
              <a:rPr lang="ru-RU" altLang="ru-RU" sz="1600" b="1" dirty="0" err="1"/>
              <a:t>пособ</a:t>
            </a:r>
            <a:r>
              <a:rPr lang="ru-RU" altLang="ru-RU" sz="1600" b="1" dirty="0"/>
              <a:t> выравнивания сущностей</a:t>
            </a:r>
            <a:r>
              <a:rPr lang="en-US" altLang="ru-RU" sz="1600" b="1" dirty="0"/>
              <a:t>: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142091775"/>
      </p:ext>
    </p:extLst>
  </p:cSld>
  <p:clrMapOvr>
    <a:masterClrMapping/>
  </p:clrMapOvr>
</p:sld>
</file>

<file path=ppt/theme/theme1.xml><?xml version="1.0" encoding="utf-8"?>
<a:theme xmlns:a="http://schemas.openxmlformats.org/drawingml/2006/main" name="1_По_умолчанию">
  <a:themeElements>
    <a:clrScheme name="1_По_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По_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По_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_оформление">
  <a:themeElements>
    <a:clrScheme name="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TestMatIV_GGE</Template>
  <TotalTime>14409</TotalTime>
  <Words>5193</Words>
  <Application>Microsoft Office PowerPoint</Application>
  <PresentationFormat>Экран (16:9)</PresentationFormat>
  <Paragraphs>305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49</vt:i4>
      </vt:variant>
    </vt:vector>
  </HeadingPairs>
  <TitlesOfParts>
    <vt:vector size="55" baseType="lpstr">
      <vt:lpstr>Arial</vt:lpstr>
      <vt:lpstr>Cambria Math</vt:lpstr>
      <vt:lpstr>Wingdings</vt:lpstr>
      <vt:lpstr>1_По_умолчанию</vt:lpstr>
      <vt:lpstr>Спец_оформление</vt:lpstr>
      <vt:lpstr>1_Спец_оформление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+++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Eremin</dc:creator>
  <cp:lastModifiedBy>Александр Александрович Евдокимов</cp:lastModifiedBy>
  <cp:revision>606</cp:revision>
  <dcterms:created xsi:type="dcterms:W3CDTF">2014-10-05T21:41:36Z</dcterms:created>
  <dcterms:modified xsi:type="dcterms:W3CDTF">2022-03-25T06:15:01Z</dcterms:modified>
</cp:coreProperties>
</file>