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1" r:id="rId2"/>
    <p:sldMasterId id="2147483652" r:id="rId3"/>
  </p:sldMasterIdLst>
  <p:notesMasterIdLst>
    <p:notesMasterId r:id="rId37"/>
  </p:notesMasterIdLst>
  <p:handoutMasterIdLst>
    <p:handoutMasterId r:id="rId38"/>
  </p:handoutMasterIdLst>
  <p:sldIdLst>
    <p:sldId id="330" r:id="rId4"/>
    <p:sldId id="552" r:id="rId5"/>
    <p:sldId id="591" r:id="rId6"/>
    <p:sldId id="592" r:id="rId7"/>
    <p:sldId id="593" r:id="rId8"/>
    <p:sldId id="594" r:id="rId9"/>
    <p:sldId id="595" r:id="rId10"/>
    <p:sldId id="596" r:id="rId11"/>
    <p:sldId id="597" r:id="rId12"/>
    <p:sldId id="598" r:id="rId13"/>
    <p:sldId id="600" r:id="rId14"/>
    <p:sldId id="601" r:id="rId15"/>
    <p:sldId id="599" r:id="rId16"/>
    <p:sldId id="602" r:id="rId17"/>
    <p:sldId id="603" r:id="rId18"/>
    <p:sldId id="604" r:id="rId19"/>
    <p:sldId id="605" r:id="rId20"/>
    <p:sldId id="606" r:id="rId21"/>
    <p:sldId id="607" r:id="rId22"/>
    <p:sldId id="608" r:id="rId23"/>
    <p:sldId id="609" r:id="rId24"/>
    <p:sldId id="610" r:id="rId25"/>
    <p:sldId id="511" r:id="rId26"/>
    <p:sldId id="512" r:id="rId27"/>
    <p:sldId id="611" r:id="rId28"/>
    <p:sldId id="612" r:id="rId29"/>
    <p:sldId id="620" r:id="rId30"/>
    <p:sldId id="638" r:id="rId31"/>
    <p:sldId id="587" r:id="rId32"/>
    <p:sldId id="639" r:id="rId33"/>
    <p:sldId id="588" r:id="rId34"/>
    <p:sldId id="589" r:id="rId35"/>
    <p:sldId id="550" r:id="rId36"/>
  </p:sldIdLst>
  <p:sldSz cx="9144000" cy="5143500" type="screen16x9"/>
  <p:notesSz cx="6797675" cy="9926638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3300"/>
    <a:srgbClr val="000099"/>
    <a:srgbClr val="C89800"/>
    <a:srgbClr val="E6AF00"/>
    <a:srgbClr val="C49500"/>
    <a:srgbClr val="009900"/>
    <a:srgbClr val="ABDB77"/>
    <a:srgbClr val="FFCD2D"/>
    <a:srgbClr val="33CC33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Средний стиль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Средний стиль 3 - акцент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Средний стиль 4 -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Средний стиль 4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Средний стиль 4 -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1EBBBCC-DAD2-459C-BE2E-F6DE35CF9A28}" styleName="Темный стиль 2 - акцент 3/акцент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Темный стиль 2 - акцент 1/акцент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75DCB02-9BB8-47FD-8907-85C794F793BA}" styleName="Стиль из темы 1 - акцент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6D9F66E-5EB9-4882-86FB-DCBF35E3C3E4}" styleName="Средний стиль 4 —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083E6E3-FA7D-4D7B-A595-EF9225AFEA82}" styleName="Светлый стиль 1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29" autoAdjust="0"/>
  </p:normalViewPr>
  <p:slideViewPr>
    <p:cSldViewPr>
      <p:cViewPr varScale="1">
        <p:scale>
          <a:sx n="110" d="100"/>
          <a:sy n="110" d="100"/>
        </p:scale>
        <p:origin x="686" y="62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3326" y="77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ru-RU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5A5047A-564B-4049-B33E-ABAAD6DCDECE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25731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ru-RU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000A0A8-AB5C-4C32-B4F6-5DC54282A0FB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06280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43700" y="141685"/>
            <a:ext cx="2171700" cy="465891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228600" y="141685"/>
            <a:ext cx="6362700" cy="465891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228600" y="951310"/>
            <a:ext cx="4267200" cy="384929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951310"/>
            <a:ext cx="4267200" cy="384929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41685"/>
            <a:ext cx="8686800" cy="756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Hier klicken, um.</a:t>
            </a:r>
          </a:p>
        </p:txBody>
      </p:sp>
      <p:sp>
        <p:nvSpPr>
          <p:cNvPr id="4116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951310"/>
            <a:ext cx="8686800" cy="3849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Hier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, um Master-</a:t>
            </a:r>
            <a:r>
              <a:rPr lang="en-US" dirty="0" err="1"/>
              <a:t>Textformat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bearbeiten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Zweite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2"/>
            <a:r>
              <a:rPr lang="en-US" dirty="0" err="1"/>
              <a:t>Dritte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3"/>
            <a:r>
              <a:rPr lang="en-US" dirty="0" err="1"/>
              <a:t>Vierte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4"/>
            <a:r>
              <a:rPr lang="en-US" dirty="0" err="1"/>
              <a:t>Fünfte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</p:txBody>
      </p:sp>
      <p:sp>
        <p:nvSpPr>
          <p:cNvPr id="411654" name="Text Box 6"/>
          <p:cNvSpPr txBox="1">
            <a:spLocks noChangeArrowheads="1"/>
          </p:cNvSpPr>
          <p:nvPr userDrawn="1"/>
        </p:nvSpPr>
        <p:spPr bwMode="auto">
          <a:xfrm>
            <a:off x="956923" y="4747632"/>
            <a:ext cx="682262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ru-RU" altLang="ru-RU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Нормализация (Нормальные Формы высших порядков)</a:t>
            </a:r>
            <a:endParaRPr lang="ru-RU" sz="1200" b="1" dirty="0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1655" name="Line 7"/>
          <p:cNvSpPr>
            <a:spLocks noChangeShapeType="1"/>
          </p:cNvSpPr>
          <p:nvPr userDrawn="1"/>
        </p:nvSpPr>
        <p:spPr bwMode="auto">
          <a:xfrm>
            <a:off x="71406" y="4643826"/>
            <a:ext cx="9000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411656" name="Line 8"/>
          <p:cNvSpPr>
            <a:spLocks noChangeShapeType="1"/>
          </p:cNvSpPr>
          <p:nvPr userDrawn="1"/>
        </p:nvSpPr>
        <p:spPr bwMode="auto">
          <a:xfrm>
            <a:off x="71406" y="465535"/>
            <a:ext cx="9000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0" name="TextBox 9"/>
          <p:cNvSpPr txBox="1"/>
          <p:nvPr userDrawn="1"/>
        </p:nvSpPr>
        <p:spPr>
          <a:xfrm>
            <a:off x="7858148" y="4747632"/>
            <a:ext cx="928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C4EDDE1-E9E6-49D4-91C2-19A774C0723D}" type="slidenum">
              <a:rPr lang="ru-RU" sz="1400" b="1" i="1" baseline="0" smtClean="0">
                <a:solidFill>
                  <a:srgbClr val="C00000"/>
                </a:solidFill>
              </a:rPr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ru-RU" sz="1400" b="1" i="1" baseline="0" dirty="0">
                <a:solidFill>
                  <a:srgbClr val="C00000"/>
                </a:solidFill>
              </a:rPr>
              <a:t>  / </a:t>
            </a:r>
            <a:r>
              <a:rPr lang="en-US" sz="1400" b="1" i="1" baseline="0" dirty="0">
                <a:solidFill>
                  <a:srgbClr val="C00000"/>
                </a:solidFill>
              </a:rPr>
              <a:t>33</a:t>
            </a:r>
            <a:endParaRPr lang="ru-RU" sz="1400" b="1" i="1" dirty="0">
              <a:solidFill>
                <a:srgbClr val="C00000"/>
              </a:solidFill>
            </a:endParaRPr>
          </a:p>
        </p:txBody>
      </p:sp>
      <p:pic>
        <p:nvPicPr>
          <p:cNvPr id="11" name="Picture 4" descr="logotree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79512" y="4687186"/>
            <a:ext cx="574553" cy="428667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Rectangle 2"/>
          <p:cNvSpPr>
            <a:spLocks noChangeArrowheads="1"/>
          </p:cNvSpPr>
          <p:nvPr/>
        </p:nvSpPr>
        <p:spPr bwMode="auto">
          <a:xfrm>
            <a:off x="685800" y="171450"/>
            <a:ext cx="7772400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de-DE" sz="4400">
              <a:solidFill>
                <a:schemeClr val="tx2"/>
              </a:solidFill>
            </a:endParaRPr>
          </a:p>
        </p:txBody>
      </p:sp>
      <p:sp>
        <p:nvSpPr>
          <p:cNvPr id="412675" name="Rectangle 3"/>
          <p:cNvSpPr>
            <a:spLocks noChangeArrowheads="1"/>
          </p:cNvSpPr>
          <p:nvPr/>
        </p:nvSpPr>
        <p:spPr bwMode="auto">
          <a:xfrm>
            <a:off x="1371600" y="1943100"/>
            <a:ext cx="6400800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</a:pPr>
            <a:endParaRPr lang="de-DE" sz="3200"/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1723729" y="4374576"/>
            <a:ext cx="6048671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1400" b="1" dirty="0">
                <a:solidFill>
                  <a:srgbClr val="000099"/>
                </a:solidFill>
              </a:rPr>
              <a:t>Кубанский</a:t>
            </a:r>
            <a:r>
              <a:rPr lang="ru-RU" sz="1400" b="1" baseline="0" dirty="0">
                <a:solidFill>
                  <a:srgbClr val="000099"/>
                </a:solidFill>
              </a:rPr>
              <a:t> государственный университет</a:t>
            </a:r>
            <a:endParaRPr lang="ru-RU" sz="1400" b="1" dirty="0">
              <a:solidFill>
                <a:srgbClr val="000099"/>
              </a:solidFill>
            </a:endParaRPr>
          </a:p>
          <a:p>
            <a:pPr algn="ctr" eaLnBrk="0" hangingPunct="0"/>
            <a:r>
              <a:rPr lang="ru-RU" sz="1400" b="1" dirty="0">
                <a:solidFill>
                  <a:srgbClr val="000099"/>
                </a:solidFill>
              </a:rPr>
              <a:t>Кафедра математического моделирования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1400" b="1" dirty="0">
                <a:solidFill>
                  <a:srgbClr val="000099"/>
                </a:solidFill>
              </a:rPr>
              <a:t>Факультет компьютерных</a:t>
            </a:r>
            <a:r>
              <a:rPr lang="ru-RU" sz="1400" b="1" baseline="0" dirty="0">
                <a:solidFill>
                  <a:srgbClr val="000099"/>
                </a:solidFill>
              </a:rPr>
              <a:t> технологий и прикладной математики</a:t>
            </a:r>
            <a:endParaRPr lang="de-DE" sz="1400" b="1" dirty="0">
              <a:solidFill>
                <a:srgbClr val="000099"/>
              </a:solidFill>
            </a:endParaRPr>
          </a:p>
        </p:txBody>
      </p:sp>
      <p:pic>
        <p:nvPicPr>
          <p:cNvPr id="10" name="Picture 4" descr="logotree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77843" y="4421563"/>
            <a:ext cx="864096" cy="644691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ChangeArrowheads="1"/>
          </p:cNvSpPr>
          <p:nvPr/>
        </p:nvSpPr>
        <p:spPr bwMode="auto">
          <a:xfrm>
            <a:off x="685800" y="171450"/>
            <a:ext cx="7772400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de-DE" sz="4400">
              <a:solidFill>
                <a:schemeClr val="tx2"/>
              </a:solidFill>
            </a:endParaRPr>
          </a:p>
        </p:txBody>
      </p:sp>
      <p:sp>
        <p:nvSpPr>
          <p:cNvPr id="506883" name="Rectangle 3"/>
          <p:cNvSpPr>
            <a:spLocks noChangeArrowheads="1"/>
          </p:cNvSpPr>
          <p:nvPr/>
        </p:nvSpPr>
        <p:spPr bwMode="auto">
          <a:xfrm>
            <a:off x="1371600" y="1943100"/>
            <a:ext cx="6400800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</a:pPr>
            <a:endParaRPr lang="de-DE" sz="3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2"/>
          <p:cNvSpPr>
            <a:spLocks noChangeArrowheads="1"/>
          </p:cNvSpPr>
          <p:nvPr/>
        </p:nvSpPr>
        <p:spPr bwMode="auto">
          <a:xfrm>
            <a:off x="1211" y="2515867"/>
            <a:ext cx="9144000" cy="1568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t"/>
          <a:lstStyle/>
          <a:p>
            <a:pPr algn="ctr"/>
            <a:r>
              <a:rPr lang="ru-RU" sz="20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</a:t>
            </a:r>
            <a:r>
              <a:rPr lang="en-US" sz="20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6</a:t>
            </a:r>
            <a:r>
              <a:rPr lang="en-US" sz="20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ru-RU" altLang="ru-RU" sz="20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Нормализация (Нормальные Формы высших порядков)</a:t>
            </a:r>
            <a:endParaRPr lang="ru-RU" sz="2000" b="1" dirty="0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ru-RU" sz="200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/>
            <a:r>
              <a:rPr lang="ru-RU" sz="20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Евдокимов А.А., </a:t>
            </a:r>
            <a:r>
              <a:rPr lang="en-US" sz="20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e-mail: evdokimovmail27@gmail.com</a:t>
            </a:r>
            <a:r>
              <a:rPr lang="ru-RU" sz="20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endParaRPr lang="en-US" sz="200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3" y="140887"/>
            <a:ext cx="4248473" cy="14227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Прямоугольник 1"/>
          <p:cNvSpPr/>
          <p:nvPr/>
        </p:nvSpPr>
        <p:spPr>
          <a:xfrm>
            <a:off x="0" y="1707654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Базы данных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ru-RU" altLang="ru-RU" sz="2000" b="1" dirty="0">
                <a:solidFill>
                  <a:srgbClr val="CE2800"/>
                </a:solidFill>
              </a:rPr>
              <a:t>Мнемоника</a:t>
            </a:r>
            <a:endParaRPr lang="ru-RU" sz="2000" b="1" dirty="0">
              <a:solidFill>
                <a:srgbClr val="000099"/>
              </a:solidFill>
            </a:endParaRPr>
          </a:p>
        </p:txBody>
      </p:sp>
      <p:graphicFrame>
        <p:nvGraphicFramePr>
          <p:cNvPr id="12" name="Таблица 12">
            <a:extLst>
              <a:ext uri="{FF2B5EF4-FFF2-40B4-BE49-F238E27FC236}">
                <a16:creationId xmlns:a16="http://schemas.microsoft.com/office/drawing/2014/main" id="{D9432683-6D32-4B1E-B853-C0CEB65B5F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619323"/>
              </p:ext>
            </p:extLst>
          </p:nvPr>
        </p:nvGraphicFramePr>
        <p:xfrm>
          <a:off x="1475656" y="746085"/>
          <a:ext cx="439248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2081">
                  <a:extLst>
                    <a:ext uri="{9D8B030D-6E8A-4147-A177-3AD203B41FA5}">
                      <a16:colId xmlns:a16="http://schemas.microsoft.com/office/drawing/2014/main" val="1805567204"/>
                    </a:ext>
                  </a:extLst>
                </a:gridCol>
                <a:gridCol w="732081">
                  <a:extLst>
                    <a:ext uri="{9D8B030D-6E8A-4147-A177-3AD203B41FA5}">
                      <a16:colId xmlns:a16="http://schemas.microsoft.com/office/drawing/2014/main" val="64066445"/>
                    </a:ext>
                  </a:extLst>
                </a:gridCol>
                <a:gridCol w="732081">
                  <a:extLst>
                    <a:ext uri="{9D8B030D-6E8A-4147-A177-3AD203B41FA5}">
                      <a16:colId xmlns:a16="http://schemas.microsoft.com/office/drawing/2014/main" val="2530998140"/>
                    </a:ext>
                  </a:extLst>
                </a:gridCol>
                <a:gridCol w="732081">
                  <a:extLst>
                    <a:ext uri="{9D8B030D-6E8A-4147-A177-3AD203B41FA5}">
                      <a16:colId xmlns:a16="http://schemas.microsoft.com/office/drawing/2014/main" val="1255838929"/>
                    </a:ext>
                  </a:extLst>
                </a:gridCol>
                <a:gridCol w="732081">
                  <a:extLst>
                    <a:ext uri="{9D8B030D-6E8A-4147-A177-3AD203B41FA5}">
                      <a16:colId xmlns:a16="http://schemas.microsoft.com/office/drawing/2014/main" val="1534196339"/>
                    </a:ext>
                  </a:extLst>
                </a:gridCol>
                <a:gridCol w="732081">
                  <a:extLst>
                    <a:ext uri="{9D8B030D-6E8A-4147-A177-3AD203B41FA5}">
                      <a16:colId xmlns:a16="http://schemas.microsoft.com/office/drawing/2014/main" val="253267470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4862508"/>
                  </a:ext>
                </a:extLst>
              </a:tr>
            </a:tbl>
          </a:graphicData>
        </a:graphic>
      </p:graphicFrame>
      <p:graphicFrame>
        <p:nvGraphicFramePr>
          <p:cNvPr id="48" name="Таблица 12">
            <a:extLst>
              <a:ext uri="{FF2B5EF4-FFF2-40B4-BE49-F238E27FC236}">
                <a16:creationId xmlns:a16="http://schemas.microsoft.com/office/drawing/2014/main" id="{33BEB67A-1C1C-4F74-8424-CF6A55D9FE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528761"/>
              </p:ext>
            </p:extLst>
          </p:nvPr>
        </p:nvGraphicFramePr>
        <p:xfrm>
          <a:off x="1471642" y="1629926"/>
          <a:ext cx="439248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2081">
                  <a:extLst>
                    <a:ext uri="{9D8B030D-6E8A-4147-A177-3AD203B41FA5}">
                      <a16:colId xmlns:a16="http://schemas.microsoft.com/office/drawing/2014/main" val="1805567204"/>
                    </a:ext>
                  </a:extLst>
                </a:gridCol>
                <a:gridCol w="732081">
                  <a:extLst>
                    <a:ext uri="{9D8B030D-6E8A-4147-A177-3AD203B41FA5}">
                      <a16:colId xmlns:a16="http://schemas.microsoft.com/office/drawing/2014/main" val="64066445"/>
                    </a:ext>
                  </a:extLst>
                </a:gridCol>
                <a:gridCol w="732081">
                  <a:extLst>
                    <a:ext uri="{9D8B030D-6E8A-4147-A177-3AD203B41FA5}">
                      <a16:colId xmlns:a16="http://schemas.microsoft.com/office/drawing/2014/main" val="2530998140"/>
                    </a:ext>
                  </a:extLst>
                </a:gridCol>
                <a:gridCol w="732081">
                  <a:extLst>
                    <a:ext uri="{9D8B030D-6E8A-4147-A177-3AD203B41FA5}">
                      <a16:colId xmlns:a16="http://schemas.microsoft.com/office/drawing/2014/main" val="1255838929"/>
                    </a:ext>
                  </a:extLst>
                </a:gridCol>
                <a:gridCol w="732081">
                  <a:extLst>
                    <a:ext uri="{9D8B030D-6E8A-4147-A177-3AD203B41FA5}">
                      <a16:colId xmlns:a16="http://schemas.microsoft.com/office/drawing/2014/main" val="1534196339"/>
                    </a:ext>
                  </a:extLst>
                </a:gridCol>
                <a:gridCol w="732081">
                  <a:extLst>
                    <a:ext uri="{9D8B030D-6E8A-4147-A177-3AD203B41FA5}">
                      <a16:colId xmlns:a16="http://schemas.microsoft.com/office/drawing/2014/main" val="2532674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4862508"/>
                  </a:ext>
                </a:extLst>
              </a:tr>
            </a:tbl>
          </a:graphicData>
        </a:graphic>
      </p:graphicFrame>
      <p:graphicFrame>
        <p:nvGraphicFramePr>
          <p:cNvPr id="49" name="Таблица 12">
            <a:extLst>
              <a:ext uri="{FF2B5EF4-FFF2-40B4-BE49-F238E27FC236}">
                <a16:creationId xmlns:a16="http://schemas.microsoft.com/office/drawing/2014/main" id="{45B3544A-558B-40BE-BDAF-45E891C940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9537636"/>
              </p:ext>
            </p:extLst>
          </p:nvPr>
        </p:nvGraphicFramePr>
        <p:xfrm>
          <a:off x="1471642" y="2566030"/>
          <a:ext cx="439248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2081">
                  <a:extLst>
                    <a:ext uri="{9D8B030D-6E8A-4147-A177-3AD203B41FA5}">
                      <a16:colId xmlns:a16="http://schemas.microsoft.com/office/drawing/2014/main" val="1805567204"/>
                    </a:ext>
                  </a:extLst>
                </a:gridCol>
                <a:gridCol w="732081">
                  <a:extLst>
                    <a:ext uri="{9D8B030D-6E8A-4147-A177-3AD203B41FA5}">
                      <a16:colId xmlns:a16="http://schemas.microsoft.com/office/drawing/2014/main" val="64066445"/>
                    </a:ext>
                  </a:extLst>
                </a:gridCol>
                <a:gridCol w="732081">
                  <a:extLst>
                    <a:ext uri="{9D8B030D-6E8A-4147-A177-3AD203B41FA5}">
                      <a16:colId xmlns:a16="http://schemas.microsoft.com/office/drawing/2014/main" val="2530998140"/>
                    </a:ext>
                  </a:extLst>
                </a:gridCol>
                <a:gridCol w="732081">
                  <a:extLst>
                    <a:ext uri="{9D8B030D-6E8A-4147-A177-3AD203B41FA5}">
                      <a16:colId xmlns:a16="http://schemas.microsoft.com/office/drawing/2014/main" val="1255838929"/>
                    </a:ext>
                  </a:extLst>
                </a:gridCol>
                <a:gridCol w="732081">
                  <a:extLst>
                    <a:ext uri="{9D8B030D-6E8A-4147-A177-3AD203B41FA5}">
                      <a16:colId xmlns:a16="http://schemas.microsoft.com/office/drawing/2014/main" val="1534196339"/>
                    </a:ext>
                  </a:extLst>
                </a:gridCol>
                <a:gridCol w="732081">
                  <a:extLst>
                    <a:ext uri="{9D8B030D-6E8A-4147-A177-3AD203B41FA5}">
                      <a16:colId xmlns:a16="http://schemas.microsoft.com/office/drawing/2014/main" val="253267470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4862508"/>
                  </a:ext>
                </a:extLst>
              </a:tr>
            </a:tbl>
          </a:graphicData>
        </a:graphic>
      </p:graphicFrame>
      <p:sp>
        <p:nvSpPr>
          <p:cNvPr id="14" name="Полилиния: фигура 13">
            <a:extLst>
              <a:ext uri="{FF2B5EF4-FFF2-40B4-BE49-F238E27FC236}">
                <a16:creationId xmlns:a16="http://schemas.microsoft.com/office/drawing/2014/main" id="{E9EFD2E4-A9A6-4D37-8DCB-010A761EB9FC}"/>
              </a:ext>
            </a:extLst>
          </p:cNvPr>
          <p:cNvSpPr/>
          <p:nvPr/>
        </p:nvSpPr>
        <p:spPr>
          <a:xfrm>
            <a:off x="2420066" y="661457"/>
            <a:ext cx="921275" cy="77031"/>
          </a:xfrm>
          <a:custGeom>
            <a:avLst/>
            <a:gdLst>
              <a:gd name="connsiteX0" fmla="*/ 0 w 921275"/>
              <a:gd name="connsiteY0" fmla="*/ 178762 h 178762"/>
              <a:gd name="connsiteX1" fmla="*/ 501889 w 921275"/>
              <a:gd name="connsiteY1" fmla="*/ 7 h 178762"/>
              <a:gd name="connsiteX2" fmla="*/ 921275 w 921275"/>
              <a:gd name="connsiteY2" fmla="*/ 171887 h 178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1275" h="178762">
                <a:moveTo>
                  <a:pt x="0" y="178762"/>
                </a:moveTo>
                <a:cubicBezTo>
                  <a:pt x="174171" y="89957"/>
                  <a:pt x="348343" y="1153"/>
                  <a:pt x="501889" y="7"/>
                </a:cubicBezTo>
                <a:cubicBezTo>
                  <a:pt x="655435" y="-1139"/>
                  <a:pt x="842210" y="130636"/>
                  <a:pt x="921275" y="171887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2" name="Полилиния: фигура 51">
            <a:extLst>
              <a:ext uri="{FF2B5EF4-FFF2-40B4-BE49-F238E27FC236}">
                <a16:creationId xmlns:a16="http://schemas.microsoft.com/office/drawing/2014/main" id="{B208C256-B557-41F6-A72C-831BCAB6ED24}"/>
              </a:ext>
            </a:extLst>
          </p:cNvPr>
          <p:cNvSpPr/>
          <p:nvPr/>
        </p:nvSpPr>
        <p:spPr>
          <a:xfrm>
            <a:off x="2420066" y="573303"/>
            <a:ext cx="1647878" cy="165186"/>
          </a:xfrm>
          <a:custGeom>
            <a:avLst/>
            <a:gdLst>
              <a:gd name="connsiteX0" fmla="*/ 0 w 921275"/>
              <a:gd name="connsiteY0" fmla="*/ 178762 h 178762"/>
              <a:gd name="connsiteX1" fmla="*/ 501889 w 921275"/>
              <a:gd name="connsiteY1" fmla="*/ 7 h 178762"/>
              <a:gd name="connsiteX2" fmla="*/ 921275 w 921275"/>
              <a:gd name="connsiteY2" fmla="*/ 171887 h 178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1275" h="178762">
                <a:moveTo>
                  <a:pt x="0" y="178762"/>
                </a:moveTo>
                <a:cubicBezTo>
                  <a:pt x="174171" y="89957"/>
                  <a:pt x="348343" y="1153"/>
                  <a:pt x="501889" y="7"/>
                </a:cubicBezTo>
                <a:cubicBezTo>
                  <a:pt x="655435" y="-1139"/>
                  <a:pt x="842210" y="130636"/>
                  <a:pt x="921275" y="171887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3" name="Полилиния: фигура 52">
            <a:extLst>
              <a:ext uri="{FF2B5EF4-FFF2-40B4-BE49-F238E27FC236}">
                <a16:creationId xmlns:a16="http://schemas.microsoft.com/office/drawing/2014/main" id="{0DD56163-CF7F-4D88-9102-2118C2F7BDB8}"/>
              </a:ext>
            </a:extLst>
          </p:cNvPr>
          <p:cNvSpPr/>
          <p:nvPr/>
        </p:nvSpPr>
        <p:spPr>
          <a:xfrm>
            <a:off x="2413494" y="496409"/>
            <a:ext cx="2374529" cy="234790"/>
          </a:xfrm>
          <a:custGeom>
            <a:avLst/>
            <a:gdLst>
              <a:gd name="connsiteX0" fmla="*/ 0 w 921275"/>
              <a:gd name="connsiteY0" fmla="*/ 178762 h 178762"/>
              <a:gd name="connsiteX1" fmla="*/ 501889 w 921275"/>
              <a:gd name="connsiteY1" fmla="*/ 7 h 178762"/>
              <a:gd name="connsiteX2" fmla="*/ 921275 w 921275"/>
              <a:gd name="connsiteY2" fmla="*/ 171887 h 178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1275" h="178762">
                <a:moveTo>
                  <a:pt x="0" y="178762"/>
                </a:moveTo>
                <a:cubicBezTo>
                  <a:pt x="174171" y="89957"/>
                  <a:pt x="348343" y="1153"/>
                  <a:pt x="501889" y="7"/>
                </a:cubicBezTo>
                <a:cubicBezTo>
                  <a:pt x="655435" y="-1139"/>
                  <a:pt x="842210" y="130636"/>
                  <a:pt x="921275" y="171887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4" name="Прямоугольник 53">
            <a:extLst>
              <a:ext uri="{FF2B5EF4-FFF2-40B4-BE49-F238E27FC236}">
                <a16:creationId xmlns:a16="http://schemas.microsoft.com/office/drawing/2014/main" id="{85FA37E6-E17C-4FE7-9B31-E5722EF26F4A}"/>
              </a:ext>
            </a:extLst>
          </p:cNvPr>
          <p:cNvSpPr/>
          <p:nvPr/>
        </p:nvSpPr>
        <p:spPr>
          <a:xfrm>
            <a:off x="395536" y="775076"/>
            <a:ext cx="10081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en-US" altLang="ru-RU" sz="1400" b="1" dirty="0"/>
              <a:t>1</a:t>
            </a:r>
            <a:r>
              <a:rPr lang="ru-RU" altLang="ru-RU" sz="1400" b="1" dirty="0"/>
              <a:t>НФ</a:t>
            </a:r>
          </a:p>
        </p:txBody>
      </p:sp>
      <p:sp>
        <p:nvSpPr>
          <p:cNvPr id="55" name="Прямоугольник 54">
            <a:extLst>
              <a:ext uri="{FF2B5EF4-FFF2-40B4-BE49-F238E27FC236}">
                <a16:creationId xmlns:a16="http://schemas.microsoft.com/office/drawing/2014/main" id="{F1F12C40-C783-44B2-9304-507A8D75392A}"/>
              </a:ext>
            </a:extLst>
          </p:cNvPr>
          <p:cNvSpPr/>
          <p:nvPr/>
        </p:nvSpPr>
        <p:spPr>
          <a:xfrm>
            <a:off x="1259632" y="1111845"/>
            <a:ext cx="10081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en-US" altLang="ru-RU" sz="1400" b="1" dirty="0"/>
              <a:t>PK</a:t>
            </a:r>
            <a:endParaRPr lang="ru-RU" altLang="ru-RU" sz="1400" b="1" dirty="0"/>
          </a:p>
        </p:txBody>
      </p:sp>
      <p:sp>
        <p:nvSpPr>
          <p:cNvPr id="56" name="Прямоугольник 55">
            <a:extLst>
              <a:ext uri="{FF2B5EF4-FFF2-40B4-BE49-F238E27FC236}">
                <a16:creationId xmlns:a16="http://schemas.microsoft.com/office/drawing/2014/main" id="{991BFDF3-63BD-4269-A979-8CC21CBF134D}"/>
              </a:ext>
            </a:extLst>
          </p:cNvPr>
          <p:cNvSpPr/>
          <p:nvPr/>
        </p:nvSpPr>
        <p:spPr>
          <a:xfrm>
            <a:off x="1979712" y="1111845"/>
            <a:ext cx="10081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en-US" altLang="ru-RU" sz="1400" b="1" dirty="0"/>
              <a:t>PK</a:t>
            </a:r>
            <a:endParaRPr lang="ru-RU" altLang="ru-RU" sz="1400" b="1" dirty="0"/>
          </a:p>
        </p:txBody>
      </p:sp>
      <p:sp>
        <p:nvSpPr>
          <p:cNvPr id="57" name="Прямоугольник 56">
            <a:extLst>
              <a:ext uri="{FF2B5EF4-FFF2-40B4-BE49-F238E27FC236}">
                <a16:creationId xmlns:a16="http://schemas.microsoft.com/office/drawing/2014/main" id="{6F148FF2-E14E-4360-8FCE-1E13D51B4233}"/>
              </a:ext>
            </a:extLst>
          </p:cNvPr>
          <p:cNvSpPr/>
          <p:nvPr/>
        </p:nvSpPr>
        <p:spPr>
          <a:xfrm>
            <a:off x="360245" y="1659569"/>
            <a:ext cx="10081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en-US" altLang="ru-RU" sz="1400" b="1" dirty="0"/>
              <a:t>2</a:t>
            </a:r>
            <a:r>
              <a:rPr lang="ru-RU" altLang="ru-RU" sz="1400" b="1" dirty="0"/>
              <a:t>НФ</a:t>
            </a:r>
          </a:p>
        </p:txBody>
      </p:sp>
      <p:sp>
        <p:nvSpPr>
          <p:cNvPr id="58" name="Прямоугольник 57">
            <a:extLst>
              <a:ext uri="{FF2B5EF4-FFF2-40B4-BE49-F238E27FC236}">
                <a16:creationId xmlns:a16="http://schemas.microsoft.com/office/drawing/2014/main" id="{8059902B-40A6-470F-8321-0B60D9F60BA0}"/>
              </a:ext>
            </a:extLst>
          </p:cNvPr>
          <p:cNvSpPr/>
          <p:nvPr/>
        </p:nvSpPr>
        <p:spPr>
          <a:xfrm>
            <a:off x="395536" y="2624013"/>
            <a:ext cx="10081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en-US" altLang="ru-RU" sz="1400" b="1" dirty="0"/>
              <a:t>3</a:t>
            </a:r>
            <a:r>
              <a:rPr lang="ru-RU" altLang="ru-RU" sz="1400" b="1" dirty="0"/>
              <a:t>НФ</a:t>
            </a:r>
          </a:p>
        </p:txBody>
      </p:sp>
      <p:sp>
        <p:nvSpPr>
          <p:cNvPr id="59" name="Прямоугольник 58">
            <a:extLst>
              <a:ext uri="{FF2B5EF4-FFF2-40B4-BE49-F238E27FC236}">
                <a16:creationId xmlns:a16="http://schemas.microsoft.com/office/drawing/2014/main" id="{E3A2691F-6D34-469A-A7CE-474586166C0E}"/>
              </a:ext>
            </a:extLst>
          </p:cNvPr>
          <p:cNvSpPr/>
          <p:nvPr/>
        </p:nvSpPr>
        <p:spPr>
          <a:xfrm>
            <a:off x="360245" y="3449780"/>
            <a:ext cx="107869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ru-RU" altLang="ru-RU" sz="1400" b="1" dirty="0"/>
              <a:t>НФБК</a:t>
            </a:r>
          </a:p>
        </p:txBody>
      </p:sp>
      <p:sp>
        <p:nvSpPr>
          <p:cNvPr id="60" name="Прямоугольник 59">
            <a:extLst>
              <a:ext uri="{FF2B5EF4-FFF2-40B4-BE49-F238E27FC236}">
                <a16:creationId xmlns:a16="http://schemas.microsoft.com/office/drawing/2014/main" id="{7C3E7B39-CEC7-4879-88BE-6B692E0B16DB}"/>
              </a:ext>
            </a:extLst>
          </p:cNvPr>
          <p:cNvSpPr/>
          <p:nvPr/>
        </p:nvSpPr>
        <p:spPr>
          <a:xfrm>
            <a:off x="360245" y="4313819"/>
            <a:ext cx="107869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ru-RU" altLang="ru-RU" sz="1400" b="1" dirty="0"/>
              <a:t>4НФ</a:t>
            </a:r>
          </a:p>
        </p:txBody>
      </p:sp>
      <p:sp>
        <p:nvSpPr>
          <p:cNvPr id="61" name="Полилиния: фигура 60">
            <a:extLst>
              <a:ext uri="{FF2B5EF4-FFF2-40B4-BE49-F238E27FC236}">
                <a16:creationId xmlns:a16="http://schemas.microsoft.com/office/drawing/2014/main" id="{455C609C-904D-4F34-99AE-BD3D669224FA}"/>
              </a:ext>
            </a:extLst>
          </p:cNvPr>
          <p:cNvSpPr/>
          <p:nvPr/>
        </p:nvSpPr>
        <p:spPr>
          <a:xfrm>
            <a:off x="2420066" y="1556348"/>
            <a:ext cx="921275" cy="72987"/>
          </a:xfrm>
          <a:custGeom>
            <a:avLst/>
            <a:gdLst>
              <a:gd name="connsiteX0" fmla="*/ 0 w 921275"/>
              <a:gd name="connsiteY0" fmla="*/ 178762 h 178762"/>
              <a:gd name="connsiteX1" fmla="*/ 501889 w 921275"/>
              <a:gd name="connsiteY1" fmla="*/ 7 h 178762"/>
              <a:gd name="connsiteX2" fmla="*/ 921275 w 921275"/>
              <a:gd name="connsiteY2" fmla="*/ 171887 h 178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1275" h="178762">
                <a:moveTo>
                  <a:pt x="0" y="178762"/>
                </a:moveTo>
                <a:cubicBezTo>
                  <a:pt x="174171" y="89957"/>
                  <a:pt x="348343" y="1153"/>
                  <a:pt x="501889" y="7"/>
                </a:cubicBezTo>
                <a:cubicBezTo>
                  <a:pt x="655435" y="-1139"/>
                  <a:pt x="842210" y="130636"/>
                  <a:pt x="921275" y="171887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2" name="Полилиния: фигура 61">
            <a:extLst>
              <a:ext uri="{FF2B5EF4-FFF2-40B4-BE49-F238E27FC236}">
                <a16:creationId xmlns:a16="http://schemas.microsoft.com/office/drawing/2014/main" id="{E4E91CC7-023F-4901-A0C8-447817DEF4C5}"/>
              </a:ext>
            </a:extLst>
          </p:cNvPr>
          <p:cNvSpPr/>
          <p:nvPr/>
        </p:nvSpPr>
        <p:spPr>
          <a:xfrm>
            <a:off x="2420066" y="1494179"/>
            <a:ext cx="1647878" cy="135155"/>
          </a:xfrm>
          <a:custGeom>
            <a:avLst/>
            <a:gdLst>
              <a:gd name="connsiteX0" fmla="*/ 0 w 921275"/>
              <a:gd name="connsiteY0" fmla="*/ 178762 h 178762"/>
              <a:gd name="connsiteX1" fmla="*/ 501889 w 921275"/>
              <a:gd name="connsiteY1" fmla="*/ 7 h 178762"/>
              <a:gd name="connsiteX2" fmla="*/ 921275 w 921275"/>
              <a:gd name="connsiteY2" fmla="*/ 171887 h 178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1275" h="178762">
                <a:moveTo>
                  <a:pt x="0" y="178762"/>
                </a:moveTo>
                <a:cubicBezTo>
                  <a:pt x="174171" y="89957"/>
                  <a:pt x="348343" y="1153"/>
                  <a:pt x="501889" y="7"/>
                </a:cubicBezTo>
                <a:cubicBezTo>
                  <a:pt x="655435" y="-1139"/>
                  <a:pt x="842210" y="130636"/>
                  <a:pt x="921275" y="171887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3" name="Полилиния: фигура 62">
            <a:extLst>
              <a:ext uri="{FF2B5EF4-FFF2-40B4-BE49-F238E27FC236}">
                <a16:creationId xmlns:a16="http://schemas.microsoft.com/office/drawing/2014/main" id="{497AFCD5-6196-45D4-B5E0-6FA066C5A83A}"/>
              </a:ext>
            </a:extLst>
          </p:cNvPr>
          <p:cNvSpPr/>
          <p:nvPr/>
        </p:nvSpPr>
        <p:spPr>
          <a:xfrm>
            <a:off x="2420066" y="1405596"/>
            <a:ext cx="2367957" cy="223737"/>
          </a:xfrm>
          <a:custGeom>
            <a:avLst/>
            <a:gdLst>
              <a:gd name="connsiteX0" fmla="*/ 0 w 921275"/>
              <a:gd name="connsiteY0" fmla="*/ 178762 h 178762"/>
              <a:gd name="connsiteX1" fmla="*/ 501889 w 921275"/>
              <a:gd name="connsiteY1" fmla="*/ 7 h 178762"/>
              <a:gd name="connsiteX2" fmla="*/ 921275 w 921275"/>
              <a:gd name="connsiteY2" fmla="*/ 171887 h 178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1275" h="178762">
                <a:moveTo>
                  <a:pt x="0" y="178762"/>
                </a:moveTo>
                <a:cubicBezTo>
                  <a:pt x="174171" y="89957"/>
                  <a:pt x="348343" y="1153"/>
                  <a:pt x="501889" y="7"/>
                </a:cubicBezTo>
                <a:cubicBezTo>
                  <a:pt x="655435" y="-1139"/>
                  <a:pt x="842210" y="130636"/>
                  <a:pt x="921275" y="171887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65" name="Прямая соединительная линия 64">
            <a:extLst>
              <a:ext uri="{FF2B5EF4-FFF2-40B4-BE49-F238E27FC236}">
                <a16:creationId xmlns:a16="http://schemas.microsoft.com/office/drawing/2014/main" id="{1CC15C99-847D-4AB2-BEDB-7A902BB347C9}"/>
              </a:ext>
            </a:extLst>
          </p:cNvPr>
          <p:cNvCxnSpPr/>
          <p:nvPr/>
        </p:nvCxnSpPr>
        <p:spPr>
          <a:xfrm>
            <a:off x="2627784" y="1419622"/>
            <a:ext cx="252919" cy="209711"/>
          </a:xfrm>
          <a:prstGeom prst="line">
            <a:avLst/>
          </a:prstGeom>
          <a:ln>
            <a:solidFill>
              <a:srgbClr val="C00000"/>
            </a:solidFill>
            <a:tailEnd type="none" w="lg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9" name="Прямая соединительная линия 68">
            <a:extLst>
              <a:ext uri="{FF2B5EF4-FFF2-40B4-BE49-F238E27FC236}">
                <a16:creationId xmlns:a16="http://schemas.microsoft.com/office/drawing/2014/main" id="{9EFCB895-903E-44EA-9CB7-91513D0EAA9B}"/>
              </a:ext>
            </a:extLst>
          </p:cNvPr>
          <p:cNvCxnSpPr>
            <a:cxnSpLocks/>
          </p:cNvCxnSpPr>
          <p:nvPr/>
        </p:nvCxnSpPr>
        <p:spPr>
          <a:xfrm flipH="1">
            <a:off x="2651225" y="1433648"/>
            <a:ext cx="206839" cy="191093"/>
          </a:xfrm>
          <a:prstGeom prst="line">
            <a:avLst/>
          </a:prstGeom>
          <a:ln>
            <a:solidFill>
              <a:srgbClr val="C00000"/>
            </a:solidFill>
            <a:tailEnd type="none" w="lg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2" name="Прямоугольник 71">
            <a:extLst>
              <a:ext uri="{FF2B5EF4-FFF2-40B4-BE49-F238E27FC236}">
                <a16:creationId xmlns:a16="http://schemas.microsoft.com/office/drawing/2014/main" id="{CFA247B1-4CDC-4C53-971B-00B8B8655A31}"/>
              </a:ext>
            </a:extLst>
          </p:cNvPr>
          <p:cNvSpPr/>
          <p:nvPr/>
        </p:nvSpPr>
        <p:spPr>
          <a:xfrm>
            <a:off x="1259632" y="1999732"/>
            <a:ext cx="10081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en-US" altLang="ru-RU" sz="1400" b="1" dirty="0"/>
              <a:t>PK</a:t>
            </a:r>
            <a:endParaRPr lang="ru-RU" altLang="ru-RU" sz="1400" b="1" dirty="0"/>
          </a:p>
        </p:txBody>
      </p:sp>
      <p:sp>
        <p:nvSpPr>
          <p:cNvPr id="73" name="Прямоугольник 72">
            <a:extLst>
              <a:ext uri="{FF2B5EF4-FFF2-40B4-BE49-F238E27FC236}">
                <a16:creationId xmlns:a16="http://schemas.microsoft.com/office/drawing/2014/main" id="{1486513E-5049-48A9-BCC0-9D0EFBF44494}"/>
              </a:ext>
            </a:extLst>
          </p:cNvPr>
          <p:cNvSpPr/>
          <p:nvPr/>
        </p:nvSpPr>
        <p:spPr>
          <a:xfrm>
            <a:off x="1979712" y="1999732"/>
            <a:ext cx="10081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en-US" altLang="ru-RU" sz="1400" b="1" dirty="0"/>
              <a:t>PK</a:t>
            </a:r>
            <a:endParaRPr lang="ru-RU" altLang="ru-RU" sz="1400" b="1" dirty="0"/>
          </a:p>
        </p:txBody>
      </p:sp>
      <p:sp>
        <p:nvSpPr>
          <p:cNvPr id="74" name="Полилиния: фигура 73">
            <a:extLst>
              <a:ext uri="{FF2B5EF4-FFF2-40B4-BE49-F238E27FC236}">
                <a16:creationId xmlns:a16="http://schemas.microsoft.com/office/drawing/2014/main" id="{46F5DD74-537D-4283-8BB6-EFC70EC9A129}"/>
              </a:ext>
            </a:extLst>
          </p:cNvPr>
          <p:cNvSpPr/>
          <p:nvPr/>
        </p:nvSpPr>
        <p:spPr>
          <a:xfrm>
            <a:off x="1835696" y="2353511"/>
            <a:ext cx="1440159" cy="212519"/>
          </a:xfrm>
          <a:custGeom>
            <a:avLst/>
            <a:gdLst>
              <a:gd name="connsiteX0" fmla="*/ 0 w 921275"/>
              <a:gd name="connsiteY0" fmla="*/ 178762 h 178762"/>
              <a:gd name="connsiteX1" fmla="*/ 501889 w 921275"/>
              <a:gd name="connsiteY1" fmla="*/ 7 h 178762"/>
              <a:gd name="connsiteX2" fmla="*/ 921275 w 921275"/>
              <a:gd name="connsiteY2" fmla="*/ 171887 h 178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1275" h="178762">
                <a:moveTo>
                  <a:pt x="0" y="178762"/>
                </a:moveTo>
                <a:cubicBezTo>
                  <a:pt x="174171" y="89957"/>
                  <a:pt x="348343" y="1153"/>
                  <a:pt x="501889" y="7"/>
                </a:cubicBezTo>
                <a:cubicBezTo>
                  <a:pt x="655435" y="-1139"/>
                  <a:pt x="842210" y="130636"/>
                  <a:pt x="921275" y="171887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5" name="Полилиния: фигура 74">
            <a:extLst>
              <a:ext uri="{FF2B5EF4-FFF2-40B4-BE49-F238E27FC236}">
                <a16:creationId xmlns:a16="http://schemas.microsoft.com/office/drawing/2014/main" id="{A8BBA638-660F-419C-B588-56BC2F903082}"/>
              </a:ext>
            </a:extLst>
          </p:cNvPr>
          <p:cNvSpPr/>
          <p:nvPr/>
        </p:nvSpPr>
        <p:spPr>
          <a:xfrm>
            <a:off x="3299550" y="2353511"/>
            <a:ext cx="1440158" cy="212519"/>
          </a:xfrm>
          <a:custGeom>
            <a:avLst/>
            <a:gdLst>
              <a:gd name="connsiteX0" fmla="*/ 0 w 921275"/>
              <a:gd name="connsiteY0" fmla="*/ 178762 h 178762"/>
              <a:gd name="connsiteX1" fmla="*/ 501889 w 921275"/>
              <a:gd name="connsiteY1" fmla="*/ 7 h 178762"/>
              <a:gd name="connsiteX2" fmla="*/ 921275 w 921275"/>
              <a:gd name="connsiteY2" fmla="*/ 171887 h 178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1275" h="178762">
                <a:moveTo>
                  <a:pt x="0" y="178762"/>
                </a:moveTo>
                <a:cubicBezTo>
                  <a:pt x="174171" y="89957"/>
                  <a:pt x="348343" y="1153"/>
                  <a:pt x="501889" y="7"/>
                </a:cubicBezTo>
                <a:cubicBezTo>
                  <a:pt x="655435" y="-1139"/>
                  <a:pt x="842210" y="130636"/>
                  <a:pt x="921275" y="171887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77" name="Прямая соединительная линия 76">
            <a:extLst>
              <a:ext uri="{FF2B5EF4-FFF2-40B4-BE49-F238E27FC236}">
                <a16:creationId xmlns:a16="http://schemas.microsoft.com/office/drawing/2014/main" id="{6B297773-B725-460F-B05D-691B8E514B74}"/>
              </a:ext>
            </a:extLst>
          </p:cNvPr>
          <p:cNvCxnSpPr/>
          <p:nvPr/>
        </p:nvCxnSpPr>
        <p:spPr>
          <a:xfrm>
            <a:off x="3941083" y="2268236"/>
            <a:ext cx="252919" cy="209711"/>
          </a:xfrm>
          <a:prstGeom prst="line">
            <a:avLst/>
          </a:prstGeom>
          <a:ln>
            <a:solidFill>
              <a:srgbClr val="C00000"/>
            </a:solidFill>
            <a:tailEnd type="none" w="lg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77">
            <a:extLst>
              <a:ext uri="{FF2B5EF4-FFF2-40B4-BE49-F238E27FC236}">
                <a16:creationId xmlns:a16="http://schemas.microsoft.com/office/drawing/2014/main" id="{384532BD-AFE6-4FAC-AE1A-E8E285CEA4E1}"/>
              </a:ext>
            </a:extLst>
          </p:cNvPr>
          <p:cNvCxnSpPr>
            <a:cxnSpLocks/>
          </p:cNvCxnSpPr>
          <p:nvPr/>
        </p:nvCxnSpPr>
        <p:spPr>
          <a:xfrm flipH="1">
            <a:off x="3964524" y="2282262"/>
            <a:ext cx="206839" cy="191093"/>
          </a:xfrm>
          <a:prstGeom prst="line">
            <a:avLst/>
          </a:prstGeom>
          <a:ln>
            <a:solidFill>
              <a:srgbClr val="C00000"/>
            </a:solidFill>
            <a:tailEnd type="none" w="lg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0" name="Прямоугольник 79">
            <a:extLst>
              <a:ext uri="{FF2B5EF4-FFF2-40B4-BE49-F238E27FC236}">
                <a16:creationId xmlns:a16="http://schemas.microsoft.com/office/drawing/2014/main" id="{41BA6328-866F-4933-9CA1-8122AE8A6D7D}"/>
              </a:ext>
            </a:extLst>
          </p:cNvPr>
          <p:cNvSpPr/>
          <p:nvPr/>
        </p:nvSpPr>
        <p:spPr>
          <a:xfrm>
            <a:off x="5871265" y="804068"/>
            <a:ext cx="10081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ru-RU" altLang="ru-RU" sz="1400" b="1" dirty="0"/>
              <a:t>ключ</a:t>
            </a:r>
          </a:p>
        </p:txBody>
      </p:sp>
      <p:sp>
        <p:nvSpPr>
          <p:cNvPr id="82" name="Прямоугольник 81">
            <a:extLst>
              <a:ext uri="{FF2B5EF4-FFF2-40B4-BE49-F238E27FC236}">
                <a16:creationId xmlns:a16="http://schemas.microsoft.com/office/drawing/2014/main" id="{B4372557-8D08-4467-B4CD-17E841B3B718}"/>
              </a:ext>
            </a:extLst>
          </p:cNvPr>
          <p:cNvSpPr/>
          <p:nvPr/>
        </p:nvSpPr>
        <p:spPr>
          <a:xfrm>
            <a:off x="5864128" y="1690282"/>
            <a:ext cx="15201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ru-RU" altLang="ru-RU" sz="1400" b="1" dirty="0"/>
              <a:t>весь ключ</a:t>
            </a:r>
          </a:p>
        </p:txBody>
      </p:sp>
      <p:sp>
        <p:nvSpPr>
          <p:cNvPr id="83" name="Прямоугольник 82">
            <a:extLst>
              <a:ext uri="{FF2B5EF4-FFF2-40B4-BE49-F238E27FC236}">
                <a16:creationId xmlns:a16="http://schemas.microsoft.com/office/drawing/2014/main" id="{B90C61A3-1163-44CD-A060-D232CA707BED}"/>
              </a:ext>
            </a:extLst>
          </p:cNvPr>
          <p:cNvSpPr/>
          <p:nvPr/>
        </p:nvSpPr>
        <p:spPr>
          <a:xfrm>
            <a:off x="5868142" y="2908741"/>
            <a:ext cx="2376266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ru-RU" altLang="ru-RU" sz="1400" b="1" dirty="0"/>
              <a:t>ничего кроме </a:t>
            </a:r>
            <a:endParaRPr lang="en-US" altLang="ru-RU" sz="1400" b="1" dirty="0"/>
          </a:p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ru-RU" altLang="ru-RU" sz="1400" b="1" dirty="0"/>
              <a:t>ключа</a:t>
            </a:r>
          </a:p>
        </p:txBody>
      </p:sp>
      <p:graphicFrame>
        <p:nvGraphicFramePr>
          <p:cNvPr id="84" name="Таблица 12">
            <a:extLst>
              <a:ext uri="{FF2B5EF4-FFF2-40B4-BE49-F238E27FC236}">
                <a16:creationId xmlns:a16="http://schemas.microsoft.com/office/drawing/2014/main" id="{23373DA1-41EA-4FEF-BA5E-ACCD0BF628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8264360"/>
              </p:ext>
            </p:extLst>
          </p:nvPr>
        </p:nvGraphicFramePr>
        <p:xfrm>
          <a:off x="1478779" y="3421342"/>
          <a:ext cx="439248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2081">
                  <a:extLst>
                    <a:ext uri="{9D8B030D-6E8A-4147-A177-3AD203B41FA5}">
                      <a16:colId xmlns:a16="http://schemas.microsoft.com/office/drawing/2014/main" val="1805567204"/>
                    </a:ext>
                  </a:extLst>
                </a:gridCol>
                <a:gridCol w="732081">
                  <a:extLst>
                    <a:ext uri="{9D8B030D-6E8A-4147-A177-3AD203B41FA5}">
                      <a16:colId xmlns:a16="http://schemas.microsoft.com/office/drawing/2014/main" val="64066445"/>
                    </a:ext>
                  </a:extLst>
                </a:gridCol>
                <a:gridCol w="732081">
                  <a:extLst>
                    <a:ext uri="{9D8B030D-6E8A-4147-A177-3AD203B41FA5}">
                      <a16:colId xmlns:a16="http://schemas.microsoft.com/office/drawing/2014/main" val="2530998140"/>
                    </a:ext>
                  </a:extLst>
                </a:gridCol>
                <a:gridCol w="732081">
                  <a:extLst>
                    <a:ext uri="{9D8B030D-6E8A-4147-A177-3AD203B41FA5}">
                      <a16:colId xmlns:a16="http://schemas.microsoft.com/office/drawing/2014/main" val="1255838929"/>
                    </a:ext>
                  </a:extLst>
                </a:gridCol>
                <a:gridCol w="732081">
                  <a:extLst>
                    <a:ext uri="{9D8B030D-6E8A-4147-A177-3AD203B41FA5}">
                      <a16:colId xmlns:a16="http://schemas.microsoft.com/office/drawing/2014/main" val="1534196339"/>
                    </a:ext>
                  </a:extLst>
                </a:gridCol>
                <a:gridCol w="732081">
                  <a:extLst>
                    <a:ext uri="{9D8B030D-6E8A-4147-A177-3AD203B41FA5}">
                      <a16:colId xmlns:a16="http://schemas.microsoft.com/office/drawing/2014/main" val="253267470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4862508"/>
                  </a:ext>
                </a:extLst>
              </a:tr>
            </a:tbl>
          </a:graphicData>
        </a:graphic>
      </p:graphicFrame>
      <p:sp>
        <p:nvSpPr>
          <p:cNvPr id="85" name="Полилиния: фигура 84">
            <a:extLst>
              <a:ext uri="{FF2B5EF4-FFF2-40B4-BE49-F238E27FC236}">
                <a16:creationId xmlns:a16="http://schemas.microsoft.com/office/drawing/2014/main" id="{178BB404-1CF6-4C93-ABCA-F53D2EF13C34}"/>
              </a:ext>
            </a:extLst>
          </p:cNvPr>
          <p:cNvSpPr/>
          <p:nvPr/>
        </p:nvSpPr>
        <p:spPr>
          <a:xfrm>
            <a:off x="1842833" y="3208823"/>
            <a:ext cx="1440159" cy="212519"/>
          </a:xfrm>
          <a:custGeom>
            <a:avLst/>
            <a:gdLst>
              <a:gd name="connsiteX0" fmla="*/ 0 w 921275"/>
              <a:gd name="connsiteY0" fmla="*/ 178762 h 178762"/>
              <a:gd name="connsiteX1" fmla="*/ 501889 w 921275"/>
              <a:gd name="connsiteY1" fmla="*/ 7 h 178762"/>
              <a:gd name="connsiteX2" fmla="*/ 921275 w 921275"/>
              <a:gd name="connsiteY2" fmla="*/ 171887 h 178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1275" h="178762">
                <a:moveTo>
                  <a:pt x="0" y="178762"/>
                </a:moveTo>
                <a:cubicBezTo>
                  <a:pt x="174171" y="89957"/>
                  <a:pt x="348343" y="1153"/>
                  <a:pt x="501889" y="7"/>
                </a:cubicBezTo>
                <a:cubicBezTo>
                  <a:pt x="655435" y="-1139"/>
                  <a:pt x="842210" y="130636"/>
                  <a:pt x="921275" y="171887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87" name="Прямая соединительная линия 86">
            <a:extLst>
              <a:ext uri="{FF2B5EF4-FFF2-40B4-BE49-F238E27FC236}">
                <a16:creationId xmlns:a16="http://schemas.microsoft.com/office/drawing/2014/main" id="{33C0A2FA-1831-4739-B128-7F3F51D53164}"/>
              </a:ext>
            </a:extLst>
          </p:cNvPr>
          <p:cNvCxnSpPr/>
          <p:nvPr/>
        </p:nvCxnSpPr>
        <p:spPr>
          <a:xfrm>
            <a:off x="2420945" y="3130283"/>
            <a:ext cx="252919" cy="209711"/>
          </a:xfrm>
          <a:prstGeom prst="line">
            <a:avLst/>
          </a:prstGeom>
          <a:ln>
            <a:solidFill>
              <a:srgbClr val="C00000"/>
            </a:solidFill>
            <a:tailEnd type="none" w="lg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8" name="Прямая соединительная линия 87">
            <a:extLst>
              <a:ext uri="{FF2B5EF4-FFF2-40B4-BE49-F238E27FC236}">
                <a16:creationId xmlns:a16="http://schemas.microsoft.com/office/drawing/2014/main" id="{A9A2B2C4-36D4-475C-8DE0-24B7D3DCDCCC}"/>
              </a:ext>
            </a:extLst>
          </p:cNvPr>
          <p:cNvCxnSpPr>
            <a:cxnSpLocks/>
          </p:cNvCxnSpPr>
          <p:nvPr/>
        </p:nvCxnSpPr>
        <p:spPr>
          <a:xfrm flipH="1">
            <a:off x="2444386" y="3144309"/>
            <a:ext cx="206839" cy="191093"/>
          </a:xfrm>
          <a:prstGeom prst="line">
            <a:avLst/>
          </a:prstGeom>
          <a:ln>
            <a:solidFill>
              <a:srgbClr val="C00000"/>
            </a:solidFill>
            <a:tailEnd type="none" w="lg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9" name="Прямоугольник 88">
            <a:extLst>
              <a:ext uri="{FF2B5EF4-FFF2-40B4-BE49-F238E27FC236}">
                <a16:creationId xmlns:a16="http://schemas.microsoft.com/office/drawing/2014/main" id="{B94C4A70-F2BB-49F6-BC2D-7CB7C76E160A}"/>
              </a:ext>
            </a:extLst>
          </p:cNvPr>
          <p:cNvSpPr/>
          <p:nvPr/>
        </p:nvSpPr>
        <p:spPr>
          <a:xfrm>
            <a:off x="1189358" y="3795829"/>
            <a:ext cx="10081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en-US" altLang="ru-RU" sz="1400" b="1" dirty="0"/>
              <a:t>PK</a:t>
            </a:r>
            <a:endParaRPr lang="ru-RU" altLang="ru-RU" sz="1400" b="1" dirty="0"/>
          </a:p>
        </p:txBody>
      </p:sp>
      <p:sp>
        <p:nvSpPr>
          <p:cNvPr id="90" name="Прямоугольник 89">
            <a:extLst>
              <a:ext uri="{FF2B5EF4-FFF2-40B4-BE49-F238E27FC236}">
                <a16:creationId xmlns:a16="http://schemas.microsoft.com/office/drawing/2014/main" id="{88ACAA31-B3D1-4794-BB07-19CD299995D5}"/>
              </a:ext>
            </a:extLst>
          </p:cNvPr>
          <p:cNvSpPr/>
          <p:nvPr/>
        </p:nvSpPr>
        <p:spPr>
          <a:xfrm>
            <a:off x="1819240" y="3787102"/>
            <a:ext cx="12224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en-US" altLang="ru-RU" sz="1400" b="1" dirty="0"/>
              <a:t>PK, AK</a:t>
            </a:r>
            <a:endParaRPr lang="ru-RU" altLang="ru-RU" sz="1400" b="1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492AB14-8DCA-4A45-8BE9-B63CE382D094}"/>
              </a:ext>
            </a:extLst>
          </p:cNvPr>
          <p:cNvSpPr txBox="1"/>
          <p:nvPr/>
        </p:nvSpPr>
        <p:spPr>
          <a:xfrm>
            <a:off x="3141726" y="3787102"/>
            <a:ext cx="5189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ru-RU" sz="1400" b="1" dirty="0"/>
              <a:t>AK</a:t>
            </a:r>
            <a:endParaRPr lang="ru-RU" sz="1400" dirty="0"/>
          </a:p>
        </p:txBody>
      </p:sp>
      <p:graphicFrame>
        <p:nvGraphicFramePr>
          <p:cNvPr id="92" name="Таблица 12">
            <a:extLst>
              <a:ext uri="{FF2B5EF4-FFF2-40B4-BE49-F238E27FC236}">
                <a16:creationId xmlns:a16="http://schemas.microsoft.com/office/drawing/2014/main" id="{824BB558-C213-45A2-B0CB-6A03B4A7FC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2114431"/>
              </p:ext>
            </p:extLst>
          </p:nvPr>
        </p:nvGraphicFramePr>
        <p:xfrm>
          <a:off x="1438939" y="4246555"/>
          <a:ext cx="2196243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2081">
                  <a:extLst>
                    <a:ext uri="{9D8B030D-6E8A-4147-A177-3AD203B41FA5}">
                      <a16:colId xmlns:a16="http://schemas.microsoft.com/office/drawing/2014/main" val="1805567204"/>
                    </a:ext>
                  </a:extLst>
                </a:gridCol>
                <a:gridCol w="732081">
                  <a:extLst>
                    <a:ext uri="{9D8B030D-6E8A-4147-A177-3AD203B41FA5}">
                      <a16:colId xmlns:a16="http://schemas.microsoft.com/office/drawing/2014/main" val="64066445"/>
                    </a:ext>
                  </a:extLst>
                </a:gridCol>
                <a:gridCol w="732081">
                  <a:extLst>
                    <a:ext uri="{9D8B030D-6E8A-4147-A177-3AD203B41FA5}">
                      <a16:colId xmlns:a16="http://schemas.microsoft.com/office/drawing/2014/main" val="2530998140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4862508"/>
                  </a:ext>
                </a:extLst>
              </a:tr>
            </a:tbl>
          </a:graphicData>
        </a:graphic>
      </p:graphicFrame>
      <p:sp>
        <p:nvSpPr>
          <p:cNvPr id="93" name="Полилиния: фигура 92">
            <a:extLst>
              <a:ext uri="{FF2B5EF4-FFF2-40B4-BE49-F238E27FC236}">
                <a16:creationId xmlns:a16="http://schemas.microsoft.com/office/drawing/2014/main" id="{4812EF3C-5860-4A97-A1E6-B553D28439A3}"/>
              </a:ext>
            </a:extLst>
          </p:cNvPr>
          <p:cNvSpPr/>
          <p:nvPr/>
        </p:nvSpPr>
        <p:spPr>
          <a:xfrm>
            <a:off x="1731317" y="4054350"/>
            <a:ext cx="896467" cy="222304"/>
          </a:xfrm>
          <a:custGeom>
            <a:avLst/>
            <a:gdLst>
              <a:gd name="connsiteX0" fmla="*/ 0 w 921275"/>
              <a:gd name="connsiteY0" fmla="*/ 178762 h 178762"/>
              <a:gd name="connsiteX1" fmla="*/ 501889 w 921275"/>
              <a:gd name="connsiteY1" fmla="*/ 7 h 178762"/>
              <a:gd name="connsiteX2" fmla="*/ 921275 w 921275"/>
              <a:gd name="connsiteY2" fmla="*/ 171887 h 178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1275" h="178762">
                <a:moveTo>
                  <a:pt x="0" y="178762"/>
                </a:moveTo>
                <a:cubicBezTo>
                  <a:pt x="174171" y="89957"/>
                  <a:pt x="348343" y="1153"/>
                  <a:pt x="501889" y="7"/>
                </a:cubicBezTo>
                <a:cubicBezTo>
                  <a:pt x="655435" y="-1139"/>
                  <a:pt x="842210" y="130636"/>
                  <a:pt x="921275" y="171887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4" name="Полилиния: фигура 93">
            <a:extLst>
              <a:ext uri="{FF2B5EF4-FFF2-40B4-BE49-F238E27FC236}">
                <a16:creationId xmlns:a16="http://schemas.microsoft.com/office/drawing/2014/main" id="{C4905A3A-01BE-4BA4-B4B7-A968CBDE277F}"/>
              </a:ext>
            </a:extLst>
          </p:cNvPr>
          <p:cNvSpPr/>
          <p:nvPr/>
        </p:nvSpPr>
        <p:spPr>
          <a:xfrm>
            <a:off x="1754758" y="4024251"/>
            <a:ext cx="1521097" cy="222304"/>
          </a:xfrm>
          <a:custGeom>
            <a:avLst/>
            <a:gdLst>
              <a:gd name="connsiteX0" fmla="*/ 0 w 921275"/>
              <a:gd name="connsiteY0" fmla="*/ 178762 h 178762"/>
              <a:gd name="connsiteX1" fmla="*/ 501889 w 921275"/>
              <a:gd name="connsiteY1" fmla="*/ 7 h 178762"/>
              <a:gd name="connsiteX2" fmla="*/ 921275 w 921275"/>
              <a:gd name="connsiteY2" fmla="*/ 171887 h 178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1275" h="178762">
                <a:moveTo>
                  <a:pt x="0" y="178762"/>
                </a:moveTo>
                <a:cubicBezTo>
                  <a:pt x="174171" y="89957"/>
                  <a:pt x="348343" y="1153"/>
                  <a:pt x="501889" y="7"/>
                </a:cubicBezTo>
                <a:cubicBezTo>
                  <a:pt x="655435" y="-1139"/>
                  <a:pt x="842210" y="130636"/>
                  <a:pt x="921275" y="171887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5" name="Прямоугольник 94">
            <a:extLst>
              <a:ext uri="{FF2B5EF4-FFF2-40B4-BE49-F238E27FC236}">
                <a16:creationId xmlns:a16="http://schemas.microsoft.com/office/drawing/2014/main" id="{591A985C-2AF8-4107-B829-198BDC68FDD0}"/>
              </a:ext>
            </a:extLst>
          </p:cNvPr>
          <p:cNvSpPr/>
          <p:nvPr/>
        </p:nvSpPr>
        <p:spPr>
          <a:xfrm>
            <a:off x="1232446" y="2896160"/>
            <a:ext cx="10081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en-US" altLang="ru-RU" sz="1400" b="1" dirty="0"/>
              <a:t>PK</a:t>
            </a:r>
            <a:endParaRPr lang="ru-RU" altLang="ru-RU" sz="1400" b="1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4FFEEE69-BE28-4D07-9961-5A150526FA41}"/>
              </a:ext>
            </a:extLst>
          </p:cNvPr>
          <p:cNvSpPr txBox="1"/>
          <p:nvPr/>
        </p:nvSpPr>
        <p:spPr>
          <a:xfrm>
            <a:off x="4211755" y="4135805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/>
              <a:t>“Every attribute must depend upon the key, the whole key, and nothing but the key, so help me Codd."</a:t>
            </a:r>
            <a:endParaRPr lang="ru-RU" sz="1400" i="1" dirty="0"/>
          </a:p>
        </p:txBody>
      </p:sp>
      <p:cxnSp>
        <p:nvCxnSpPr>
          <p:cNvPr id="42" name="Прямая соединительная линия 41">
            <a:extLst>
              <a:ext uri="{FF2B5EF4-FFF2-40B4-BE49-F238E27FC236}">
                <a16:creationId xmlns:a16="http://schemas.microsoft.com/office/drawing/2014/main" id="{FA40EE1C-EA4D-4507-8499-CCAD0952D423}"/>
              </a:ext>
            </a:extLst>
          </p:cNvPr>
          <p:cNvCxnSpPr/>
          <p:nvPr/>
        </p:nvCxnSpPr>
        <p:spPr>
          <a:xfrm>
            <a:off x="1990631" y="3975287"/>
            <a:ext cx="252919" cy="209711"/>
          </a:xfrm>
          <a:prstGeom prst="line">
            <a:avLst/>
          </a:prstGeom>
          <a:ln>
            <a:solidFill>
              <a:srgbClr val="C00000"/>
            </a:solidFill>
            <a:tailEnd type="none" w="lg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>
            <a:extLst>
              <a:ext uri="{FF2B5EF4-FFF2-40B4-BE49-F238E27FC236}">
                <a16:creationId xmlns:a16="http://schemas.microsoft.com/office/drawing/2014/main" id="{6E517E80-A0FC-4ED2-969D-B6BCFCB60963}"/>
              </a:ext>
            </a:extLst>
          </p:cNvPr>
          <p:cNvCxnSpPr>
            <a:cxnSpLocks/>
          </p:cNvCxnSpPr>
          <p:nvPr/>
        </p:nvCxnSpPr>
        <p:spPr>
          <a:xfrm flipH="1">
            <a:off x="2014072" y="3989313"/>
            <a:ext cx="206839" cy="191093"/>
          </a:xfrm>
          <a:prstGeom prst="line">
            <a:avLst/>
          </a:prstGeom>
          <a:ln>
            <a:solidFill>
              <a:srgbClr val="C00000"/>
            </a:solidFill>
            <a:tailEnd type="none" w="lg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9527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ru-RU" altLang="ru-RU" sz="2000" b="1" dirty="0">
                <a:solidFill>
                  <a:srgbClr val="CE2816"/>
                </a:solidFill>
              </a:rPr>
              <a:t>Получение концептуальной схемы</a:t>
            </a:r>
            <a:endParaRPr lang="ru-RU" sz="2000" b="1" dirty="0">
              <a:solidFill>
                <a:srgbClr val="C0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937DC2-D746-44F5-9819-C5A6D0C12302}"/>
              </a:ext>
            </a:extLst>
          </p:cNvPr>
          <p:cNvSpPr txBox="1"/>
          <p:nvPr/>
        </p:nvSpPr>
        <p:spPr>
          <a:xfrm>
            <a:off x="827584" y="461651"/>
            <a:ext cx="7704856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60000" algn="just">
              <a:buNone/>
              <a:defRPr/>
            </a:pPr>
            <a:r>
              <a:rPr lang="ru-RU" altLang="ru-RU" sz="1200" b="1" dirty="0"/>
              <a:t>Получение концептуальной схемы базы сразу в 3НФ и уточнения до НФБК</a:t>
            </a:r>
            <a:r>
              <a:rPr lang="en-US" altLang="ru-RU" sz="1200" b="1" dirty="0"/>
              <a:t> </a:t>
            </a:r>
            <a:r>
              <a:rPr lang="ru-RU" altLang="ru-RU" sz="1200" b="1" dirty="0"/>
              <a:t>и 4НФ</a:t>
            </a:r>
            <a:r>
              <a:rPr lang="en-US" altLang="ru-RU" sz="1200" b="1" dirty="0"/>
              <a:t>:</a:t>
            </a:r>
            <a:endParaRPr lang="en-US" altLang="ru-RU" sz="1200" b="1" u="sng" dirty="0"/>
          </a:p>
          <a:p>
            <a:pPr indent="360000" algn="just">
              <a:buNone/>
              <a:defRPr/>
            </a:pPr>
            <a:r>
              <a:rPr lang="ru-RU" altLang="ru-RU" sz="1200" b="1" u="sng" dirty="0">
                <a:solidFill>
                  <a:srgbClr val="000099"/>
                </a:solidFill>
              </a:rPr>
              <a:t>1. Получение 3НФ</a:t>
            </a:r>
            <a:r>
              <a:rPr lang="ru-RU" altLang="ru-RU" sz="1200" b="1" dirty="0">
                <a:solidFill>
                  <a:srgbClr val="000099"/>
                </a:solidFill>
              </a:rPr>
              <a:t>:</a:t>
            </a:r>
            <a:r>
              <a:rPr lang="ru-RU" altLang="ru-RU" sz="1200" dirty="0">
                <a:solidFill>
                  <a:srgbClr val="000099"/>
                </a:solidFill>
              </a:rPr>
              <a:t> Выделите простые сущности, не содержащие в себе другие сущности и не имеющие составных атрибутов и групп однородных атрибутов. Определите характер связей  (идентифицирующая, не идентифицирующая, обязательная, не обязательная) если они существуют. </a:t>
            </a:r>
          </a:p>
          <a:p>
            <a:pPr indent="360000" algn="just">
              <a:buNone/>
              <a:defRPr/>
            </a:pPr>
            <a:r>
              <a:rPr lang="ru-RU" altLang="ru-RU" sz="1200" b="1" u="sng" dirty="0">
                <a:solidFill>
                  <a:srgbClr val="000099"/>
                </a:solidFill>
              </a:rPr>
              <a:t>2. Проверка 3НФ (поиск пропущенных ФЗ):</a:t>
            </a:r>
            <a:r>
              <a:rPr lang="ru-RU" altLang="ru-RU" sz="1200" b="1" dirty="0">
                <a:solidFill>
                  <a:srgbClr val="000099"/>
                </a:solidFill>
              </a:rPr>
              <a:t> </a:t>
            </a:r>
            <a:r>
              <a:rPr lang="ru-RU" altLang="ru-RU" sz="1200" dirty="0">
                <a:solidFill>
                  <a:srgbClr val="000099"/>
                </a:solidFill>
              </a:rPr>
              <a:t>Уточните семантику, найдите ключевые атрибуты, выделив все альтернативные ключи. Чтобы окончательно убедиться в простоте сущностей проверьте наличие ФЗ кроме зависимостей от ключа. Если такие обнаружены, декомпозируйте сущности по </a:t>
            </a:r>
            <a:r>
              <a:rPr lang="ru-RU" altLang="ru-RU" sz="1200" dirty="0" err="1">
                <a:solidFill>
                  <a:srgbClr val="000099"/>
                </a:solidFill>
              </a:rPr>
              <a:t>Хису</a:t>
            </a:r>
            <a:r>
              <a:rPr lang="ru-RU" altLang="ru-RU" sz="1200" dirty="0">
                <a:solidFill>
                  <a:srgbClr val="000099"/>
                </a:solidFill>
              </a:rPr>
              <a:t>.</a:t>
            </a:r>
            <a:endParaRPr lang="en-US" altLang="ru-RU" sz="1200" dirty="0">
              <a:solidFill>
                <a:srgbClr val="000099"/>
              </a:solidFill>
            </a:endParaRPr>
          </a:p>
          <a:p>
            <a:pPr indent="360000" algn="just">
              <a:buNone/>
              <a:defRPr/>
            </a:pPr>
            <a:r>
              <a:rPr lang="ru-RU" altLang="ru-RU" sz="1200" b="1" u="sng" dirty="0">
                <a:solidFill>
                  <a:srgbClr val="000099"/>
                </a:solidFill>
              </a:rPr>
              <a:t>3. Получение НФБК</a:t>
            </a:r>
            <a:r>
              <a:rPr lang="ru-RU" altLang="ru-RU" sz="1200" b="1" dirty="0">
                <a:solidFill>
                  <a:srgbClr val="000099"/>
                </a:solidFill>
              </a:rPr>
              <a:t>: </a:t>
            </a:r>
            <a:r>
              <a:rPr lang="ru-RU" altLang="ru-RU" sz="1200" dirty="0">
                <a:solidFill>
                  <a:srgbClr val="000099"/>
                </a:solidFill>
              </a:rPr>
              <a:t>Если в отношении есть пересекающиеся ключи, стоит проверить его на НФБК. Ищите зависимости между ключевыми атрибутами не входящими одновременно в оба пересекающихся ключа. При обнаружении таких зависимостей получите НФБК, используя теорему </a:t>
            </a:r>
            <a:r>
              <a:rPr lang="ru-RU" altLang="ru-RU" sz="1200" dirty="0" err="1">
                <a:solidFill>
                  <a:srgbClr val="000099"/>
                </a:solidFill>
              </a:rPr>
              <a:t>Хиса</a:t>
            </a:r>
            <a:r>
              <a:rPr lang="ru-RU" altLang="ru-RU" sz="1200" dirty="0">
                <a:solidFill>
                  <a:srgbClr val="000099"/>
                </a:solidFill>
              </a:rPr>
              <a:t>.</a:t>
            </a:r>
            <a:endParaRPr lang="en-US" altLang="ru-RU" sz="1200" dirty="0">
              <a:solidFill>
                <a:srgbClr val="000099"/>
              </a:solidFill>
            </a:endParaRPr>
          </a:p>
          <a:p>
            <a:pPr indent="360000" algn="just">
              <a:buNone/>
              <a:defRPr/>
            </a:pPr>
            <a:r>
              <a:rPr lang="ru-RU" altLang="ru-RU" sz="1200" b="1" u="sng" dirty="0">
                <a:solidFill>
                  <a:srgbClr val="000099"/>
                </a:solidFill>
              </a:rPr>
              <a:t>4. Получение 4НФ</a:t>
            </a:r>
            <a:r>
              <a:rPr lang="ru-RU" altLang="ru-RU" sz="1200" b="1" dirty="0">
                <a:solidFill>
                  <a:srgbClr val="000099"/>
                </a:solidFill>
              </a:rPr>
              <a:t>: </a:t>
            </a:r>
            <a:r>
              <a:rPr lang="ru-RU" altLang="ru-RU" sz="1200" dirty="0">
                <a:solidFill>
                  <a:srgbClr val="000099"/>
                </a:solidFill>
              </a:rPr>
              <a:t>Если в исходных или полученных отношениях (в том числе при записи в Н1НФ) обнаружены независимые многозначные атрибуты, необходимо привести эти отношения к 4НФ используя теорему </a:t>
            </a:r>
            <a:r>
              <a:rPr lang="ru-RU" altLang="ru-RU" sz="1200" dirty="0" err="1">
                <a:solidFill>
                  <a:srgbClr val="000099"/>
                </a:solidFill>
              </a:rPr>
              <a:t>Фейгина</a:t>
            </a:r>
            <a:r>
              <a:rPr lang="ru-RU" altLang="ru-RU" sz="1200" dirty="0">
                <a:solidFill>
                  <a:srgbClr val="000099"/>
                </a:solidFill>
              </a:rPr>
              <a:t>.</a:t>
            </a:r>
          </a:p>
          <a:p>
            <a:pPr indent="360000" algn="just">
              <a:buNone/>
              <a:defRPr/>
            </a:pPr>
            <a:r>
              <a:rPr lang="ru-RU" altLang="ru-RU" sz="1200" b="1" u="sng" dirty="0">
                <a:solidFill>
                  <a:srgbClr val="C00000"/>
                </a:solidFill>
              </a:rPr>
              <a:t>Замечание 1</a:t>
            </a:r>
            <a:r>
              <a:rPr lang="ru-RU" altLang="ru-RU" sz="1200" b="1" dirty="0">
                <a:solidFill>
                  <a:srgbClr val="C00000"/>
                </a:solidFill>
              </a:rPr>
              <a:t>: </a:t>
            </a:r>
            <a:r>
              <a:rPr lang="ru-RU" altLang="ru-RU" sz="1200" dirty="0">
                <a:solidFill>
                  <a:srgbClr val="000099"/>
                </a:solidFill>
              </a:rPr>
              <a:t>На всех этапах необходимо выяснять семантику сущностей, их атрибутов и блоков атрибутов. Помните, что разработчик может внести</a:t>
            </a:r>
            <a:r>
              <a:rPr lang="en-US" altLang="ru-RU" sz="1200" dirty="0">
                <a:solidFill>
                  <a:srgbClr val="000099"/>
                </a:solidFill>
              </a:rPr>
              <a:t> </a:t>
            </a:r>
            <a:r>
              <a:rPr lang="ru-RU" altLang="ru-RU" sz="1200" dirty="0">
                <a:solidFill>
                  <a:srgbClr val="000099"/>
                </a:solidFill>
              </a:rPr>
              <a:t>дополнительные</a:t>
            </a:r>
            <a:r>
              <a:rPr lang="en-US" altLang="ru-RU" sz="1200" dirty="0">
                <a:solidFill>
                  <a:srgbClr val="000099"/>
                </a:solidFill>
              </a:rPr>
              <a:t> </a:t>
            </a:r>
            <a:r>
              <a:rPr lang="ru-RU" altLang="ru-RU" sz="1200" dirty="0">
                <a:solidFill>
                  <a:srgbClr val="000099"/>
                </a:solidFill>
              </a:rPr>
              <a:t>элементы семантики и даже эмулировать другие модели данных.</a:t>
            </a:r>
          </a:p>
          <a:p>
            <a:pPr indent="360000" algn="just">
              <a:buNone/>
              <a:defRPr/>
            </a:pPr>
            <a:r>
              <a:rPr lang="ru-RU" altLang="ru-RU" sz="1200" b="1" u="sng" dirty="0">
                <a:solidFill>
                  <a:srgbClr val="C00000"/>
                </a:solidFill>
              </a:rPr>
              <a:t>Замечание 2</a:t>
            </a:r>
            <a:r>
              <a:rPr lang="ru-RU" altLang="ru-RU" sz="1200" b="1" dirty="0">
                <a:solidFill>
                  <a:srgbClr val="C00000"/>
                </a:solidFill>
              </a:rPr>
              <a:t>:</a:t>
            </a:r>
            <a:r>
              <a:rPr lang="en-US" altLang="ru-RU" sz="1200" b="1" dirty="0">
                <a:solidFill>
                  <a:srgbClr val="C00000"/>
                </a:solidFill>
              </a:rPr>
              <a:t> </a:t>
            </a:r>
            <a:r>
              <a:rPr lang="ru-RU" altLang="ru-RU" sz="1200" b="1" dirty="0">
                <a:solidFill>
                  <a:srgbClr val="000099"/>
                </a:solidFill>
              </a:rPr>
              <a:t>Вычислимые атрибуты </a:t>
            </a:r>
            <a:r>
              <a:rPr lang="ru-RU" altLang="ru-RU" sz="1200" dirty="0">
                <a:solidFill>
                  <a:srgbClr val="000099"/>
                </a:solidFill>
              </a:rPr>
              <a:t>в концептуальной схеме должны выявляться, но реализовываться они будут на физическом уровне.</a:t>
            </a:r>
          </a:p>
          <a:p>
            <a:pPr indent="360000" algn="just">
              <a:buNone/>
              <a:defRPr/>
            </a:pPr>
            <a:r>
              <a:rPr lang="ru-RU" altLang="ru-RU" sz="1200" b="1" u="sng" dirty="0">
                <a:solidFill>
                  <a:srgbClr val="C00000"/>
                </a:solidFill>
              </a:rPr>
              <a:t>Замечание 3</a:t>
            </a:r>
            <a:r>
              <a:rPr lang="ru-RU" altLang="ru-RU" sz="1200" b="1" dirty="0">
                <a:solidFill>
                  <a:srgbClr val="C00000"/>
                </a:solidFill>
              </a:rPr>
              <a:t>: </a:t>
            </a:r>
            <a:r>
              <a:rPr lang="ru-RU" altLang="ru-RU" sz="1200" dirty="0">
                <a:solidFill>
                  <a:srgbClr val="000099"/>
                </a:solidFill>
              </a:rPr>
              <a:t>К пункту 4. Паре любых независимых атрибутов можно приписать</a:t>
            </a:r>
            <a:r>
              <a:rPr lang="en-US" altLang="ru-RU" sz="1200" dirty="0">
                <a:solidFill>
                  <a:srgbClr val="000099"/>
                </a:solidFill>
              </a:rPr>
              <a:t> MV-</a:t>
            </a:r>
            <a:r>
              <a:rPr lang="ru-RU" altLang="ru-RU" sz="1200" dirty="0">
                <a:solidFill>
                  <a:srgbClr val="000099"/>
                </a:solidFill>
              </a:rPr>
              <a:t> зависимость. Но работать следует только с осмысленными зависимостями.</a:t>
            </a:r>
          </a:p>
        </p:txBody>
      </p:sp>
    </p:spTree>
    <p:extLst>
      <p:ext uri="{BB962C8B-B14F-4D97-AF65-F5344CB8AC3E}">
        <p14:creationId xmlns:p14="http://schemas.microsoft.com/office/powerpoint/2010/main" val="839172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ru-RU" altLang="ru-RU" sz="2000" b="1" dirty="0">
                <a:solidFill>
                  <a:srgbClr val="CE2800"/>
                </a:solidFill>
              </a:rPr>
              <a:t>Зависимости соединения и 5НФ</a:t>
            </a:r>
            <a:endParaRPr lang="ru-RU" sz="1900" b="1" dirty="0">
              <a:solidFill>
                <a:srgbClr val="000099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2CF229F-FC0F-4546-93D6-AC3C6363562C}"/>
                  </a:ext>
                </a:extLst>
              </p:cNvPr>
              <p:cNvSpPr txBox="1"/>
              <p:nvPr/>
            </p:nvSpPr>
            <p:spPr>
              <a:xfrm>
                <a:off x="791580" y="483518"/>
                <a:ext cx="7560840" cy="25910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360000" algn="just" eaLnBrk="1" hangingPunct="1">
                  <a:spcAft>
                    <a:spcPts val="600"/>
                  </a:spcAft>
                  <a:buFontTx/>
                  <a:buNone/>
                </a:pPr>
                <a:r>
                  <a:rPr lang="ru-RU" altLang="ru-RU" sz="1400" dirty="0">
                    <a:solidFill>
                      <a:srgbClr val="000099"/>
                    </a:solidFill>
                  </a:rPr>
                  <a:t>4НФ не дает полного решения вопроса о декомпозиции отношений без потерь информации. Дело в том, что рассмотрения декомпозиции на два отношения недостаточно. Может существовать нетривиальная декомпозиция на три и более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отношений, но не существовать такой декомпозиции на два отношения.</a:t>
                </a:r>
              </a:p>
              <a:p>
                <a:pPr indent="360000" algn="just" eaLnBrk="1" hangingPunct="1">
                  <a:spcAft>
                    <a:spcPts val="600"/>
                  </a:spcAft>
                  <a:buFontTx/>
                  <a:buNone/>
                </a:pPr>
                <a:endParaRPr lang="ru-RU" altLang="ru-RU" sz="1400" dirty="0">
                  <a:solidFill>
                    <a:srgbClr val="000099"/>
                  </a:solidFill>
                </a:endParaRPr>
              </a:p>
              <a:p>
                <a:pPr indent="360000" algn="just" eaLnBrk="1" hangingPunct="1">
                  <a:spcAft>
                    <a:spcPts val="600"/>
                  </a:spcAft>
                  <a:buFontTx/>
                  <a:buNone/>
                </a:pPr>
                <a:r>
                  <a:rPr lang="ru-RU" altLang="ru-RU" sz="1400" dirty="0">
                    <a:solidFill>
                      <a:srgbClr val="000099"/>
                    </a:solidFill>
                  </a:rPr>
                  <a:t>Ниже приведен </a:t>
                </a:r>
                <a:r>
                  <a:rPr lang="ru-RU" altLang="ru-RU" sz="1400" b="1" dirty="0">
                    <a:solidFill>
                      <a:srgbClr val="000099"/>
                    </a:solidFill>
                  </a:rPr>
                  <a:t>пример отношения, которое нельзя восстановить после разложения на две части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, но например, соединение трёх отношений </a:t>
                </a:r>
              </a:p>
              <a:p>
                <a:pPr indent="360000" algn="ctr" eaLnBrk="1" hangingPunct="1">
                  <a:spcAft>
                    <a:spcPts val="600"/>
                  </a:spcAft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ru-RU" sz="1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𝒋𝒐𝒊</m:t>
                      </m:r>
                      <m:sSub>
                        <m:sSubPr>
                          <m:ctrlPr>
                            <a:rPr lang="en-US" altLang="ru-RU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ru-RU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en-US" altLang="ru-RU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ru-RU" sz="14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ru-RU" sz="14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  <m:r>
                                <a:rPr lang="en-US" altLang="ru-RU" sz="14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ru-RU" sz="14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</m:d>
                        </m:sub>
                      </m:sSub>
                      <m:d>
                        <m:dPr>
                          <m:ctrlPr>
                            <a:rPr lang="en-US" altLang="ru-RU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altLang="ru-RU" sz="14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altLang="ru-RU" sz="14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ru-RU" altLang="ru-RU" sz="14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𝟏𝟐</m:t>
                              </m:r>
                            </m:sub>
                          </m:sSub>
                          <m:r>
                            <a:rPr lang="ru-RU" altLang="ru-RU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ru-RU" sz="14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ru-RU" sz="14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altLang="ru-RU" sz="14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e>
                      </m:d>
                      <m:r>
                        <a:rPr lang="ru-RU" altLang="ru-RU" sz="1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ru-RU" sz="1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𝒋𝒐𝒊</m:t>
                      </m:r>
                      <m:sSub>
                        <m:sSubPr>
                          <m:ctrlPr>
                            <a:rPr lang="en-US" altLang="ru-RU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ru-RU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en-US" altLang="ru-RU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ru-RU" sz="14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ru-RU" sz="14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  <m:r>
                                <a:rPr lang="en-US" altLang="ru-RU" sz="14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ru-RU" sz="14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</m:d>
                        </m:sub>
                      </m:sSub>
                      <m:d>
                        <m:dPr>
                          <m:ctrlPr>
                            <a:rPr lang="en-US" altLang="ru-RU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ru-RU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𝒋𝒐𝒊</m:t>
                          </m:r>
                          <m:sSub>
                            <m:sSubPr>
                              <m:ctrlPr>
                                <a:rPr lang="en-US" altLang="ru-RU" sz="14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ru-RU" sz="14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US" altLang="ru-RU" sz="14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ru-RU" sz="14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ru-RU" sz="14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</m:d>
                            </m:sub>
                          </m:sSub>
                          <m:d>
                            <m:dPr>
                              <m:ctrlPr>
                                <a:rPr lang="en-US" altLang="ru-RU" sz="14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ru-RU" sz="14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ru-RU" sz="14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altLang="ru-RU" sz="14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ru-RU" sz="14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ru-RU" sz="14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ru-RU" sz="14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altLang="ru-RU" sz="14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ru-RU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ru-RU" sz="14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ru-RU" sz="14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altLang="ru-RU" sz="14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altLang="ru-RU" sz="1400" b="1" baseline="-25000" dirty="0">
                  <a:solidFill>
                    <a:srgbClr val="000099"/>
                  </a:solidFill>
                </a:endParaRPr>
              </a:p>
              <a:p>
                <a:pPr indent="360000" algn="just" eaLnBrk="1" hangingPunct="1">
                  <a:spcAft>
                    <a:spcPts val="600"/>
                  </a:spcAft>
                  <a:buFontTx/>
                  <a:buNone/>
                </a:pPr>
                <a:r>
                  <a:rPr lang="ru-RU" altLang="ru-RU" sz="1400" dirty="0">
                    <a:solidFill>
                      <a:srgbClr val="000099"/>
                    </a:solidFill>
                  </a:rPr>
                  <a:t>восстанавливает отношение. Оказалось необходимым использование соединения всех трёх проекций.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2CF229F-FC0F-4546-93D6-AC3C636356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580" y="483518"/>
                <a:ext cx="7560840" cy="2591030"/>
              </a:xfrm>
              <a:prstGeom prst="rect">
                <a:avLst/>
              </a:prstGeom>
              <a:blipFill>
                <a:blip r:embed="rId2"/>
                <a:stretch>
                  <a:fillRect l="-242" t="-235" r="-242" b="-141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0764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ru-RU" sz="2000" b="1">
                <a:solidFill>
                  <a:srgbClr val="CE2816"/>
                </a:solidFill>
              </a:rPr>
              <a:t>Пример нарушения 5НФ</a:t>
            </a:r>
            <a:endParaRPr lang="ru-RU" sz="2000" b="1" dirty="0">
              <a:solidFill>
                <a:srgbClr val="000099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B66FFED-9ECC-4A75-A82B-562EA50F3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700" y="461651"/>
            <a:ext cx="5400600" cy="509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1740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ru-RU" altLang="ru-RU" sz="2000" b="1" dirty="0">
                <a:solidFill>
                  <a:srgbClr val="CE2800"/>
                </a:solidFill>
              </a:rPr>
              <a:t>Определение зависимости</a:t>
            </a:r>
            <a:r>
              <a:rPr lang="en-US" altLang="ru-RU" sz="2000" b="1" dirty="0">
                <a:solidFill>
                  <a:srgbClr val="CE2800"/>
                </a:solidFill>
              </a:rPr>
              <a:t> </a:t>
            </a:r>
            <a:r>
              <a:rPr lang="ru-RU" altLang="ru-RU" sz="2000" b="1" dirty="0">
                <a:solidFill>
                  <a:srgbClr val="CE2800"/>
                </a:solidFill>
              </a:rPr>
              <a:t>проекция - соединение</a:t>
            </a:r>
            <a:endParaRPr lang="ru-RU" sz="2000" b="1" dirty="0">
              <a:solidFill>
                <a:srgbClr val="000099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Прямоугольник 50">
                <a:extLst>
                  <a:ext uri="{FF2B5EF4-FFF2-40B4-BE49-F238E27FC236}">
                    <a16:creationId xmlns:a16="http://schemas.microsoft.com/office/drawing/2014/main" id="{B65C9B40-F887-4CB2-9CEB-3ABE649CBD95}"/>
                  </a:ext>
                </a:extLst>
              </p:cNvPr>
              <p:cNvSpPr/>
              <p:nvPr/>
            </p:nvSpPr>
            <p:spPr>
              <a:xfrm>
                <a:off x="755576" y="461651"/>
                <a:ext cx="7776864" cy="23737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360000" algn="just" eaLnBrk="1" hangingPunct="1">
                  <a:spcAft>
                    <a:spcPts val="600"/>
                  </a:spcAft>
                  <a:buFontTx/>
                  <a:buNone/>
                </a:pPr>
                <a:r>
                  <a:rPr lang="ru-RU" altLang="ru-RU" sz="1400" dirty="0">
                    <a:solidFill>
                      <a:srgbClr val="000099"/>
                    </a:solidFill>
                  </a:rPr>
                  <a:t>То, что отношение </a:t>
                </a:r>
                <a14:m>
                  <m:oMath xmlns:m="http://schemas.openxmlformats.org/officeDocument/2006/math"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восстанавливается соединением </a:t>
                </a:r>
                <a:r>
                  <a:rPr lang="ru-RU" altLang="ru-RU" sz="1400" i="1" dirty="0">
                    <a:solidFill>
                      <a:srgbClr val="000099"/>
                    </a:solidFill>
                  </a:rPr>
                  <a:t>всех трех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проекций, но не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любых двух означает, что между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атрибутами отношения </a:t>
                </a:r>
                <a14:m>
                  <m:oMath xmlns:m="http://schemas.openxmlformats.org/officeDocument/2006/math"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имеется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зависимость, но эта зависимость не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является ни функциональной, ни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многозначной.</a:t>
                </a:r>
                <a:endParaRPr lang="en-US" altLang="ru-RU" sz="1400" dirty="0">
                  <a:solidFill>
                    <a:srgbClr val="000099"/>
                  </a:solidFill>
                </a:endParaRPr>
              </a:p>
              <a:p>
                <a:pPr indent="360000" algn="just" eaLnBrk="1" hangingPunct="1">
                  <a:spcAft>
                    <a:spcPts val="600"/>
                  </a:spcAft>
                  <a:buFontTx/>
                  <a:buNone/>
                </a:pPr>
                <a:r>
                  <a:rPr lang="ru-RU" altLang="ru-RU" sz="1400" b="1" u="sng" dirty="0">
                    <a:solidFill>
                      <a:srgbClr val="000099"/>
                    </a:solidFill>
                  </a:rPr>
                  <a:t>Определение</a:t>
                </a:r>
                <a:r>
                  <a:rPr lang="en-US" altLang="ru-RU" sz="1400" b="1" u="sng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sz="1400" b="1" u="sng" dirty="0">
                    <a:solidFill>
                      <a:srgbClr val="000099"/>
                    </a:solidFill>
                  </a:rPr>
                  <a:t>зависимости проекция - соединение: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 </a:t>
                </a:r>
              </a:p>
              <a:p>
                <a:pPr indent="360000" algn="just" eaLnBrk="1" hangingPunct="1">
                  <a:spcAft>
                    <a:spcPts val="600"/>
                  </a:spcAft>
                  <a:buFontTx/>
                  <a:buNone/>
                </a:pPr>
                <a:r>
                  <a:rPr lang="ru-RU" altLang="ru-RU" sz="1400" dirty="0">
                    <a:solidFill>
                      <a:srgbClr val="000099"/>
                    </a:solidFill>
                  </a:rPr>
                  <a:t>Пусть </a:t>
                </a:r>
                <a14:m>
                  <m:oMath xmlns:m="http://schemas.openxmlformats.org/officeDocument/2006/math">
                    <m:r>
                      <a:rPr lang="en-US" altLang="ru-RU" sz="1400" b="1" i="1" dirty="0" smtClean="0"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отношение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на подмножествах атрибутов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1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1400" b="1" i="1" dirty="0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ru-RU" sz="1400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ru-RU" altLang="ru-RU" sz="1400" b="1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ru-RU" sz="1400" b="1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ru-RU" sz="1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1400" b="1" i="1" dirty="0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ru-RU" sz="14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ru-RU" altLang="ru-RU" sz="1400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ru-RU" sz="1400" b="1" i="1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ru-RU" altLang="ru-RU" sz="1400" b="1" i="1" dirty="0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ru-RU" sz="1400" b="1" i="1" dirty="0" smtClean="0">
                        <a:latin typeface="Cambria Math" panose="02040503050406030204" pitchFamily="18" charset="0"/>
                      </a:rPr>
                      <m:t> ,  </m:t>
                    </m:r>
                    <m:sSub>
                      <m:sSubPr>
                        <m:ctrlPr>
                          <a:rPr lang="en-US" altLang="ru-RU" sz="1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1400" b="1" i="1" dirty="0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ru-RU" sz="1400" b="1" i="1" dirty="0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ru-RU" altLang="ru-RU" sz="1400" dirty="0">
                    <a:solidFill>
                      <a:srgbClr val="000099"/>
                    </a:solidFill>
                  </a:rPr>
                  <a:t>, может быть пересекающихся. Отношение </a:t>
                </a:r>
                <a14:m>
                  <m:oMath xmlns:m="http://schemas.openxmlformats.org/officeDocument/2006/math"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ru-RU" altLang="ru-RU" sz="1400" dirty="0">
                    <a:solidFill>
                      <a:srgbClr val="000099"/>
                    </a:solidFill>
                  </a:rPr>
                  <a:t> удовлетворяет </a:t>
                </a:r>
                <a:r>
                  <a:rPr lang="ru-RU" altLang="ru-RU" sz="1400" b="1" i="1" dirty="0">
                    <a:solidFill>
                      <a:srgbClr val="000099"/>
                    </a:solidFill>
                  </a:rPr>
                  <a:t>зависимости соединения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 тогда и только тогда, когда оно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равносильно соединению всех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своих проекций на подмножества атрибутов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1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1400" b="1" i="1" dirty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ru-RU" sz="1400" b="1" i="1" dirty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ru-RU" altLang="ru-RU" sz="1400" b="1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ru-RU" sz="1400" b="1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ru-RU" sz="1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1400" b="1" i="1" dirty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ru-RU" sz="1400" b="1" i="1" dirty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ru-RU" altLang="ru-RU" sz="1400" b="1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ru-RU" sz="1400" b="1" i="1" dirty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ru-RU" sz="1400" b="1" i="1" dirty="0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ru-RU" sz="1400" b="1" i="1" dirty="0">
                        <a:latin typeface="Cambria Math" panose="02040503050406030204" pitchFamily="18" charset="0"/>
                      </a:rPr>
                      <m:t> ,  </m:t>
                    </m:r>
                    <m:sSub>
                      <m:sSubPr>
                        <m:ctrlPr>
                          <a:rPr lang="en-US" altLang="ru-RU" sz="1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1400" b="1" i="1" dirty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ru-RU" sz="1400" b="1" i="1" dirty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ru-RU" altLang="ru-RU" sz="1400" dirty="0">
                    <a:solidFill>
                      <a:srgbClr val="000099"/>
                    </a:solidFill>
                  </a:rPr>
                  <a:t>, то есть: </a:t>
                </a:r>
                <a:endParaRPr lang="en-US" altLang="ru-RU" sz="1400" dirty="0">
                  <a:solidFill>
                    <a:srgbClr val="000099"/>
                  </a:solidFill>
                </a:endParaRPr>
              </a:p>
              <a:p>
                <a:pPr indent="360000" algn="just" eaLnBrk="1" hangingPunct="1">
                  <a:spcAft>
                    <a:spcPts val="600"/>
                  </a:spcAft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ru-RU" sz="1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altLang="ru-RU" sz="1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ru-RU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ru-RU" sz="1400" b="1" i="1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𝒑𝒓𝒐</m:t>
                          </m:r>
                          <m:sSub>
                            <m:sSubPr>
                              <m:ctrlPr>
                                <a:rPr lang="en-US" altLang="ru-RU" sz="14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ru-RU" sz="1400" b="1" i="1" dirty="0" err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ru-RU" sz="14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ru-RU" sz="1400" b="1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ru-RU" sz="1400" b="1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𝑨</m:t>
                                      </m:r>
                                    </m:e>
                                    <m:sub>
                                      <m:r>
                                        <a:rPr lang="en-US" altLang="ru-RU" sz="1400" b="1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e>
                              </m:d>
                            </m:sub>
                          </m:sSub>
                          <m:r>
                            <a:rPr lang="en-US" altLang="ru-RU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d>
                      <m:r>
                        <a:rPr lang="en-US" altLang="ru-RU" sz="1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ru-RU" sz="1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𝒋𝒐𝒊𝒏</m:t>
                      </m:r>
                      <m:r>
                        <a:rPr lang="en-US" altLang="ru-RU" sz="1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ru-RU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ru-RU" sz="1400" b="1" i="1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𝒑𝒓𝒐</m:t>
                          </m:r>
                          <m:sSub>
                            <m:sSubPr>
                              <m:ctrlPr>
                                <a:rPr lang="en-US" altLang="ru-RU" sz="14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ru-RU" sz="1400" b="1" i="1" dirty="0" err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ru-RU" sz="14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ru-RU" sz="1400" b="1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ru-RU" sz="1400" b="1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𝑨</m:t>
                                      </m:r>
                                    </m:e>
                                    <m:sub>
                                      <m:r>
                                        <a:rPr lang="en-US" altLang="ru-RU" sz="1400" b="1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</m:e>
                              </m:d>
                            </m:sub>
                          </m:sSub>
                          <m:r>
                            <a:rPr lang="en-US" altLang="ru-RU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ru-RU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d>
                      <m:r>
                        <a:rPr lang="en-US" altLang="ru-RU" sz="1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ru-RU" sz="1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𝒋𝒐𝒊𝒏</m:t>
                      </m:r>
                      <m:r>
                        <a:rPr lang="en-US" altLang="ru-RU" sz="1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… </m:t>
                      </m:r>
                      <m:r>
                        <a:rPr lang="en-US" altLang="ru-RU" sz="1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𝒋𝒐𝒊𝒏</m:t>
                      </m:r>
                      <m:r>
                        <a:rPr lang="en-US" altLang="ru-RU" sz="1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ru-RU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ru-RU" sz="1400" b="1" i="1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𝒑𝒓𝒐</m:t>
                          </m:r>
                          <m:sSub>
                            <m:sSubPr>
                              <m:ctrlPr>
                                <a:rPr lang="en-US" altLang="ru-RU" sz="14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ru-RU" sz="1400" b="1" i="1" dirty="0" err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ru-RU" sz="14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ru-RU" sz="1400" b="1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ru-RU" sz="1400" b="1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𝑨</m:t>
                                      </m:r>
                                    </m:e>
                                    <m:sub>
                                      <m:r>
                                        <a:rPr lang="en-US" altLang="ru-RU" sz="1400" b="1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sub>
                                  </m:sSub>
                                </m:e>
                              </m:d>
                            </m:sub>
                          </m:sSub>
                          <m:r>
                            <a:rPr lang="en-US" altLang="ru-RU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ru-RU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d>
                    </m:oMath>
                  </m:oMathPara>
                </a14:m>
                <a:endParaRPr lang="ru-RU" altLang="ru-RU" sz="1400" dirty="0">
                  <a:solidFill>
                    <a:srgbClr val="000099"/>
                  </a:solidFill>
                </a:endParaRPr>
              </a:p>
            </p:txBody>
          </p:sp>
        </mc:Choice>
        <mc:Fallback xmlns="">
          <p:sp>
            <p:nvSpPr>
              <p:cNvPr id="51" name="Прямоугольник 50">
                <a:extLst>
                  <a:ext uri="{FF2B5EF4-FFF2-40B4-BE49-F238E27FC236}">
                    <a16:creationId xmlns:a16="http://schemas.microsoft.com/office/drawing/2014/main" id="{B65C9B40-F887-4CB2-9CEB-3ABE649CBD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461651"/>
                <a:ext cx="7776864" cy="2373791"/>
              </a:xfrm>
              <a:prstGeom prst="rect">
                <a:avLst/>
              </a:prstGeom>
              <a:blipFill>
                <a:blip r:embed="rId2"/>
                <a:stretch>
                  <a:fillRect l="-235" t="-514" r="-23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73170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ru-RU" altLang="ru-RU" sz="2000" b="1" dirty="0">
                <a:solidFill>
                  <a:srgbClr val="CE2800"/>
                </a:solidFill>
              </a:rPr>
              <a:t>Зависимость проекция - соединение как обобщение </a:t>
            </a:r>
            <a:r>
              <a:rPr lang="en-US" altLang="ru-RU" sz="2000" b="1" dirty="0">
                <a:solidFill>
                  <a:srgbClr val="CE2800"/>
                </a:solidFill>
              </a:rPr>
              <a:t>MV-</a:t>
            </a:r>
            <a:r>
              <a:rPr lang="ru-RU" altLang="ru-RU" sz="2000" b="1" dirty="0">
                <a:solidFill>
                  <a:srgbClr val="CE2800"/>
                </a:solidFill>
              </a:rPr>
              <a:t>зависимости</a:t>
            </a:r>
            <a:r>
              <a:rPr lang="ru-RU" altLang="ru-RU" sz="2000" b="1" dirty="0"/>
              <a:t> </a:t>
            </a:r>
            <a:endParaRPr lang="ru-RU" sz="2000" b="1" dirty="0">
              <a:solidFill>
                <a:srgbClr val="000099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2">
                <a:extLst>
                  <a:ext uri="{FF2B5EF4-FFF2-40B4-BE49-F238E27FC236}">
                    <a16:creationId xmlns:a16="http://schemas.microsoft.com/office/drawing/2014/main" id="{77F7E1EE-D5BC-4B8B-88DE-CC4BE423ECB7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755576" y="481528"/>
                <a:ext cx="7272808" cy="2098493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360000" algn="just" eaLnBrk="1" hangingPunct="1">
                  <a:spcBef>
                    <a:spcPts val="0"/>
                  </a:spcBef>
                  <a:spcAft>
                    <a:spcPts val="600"/>
                  </a:spcAft>
                  <a:buFontTx/>
                  <a:buNone/>
                </a:pPr>
                <a:r>
                  <a:rPr lang="ru-RU" altLang="ru-RU" sz="1400" b="1" u="sng" dirty="0">
                    <a:solidFill>
                      <a:srgbClr val="000099"/>
                    </a:solidFill>
                  </a:rPr>
                  <a:t>Связь расширений функциональной зависимости: </a:t>
                </a:r>
              </a:p>
              <a:p>
                <a:pPr marL="0" indent="360000" algn="just"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ru-RU" altLang="ru-RU" sz="1400" dirty="0">
                    <a:solidFill>
                      <a:srgbClr val="000099"/>
                    </a:solidFill>
                  </a:rPr>
                  <a:t>Отношение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ru-RU" sz="1400" b="1" i="1" dirty="0"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со схемой </a:t>
                </a:r>
                <a14:m>
                  <m:oMath xmlns:m="http://schemas.openxmlformats.org/officeDocument/2006/math"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𝑹</m:t>
                    </m:r>
                    <m:d>
                      <m:dPr>
                        <m:ctrlPr>
                          <a:rPr lang="ru-RU" altLang="ru-RU" sz="1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ru-RU" sz="1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altLang="ru-RU" sz="1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ru-RU" sz="1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𝒀</m:t>
                        </m:r>
                        <m:r>
                          <a:rPr lang="en-US" altLang="ru-RU" sz="1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ru-RU" sz="1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𝒁</m:t>
                        </m:r>
                      </m:e>
                    </m:d>
                  </m:oMath>
                </a14:m>
                <a:r>
                  <a:rPr lang="ru-RU" altLang="ru-RU" sz="1400" dirty="0">
                    <a:solidFill>
                      <a:srgbClr val="000099"/>
                    </a:solidFill>
                  </a:rPr>
                  <a:t> удовлетворяет зависимости соединения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ru-RU" sz="1400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ru-RU" sz="14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p>
                        <m:r>
                          <a:rPr lang="en-US" altLang="ru-RU" sz="1400" b="1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ru-RU" altLang="ru-RU" sz="14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ru-RU" sz="1400" b="1" i="1" dirty="0" smtClean="0">
                            <a:latin typeface="Cambria Math" panose="02040503050406030204" pitchFamily="18" charset="0"/>
                          </a:rPr>
                          <m:t>𝑿𝒀</m:t>
                        </m:r>
                        <m:r>
                          <a:rPr lang="en-US" altLang="ru-RU" sz="1400" b="1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ru-RU" sz="1400" b="1" i="1" dirty="0" smtClean="0">
                            <a:latin typeface="Cambria Math" panose="02040503050406030204" pitchFamily="18" charset="0"/>
                          </a:rPr>
                          <m:t>𝑿𝒁</m:t>
                        </m:r>
                        <m:r>
                          <a:rPr lang="ru-RU" altLang="ru-RU" sz="1400" b="1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ru-RU" altLang="ru-RU" sz="1400" dirty="0">
                    <a:solidFill>
                      <a:srgbClr val="000099"/>
                    </a:solidFill>
                  </a:rPr>
                  <a:t> если имеется  многозначная зависимость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ru-RU" sz="1400" b="1" i="1" dirty="0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ru-RU" sz="1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→→</m:t>
                    </m:r>
                    <m:r>
                      <a:rPr lang="en-US" altLang="ru-RU" sz="1400" b="1" i="1" dirty="0"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altLang="ru-RU" sz="1400" b="1" i="1" dirty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ru-RU" sz="1400" b="1" i="1" dirty="0">
                        <a:latin typeface="Cambria Math" panose="02040503050406030204" pitchFamily="18" charset="0"/>
                      </a:rPr>
                      <m:t>𝒁</m:t>
                    </m:r>
                  </m:oMath>
                </a14:m>
                <a:r>
                  <a:rPr lang="ru-RU" altLang="ru-RU" sz="1400" dirty="0">
                    <a:solidFill>
                      <a:srgbClr val="000099"/>
                    </a:solidFill>
                  </a:rPr>
                  <a:t>. </a:t>
                </a:r>
              </a:p>
              <a:p>
                <a:pPr marL="0" indent="360000" algn="just" eaLnBrk="1" hangingPunct="1">
                  <a:spcBef>
                    <a:spcPts val="0"/>
                  </a:spcBef>
                  <a:spcAft>
                    <a:spcPts val="600"/>
                  </a:spcAft>
                  <a:buFontTx/>
                  <a:buNone/>
                </a:pPr>
                <a:r>
                  <a:rPr lang="ru-RU" altLang="ru-RU" sz="1400" b="1" u="sng" dirty="0">
                    <a:solidFill>
                      <a:srgbClr val="000099"/>
                    </a:solidFill>
                  </a:rPr>
                  <a:t>Пояснение</a:t>
                </a:r>
                <a:r>
                  <a:rPr lang="ru-RU" altLang="ru-RU" sz="1400" b="1" dirty="0">
                    <a:solidFill>
                      <a:srgbClr val="000099"/>
                    </a:solidFill>
                  </a:rPr>
                  <a:t>: 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MV-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зависимость является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частным случаем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зависимости соединения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.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 Если в отношении имеется многозначная зависимость, то имеется и зависимость соединения.</a:t>
                </a:r>
              </a:p>
              <a:p>
                <a:pPr marL="0" indent="360000" algn="just" eaLnBrk="1" hangingPunct="1">
                  <a:spcBef>
                    <a:spcPts val="0"/>
                  </a:spcBef>
                  <a:spcAft>
                    <a:spcPts val="600"/>
                  </a:spcAft>
                  <a:buFontTx/>
                  <a:buNone/>
                </a:pPr>
                <a:r>
                  <a:rPr lang="ru-RU" altLang="ru-RU" sz="1400" dirty="0">
                    <a:solidFill>
                      <a:srgbClr val="000099"/>
                    </a:solidFill>
                  </a:rPr>
                  <a:t>Обратное неверно.</a:t>
                </a:r>
              </a:p>
            </p:txBody>
          </p:sp>
        </mc:Choice>
        <mc:Fallback xmlns="">
          <p:sp>
            <p:nvSpPr>
              <p:cNvPr id="8" name="Rectangle 2">
                <a:extLst>
                  <a:ext uri="{FF2B5EF4-FFF2-40B4-BE49-F238E27FC236}">
                    <a16:creationId xmlns:a16="http://schemas.microsoft.com/office/drawing/2014/main" id="{77F7E1EE-D5BC-4B8B-88DE-CC4BE423EC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481528"/>
                <a:ext cx="7272808" cy="2098493"/>
              </a:xfrm>
              <a:prstGeom prst="rect">
                <a:avLst/>
              </a:prstGeom>
              <a:blipFill>
                <a:blip r:embed="rId2"/>
                <a:stretch>
                  <a:fillRect l="-251" t="-581" r="-2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8206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ru-RU" altLang="ru-RU" sz="2000" b="1" dirty="0">
                <a:solidFill>
                  <a:srgbClr val="CE2800"/>
                </a:solidFill>
              </a:rPr>
              <a:t>Нетривиальная</a:t>
            </a:r>
            <a:r>
              <a:rPr lang="en-US" altLang="ru-RU" sz="2000" b="1" dirty="0">
                <a:solidFill>
                  <a:srgbClr val="CE2800"/>
                </a:solidFill>
              </a:rPr>
              <a:t>/</a:t>
            </a:r>
            <a:r>
              <a:rPr lang="ru-RU" altLang="ru-RU" sz="2000" b="1" dirty="0">
                <a:solidFill>
                  <a:srgbClr val="CE2800"/>
                </a:solidFill>
              </a:rPr>
              <a:t>Тривиальная зависимость</a:t>
            </a:r>
            <a:r>
              <a:rPr lang="en-US" altLang="ru-RU" sz="2000" b="1" dirty="0">
                <a:solidFill>
                  <a:srgbClr val="CE2800"/>
                </a:solidFill>
              </a:rPr>
              <a:t> </a:t>
            </a:r>
            <a:r>
              <a:rPr lang="ru-RU" altLang="ru-RU" sz="2000" b="1" dirty="0">
                <a:solidFill>
                  <a:srgbClr val="CE2800"/>
                </a:solidFill>
              </a:rPr>
              <a:t>соединения</a:t>
            </a:r>
            <a:endParaRPr lang="ru-RU" sz="2000" b="1" dirty="0">
              <a:solidFill>
                <a:srgbClr val="000099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2">
                <a:extLst>
                  <a:ext uri="{FF2B5EF4-FFF2-40B4-BE49-F238E27FC236}">
                    <a16:creationId xmlns:a16="http://schemas.microsoft.com/office/drawing/2014/main" id="{2B3DAF3B-F282-4572-A901-34EB11E7F2E2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755576" y="461651"/>
                <a:ext cx="7776864" cy="4198331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360000" algn="just"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ru-RU" altLang="ru-RU" sz="1400" b="1" u="sng" dirty="0">
                    <a:solidFill>
                      <a:srgbClr val="CC3300"/>
                    </a:solidFill>
                  </a:rPr>
                  <a:t>Определение (нетривиальной зависимости соединения).</a:t>
                </a:r>
                <a:r>
                  <a:rPr lang="ru-RU" altLang="ru-RU" sz="1400" b="1" dirty="0">
                    <a:solidFill>
                      <a:srgbClr val="CC3300"/>
                    </a:solidFill>
                  </a:rPr>
                  <a:t> </a:t>
                </a:r>
                <a:endParaRPr lang="en-US" altLang="ru-RU" sz="1400" b="1" dirty="0">
                  <a:solidFill>
                    <a:srgbClr val="CC3300"/>
                  </a:solidFill>
                </a:endParaRPr>
              </a:p>
              <a:p>
                <a:pPr marL="0" indent="360000" algn="just"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ru-RU" altLang="ru-RU" sz="1400" dirty="0">
                    <a:solidFill>
                      <a:srgbClr val="000099"/>
                    </a:solidFill>
                  </a:rPr>
                  <a:t>Зависимость соединения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ru-RU" sz="1400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p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ru-RU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altLang="ru-RU" sz="1400" b="1" i="1" baseline="-250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ru-RU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altLang="ru-RU" sz="1400" b="1" i="1" baseline="-250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ru-RU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…</m:t>
                        </m:r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altLang="ru-RU" sz="1400" b="1" i="1" baseline="-250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altLang="ru-RU" sz="1400" b="1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называется </a:t>
                </a:r>
                <a:r>
                  <a:rPr lang="ru-RU" altLang="ru-RU" sz="1400" b="1" dirty="0">
                    <a:solidFill>
                      <a:srgbClr val="000099"/>
                    </a:solidFill>
                  </a:rPr>
                  <a:t>нетривиальной зависимостью соединения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, если выполняются условия: </a:t>
                </a:r>
              </a:p>
              <a:p>
                <a:pPr algn="just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ru-RU" altLang="ru-RU" sz="1400" dirty="0">
                    <a:solidFill>
                      <a:srgbClr val="000099"/>
                    </a:solidFill>
                  </a:rPr>
                  <a:t>хотя бы одно из подмножеств атрибутов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1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1400" b="1" i="1" dirty="0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ru-RU" sz="1400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ru-RU" altLang="ru-RU" sz="1400" b="1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ru-RU" sz="1400" b="1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ru-RU" sz="1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1400" b="1" i="1" dirty="0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ru-RU" sz="14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ru-RU" altLang="ru-RU" sz="1400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ru-RU" sz="1400" b="1" i="1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ru-RU" altLang="ru-RU" sz="1400" b="1" i="1" dirty="0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ru-RU" sz="1400" b="1" i="1" dirty="0" smtClean="0">
                        <a:latin typeface="Cambria Math" panose="02040503050406030204" pitchFamily="18" charset="0"/>
                      </a:rPr>
                      <m:t> ,  </m:t>
                    </m:r>
                    <m:sSub>
                      <m:sSubPr>
                        <m:ctrlPr>
                          <a:rPr lang="en-US" altLang="ru-RU" sz="1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1400" b="1" i="1" dirty="0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ru-RU" sz="1400" b="1" i="1" dirty="0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ru-RU" sz="1400" b="1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не содержит потенциального ключа отношения; </a:t>
                </a:r>
              </a:p>
              <a:p>
                <a:pPr algn="just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ru-RU" altLang="ru-RU" sz="1400" dirty="0">
                    <a:solidFill>
                      <a:srgbClr val="000099"/>
                    </a:solidFill>
                  </a:rPr>
                  <a:t>ни одно из подмножеств атрибутов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1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1400" b="1" i="1" dirty="0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ru-RU" sz="1400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ru-RU" altLang="ru-RU" sz="1400" b="1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ru-RU" sz="1400" b="1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ru-RU" sz="1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1400" b="1" i="1" dirty="0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ru-RU" sz="14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ru-RU" altLang="ru-RU" sz="1400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ru-RU" sz="1400" b="1" i="1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ru-RU" altLang="ru-RU" sz="1400" b="1" i="1" dirty="0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ru-RU" sz="1400" b="1" i="1" dirty="0" smtClean="0">
                        <a:latin typeface="Cambria Math" panose="02040503050406030204" pitchFamily="18" charset="0"/>
                      </a:rPr>
                      <m:t> ,  </m:t>
                    </m:r>
                    <m:sSub>
                      <m:sSubPr>
                        <m:ctrlPr>
                          <a:rPr lang="en-US" altLang="ru-RU" sz="1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1400" b="1" i="1" dirty="0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ru-RU" sz="1400" b="1" i="1" dirty="0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ru-RU" altLang="ru-RU" sz="1400" dirty="0">
                    <a:solidFill>
                      <a:srgbClr val="000099"/>
                    </a:solidFill>
                  </a:rPr>
                  <a:t> не совпадает со всем множеством атрибутов отношения.</a:t>
                </a:r>
                <a:endParaRPr lang="en-US" altLang="ru-RU" sz="1400" dirty="0">
                  <a:solidFill>
                    <a:srgbClr val="000099"/>
                  </a:solidFill>
                </a:endParaRPr>
              </a:p>
              <a:p>
                <a:pPr marL="0" indent="360000" algn="just">
                  <a:spcBef>
                    <a:spcPts val="0"/>
                  </a:spcBef>
                  <a:spcAft>
                    <a:spcPts val="600"/>
                  </a:spcAft>
                  <a:buNone/>
                </a:pPr>
                <a:endParaRPr lang="en-US" altLang="ru-RU" sz="1400" u="sng" dirty="0">
                  <a:solidFill>
                    <a:srgbClr val="000099"/>
                  </a:solidFill>
                </a:endParaRPr>
              </a:p>
              <a:p>
                <a:pPr marL="0" indent="360000" algn="just"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ru-RU" altLang="ru-RU" sz="1400" b="1" u="sng" dirty="0">
                    <a:solidFill>
                      <a:srgbClr val="CC3300"/>
                    </a:solidFill>
                  </a:rPr>
                  <a:t>Определение тривиальной зависимости </a:t>
                </a:r>
                <a:r>
                  <a:rPr lang="en-US" altLang="ru-RU" sz="1400" b="1" u="sng" dirty="0">
                    <a:solidFill>
                      <a:srgbClr val="CC3300"/>
                    </a:solidFill>
                  </a:rPr>
                  <a:t>c</a:t>
                </a:r>
                <a:r>
                  <a:rPr lang="ru-RU" altLang="ru-RU" sz="1400" b="1" u="sng" dirty="0" err="1">
                    <a:solidFill>
                      <a:srgbClr val="CC3300"/>
                    </a:solidFill>
                  </a:rPr>
                  <a:t>оединения</a:t>
                </a:r>
                <a:r>
                  <a:rPr lang="ru-RU" altLang="ru-RU" sz="1400" b="1" u="sng" dirty="0">
                    <a:solidFill>
                      <a:srgbClr val="CC3300"/>
                    </a:solidFill>
                  </a:rPr>
                  <a:t>:</a:t>
                </a:r>
                <a:r>
                  <a:rPr lang="ru-RU" altLang="ru-RU" sz="1400" b="1" dirty="0">
                    <a:solidFill>
                      <a:srgbClr val="CC3300"/>
                    </a:solidFill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Зависимость соединения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ru-RU" sz="1400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p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ru-RU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altLang="ru-RU" sz="1400" b="1" i="1" baseline="-250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ru-RU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altLang="ru-RU" sz="1400" b="1" i="1" baseline="-250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ru-RU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…</m:t>
                        </m:r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altLang="ru-RU" sz="1400" b="1" i="1" baseline="-250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altLang="ru-RU" sz="1400" b="1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называется </a:t>
                </a:r>
                <a:r>
                  <a:rPr lang="ru-RU" altLang="ru-RU" sz="1400" b="1" dirty="0">
                    <a:solidFill>
                      <a:srgbClr val="000099"/>
                    </a:solidFill>
                  </a:rPr>
                  <a:t>тривиальной зависимостью соединения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, если выполняется одно из  условий: </a:t>
                </a:r>
              </a:p>
              <a:p>
                <a:pPr algn="just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ru-RU" altLang="ru-RU" sz="1400" dirty="0">
                    <a:solidFill>
                      <a:srgbClr val="000099"/>
                    </a:solidFill>
                  </a:rPr>
                  <a:t>все множества атрибутов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1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1400" b="1" i="1" dirty="0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ru-RU" sz="1400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ru-RU" altLang="ru-RU" sz="1400" b="1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ru-RU" sz="1400" b="1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ru-RU" sz="1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1400" b="1" i="1" dirty="0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ru-RU" sz="14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ru-RU" altLang="ru-RU" sz="1400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ru-RU" sz="1400" b="1" i="1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ru-RU" altLang="ru-RU" sz="1400" b="1" i="1" dirty="0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ru-RU" sz="1400" b="1" i="1" dirty="0" smtClean="0">
                        <a:latin typeface="Cambria Math" panose="02040503050406030204" pitchFamily="18" charset="0"/>
                      </a:rPr>
                      <m:t> ,  </m:t>
                    </m:r>
                    <m:sSub>
                      <m:sSubPr>
                        <m:ctrlPr>
                          <a:rPr lang="en-US" altLang="ru-RU" sz="1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1400" b="1" i="1" dirty="0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ru-RU" sz="1400" b="1" i="1" dirty="0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ru-RU" sz="1400" b="1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содержат потенциальный ключ отношения </a:t>
                </a:r>
                <a14:m>
                  <m:oMath xmlns:m="http://schemas.openxmlformats.org/officeDocument/2006/math">
                    <m:r>
                      <a:rPr lang="en-US" altLang="ru-RU" sz="1400" b="1" i="1" dirty="0"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ru-RU" altLang="ru-RU" sz="1400" dirty="0">
                    <a:solidFill>
                      <a:srgbClr val="000099"/>
                    </a:solidFill>
                  </a:rPr>
                  <a:t>. </a:t>
                </a:r>
              </a:p>
              <a:p>
                <a:pPr algn="just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ru-RU" altLang="ru-RU" sz="1400" dirty="0">
                    <a:solidFill>
                      <a:srgbClr val="000099"/>
                    </a:solidFill>
                  </a:rPr>
                  <a:t>одно из множеств атрибутов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1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1400" b="1" i="1" dirty="0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ru-RU" sz="1400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ru-RU" altLang="ru-RU" sz="1400" b="1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ru-RU" sz="1400" b="1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ru-RU" sz="1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1400" b="1" i="1" dirty="0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ru-RU" sz="14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ru-RU" altLang="ru-RU" sz="1400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ru-RU" sz="1400" b="1" i="1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ru-RU" altLang="ru-RU" sz="1400" b="1" i="1" dirty="0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ru-RU" sz="1400" b="1" i="1" dirty="0" smtClean="0">
                        <a:latin typeface="Cambria Math" panose="02040503050406030204" pitchFamily="18" charset="0"/>
                      </a:rPr>
                      <m:t> ,  </m:t>
                    </m:r>
                    <m:sSub>
                      <m:sSubPr>
                        <m:ctrlPr>
                          <a:rPr lang="en-US" altLang="ru-RU" sz="1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1400" b="1" i="1" dirty="0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ru-RU" sz="1400" b="1" i="1" dirty="0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совпадает со всем множеством атрибутов</a:t>
                </a:r>
                <a:r>
                  <a:rPr lang="ru-RU" altLang="ru-RU" sz="1400" i="1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отношения </a:t>
                </a:r>
                <a14:m>
                  <m:oMath xmlns:m="http://schemas.openxmlformats.org/officeDocument/2006/math"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ru-RU" altLang="ru-RU" sz="1400" dirty="0">
                    <a:solidFill>
                      <a:srgbClr val="000099"/>
                    </a:solidFill>
                  </a:rPr>
                  <a:t>. </a:t>
                </a:r>
              </a:p>
            </p:txBody>
          </p:sp>
        </mc:Choice>
        <mc:Fallback xmlns="">
          <p:sp>
            <p:nvSpPr>
              <p:cNvPr id="10" name="Rectangle 2">
                <a:extLst>
                  <a:ext uri="{FF2B5EF4-FFF2-40B4-BE49-F238E27FC236}">
                    <a16:creationId xmlns:a16="http://schemas.microsoft.com/office/drawing/2014/main" id="{2B3DAF3B-F282-4572-A901-34EB11E7F2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461651"/>
                <a:ext cx="7776864" cy="4198331"/>
              </a:xfrm>
              <a:prstGeom prst="rect">
                <a:avLst/>
              </a:prstGeom>
              <a:blipFill>
                <a:blip r:embed="rId2"/>
                <a:stretch>
                  <a:fillRect l="-235" t="-291" r="-23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16914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ru-RU" altLang="ru-RU" sz="2000" b="1" dirty="0">
                <a:solidFill>
                  <a:srgbClr val="CE2800"/>
                </a:solidFill>
              </a:rPr>
              <a:t>Пятая нормальная форма</a:t>
            </a:r>
            <a:endParaRPr lang="ru-RU" sz="2000" b="1" dirty="0">
              <a:solidFill>
                <a:srgbClr val="000099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2">
                <a:extLst>
                  <a:ext uri="{FF2B5EF4-FFF2-40B4-BE49-F238E27FC236}">
                    <a16:creationId xmlns:a16="http://schemas.microsoft.com/office/drawing/2014/main" id="{DC07166D-B17B-4E19-AF1F-FEC4C0E0F392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755576" y="461650"/>
                <a:ext cx="7776864" cy="4198332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360000" algn="just" eaLnBrk="1" hangingPunct="1">
                  <a:spcBef>
                    <a:spcPts val="0"/>
                  </a:spcBef>
                  <a:spcAft>
                    <a:spcPts val="600"/>
                  </a:spcAft>
                  <a:buFontTx/>
                  <a:buNone/>
                </a:pPr>
                <a:r>
                  <a:rPr lang="ru-RU" altLang="ru-RU" sz="1400" b="1" u="sng" dirty="0"/>
                  <a:t>Определение (5НФ):</a:t>
                </a:r>
                <a:r>
                  <a:rPr lang="ru-RU" altLang="ru-RU" sz="1400" b="1" dirty="0"/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Отношение находится в </a:t>
                </a:r>
                <a:r>
                  <a:rPr lang="ru-RU" altLang="ru-RU" sz="1400" b="1" dirty="0">
                    <a:solidFill>
                      <a:srgbClr val="000099"/>
                    </a:solidFill>
                  </a:rPr>
                  <a:t>пятой нормальной форме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(</a:t>
                </a:r>
                <a:r>
                  <a:rPr lang="ru-RU" altLang="ru-RU" sz="1400" b="1" dirty="0">
                    <a:solidFill>
                      <a:srgbClr val="000099"/>
                    </a:solidFill>
                  </a:rPr>
                  <a:t>5НФ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) тогда и только тогда, когда </a:t>
                </a:r>
                <a:r>
                  <a:rPr lang="ru-RU" altLang="ru-RU" sz="1400" b="1" dirty="0">
                    <a:solidFill>
                      <a:srgbClr val="000099"/>
                    </a:solidFill>
                  </a:rPr>
                  <a:t>любая имеющаяся зависимость соединения является тривиальной. </a:t>
                </a:r>
              </a:p>
              <a:p>
                <a:pPr marL="0" indent="360000" algn="just">
                  <a:spcBef>
                    <a:spcPts val="0"/>
                  </a:spcBef>
                  <a:spcAft>
                    <a:spcPts val="600"/>
                  </a:spcAft>
                  <a:buFontTx/>
                  <a:buNone/>
                </a:pPr>
                <a:r>
                  <a:rPr lang="ru-RU" altLang="ru-RU" sz="1400" b="1" u="sng" dirty="0"/>
                  <a:t>Определение (5НФ):</a:t>
                </a:r>
                <a:r>
                  <a:rPr lang="ru-RU" altLang="ru-RU" sz="1400" dirty="0"/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Отношение находится в </a:t>
                </a:r>
                <a:r>
                  <a:rPr lang="ru-RU" altLang="ru-RU" sz="1400" b="1" dirty="0">
                    <a:solidFill>
                      <a:srgbClr val="000099"/>
                    </a:solidFill>
                  </a:rPr>
                  <a:t>пятой нормальной форме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(</a:t>
                </a:r>
                <a:r>
                  <a:rPr lang="ru-RU" altLang="ru-RU" sz="1400" b="1" dirty="0">
                    <a:solidFill>
                      <a:srgbClr val="000099"/>
                    </a:solidFill>
                  </a:rPr>
                  <a:t>5НФ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) если оно не содержит нетривиальных </a:t>
                </a:r>
                <a:r>
                  <a:rPr lang="ru-RU" altLang="ru-RU" sz="1400" b="1" dirty="0">
                    <a:solidFill>
                      <a:srgbClr val="000099"/>
                    </a:solidFill>
                  </a:rPr>
                  <a:t>зависимостей соединения.</a:t>
                </a:r>
              </a:p>
              <a:p>
                <a:pPr marL="0" indent="360000" algn="just" eaLnBrk="1" hangingPunct="1">
                  <a:spcBef>
                    <a:spcPts val="0"/>
                  </a:spcBef>
                  <a:spcAft>
                    <a:spcPts val="600"/>
                  </a:spcAft>
                  <a:buFontTx/>
                  <a:buNone/>
                </a:pPr>
                <a:endParaRPr lang="ru-RU" altLang="ru-RU" sz="1400" b="1" dirty="0">
                  <a:solidFill>
                    <a:srgbClr val="000099"/>
                  </a:solidFill>
                </a:endParaRPr>
              </a:p>
              <a:p>
                <a:pPr marL="0" indent="360000" algn="just" eaLnBrk="1" hangingPunct="1">
                  <a:spcBef>
                    <a:spcPts val="0"/>
                  </a:spcBef>
                  <a:spcAft>
                    <a:spcPts val="600"/>
                  </a:spcAft>
                  <a:buFontTx/>
                  <a:buNone/>
                </a:pPr>
                <a:r>
                  <a:rPr lang="ru-RU" altLang="ru-RU" sz="1400" b="1" u="sng" dirty="0"/>
                  <a:t>Отрицание определения 5НФ: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 Отношение </a:t>
                </a:r>
                <a:r>
                  <a:rPr lang="ru-RU" altLang="ru-RU" sz="1400" b="1" dirty="0">
                    <a:solidFill>
                      <a:srgbClr val="000099"/>
                    </a:solidFill>
                  </a:rPr>
                  <a:t>не находится в 5НФ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, если в отношении </a:t>
                </a:r>
                <a:r>
                  <a:rPr lang="ru-RU" altLang="ru-RU" sz="1400" b="1" dirty="0">
                    <a:solidFill>
                      <a:srgbClr val="000099"/>
                    </a:solidFill>
                  </a:rPr>
                  <a:t>найдется нетривиальная зависимость соединения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. </a:t>
                </a:r>
                <a:endParaRPr lang="en-US" altLang="ru-RU" sz="1400" dirty="0">
                  <a:solidFill>
                    <a:srgbClr val="000099"/>
                  </a:solidFill>
                </a:endParaRPr>
              </a:p>
              <a:p>
                <a:pPr marL="0" indent="360000" algn="just" eaLnBrk="1" hangingPunct="1">
                  <a:spcBef>
                    <a:spcPts val="0"/>
                  </a:spcBef>
                  <a:spcAft>
                    <a:spcPts val="600"/>
                  </a:spcAft>
                  <a:buFontTx/>
                  <a:buNone/>
                </a:pPr>
                <a:endParaRPr lang="en-US" altLang="ru-RU" sz="1400" dirty="0">
                  <a:solidFill>
                    <a:srgbClr val="000099"/>
                  </a:solidFill>
                </a:endParaRPr>
              </a:p>
              <a:p>
                <a:pPr marL="0" indent="360000" algn="just" eaLnBrk="1" hangingPunct="1">
                  <a:spcBef>
                    <a:spcPts val="0"/>
                  </a:spcBef>
                  <a:spcAft>
                    <a:spcPts val="600"/>
                  </a:spcAft>
                  <a:buFontTx/>
                  <a:buNone/>
                </a:pPr>
                <a:r>
                  <a:rPr lang="ru-RU" altLang="ru-RU" sz="1400" b="1" dirty="0">
                    <a:solidFill>
                      <a:srgbClr val="C00000"/>
                    </a:solidFill>
                  </a:rPr>
                  <a:t>Правило нормализации для 5НФ</a:t>
                </a:r>
                <a:endParaRPr lang="en-US" altLang="ru-RU" sz="1400" b="1" dirty="0">
                  <a:solidFill>
                    <a:srgbClr val="C00000"/>
                  </a:solidFill>
                </a:endParaRPr>
              </a:p>
              <a:p>
                <a:pPr marL="0" indent="360000" algn="just" eaLnBrk="1" hangingPunct="1">
                  <a:spcBef>
                    <a:spcPts val="0"/>
                  </a:spcBef>
                  <a:spcAft>
                    <a:spcPts val="600"/>
                  </a:spcAft>
                  <a:buFontTx/>
                  <a:buNone/>
                </a:pPr>
                <a:r>
                  <a:rPr lang="ru-RU" altLang="ru-RU" sz="1400" b="1" u="sng" dirty="0"/>
                  <a:t>Приведение к 5НФ:</a:t>
                </a:r>
                <a:r>
                  <a:rPr lang="ru-RU" altLang="ru-RU" sz="1400" b="1" dirty="0"/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Если в отношениях обнаружены нетривиальные зависимости соединения, то для их исключения необходимо провести декомпозицию на выделенные подмножества атрибутов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1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1400" b="1" i="1" dirty="0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ru-RU" sz="1400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ru-RU" altLang="ru-RU" sz="1400" b="1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ru-RU" sz="1400" b="1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ru-RU" sz="1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1400" b="1" i="1" dirty="0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ru-RU" sz="14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ru-RU" altLang="ru-RU" sz="1400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ru-RU" sz="1400" b="1" i="1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ru-RU" altLang="ru-RU" sz="1400" b="1" i="1" dirty="0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ru-RU" sz="1400" b="1" i="1" dirty="0" smtClean="0">
                        <a:latin typeface="Cambria Math" panose="02040503050406030204" pitchFamily="18" charset="0"/>
                      </a:rPr>
                      <m:t> ,  </m:t>
                    </m:r>
                    <m:sSub>
                      <m:sSubPr>
                        <m:ctrlPr>
                          <a:rPr lang="en-US" altLang="ru-RU" sz="1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1400" b="1" i="1" dirty="0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ru-RU" sz="1400" b="1" i="1" dirty="0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ru-RU" altLang="ru-RU" sz="1400" dirty="0">
                    <a:solidFill>
                      <a:srgbClr val="000099"/>
                    </a:solidFill>
                  </a:rPr>
                  <a:t>. </a:t>
                </a:r>
              </a:p>
            </p:txBody>
          </p:sp>
        </mc:Choice>
        <mc:Fallback xmlns="">
          <p:sp>
            <p:nvSpPr>
              <p:cNvPr id="78" name="Rectangle 2">
                <a:extLst>
                  <a:ext uri="{FF2B5EF4-FFF2-40B4-BE49-F238E27FC236}">
                    <a16:creationId xmlns:a16="http://schemas.microsoft.com/office/drawing/2014/main" id="{DC07166D-B17B-4E19-AF1F-FEC4C0E0F3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461650"/>
                <a:ext cx="7776864" cy="4198332"/>
              </a:xfrm>
              <a:prstGeom prst="rect">
                <a:avLst/>
              </a:prstGeom>
              <a:blipFill>
                <a:blip r:embed="rId2"/>
                <a:stretch>
                  <a:fillRect l="-235" t="-291" r="-23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44697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ru-RU" altLang="ru-RU" sz="2000" b="1" dirty="0">
                <a:solidFill>
                  <a:srgbClr val="CE2800"/>
                </a:solidFill>
              </a:rPr>
              <a:t>Когда нужна нормализации до 5НФ</a:t>
            </a:r>
            <a:endParaRPr lang="ru-RU" sz="2000" b="1" dirty="0">
              <a:solidFill>
                <a:srgbClr val="C00000"/>
              </a:solidFill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85E52B8B-6AEC-4B47-8662-7665C8B74F44}"/>
              </a:ext>
            </a:extLst>
          </p:cNvPr>
          <p:cNvSpPr txBox="1">
            <a:spLocks noChangeArrowheads="1"/>
          </p:cNvSpPr>
          <p:nvPr/>
        </p:nvSpPr>
        <p:spPr>
          <a:xfrm>
            <a:off x="755576" y="461650"/>
            <a:ext cx="7776864" cy="4198332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>
              <a:spcBef>
                <a:spcPts val="0"/>
              </a:spcBef>
              <a:spcAft>
                <a:spcPts val="600"/>
              </a:spcAft>
              <a:defRPr/>
            </a:pPr>
            <a:r>
              <a:rPr lang="ru-RU" sz="1400" dirty="0">
                <a:solidFill>
                  <a:srgbClr val="000099"/>
                </a:solidFill>
              </a:rPr>
              <a:t>Пятая нормальная форма может понадобиться для преобразования схемы из трёх и более сущностей связанных между собой исключительно отношениями многие-ко-многим. Стандартное преобразование каждой такой связи с помощью ассоциативной сущности может привести к появлению присоединённых записей при выполнении некоторых запросов.</a:t>
            </a:r>
          </a:p>
          <a:p>
            <a:pPr algn="just">
              <a:spcBef>
                <a:spcPts val="0"/>
              </a:spcBef>
              <a:spcAft>
                <a:spcPts val="600"/>
              </a:spcAft>
              <a:defRPr/>
            </a:pPr>
            <a:r>
              <a:rPr lang="ru-RU" sz="1400" dirty="0">
                <a:solidFill>
                  <a:srgbClr val="000099"/>
                </a:solidFill>
              </a:rPr>
              <a:t>Для их устранения необходимо создать дополнительную сущность связывающую все исходные отношения. </a:t>
            </a:r>
          </a:p>
          <a:p>
            <a:pPr marL="0" indent="360000" algn="just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ru-RU" sz="1400" b="1" u="sng" dirty="0"/>
              <a:t>Замечание</a:t>
            </a:r>
            <a:r>
              <a:rPr lang="ru-RU" sz="1400" b="1" dirty="0"/>
              <a:t>:</a:t>
            </a:r>
            <a:r>
              <a:rPr lang="ru-RU" sz="1400" dirty="0">
                <a:solidFill>
                  <a:srgbClr val="000099"/>
                </a:solidFill>
              </a:rPr>
              <a:t> Схемы, в которых нарушается 5НФ встречаются очень редко.</a:t>
            </a:r>
          </a:p>
          <a:p>
            <a:pPr marL="0" indent="360000" algn="just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ru-RU" sz="1400" b="1" u="sng" dirty="0"/>
              <a:t>Пример</a:t>
            </a:r>
            <a:r>
              <a:rPr lang="ru-RU" sz="1400" b="1" dirty="0"/>
              <a:t>:</a:t>
            </a:r>
            <a:r>
              <a:rPr lang="ru-RU" sz="1400" dirty="0">
                <a:solidFill>
                  <a:srgbClr val="000099"/>
                </a:solidFill>
              </a:rPr>
              <a:t> схема из трёх сущностей со связями многие-ко-многим, а именно</a:t>
            </a:r>
          </a:p>
          <a:p>
            <a:pPr lvl="2" algn="just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lang="ru-RU" sz="1400" dirty="0">
                <a:solidFill>
                  <a:srgbClr val="000099"/>
                </a:solidFill>
              </a:rPr>
              <a:t>автомобиль;</a:t>
            </a:r>
          </a:p>
          <a:p>
            <a:pPr lvl="2" algn="just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lang="ru-RU" sz="1400" dirty="0">
                <a:solidFill>
                  <a:srgbClr val="000099"/>
                </a:solidFill>
              </a:rPr>
              <a:t>цвет кузова;</a:t>
            </a:r>
          </a:p>
          <a:p>
            <a:pPr lvl="2" algn="just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lang="ru-RU" sz="1400" dirty="0">
                <a:solidFill>
                  <a:srgbClr val="000099"/>
                </a:solidFill>
              </a:rPr>
              <a:t>модель.</a:t>
            </a:r>
          </a:p>
          <a:p>
            <a:pPr marL="0" indent="360000" algn="just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ru-RU" sz="1400" dirty="0">
                <a:solidFill>
                  <a:srgbClr val="000099"/>
                </a:solidFill>
              </a:rPr>
              <a:t>      Ассоциативные сущности: модель – цвет, автомобиль – цвет, автомобиль – модель.</a:t>
            </a:r>
          </a:p>
          <a:p>
            <a:pPr marL="0" indent="360000" algn="just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ru-RU" sz="1400" dirty="0">
                <a:solidFill>
                  <a:srgbClr val="000099"/>
                </a:solidFill>
              </a:rPr>
              <a:t>      Добавляем ассоциативную сущность модель – цвет -  автомобиль. </a:t>
            </a:r>
          </a:p>
        </p:txBody>
      </p:sp>
    </p:spTree>
    <p:extLst>
      <p:ext uri="{BB962C8B-B14F-4D97-AF65-F5344CB8AC3E}">
        <p14:creationId xmlns:p14="http://schemas.microsoft.com/office/powerpoint/2010/main" val="36763102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ru-RU" altLang="ru-RU" sz="2000" b="1" dirty="0">
                <a:solidFill>
                  <a:srgbClr val="CE2800"/>
                </a:solidFill>
              </a:rPr>
              <a:t>Понятие о нормальной форме домен-ключ</a:t>
            </a:r>
            <a:endParaRPr lang="ru-RU" sz="2000" b="1" dirty="0">
              <a:solidFill>
                <a:srgbClr val="000099"/>
              </a:solidFill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97BBBAE-7A9E-4A29-B66F-7749A47CFC0C}"/>
              </a:ext>
            </a:extLst>
          </p:cNvPr>
          <p:cNvSpPr txBox="1">
            <a:spLocks noChangeArrowheads="1"/>
          </p:cNvSpPr>
          <p:nvPr/>
        </p:nvSpPr>
        <p:spPr>
          <a:xfrm>
            <a:off x="755576" y="461650"/>
            <a:ext cx="7488832" cy="4198332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360000" algn="just"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ru-RU" altLang="ru-RU" sz="1400" b="1" u="sng" dirty="0">
                <a:latin typeface="+mj-lt"/>
              </a:rPr>
              <a:t>Определение (НФДК, </a:t>
            </a:r>
            <a:r>
              <a:rPr lang="en-US" altLang="ru-RU" sz="1400" b="1" u="sng" dirty="0">
                <a:latin typeface="+mj-lt"/>
              </a:rPr>
              <a:t>DKNF</a:t>
            </a:r>
            <a:r>
              <a:rPr lang="ru-RU" altLang="ru-RU" sz="1400" b="1" u="sng" dirty="0">
                <a:latin typeface="+mj-lt"/>
              </a:rPr>
              <a:t>)</a:t>
            </a:r>
            <a:r>
              <a:rPr lang="ru-RU" altLang="ru-RU" sz="1400" b="1" dirty="0">
                <a:latin typeface="+mj-lt"/>
              </a:rPr>
              <a:t>:</a:t>
            </a:r>
            <a:r>
              <a:rPr lang="ru-RU" altLang="ru-RU" sz="1400" dirty="0">
                <a:solidFill>
                  <a:srgbClr val="000099"/>
                </a:solidFill>
                <a:latin typeface="+mj-lt"/>
              </a:rPr>
              <a:t> Отношение</a:t>
            </a:r>
            <a:r>
              <a:rPr lang="en-US" altLang="ru-RU" sz="1400" dirty="0">
                <a:solidFill>
                  <a:srgbClr val="000099"/>
                </a:solidFill>
                <a:latin typeface="+mj-lt"/>
              </a:rPr>
              <a:t> </a:t>
            </a:r>
            <a:r>
              <a:rPr lang="ru-RU" altLang="ru-RU" sz="1400" dirty="0">
                <a:solidFill>
                  <a:srgbClr val="000099"/>
                </a:solidFill>
                <a:latin typeface="+mj-lt"/>
              </a:rPr>
              <a:t>находится в нормальной форме Домен/Ключ если каждое ограничение отношения есть</a:t>
            </a:r>
            <a:r>
              <a:rPr lang="en-US" altLang="ru-RU" sz="1400" dirty="0">
                <a:solidFill>
                  <a:srgbClr val="000099"/>
                </a:solidFill>
                <a:latin typeface="+mj-lt"/>
              </a:rPr>
              <a:t> </a:t>
            </a:r>
            <a:r>
              <a:rPr lang="ru-RU" altLang="ru-RU" sz="1400" dirty="0">
                <a:solidFill>
                  <a:srgbClr val="000099"/>
                </a:solidFill>
                <a:latin typeface="+mj-lt"/>
              </a:rPr>
              <a:t>логическое</a:t>
            </a:r>
            <a:r>
              <a:rPr lang="en-US" altLang="ru-RU" sz="1400" dirty="0">
                <a:solidFill>
                  <a:srgbClr val="000099"/>
                </a:solidFill>
                <a:latin typeface="+mj-lt"/>
              </a:rPr>
              <a:t> </a:t>
            </a:r>
            <a:r>
              <a:rPr lang="ru-RU" altLang="ru-RU" sz="1400" dirty="0">
                <a:solidFill>
                  <a:srgbClr val="000099"/>
                </a:solidFill>
                <a:latin typeface="+mj-lt"/>
              </a:rPr>
              <a:t>следствие определений ключей</a:t>
            </a:r>
            <a:r>
              <a:rPr lang="en-US" altLang="ru-RU" sz="1400" dirty="0">
                <a:solidFill>
                  <a:srgbClr val="000099"/>
                </a:solidFill>
                <a:latin typeface="+mj-lt"/>
              </a:rPr>
              <a:t> </a:t>
            </a:r>
            <a:r>
              <a:rPr lang="ru-RU" altLang="ru-RU" sz="1400" dirty="0">
                <a:solidFill>
                  <a:srgbClr val="000099"/>
                </a:solidFill>
                <a:latin typeface="+mj-lt"/>
              </a:rPr>
              <a:t>и доменов</a:t>
            </a:r>
            <a:r>
              <a:rPr lang="en-US" altLang="ru-RU" sz="1400" dirty="0">
                <a:solidFill>
                  <a:srgbClr val="000099"/>
                </a:solidFill>
                <a:latin typeface="+mj-lt"/>
              </a:rPr>
              <a:t>.</a:t>
            </a:r>
          </a:p>
          <a:p>
            <a:pPr marL="0" indent="360000" algn="just" eaLnBrk="1" hangingPunct="1">
              <a:spcBef>
                <a:spcPts val="0"/>
              </a:spcBef>
              <a:spcAft>
                <a:spcPts val="600"/>
              </a:spcAft>
            </a:pPr>
            <a:endParaRPr lang="en-US" altLang="ru-RU" sz="1400" dirty="0">
              <a:solidFill>
                <a:srgbClr val="000099"/>
              </a:solidFill>
              <a:latin typeface="+mj-lt"/>
            </a:endParaRPr>
          </a:p>
          <a:p>
            <a:pPr marL="0" indent="360000" algn="just"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  <a:latin typeface="+mj-lt"/>
              </a:rPr>
              <a:t>Р. </a:t>
            </a:r>
            <a:r>
              <a:rPr lang="ru-RU" altLang="ru-RU" sz="1400" dirty="0" err="1">
                <a:solidFill>
                  <a:srgbClr val="000099"/>
                </a:solidFill>
                <a:latin typeface="+mj-lt"/>
              </a:rPr>
              <a:t>Фейгин</a:t>
            </a:r>
            <a:r>
              <a:rPr lang="ru-RU" altLang="ru-RU" sz="1400" dirty="0">
                <a:solidFill>
                  <a:srgbClr val="000099"/>
                </a:solidFill>
                <a:latin typeface="+mj-lt"/>
              </a:rPr>
              <a:t> доказал, что отношение в нормальной форме</a:t>
            </a:r>
            <a:r>
              <a:rPr lang="en-US" altLang="ru-RU" sz="1400" dirty="0">
                <a:solidFill>
                  <a:srgbClr val="000099"/>
                </a:solidFill>
                <a:latin typeface="+mj-lt"/>
              </a:rPr>
              <a:t> </a:t>
            </a:r>
            <a:r>
              <a:rPr lang="ru-RU" altLang="ru-RU" sz="1400" dirty="0">
                <a:solidFill>
                  <a:srgbClr val="000099"/>
                </a:solidFill>
                <a:latin typeface="+mj-lt"/>
              </a:rPr>
              <a:t>домен/ключ не имеет никаких аномалий модификации и, с</a:t>
            </a:r>
            <a:r>
              <a:rPr lang="en-US" altLang="ru-RU" sz="1400" dirty="0">
                <a:solidFill>
                  <a:srgbClr val="000099"/>
                </a:solidFill>
                <a:latin typeface="+mj-lt"/>
              </a:rPr>
              <a:t> </a:t>
            </a:r>
            <a:r>
              <a:rPr lang="ru-RU" altLang="ru-RU" sz="1400" dirty="0">
                <a:solidFill>
                  <a:srgbClr val="000099"/>
                </a:solidFill>
                <a:latin typeface="+mj-lt"/>
              </a:rPr>
              <a:t>другой стороны, отношение не имеющее аномалий</a:t>
            </a:r>
            <a:r>
              <a:rPr lang="en-US" altLang="ru-RU" sz="1400" dirty="0">
                <a:solidFill>
                  <a:srgbClr val="000099"/>
                </a:solidFill>
                <a:latin typeface="+mj-lt"/>
              </a:rPr>
              <a:t> </a:t>
            </a:r>
            <a:r>
              <a:rPr lang="ru-RU" altLang="ru-RU" sz="1400" dirty="0">
                <a:solidFill>
                  <a:srgbClr val="000099"/>
                </a:solidFill>
                <a:latin typeface="+mj-lt"/>
              </a:rPr>
              <a:t>модификации находится в нормальной форме домен/ключ.</a:t>
            </a:r>
          </a:p>
        </p:txBody>
      </p:sp>
    </p:spTree>
    <p:extLst>
      <p:ext uri="{BB962C8B-B14F-4D97-AF65-F5344CB8AC3E}">
        <p14:creationId xmlns:p14="http://schemas.microsoft.com/office/powerpoint/2010/main" val="1429398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ru-RU" altLang="ru-RU" sz="2000" b="1" dirty="0">
                <a:solidFill>
                  <a:srgbClr val="C00000"/>
                </a:solidFill>
              </a:rPr>
              <a:t>Цели лекции</a:t>
            </a:r>
            <a:endParaRPr lang="ru-RU" sz="2000" b="1" dirty="0">
              <a:solidFill>
                <a:srgbClr val="C0000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E5AD3A4-90A0-4FC4-A347-0A87F9BD94A1}"/>
              </a:ext>
            </a:extLst>
          </p:cNvPr>
          <p:cNvSpPr/>
          <p:nvPr/>
        </p:nvSpPr>
        <p:spPr>
          <a:xfrm>
            <a:off x="755576" y="461651"/>
            <a:ext cx="763284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00" algn="just" eaLnBrk="1" hangingPunct="1">
              <a:spcAft>
                <a:spcPts val="600"/>
              </a:spcAft>
              <a:buFontTx/>
              <a:buNone/>
              <a:defRPr/>
            </a:pPr>
            <a:r>
              <a:rPr lang="ru-RU" altLang="ru-RU" sz="1400" dirty="0">
                <a:solidFill>
                  <a:srgbClr val="000099"/>
                </a:solidFill>
              </a:rPr>
              <a:t>В этой лекции завершим рассмотрение процессов нормализации. Рассмотрим оставшиеся </a:t>
            </a:r>
            <a:r>
              <a:rPr lang="ru-RU" altLang="ru-RU" sz="1400" b="1" i="1" dirty="0">
                <a:solidFill>
                  <a:srgbClr val="000099"/>
                </a:solidFill>
              </a:rPr>
              <a:t>четвёртую</a:t>
            </a:r>
            <a:r>
              <a:rPr lang="ru-RU" altLang="ru-RU" sz="1400" dirty="0">
                <a:solidFill>
                  <a:srgbClr val="000099"/>
                </a:solidFill>
              </a:rPr>
              <a:t>, </a:t>
            </a:r>
            <a:r>
              <a:rPr lang="ru-RU" altLang="ru-RU" sz="1400" b="1" i="1" dirty="0">
                <a:solidFill>
                  <a:srgbClr val="000099"/>
                </a:solidFill>
              </a:rPr>
              <a:t>пятую нормальные формы</a:t>
            </a:r>
            <a:r>
              <a:rPr lang="ru-RU" altLang="ru-RU" sz="1400" b="1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и </a:t>
            </a:r>
            <a:r>
              <a:rPr lang="ru-RU" altLang="ru-RU" sz="1400" b="1" i="1" dirty="0">
                <a:solidFill>
                  <a:srgbClr val="000099"/>
                </a:solidFill>
              </a:rPr>
              <a:t>нормальную форму домен-ключ</a:t>
            </a:r>
            <a:r>
              <a:rPr lang="en-US" altLang="ru-RU" sz="1400" dirty="0">
                <a:solidFill>
                  <a:srgbClr val="000099"/>
                </a:solidFill>
              </a:rPr>
              <a:t>.</a:t>
            </a:r>
            <a:endParaRPr lang="ru-RU" altLang="ru-RU" sz="1400" dirty="0">
              <a:solidFill>
                <a:srgbClr val="000099"/>
              </a:solidFill>
            </a:endParaRPr>
          </a:p>
          <a:p>
            <a:pPr indent="360000" algn="just" eaLnBrk="1" hangingPunct="1">
              <a:spcAft>
                <a:spcPts val="600"/>
              </a:spcAft>
              <a:buFontTx/>
              <a:buNone/>
              <a:defRPr/>
            </a:pPr>
            <a:r>
              <a:rPr lang="ru-RU" altLang="ru-RU" sz="1400" dirty="0">
                <a:solidFill>
                  <a:srgbClr val="000099"/>
                </a:solidFill>
              </a:rPr>
              <a:t>К определению четвёртой нормальной формы придем через обобщение понятия функции, заданной на отношении, до </a:t>
            </a:r>
            <a:r>
              <a:rPr lang="ru-RU" altLang="ru-RU" sz="1400" b="1" i="1" dirty="0">
                <a:solidFill>
                  <a:srgbClr val="000099"/>
                </a:solidFill>
              </a:rPr>
              <a:t>многозначной функциональной зависимости</a:t>
            </a:r>
            <a:r>
              <a:rPr lang="ru-RU" altLang="ru-RU" sz="1400" dirty="0">
                <a:solidFill>
                  <a:srgbClr val="000099"/>
                </a:solidFill>
              </a:rPr>
              <a:t>. Обобщение теоремы </a:t>
            </a:r>
            <a:r>
              <a:rPr lang="ru-RU" altLang="ru-RU" sz="1400" dirty="0" err="1">
                <a:solidFill>
                  <a:srgbClr val="000099"/>
                </a:solidFill>
              </a:rPr>
              <a:t>Хиса</a:t>
            </a:r>
            <a:r>
              <a:rPr lang="ru-RU" altLang="ru-RU" sz="1400" dirty="0">
                <a:solidFill>
                  <a:srgbClr val="000099"/>
                </a:solidFill>
              </a:rPr>
              <a:t> на такие зависимости называется </a:t>
            </a:r>
            <a:r>
              <a:rPr lang="ru-RU" altLang="ru-RU" sz="1400" b="1" dirty="0"/>
              <a:t>теоремой </a:t>
            </a:r>
            <a:r>
              <a:rPr lang="ru-RU" altLang="ru-RU" sz="1400" b="1" dirty="0" err="1"/>
              <a:t>Фейгина</a:t>
            </a:r>
            <a:r>
              <a:rPr lang="ru-RU" altLang="ru-RU" sz="1400" dirty="0">
                <a:solidFill>
                  <a:srgbClr val="000099"/>
                </a:solidFill>
              </a:rPr>
              <a:t>. Она определяет правило приведения к четвертой нормальной форме.</a:t>
            </a:r>
          </a:p>
          <a:p>
            <a:pPr indent="360000" algn="just" eaLnBrk="1" hangingPunct="1">
              <a:spcAft>
                <a:spcPts val="600"/>
              </a:spcAft>
              <a:buFontTx/>
              <a:buNone/>
              <a:defRPr/>
            </a:pPr>
            <a:r>
              <a:rPr lang="ru-RU" altLang="ru-RU" sz="1400" dirty="0">
                <a:solidFill>
                  <a:srgbClr val="000099"/>
                </a:solidFill>
              </a:rPr>
              <a:t>Бегло рассмотрим дальнейшее обобщение понятия функции до </a:t>
            </a:r>
            <a:r>
              <a:rPr lang="ru-RU" altLang="ru-RU" sz="1400" b="1" i="1" dirty="0">
                <a:solidFill>
                  <a:srgbClr val="000099"/>
                </a:solidFill>
              </a:rPr>
              <a:t>зависимости проекция-соединение</a:t>
            </a:r>
            <a:r>
              <a:rPr lang="ru-RU" altLang="ru-RU" sz="1400" dirty="0">
                <a:solidFill>
                  <a:srgbClr val="000099"/>
                </a:solidFill>
              </a:rPr>
              <a:t>. На его основе определим </a:t>
            </a:r>
            <a:r>
              <a:rPr lang="ru-RU" altLang="ru-RU" sz="1400" b="1" i="1" dirty="0">
                <a:solidFill>
                  <a:srgbClr val="000099"/>
                </a:solidFill>
              </a:rPr>
              <a:t>пятую нормальную форму </a:t>
            </a:r>
            <a:r>
              <a:rPr lang="ru-RU" altLang="ru-RU" sz="1400" dirty="0">
                <a:solidFill>
                  <a:srgbClr val="000099"/>
                </a:solidFill>
              </a:rPr>
              <a:t>и </a:t>
            </a:r>
            <a:r>
              <a:rPr lang="ru-RU" altLang="ru-RU" sz="1400" i="1" dirty="0">
                <a:solidFill>
                  <a:srgbClr val="000099"/>
                </a:solidFill>
              </a:rPr>
              <a:t>правила приведения</a:t>
            </a:r>
            <a:r>
              <a:rPr lang="ru-RU" altLang="ru-RU" sz="1400" dirty="0">
                <a:solidFill>
                  <a:srgbClr val="000099"/>
                </a:solidFill>
              </a:rPr>
              <a:t> к ней.</a:t>
            </a:r>
          </a:p>
          <a:p>
            <a:pPr indent="360000" algn="just" eaLnBrk="1" hangingPunct="1">
              <a:spcAft>
                <a:spcPts val="600"/>
              </a:spcAft>
              <a:buFontTx/>
              <a:buNone/>
              <a:defRPr/>
            </a:pPr>
            <a:r>
              <a:rPr lang="ru-RU" altLang="ru-RU" sz="1400" dirty="0">
                <a:solidFill>
                  <a:srgbClr val="000099"/>
                </a:solidFill>
              </a:rPr>
              <a:t>Рассмотрим определение </a:t>
            </a:r>
            <a:r>
              <a:rPr lang="ru-RU" altLang="ru-RU" sz="1400" b="1" i="1" dirty="0">
                <a:solidFill>
                  <a:srgbClr val="000099"/>
                </a:solidFill>
              </a:rPr>
              <a:t>нормальной формы домен-ключ</a:t>
            </a:r>
            <a:r>
              <a:rPr lang="ru-RU" altLang="ru-RU" sz="1400" dirty="0">
                <a:solidFill>
                  <a:srgbClr val="000099"/>
                </a:solidFill>
              </a:rPr>
              <a:t>, играющей важную роль в теории и ограничивающую дальнейшие поиски нормальных форм.</a:t>
            </a:r>
          </a:p>
          <a:p>
            <a:pPr indent="360000" algn="just" eaLnBrk="1" hangingPunct="1">
              <a:spcAft>
                <a:spcPts val="600"/>
              </a:spcAft>
              <a:buFontTx/>
              <a:buNone/>
              <a:defRPr/>
            </a:pPr>
            <a:r>
              <a:rPr lang="ru-RU" altLang="ru-RU" sz="1400" dirty="0">
                <a:solidFill>
                  <a:srgbClr val="000099"/>
                </a:solidFill>
              </a:rPr>
              <a:t>И в самом конце мы обнаружим, что после нормализации разработчик может </a:t>
            </a:r>
            <a:r>
              <a:rPr lang="ru-RU" altLang="ru-RU" sz="1400" b="1" dirty="0" err="1">
                <a:solidFill>
                  <a:srgbClr val="000099"/>
                </a:solidFill>
              </a:rPr>
              <a:t>денормализовать</a:t>
            </a:r>
            <a:r>
              <a:rPr lang="ru-RU" altLang="ru-RU" sz="1400" dirty="0">
                <a:solidFill>
                  <a:srgbClr val="000099"/>
                </a:solidFill>
              </a:rPr>
              <a:t> некоторые отношения.</a:t>
            </a:r>
          </a:p>
        </p:txBody>
      </p:sp>
    </p:spTree>
    <p:extLst>
      <p:ext uri="{BB962C8B-B14F-4D97-AF65-F5344CB8AC3E}">
        <p14:creationId xmlns:p14="http://schemas.microsoft.com/office/powerpoint/2010/main" val="37575680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>
                <a:srgbClr val="CE2816"/>
              </a:buClr>
              <a:buFont typeface="Arial" panose="020B0604020202020204" pitchFamily="34" charset="0"/>
              <a:buNone/>
            </a:pPr>
            <a:r>
              <a:rPr lang="ru-RU" altLang="ru-RU" sz="2000" b="1" dirty="0">
                <a:solidFill>
                  <a:srgbClr val="CE2800"/>
                </a:solidFill>
              </a:rPr>
              <a:t>Известные понятия, использованные в определении НФДК</a:t>
            </a:r>
            <a:endParaRPr lang="en-GB" altLang="ru-RU" sz="2000" b="1" dirty="0">
              <a:solidFill>
                <a:srgbClr val="000099"/>
              </a:solidFill>
            </a:endParaRPr>
          </a:p>
        </p:txBody>
      </p:sp>
      <p:sp>
        <p:nvSpPr>
          <p:cNvPr id="31" name="Rectangle 2">
            <a:extLst>
              <a:ext uri="{FF2B5EF4-FFF2-40B4-BE49-F238E27FC236}">
                <a16:creationId xmlns:a16="http://schemas.microsoft.com/office/drawing/2014/main" id="{FFE01078-1932-4D0A-90A8-0314BE8B89D8}"/>
              </a:ext>
            </a:extLst>
          </p:cNvPr>
          <p:cNvSpPr txBox="1">
            <a:spLocks noChangeArrowheads="1"/>
          </p:cNvSpPr>
          <p:nvPr/>
        </p:nvSpPr>
        <p:spPr>
          <a:xfrm>
            <a:off x="755576" y="481012"/>
            <a:ext cx="7776864" cy="4106962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Pct val="90000"/>
            </a:pPr>
            <a:r>
              <a:rPr lang="ru-RU" altLang="ru-RU" sz="1400" b="1" u="sng" dirty="0"/>
              <a:t>Ограничение</a:t>
            </a:r>
            <a:r>
              <a:rPr lang="ru-RU" altLang="ru-RU" sz="1400" b="1" dirty="0"/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это правило заданное для статических значений атрибутов с помощью</a:t>
            </a:r>
          </a:p>
          <a:p>
            <a:pPr marL="685800" lvl="2"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</a:pPr>
            <a:r>
              <a:rPr lang="ru-RU" altLang="ru-RU" sz="1400" dirty="0">
                <a:solidFill>
                  <a:srgbClr val="000099"/>
                </a:solidFill>
              </a:rPr>
              <a:t>Функциональных зависимостей</a:t>
            </a:r>
          </a:p>
          <a:p>
            <a:pPr marL="685800" lvl="2"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</a:pPr>
            <a:r>
              <a:rPr lang="ru-RU" altLang="ru-RU" sz="1400" dirty="0">
                <a:solidFill>
                  <a:srgbClr val="000099"/>
                </a:solidFill>
              </a:rPr>
              <a:t>Многозначных зависимостей</a:t>
            </a:r>
          </a:p>
          <a:p>
            <a:pPr marL="685800" lvl="2"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</a:pPr>
            <a:r>
              <a:rPr lang="ru-RU" altLang="ru-RU" sz="1400" dirty="0">
                <a:solidFill>
                  <a:srgbClr val="000099"/>
                </a:solidFill>
              </a:rPr>
              <a:t>Ограничений на значения атрибутов</a:t>
            </a:r>
          </a:p>
          <a:p>
            <a:pPr marL="685800" lvl="2"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</a:pPr>
            <a:r>
              <a:rPr lang="ru-RU" altLang="ru-RU" sz="1400" dirty="0">
                <a:solidFill>
                  <a:srgbClr val="000099"/>
                </a:solidFill>
              </a:rPr>
              <a:t>Ограничений типа бизнес-правил</a:t>
            </a:r>
          </a:p>
          <a:p>
            <a:pPr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Pct val="90000"/>
            </a:pPr>
            <a:r>
              <a:rPr lang="ru-RU" altLang="ru-RU" sz="1400" b="1" u="sng" dirty="0"/>
              <a:t>Домен</a:t>
            </a:r>
            <a:r>
              <a:rPr lang="ru-RU" altLang="ru-RU" sz="1400" dirty="0">
                <a:solidFill>
                  <a:srgbClr val="000099"/>
                </a:solidFill>
              </a:rPr>
              <a:t> это множество допустимых значений. Содержит:</a:t>
            </a:r>
          </a:p>
          <a:p>
            <a:pPr marL="685800" lvl="2"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</a:pPr>
            <a:r>
              <a:rPr lang="ru-RU" altLang="ru-RU" sz="1400" dirty="0">
                <a:solidFill>
                  <a:srgbClr val="000099"/>
                </a:solidFill>
              </a:rPr>
              <a:t>Описание физического уровня</a:t>
            </a:r>
          </a:p>
          <a:p>
            <a:pPr marL="685800" lvl="2"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</a:pPr>
            <a:r>
              <a:rPr lang="ru-RU" altLang="ru-RU" sz="1400" dirty="0">
                <a:solidFill>
                  <a:srgbClr val="000099"/>
                </a:solidFill>
              </a:rPr>
              <a:t>Описание логического уровня</a:t>
            </a:r>
          </a:p>
          <a:p>
            <a:pPr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Pct val="90000"/>
            </a:pPr>
            <a:r>
              <a:rPr lang="ru-RU" altLang="ru-RU" sz="1400" b="1" u="sng" dirty="0"/>
              <a:t>Ключ</a:t>
            </a:r>
            <a:r>
              <a:rPr lang="ru-RU" altLang="ru-RU" sz="1400" b="1" dirty="0"/>
              <a:t>: </a:t>
            </a:r>
            <a:r>
              <a:rPr lang="ru-RU" altLang="ru-RU" sz="1400" dirty="0">
                <a:solidFill>
                  <a:srgbClr val="000099"/>
                </a:solidFill>
              </a:rPr>
              <a:t>Наборы атрибутов, однозначно определяющие запись в отношении.</a:t>
            </a:r>
          </a:p>
        </p:txBody>
      </p:sp>
    </p:spTree>
    <p:extLst>
      <p:ext uri="{BB962C8B-B14F-4D97-AF65-F5344CB8AC3E}">
        <p14:creationId xmlns:p14="http://schemas.microsoft.com/office/powerpoint/2010/main" val="7190198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>
                <a:srgbClr val="CE2816"/>
              </a:buClr>
              <a:buFont typeface="Arial" panose="020B0604020202020204" pitchFamily="34" charset="0"/>
              <a:buNone/>
            </a:pPr>
            <a:r>
              <a:rPr lang="ru-RU" altLang="ru-RU" sz="2000" b="1" dirty="0">
                <a:solidFill>
                  <a:srgbClr val="CE2800"/>
                </a:solidFill>
              </a:rPr>
              <a:t>Пример НФДК. Исходное отношение</a:t>
            </a:r>
            <a:endParaRPr lang="en-GB" altLang="ru-RU" sz="2000" b="1" dirty="0">
              <a:solidFill>
                <a:srgbClr val="000099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240B8C-A6D8-4276-BD7C-F2A3BE406A9C}"/>
              </a:ext>
            </a:extLst>
          </p:cNvPr>
          <p:cNvSpPr txBox="1"/>
          <p:nvPr/>
        </p:nvSpPr>
        <p:spPr>
          <a:xfrm>
            <a:off x="755576" y="555526"/>
            <a:ext cx="7776864" cy="23544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60000" eaLnBrk="1" hangingPunct="1">
              <a:spcBef>
                <a:spcPct val="0"/>
              </a:spcBef>
              <a:spcAft>
                <a:spcPts val="600"/>
              </a:spcAft>
              <a:buClr>
                <a:srgbClr val="FF60AF"/>
              </a:buClr>
              <a:buSzPct val="90000"/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  <a:latin typeface="+mn-lt"/>
              </a:rPr>
              <a:t>Отношение </a:t>
            </a:r>
            <a:r>
              <a:rPr lang="en-US" altLang="ru-RU" sz="1400" dirty="0">
                <a:solidFill>
                  <a:srgbClr val="000099"/>
                </a:solidFill>
                <a:latin typeface="+mn-lt"/>
              </a:rPr>
              <a:t>STUDENT </a:t>
            </a:r>
            <a:r>
              <a:rPr lang="ru-RU" altLang="ru-RU" sz="1400" dirty="0">
                <a:solidFill>
                  <a:srgbClr val="000099"/>
                </a:solidFill>
                <a:latin typeface="+mn-lt"/>
              </a:rPr>
              <a:t>и два ограничения</a:t>
            </a:r>
            <a:r>
              <a:rPr lang="en-US" altLang="ru-RU" sz="1400" dirty="0">
                <a:solidFill>
                  <a:srgbClr val="000099"/>
                </a:solidFill>
                <a:latin typeface="+mn-lt"/>
              </a:rPr>
              <a:t>:</a:t>
            </a:r>
            <a:endParaRPr lang="ru-RU" altLang="ru-RU" sz="1400" dirty="0">
              <a:solidFill>
                <a:srgbClr val="000099"/>
              </a:solidFill>
              <a:latin typeface="+mn-lt"/>
            </a:endParaRPr>
          </a:p>
          <a:p>
            <a:pPr indent="360000" eaLnBrk="1" hangingPunct="1">
              <a:spcBef>
                <a:spcPct val="0"/>
              </a:spcBef>
              <a:spcAft>
                <a:spcPts val="600"/>
              </a:spcAft>
              <a:buClr>
                <a:srgbClr val="FF60AF"/>
              </a:buClr>
              <a:buSzPct val="90000"/>
              <a:buFontTx/>
              <a:buNone/>
            </a:pPr>
            <a:endParaRPr lang="ru-RU" altLang="ru-RU" sz="1400" dirty="0">
              <a:solidFill>
                <a:srgbClr val="000099"/>
              </a:solidFill>
              <a:latin typeface="+mn-lt"/>
            </a:endParaRPr>
          </a:p>
          <a:p>
            <a:pPr indent="360000" eaLnBrk="1" hangingPunct="1">
              <a:spcBef>
                <a:spcPct val="0"/>
              </a:spcBef>
              <a:spcAft>
                <a:spcPts val="600"/>
              </a:spcAft>
              <a:buClr>
                <a:srgbClr val="FF60AF"/>
              </a:buClr>
              <a:buSzPct val="90000"/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  <a:latin typeface="+mn-lt"/>
              </a:rPr>
              <a:t>Схема отношения:</a:t>
            </a:r>
            <a:endParaRPr lang="en-US" altLang="ru-RU" sz="1400" dirty="0">
              <a:solidFill>
                <a:srgbClr val="000099"/>
              </a:solidFill>
              <a:latin typeface="+mn-lt"/>
            </a:endParaRPr>
          </a:p>
          <a:p>
            <a:pPr indent="360000" eaLnBrk="1" hangingPunct="1">
              <a:spcBef>
                <a:spcPct val="0"/>
              </a:spcBef>
              <a:spcAft>
                <a:spcPts val="600"/>
              </a:spcAft>
              <a:buClr>
                <a:srgbClr val="FF60AF"/>
              </a:buClr>
              <a:buSzPct val="90000"/>
              <a:buFontTx/>
              <a:buNone/>
            </a:pPr>
            <a:r>
              <a:rPr lang="en-US" altLang="ru-RU" sz="1400" dirty="0">
                <a:solidFill>
                  <a:srgbClr val="000099"/>
                </a:solidFill>
                <a:latin typeface="+mn-lt"/>
              </a:rPr>
              <a:t>STUDENT (SID, </a:t>
            </a:r>
            <a:r>
              <a:rPr lang="en-US" altLang="ru-RU" sz="1400" dirty="0" err="1">
                <a:solidFill>
                  <a:srgbClr val="000099"/>
                </a:solidFill>
                <a:latin typeface="+mn-lt"/>
              </a:rPr>
              <a:t>GradeLevel</a:t>
            </a:r>
            <a:r>
              <a:rPr lang="en-US" altLang="ru-RU" sz="1400" dirty="0">
                <a:solidFill>
                  <a:srgbClr val="000099"/>
                </a:solidFill>
                <a:latin typeface="+mn-lt"/>
              </a:rPr>
              <a:t>, Building, Fee)</a:t>
            </a:r>
          </a:p>
          <a:p>
            <a:pPr indent="360000" eaLnBrk="1" hangingPunct="1">
              <a:spcBef>
                <a:spcPct val="0"/>
              </a:spcBef>
              <a:spcAft>
                <a:spcPts val="600"/>
              </a:spcAft>
              <a:buClr>
                <a:srgbClr val="FF60AF"/>
              </a:buClr>
              <a:buSzPct val="90000"/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  <a:latin typeface="+mn-lt"/>
              </a:rPr>
              <a:t>Ключ</a:t>
            </a:r>
            <a:r>
              <a:rPr lang="en-US" altLang="ru-RU" sz="1400" dirty="0">
                <a:solidFill>
                  <a:srgbClr val="000099"/>
                </a:solidFill>
                <a:latin typeface="+mn-lt"/>
              </a:rPr>
              <a:t>: SID</a:t>
            </a:r>
            <a:endParaRPr lang="ru-RU" altLang="ru-RU" sz="1400" dirty="0">
              <a:solidFill>
                <a:srgbClr val="000099"/>
              </a:solidFill>
              <a:latin typeface="+mn-lt"/>
            </a:endParaRPr>
          </a:p>
          <a:p>
            <a:pPr indent="360000" eaLnBrk="1" hangingPunct="1">
              <a:spcBef>
                <a:spcPct val="0"/>
              </a:spcBef>
              <a:spcAft>
                <a:spcPts val="600"/>
              </a:spcAft>
              <a:buClr>
                <a:srgbClr val="FF60AF"/>
              </a:buClr>
              <a:buSzPct val="90000"/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  <a:latin typeface="+mn-lt"/>
              </a:rPr>
              <a:t>Ограничения</a:t>
            </a:r>
            <a:r>
              <a:rPr lang="en-US" altLang="ru-RU" sz="1400" dirty="0">
                <a:solidFill>
                  <a:srgbClr val="000099"/>
                </a:solidFill>
                <a:latin typeface="+mn-lt"/>
              </a:rPr>
              <a:t>:</a:t>
            </a:r>
            <a:endParaRPr lang="ru-RU" altLang="ru-RU" sz="1400" dirty="0">
              <a:solidFill>
                <a:srgbClr val="000099"/>
              </a:solidFill>
              <a:latin typeface="+mn-lt"/>
            </a:endParaRPr>
          </a:p>
          <a:p>
            <a:pPr marL="285750" indent="-285750" eaLnBrk="1" hangingPunct="1"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altLang="ru-RU" sz="1400" dirty="0">
                <a:solidFill>
                  <a:srgbClr val="000099"/>
                </a:solidFill>
                <a:latin typeface="+mn-lt"/>
              </a:rPr>
              <a:t>Building ------&gt; Fee</a:t>
            </a:r>
            <a:endParaRPr lang="ru-RU" altLang="ru-RU" sz="1400" dirty="0">
              <a:solidFill>
                <a:srgbClr val="000099"/>
              </a:solidFill>
              <a:latin typeface="+mn-lt"/>
            </a:endParaRPr>
          </a:p>
          <a:p>
            <a:pPr marL="285750" indent="-285750" eaLnBrk="1" hangingPunct="1">
              <a:spcBef>
                <a:spcPct val="0"/>
              </a:spcBef>
              <a:spcAft>
                <a:spcPts val="600"/>
              </a:spcAft>
              <a:buClr>
                <a:schemeClr val="tx1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altLang="ru-RU" sz="1400" dirty="0">
                <a:solidFill>
                  <a:srgbClr val="000099"/>
                </a:solidFill>
                <a:latin typeface="+mn-lt"/>
              </a:rPr>
              <a:t>SID </a:t>
            </a:r>
            <a:r>
              <a:rPr lang="ru-RU" altLang="ru-RU" sz="1400" dirty="0">
                <a:solidFill>
                  <a:srgbClr val="000099"/>
                </a:solidFill>
                <a:latin typeface="+mn-lt"/>
              </a:rPr>
              <a:t>не может начинаться с цифры</a:t>
            </a:r>
            <a:endParaRPr lang="en-US" altLang="ru-RU" sz="1400" dirty="0">
              <a:solidFill>
                <a:srgbClr val="000099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151276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>
                <a:srgbClr val="CE2816"/>
              </a:buClr>
              <a:buFont typeface="Arial" panose="020B0604020202020204" pitchFamily="34" charset="0"/>
              <a:buNone/>
            </a:pPr>
            <a:r>
              <a:rPr lang="ru-RU" altLang="ru-RU" sz="2000" b="1" dirty="0">
                <a:solidFill>
                  <a:srgbClr val="CE2800"/>
                </a:solidFill>
              </a:rPr>
              <a:t>Пример НФДК. Отношение в НФДК</a:t>
            </a:r>
            <a:endParaRPr lang="en-GB" altLang="ru-RU" sz="2000" b="1" dirty="0">
              <a:solidFill>
                <a:srgbClr val="000099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3FBF74-6610-40BF-94A1-5A474DDBCB46}"/>
              </a:ext>
            </a:extLst>
          </p:cNvPr>
          <p:cNvSpPr txBox="1"/>
          <p:nvPr/>
        </p:nvSpPr>
        <p:spPr>
          <a:xfrm>
            <a:off x="755576" y="555526"/>
            <a:ext cx="777686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eaLnBrk="1" hangingPunct="1">
              <a:spcBef>
                <a:spcPct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altLang="ru-RU" sz="1400" dirty="0">
                <a:solidFill>
                  <a:srgbClr val="000099"/>
                </a:solidFill>
                <a:latin typeface="+mn-lt"/>
              </a:rPr>
              <a:t>Отношения и определения ключей</a:t>
            </a:r>
            <a:endParaRPr lang="en-US" altLang="ru-RU" sz="1400" dirty="0">
              <a:solidFill>
                <a:srgbClr val="000099"/>
              </a:solidFill>
              <a:latin typeface="+mn-lt"/>
            </a:endParaRPr>
          </a:p>
          <a:p>
            <a:pPr marL="742950" lvl="1" indent="-2857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ru-RU" sz="1400" dirty="0">
                <a:solidFill>
                  <a:srgbClr val="000099"/>
                </a:solidFill>
                <a:latin typeface="+mn-lt"/>
              </a:rPr>
              <a:t>STUDENT </a:t>
            </a:r>
            <a:r>
              <a:rPr lang="ru-RU" altLang="ru-RU" sz="1400" dirty="0">
                <a:solidFill>
                  <a:srgbClr val="000099"/>
                </a:solidFill>
                <a:latin typeface="+mn-lt"/>
              </a:rPr>
              <a:t> </a:t>
            </a:r>
            <a:r>
              <a:rPr lang="en-US" altLang="ru-RU" sz="1400" dirty="0">
                <a:solidFill>
                  <a:srgbClr val="000099"/>
                </a:solidFill>
                <a:latin typeface="+mn-lt"/>
              </a:rPr>
              <a:t>(</a:t>
            </a:r>
            <a:r>
              <a:rPr lang="en-US" altLang="ru-RU" sz="1400" u="sng" dirty="0">
                <a:solidFill>
                  <a:srgbClr val="000099"/>
                </a:solidFill>
                <a:latin typeface="+mn-lt"/>
              </a:rPr>
              <a:t>SID</a:t>
            </a:r>
            <a:r>
              <a:rPr lang="en-US" altLang="ru-RU" sz="1400" dirty="0">
                <a:solidFill>
                  <a:srgbClr val="000099"/>
                </a:solidFill>
                <a:latin typeface="+mn-lt"/>
              </a:rPr>
              <a:t>, </a:t>
            </a:r>
            <a:r>
              <a:rPr lang="en-US" altLang="ru-RU" sz="1400" dirty="0" err="1">
                <a:solidFill>
                  <a:srgbClr val="000099"/>
                </a:solidFill>
                <a:latin typeface="+mn-lt"/>
              </a:rPr>
              <a:t>GradeLevel</a:t>
            </a:r>
            <a:r>
              <a:rPr lang="en-US" altLang="ru-RU" sz="1400" dirty="0">
                <a:solidFill>
                  <a:srgbClr val="000099"/>
                </a:solidFill>
                <a:latin typeface="+mn-lt"/>
              </a:rPr>
              <a:t>, Building)</a:t>
            </a:r>
          </a:p>
          <a:p>
            <a:pPr marL="742950" lvl="1" indent="-2857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ru-RU" sz="1400" dirty="0">
                <a:solidFill>
                  <a:srgbClr val="000099"/>
                </a:solidFill>
                <a:latin typeface="+mn-lt"/>
              </a:rPr>
              <a:t>BLDG-FEE ( </a:t>
            </a:r>
            <a:r>
              <a:rPr lang="en-US" altLang="ru-RU" sz="1400" u="sng" dirty="0">
                <a:solidFill>
                  <a:srgbClr val="000099"/>
                </a:solidFill>
                <a:latin typeface="+mn-lt"/>
              </a:rPr>
              <a:t>Building</a:t>
            </a:r>
            <a:r>
              <a:rPr lang="en-US" altLang="ru-RU" sz="1400" dirty="0">
                <a:solidFill>
                  <a:srgbClr val="000099"/>
                </a:solidFill>
                <a:latin typeface="+mn-lt"/>
              </a:rPr>
              <a:t>, Fee)</a:t>
            </a:r>
          </a:p>
          <a:p>
            <a:pPr marL="285750" indent="-285750" eaLnBrk="1" hangingPunct="1">
              <a:spcBef>
                <a:spcPct val="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altLang="ru-RU" sz="1400" dirty="0">
                <a:solidFill>
                  <a:srgbClr val="000099"/>
                </a:solidFill>
                <a:latin typeface="+mn-lt"/>
              </a:rPr>
              <a:t>Определения доменов</a:t>
            </a:r>
            <a:r>
              <a:rPr lang="en-US" altLang="ru-RU" sz="1400" dirty="0">
                <a:solidFill>
                  <a:srgbClr val="000099"/>
                </a:solidFill>
                <a:latin typeface="+mn-lt"/>
              </a:rPr>
              <a:t>:</a:t>
            </a:r>
          </a:p>
          <a:p>
            <a:pPr marL="742950" lvl="1" indent="-2857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ru-RU" sz="1400" dirty="0">
                <a:solidFill>
                  <a:srgbClr val="000099"/>
                </a:solidFill>
                <a:latin typeface="+mn-lt"/>
              </a:rPr>
              <a:t>SID        </a:t>
            </a:r>
            <a:r>
              <a:rPr lang="ru-RU" altLang="ru-RU" sz="1400" dirty="0">
                <a:solidFill>
                  <a:srgbClr val="000099"/>
                </a:solidFill>
                <a:latin typeface="+mn-lt"/>
              </a:rPr>
              <a:t>         в формате</a:t>
            </a:r>
            <a:r>
              <a:rPr lang="en-US" altLang="ru-RU" sz="1400" dirty="0">
                <a:solidFill>
                  <a:srgbClr val="000099"/>
                </a:solidFill>
                <a:latin typeface="+mn-lt"/>
              </a:rPr>
              <a:t> CDDD, </a:t>
            </a:r>
            <a:r>
              <a:rPr lang="ru-RU" altLang="ru-RU" sz="1400" dirty="0">
                <a:solidFill>
                  <a:srgbClr val="000099"/>
                </a:solidFill>
                <a:latin typeface="+mn-lt"/>
              </a:rPr>
              <a:t>где</a:t>
            </a:r>
            <a:r>
              <a:rPr lang="en-US" altLang="ru-RU" sz="1400" dirty="0">
                <a:solidFill>
                  <a:srgbClr val="000099"/>
                </a:solidFill>
                <a:latin typeface="+mn-lt"/>
              </a:rPr>
              <a:t> C </a:t>
            </a:r>
            <a:endParaRPr lang="ru-RU" altLang="ru-RU" sz="1400" dirty="0">
              <a:solidFill>
                <a:srgbClr val="000099"/>
              </a:solidFill>
              <a:latin typeface="+mn-lt"/>
            </a:endParaRPr>
          </a:p>
          <a:p>
            <a:pPr lvl="1" eaLnBrk="1" hangingPunct="1">
              <a:spcBef>
                <a:spcPct val="0"/>
              </a:spcBef>
              <a:buClr>
                <a:schemeClr val="tx1"/>
              </a:buClr>
            </a:pPr>
            <a:r>
              <a:rPr lang="en-US" altLang="ru-RU" sz="1400" dirty="0">
                <a:solidFill>
                  <a:srgbClr val="000099"/>
                </a:solidFill>
                <a:latin typeface="+mn-lt"/>
              </a:rPr>
              <a:t>	</a:t>
            </a:r>
            <a:r>
              <a:rPr lang="ru-RU" altLang="ru-RU" sz="1400" dirty="0">
                <a:solidFill>
                  <a:srgbClr val="000099"/>
                </a:solidFill>
                <a:latin typeface="+mn-lt"/>
              </a:rPr>
              <a:t>                   десятичная цифра, не равная </a:t>
            </a:r>
          </a:p>
          <a:p>
            <a:pPr lvl="1" eaLnBrk="1" hangingPunct="1">
              <a:spcBef>
                <a:spcPct val="0"/>
              </a:spcBef>
              <a:buClr>
                <a:schemeClr val="tx1"/>
              </a:buClr>
            </a:pPr>
            <a:r>
              <a:rPr lang="en-US" altLang="ru-RU" sz="1400" dirty="0">
                <a:solidFill>
                  <a:srgbClr val="000099"/>
                </a:solidFill>
                <a:latin typeface="+mn-lt"/>
              </a:rPr>
              <a:t>		</a:t>
            </a:r>
            <a:r>
              <a:rPr lang="ru-RU" altLang="ru-RU" sz="1400" dirty="0">
                <a:solidFill>
                  <a:srgbClr val="000099"/>
                </a:solidFill>
                <a:latin typeface="+mn-lt"/>
              </a:rPr>
              <a:t>1, а </a:t>
            </a:r>
            <a:r>
              <a:rPr lang="en-US" altLang="ru-RU" sz="1400" dirty="0">
                <a:solidFill>
                  <a:srgbClr val="000099"/>
                </a:solidFill>
                <a:latin typeface="+mn-lt"/>
              </a:rPr>
              <a:t>D  </a:t>
            </a:r>
            <a:r>
              <a:rPr lang="ru-RU" altLang="ru-RU" sz="1400" dirty="0">
                <a:solidFill>
                  <a:srgbClr val="000099"/>
                </a:solidFill>
                <a:latin typeface="+mn-lt"/>
              </a:rPr>
              <a:t>любая десятичная цифра</a:t>
            </a:r>
            <a:endParaRPr lang="en-US" altLang="ru-RU" sz="1400" dirty="0">
              <a:solidFill>
                <a:srgbClr val="000099"/>
              </a:solidFill>
              <a:latin typeface="+mn-lt"/>
            </a:endParaRPr>
          </a:p>
          <a:p>
            <a:pPr marL="742950" lvl="1" indent="-285750" eaLnBrk="1" hangingPunct="1">
              <a:spcBef>
                <a:spcPct val="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ru-RU" sz="1400" dirty="0" err="1">
                <a:solidFill>
                  <a:srgbClr val="000099"/>
                </a:solidFill>
                <a:latin typeface="+mn-lt"/>
              </a:rPr>
              <a:t>GradeLevel</a:t>
            </a:r>
            <a:r>
              <a:rPr lang="en-US" altLang="ru-RU" sz="1400" dirty="0">
                <a:solidFill>
                  <a:srgbClr val="000099"/>
                </a:solidFill>
                <a:latin typeface="+mn-lt"/>
              </a:rPr>
              <a:t>    </a:t>
            </a:r>
            <a:r>
              <a:rPr lang="ru-RU" altLang="ru-RU" sz="1400" dirty="0">
                <a:solidFill>
                  <a:srgbClr val="000099"/>
                </a:solidFill>
                <a:latin typeface="+mn-lt"/>
              </a:rPr>
              <a:t>домен</a:t>
            </a:r>
            <a:r>
              <a:rPr lang="en-US" altLang="ru-RU" sz="1400" dirty="0">
                <a:solidFill>
                  <a:srgbClr val="000099"/>
                </a:solidFill>
                <a:latin typeface="+mn-lt"/>
              </a:rPr>
              <a:t>     {'FR', 'SO', 'JR', 'SR’}</a:t>
            </a:r>
          </a:p>
          <a:p>
            <a:pPr marL="742950" lvl="1" indent="-285750" eaLnBrk="1" hangingPunct="1">
              <a:spcBef>
                <a:spcPct val="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ru-RU" sz="1400" dirty="0">
                <a:solidFill>
                  <a:srgbClr val="000099"/>
                </a:solidFill>
                <a:latin typeface="+mn-lt"/>
              </a:rPr>
              <a:t>Building          </a:t>
            </a:r>
            <a:r>
              <a:rPr lang="ru-RU" altLang="ru-RU" sz="1400" dirty="0">
                <a:solidFill>
                  <a:srgbClr val="000099"/>
                </a:solidFill>
                <a:latin typeface="+mn-lt"/>
              </a:rPr>
              <a:t>домен</a:t>
            </a:r>
            <a:r>
              <a:rPr lang="en-US" altLang="ru-RU" sz="1400" dirty="0">
                <a:solidFill>
                  <a:srgbClr val="000099"/>
                </a:solidFill>
                <a:latin typeface="+mn-lt"/>
              </a:rPr>
              <a:t>     CHAR(4)</a:t>
            </a:r>
          </a:p>
          <a:p>
            <a:pPr marL="742950" lvl="1" indent="-285750" eaLnBrk="1" hangingPunct="1">
              <a:spcBef>
                <a:spcPct val="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ru-RU" sz="1400" dirty="0">
                <a:solidFill>
                  <a:srgbClr val="000099"/>
                </a:solidFill>
                <a:latin typeface="+mn-lt"/>
              </a:rPr>
              <a:t>Fee                 </a:t>
            </a:r>
            <a:r>
              <a:rPr lang="ru-RU" altLang="ru-RU" sz="1400" dirty="0">
                <a:solidFill>
                  <a:srgbClr val="000099"/>
                </a:solidFill>
                <a:latin typeface="+mn-lt"/>
              </a:rPr>
              <a:t>домен</a:t>
            </a:r>
            <a:r>
              <a:rPr lang="en-US" altLang="ru-RU" sz="1400" dirty="0">
                <a:solidFill>
                  <a:srgbClr val="000099"/>
                </a:solidFill>
                <a:latin typeface="+mn-lt"/>
              </a:rPr>
              <a:t>     DEC(4)</a:t>
            </a:r>
            <a:endParaRPr lang="ru-RU" altLang="ru-RU" sz="1400" dirty="0">
              <a:solidFill>
                <a:srgbClr val="000099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167304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39584"/>
            <a:ext cx="9144000" cy="443934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ru-RU" altLang="ru-RU" sz="2000" b="1" dirty="0">
                <a:solidFill>
                  <a:srgbClr val="CE2800"/>
                </a:solidFill>
              </a:rPr>
              <a:t>Нормальные формы. Итог</a:t>
            </a:r>
            <a:endParaRPr lang="ru-RU" sz="2000" b="1" dirty="0">
              <a:solidFill>
                <a:srgbClr val="000099"/>
              </a:solidFill>
              <a:latin typeface="Arial" charset="0"/>
            </a:endParaRPr>
          </a:p>
        </p:txBody>
      </p:sp>
      <p:sp>
        <p:nvSpPr>
          <p:cNvPr id="24" name="Номер слайда 5">
            <a:extLst>
              <a:ext uri="{FF2B5EF4-FFF2-40B4-BE49-F238E27FC236}">
                <a16:creationId xmlns:a16="http://schemas.microsoft.com/office/drawing/2014/main" id="{E17789DE-DB98-4A61-9A4B-25E7CADBBAC2}"/>
              </a:ext>
            </a:extLst>
          </p:cNvPr>
          <p:cNvSpPr>
            <a:spLocks noGrp="1"/>
          </p:cNvSpPr>
          <p:nvPr/>
        </p:nvSpPr>
        <p:spPr>
          <a:xfrm>
            <a:off x="6373019" y="5076825"/>
            <a:ext cx="21336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84195CD-E488-4695-A15C-BC162B2A4B0A}" type="slidenum">
              <a:rPr lang="ru-RU" altLang="ru-RU" sz="1400" smtClean="0"/>
              <a:pPr>
                <a:spcBef>
                  <a:spcPct val="0"/>
                </a:spcBef>
                <a:buFontTx/>
                <a:buNone/>
              </a:pPr>
              <a:t>23</a:t>
            </a:fld>
            <a:endParaRPr lang="ru-RU" altLang="ru-RU" sz="1400"/>
          </a:p>
        </p:txBody>
      </p:sp>
      <p:sp>
        <p:nvSpPr>
          <p:cNvPr id="25" name="AutoShape 2">
            <a:extLst>
              <a:ext uri="{FF2B5EF4-FFF2-40B4-BE49-F238E27FC236}">
                <a16:creationId xmlns:a16="http://schemas.microsoft.com/office/drawing/2014/main" id="{B2E5A3B1-BBB5-463D-B7CF-B6027E813F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3663" y="498807"/>
            <a:ext cx="6799187" cy="4091912"/>
          </a:xfrm>
          <a:prstGeom prst="roundRect">
            <a:avLst>
              <a:gd name="adj" fmla="val 16667"/>
            </a:avLst>
          </a:prstGeom>
          <a:solidFill>
            <a:srgbClr val="99CC00">
              <a:alpha val="50195"/>
            </a:srgbClr>
          </a:solidFill>
          <a:ln w="19050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28" name="Oval 7">
            <a:extLst>
              <a:ext uri="{FF2B5EF4-FFF2-40B4-BE49-F238E27FC236}">
                <a16:creationId xmlns:a16="http://schemas.microsoft.com/office/drawing/2014/main" id="{01332C75-3BCA-44E9-A939-ED3110CF0A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737" y="552781"/>
            <a:ext cx="4608512" cy="3975965"/>
          </a:xfrm>
          <a:prstGeom prst="ellipse">
            <a:avLst/>
          </a:prstGeom>
          <a:solidFill>
            <a:srgbClr val="E9E98B"/>
          </a:solidFill>
          <a:ln w="19050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29" name="AutoShape 8">
            <a:extLst>
              <a:ext uri="{FF2B5EF4-FFF2-40B4-BE49-F238E27FC236}">
                <a16:creationId xmlns:a16="http://schemas.microsoft.com/office/drawing/2014/main" id="{AC99CA28-50B9-4D57-A92C-5B2866B2E1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3593" y="884901"/>
            <a:ext cx="3072799" cy="3311724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1ECB1"/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DDD24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30" name="Oval 9">
            <a:extLst>
              <a:ext uri="{FF2B5EF4-FFF2-40B4-BE49-F238E27FC236}">
                <a16:creationId xmlns:a16="http://schemas.microsoft.com/office/drawing/2014/main" id="{54658D73-2F68-42EE-ADD6-A9B7CDB84B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3415" y="956587"/>
            <a:ext cx="2973153" cy="3168352"/>
          </a:xfrm>
          <a:prstGeom prst="ellipse">
            <a:avLst/>
          </a:prstGeom>
          <a:solidFill>
            <a:srgbClr val="FCF89E"/>
          </a:solidFill>
          <a:ln w="19050">
            <a:solidFill>
              <a:srgbClr val="DDD24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31" name="AutoShape 10">
            <a:extLst>
              <a:ext uri="{FF2B5EF4-FFF2-40B4-BE49-F238E27FC236}">
                <a16:creationId xmlns:a16="http://schemas.microsoft.com/office/drawing/2014/main" id="{D593A021-0A84-469C-BE09-64A7D26292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1800" y="1389598"/>
            <a:ext cx="2556381" cy="2364299"/>
          </a:xfrm>
          <a:prstGeom prst="octagon">
            <a:avLst>
              <a:gd name="adj" fmla="val 20088"/>
            </a:avLst>
          </a:prstGeom>
          <a:gradFill rotWithShape="1">
            <a:gsLst>
              <a:gs pos="0">
                <a:srgbClr val="FFD581"/>
              </a:gs>
              <a:gs pos="100000">
                <a:srgbClr val="FCE6BA"/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7EC0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32" name="AutoShape 11">
            <a:extLst>
              <a:ext uri="{FF2B5EF4-FFF2-40B4-BE49-F238E27FC236}">
                <a16:creationId xmlns:a16="http://schemas.microsoft.com/office/drawing/2014/main" id="{F9E58265-B17F-4995-A76D-DF788F6833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3479" y="1731612"/>
            <a:ext cx="1613021" cy="1680269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D581"/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DDD24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33" name="Oval 12">
            <a:extLst>
              <a:ext uri="{FF2B5EF4-FFF2-40B4-BE49-F238E27FC236}">
                <a16:creationId xmlns:a16="http://schemas.microsoft.com/office/drawing/2014/main" id="{DAB952AE-0BFF-4995-9D01-5FDA50F0B7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8007" y="1935019"/>
            <a:ext cx="1223963" cy="1152525"/>
          </a:xfrm>
          <a:prstGeom prst="ellipse">
            <a:avLst/>
          </a:prstGeom>
          <a:solidFill>
            <a:srgbClr val="FCD904"/>
          </a:solidFill>
          <a:ln w="19050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35" name="Text Box 14">
            <a:extLst>
              <a:ext uri="{FF2B5EF4-FFF2-40B4-BE49-F238E27FC236}">
                <a16:creationId xmlns:a16="http://schemas.microsoft.com/office/drawing/2014/main" id="{E9B62F7A-D28D-4BE6-86A1-703075C055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7403" y="2282065"/>
            <a:ext cx="93662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ru-RU" sz="1600" b="1" dirty="0"/>
              <a:t>DKNF</a:t>
            </a:r>
            <a:endParaRPr lang="ru-RU" altLang="ru-RU" sz="1600" b="1" dirty="0"/>
          </a:p>
        </p:txBody>
      </p:sp>
      <p:sp>
        <p:nvSpPr>
          <p:cNvPr id="36" name="Text Box 15">
            <a:extLst>
              <a:ext uri="{FF2B5EF4-FFF2-40B4-BE49-F238E27FC236}">
                <a16:creationId xmlns:a16="http://schemas.microsoft.com/office/drawing/2014/main" id="{ECA6AF6D-CF9B-4B88-9853-847901030D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2531" y="1725796"/>
            <a:ext cx="72072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ru-RU" sz="1600" b="1" dirty="0"/>
              <a:t>5NF</a:t>
            </a:r>
            <a:endParaRPr lang="ru-RU" altLang="ru-RU" sz="1600" b="1" dirty="0"/>
          </a:p>
        </p:txBody>
      </p:sp>
      <p:sp>
        <p:nvSpPr>
          <p:cNvPr id="37" name="Text Box 16">
            <a:extLst>
              <a:ext uri="{FF2B5EF4-FFF2-40B4-BE49-F238E27FC236}">
                <a16:creationId xmlns:a16="http://schemas.microsoft.com/office/drawing/2014/main" id="{517DE2FE-EE3B-4C0F-A220-D404FDB8E1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6233" y="1403933"/>
            <a:ext cx="72072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ru-RU" sz="1600" b="1" dirty="0"/>
              <a:t>4NF</a:t>
            </a:r>
            <a:endParaRPr lang="ru-RU" altLang="ru-RU" sz="1600" b="1" dirty="0"/>
          </a:p>
        </p:txBody>
      </p:sp>
      <p:sp>
        <p:nvSpPr>
          <p:cNvPr id="38" name="Text Box 17">
            <a:extLst>
              <a:ext uri="{FF2B5EF4-FFF2-40B4-BE49-F238E27FC236}">
                <a16:creationId xmlns:a16="http://schemas.microsoft.com/office/drawing/2014/main" id="{4AD54B9B-E7E0-4A52-83A4-4AE07EE389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2139" y="1078459"/>
            <a:ext cx="143986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ru-RU" sz="1600" b="1" dirty="0"/>
              <a:t>3NF/BCNF</a:t>
            </a:r>
            <a:endParaRPr lang="ru-RU" altLang="ru-RU" sz="1600" b="1" dirty="0"/>
          </a:p>
        </p:txBody>
      </p:sp>
      <p:sp>
        <p:nvSpPr>
          <p:cNvPr id="39" name="Text Box 18">
            <a:extLst>
              <a:ext uri="{FF2B5EF4-FFF2-40B4-BE49-F238E27FC236}">
                <a16:creationId xmlns:a16="http://schemas.microsoft.com/office/drawing/2014/main" id="{A5763C97-EED0-40CA-8B63-7945C8C65D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1730" y="921208"/>
            <a:ext cx="86518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ru-RU" sz="1600" b="1" dirty="0"/>
              <a:t>2NF</a:t>
            </a:r>
            <a:endParaRPr lang="ru-RU" altLang="ru-RU" sz="1600" b="1" dirty="0"/>
          </a:p>
        </p:txBody>
      </p:sp>
      <p:sp>
        <p:nvSpPr>
          <p:cNvPr id="40" name="AutoShape 19">
            <a:extLst>
              <a:ext uri="{FF2B5EF4-FFF2-40B4-BE49-F238E27FC236}">
                <a16:creationId xmlns:a16="http://schemas.microsoft.com/office/drawing/2014/main" id="{B5A485A6-8671-4C7D-B0B5-297E6087B1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4777" y="2139702"/>
            <a:ext cx="2467632" cy="1865348"/>
          </a:xfrm>
          <a:prstGeom prst="cloudCallout">
            <a:avLst>
              <a:gd name="adj1" fmla="val -113825"/>
              <a:gd name="adj2" fmla="val -18866"/>
            </a:avLst>
          </a:prstGeom>
          <a:solidFill>
            <a:srgbClr val="CCFFFF">
              <a:alpha val="39999"/>
            </a:srgbClr>
          </a:solidFill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400" b="1" dirty="0"/>
              <a:t>Заметим, что из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400" b="1" dirty="0"/>
              <a:t>предыдущих</a:t>
            </a:r>
            <a:r>
              <a:rPr lang="en-US" altLang="ru-RU" sz="1400" b="1" dirty="0"/>
              <a:t> </a:t>
            </a:r>
            <a:r>
              <a:rPr lang="ru-RU" altLang="ru-RU" sz="1400" b="1" dirty="0"/>
              <a:t>рассуждений не следует</a:t>
            </a:r>
            <a:r>
              <a:rPr lang="en-US" altLang="ru-RU" sz="1400" b="1" dirty="0"/>
              <a:t> </a:t>
            </a:r>
            <a:r>
              <a:rPr lang="ru-RU" altLang="ru-RU" sz="1400" b="1" dirty="0"/>
              <a:t>строгое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400" b="1" dirty="0"/>
              <a:t>включение </a:t>
            </a:r>
            <a:r>
              <a:rPr lang="en-US" altLang="ru-RU" sz="1400" b="1" dirty="0"/>
              <a:t>DKNF </a:t>
            </a:r>
            <a:r>
              <a:rPr lang="ru-RU" altLang="ru-RU" sz="1400" b="1" dirty="0"/>
              <a:t>в </a:t>
            </a:r>
            <a:r>
              <a:rPr lang="ru-RU" altLang="ru-RU" sz="1400" dirty="0"/>
              <a:t>5</a:t>
            </a:r>
            <a:r>
              <a:rPr lang="en-US" altLang="ru-RU" sz="1400" dirty="0"/>
              <a:t>NF </a:t>
            </a:r>
            <a:endParaRPr lang="en-US" altLang="ru-RU" sz="1400" b="1" dirty="0"/>
          </a:p>
        </p:txBody>
      </p:sp>
      <p:sp>
        <p:nvSpPr>
          <p:cNvPr id="41" name="Text Box 16">
            <a:extLst>
              <a:ext uri="{FF2B5EF4-FFF2-40B4-BE49-F238E27FC236}">
                <a16:creationId xmlns:a16="http://schemas.microsoft.com/office/drawing/2014/main" id="{F1FB3D08-64BF-4663-A5BB-EC915DE0B9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1637" y="573574"/>
            <a:ext cx="72072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ru-RU" sz="1600" b="1" dirty="0"/>
              <a:t>1NF</a:t>
            </a:r>
            <a:endParaRPr lang="ru-RU" altLang="ru-RU" sz="1600" b="1" dirty="0"/>
          </a:p>
        </p:txBody>
      </p:sp>
      <p:sp>
        <p:nvSpPr>
          <p:cNvPr id="42" name="Text Box 16">
            <a:extLst>
              <a:ext uri="{FF2B5EF4-FFF2-40B4-BE49-F238E27FC236}">
                <a16:creationId xmlns:a16="http://schemas.microsoft.com/office/drawing/2014/main" id="{B927EDF9-B8F9-49B1-83F2-20986F7452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1198" y="625497"/>
            <a:ext cx="158960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ru-RU" altLang="ru-RU" sz="1600" b="1" dirty="0"/>
              <a:t>Ненормализованные</a:t>
            </a:r>
          </a:p>
        </p:txBody>
      </p:sp>
    </p:spTree>
    <p:extLst>
      <p:ext uri="{BB962C8B-B14F-4D97-AF65-F5344CB8AC3E}">
        <p14:creationId xmlns:p14="http://schemas.microsoft.com/office/powerpoint/2010/main" val="14106624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107504" y="39584"/>
            <a:ext cx="8855968" cy="443934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ru-RU" altLang="ru-RU" sz="2000" b="1" dirty="0">
                <a:solidFill>
                  <a:srgbClr val="CE2816"/>
                </a:solidFill>
              </a:rPr>
              <a:t>Понятие о </a:t>
            </a:r>
            <a:r>
              <a:rPr lang="ru-RU" altLang="ru-RU" sz="2000" b="1" dirty="0" err="1">
                <a:solidFill>
                  <a:srgbClr val="CE2816"/>
                </a:solidFill>
              </a:rPr>
              <a:t>денормализации</a:t>
            </a:r>
            <a:endParaRPr lang="ru-RU" sz="2000" b="1" dirty="0">
              <a:solidFill>
                <a:srgbClr val="000099"/>
              </a:solidFill>
              <a:latin typeface="Arial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70255E4-54A1-4BAF-A2AA-A16678C54195}"/>
              </a:ext>
            </a:extLst>
          </p:cNvPr>
          <p:cNvSpPr txBox="1">
            <a:spLocks noChangeArrowheads="1"/>
          </p:cNvSpPr>
          <p:nvPr/>
        </p:nvSpPr>
        <p:spPr>
          <a:xfrm>
            <a:off x="755576" y="461650"/>
            <a:ext cx="7488832" cy="4198332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360000"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Как известно, база данных это не только то, что в ней содержится, но и то, </a:t>
            </a:r>
            <a:r>
              <a:rPr lang="ru-RU" altLang="ru-RU" sz="1400" b="1" dirty="0">
                <a:solidFill>
                  <a:srgbClr val="000099"/>
                </a:solidFill>
              </a:rPr>
              <a:t>что в ней можно спросить</a:t>
            </a:r>
            <a:r>
              <a:rPr lang="ru-RU" altLang="ru-RU" sz="1400" dirty="0">
                <a:solidFill>
                  <a:srgbClr val="000099"/>
                </a:solidFill>
              </a:rPr>
              <a:t> и </a:t>
            </a:r>
            <a:r>
              <a:rPr lang="ru-RU" altLang="ru-RU" sz="1400" b="1" dirty="0">
                <a:solidFill>
                  <a:srgbClr val="000099"/>
                </a:solidFill>
              </a:rPr>
              <a:t>что фактически спрашивают. </a:t>
            </a:r>
          </a:p>
          <a:p>
            <a:pPr marL="0" indent="360000"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Во всех возможных вариантах семантики моделей данных отображается только аспект получения правильного результата, но не время исполнения, не размерные параметры (число кортежей, объём данных ширина строки и т.д.). В реализациях же</a:t>
            </a:r>
            <a:r>
              <a:rPr lang="ru-RU" altLang="ru-RU" sz="1400" b="1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семантика расширяется и время выполнения -- важнейший параметр. </a:t>
            </a:r>
          </a:p>
          <a:p>
            <a:pPr marL="0" indent="360000"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Нормализация повышает производительность  операций манипулирования данными и простых запросов, не требующих соединения данных из многих таблиц.</a:t>
            </a:r>
          </a:p>
          <a:p>
            <a:pPr marL="0" indent="360000"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Анализ потока запросов может показать, что для повышения производительности схема  нормализованной базы нуждается в преобразовании, не соответствующем требованиям нормализации. Такие преобразования называют </a:t>
            </a:r>
            <a:r>
              <a:rPr lang="ru-RU" altLang="ru-RU" sz="1400" b="1" dirty="0" err="1">
                <a:solidFill>
                  <a:srgbClr val="000099"/>
                </a:solidFill>
              </a:rPr>
              <a:t>денормализацией</a:t>
            </a:r>
            <a:r>
              <a:rPr lang="ru-RU" altLang="ru-RU" sz="1400" b="1" dirty="0">
                <a:solidFill>
                  <a:srgbClr val="000099"/>
                </a:solidFill>
              </a:rPr>
              <a:t>.</a:t>
            </a:r>
          </a:p>
          <a:p>
            <a:pPr marL="0" indent="360000" algn="just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Как правило, </a:t>
            </a:r>
            <a:r>
              <a:rPr lang="ru-RU" altLang="ru-RU" sz="1400" dirty="0" err="1">
                <a:solidFill>
                  <a:srgbClr val="000099"/>
                </a:solidFill>
              </a:rPr>
              <a:t>денормализация</a:t>
            </a:r>
            <a:r>
              <a:rPr lang="ru-RU" altLang="ru-RU" sz="1400" dirty="0">
                <a:solidFill>
                  <a:srgbClr val="000099"/>
                </a:solidFill>
              </a:rPr>
              <a:t> ускоряет некоторые запросы, но  замедляет и усложняет  манипулирование данными.</a:t>
            </a:r>
            <a:endParaRPr lang="ru-RU" altLang="ru-RU" sz="1400" dirty="0">
              <a:solidFill>
                <a:srgbClr val="000099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819208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39584"/>
            <a:ext cx="9144000" cy="443934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ru-RU" altLang="ru-RU" sz="2000" b="1" dirty="0">
                <a:solidFill>
                  <a:srgbClr val="CE2816"/>
                </a:solidFill>
              </a:rPr>
              <a:t>Пример </a:t>
            </a:r>
            <a:r>
              <a:rPr lang="ru-RU" altLang="ru-RU" sz="2000" b="1" dirty="0" err="1">
                <a:solidFill>
                  <a:srgbClr val="CE2816"/>
                </a:solidFill>
              </a:rPr>
              <a:t>денормализации</a:t>
            </a:r>
            <a:endParaRPr lang="ru-RU" sz="2000" b="1" dirty="0">
              <a:solidFill>
                <a:srgbClr val="000099"/>
              </a:solidFill>
              <a:latin typeface="Arial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95272A7-4710-4527-AACA-D469F2B1C9D1}"/>
              </a:ext>
            </a:extLst>
          </p:cNvPr>
          <p:cNvSpPr txBox="1"/>
          <p:nvPr/>
        </p:nvSpPr>
        <p:spPr>
          <a:xfrm>
            <a:off x="755576" y="483518"/>
            <a:ext cx="7776864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0000" indent="360000" eaLnBrk="1" hangingPunct="1">
              <a:spcAft>
                <a:spcPts val="600"/>
              </a:spcAft>
              <a:buFontTx/>
              <a:buNone/>
            </a:pPr>
            <a:r>
              <a:rPr lang="ru-RU" altLang="ru-RU" sz="1400" b="1" dirty="0">
                <a:solidFill>
                  <a:srgbClr val="000099"/>
                </a:solidFill>
              </a:rPr>
              <a:t>Так называемая </a:t>
            </a:r>
            <a:r>
              <a:rPr lang="ru-RU" altLang="ru-RU" sz="1400" b="1" dirty="0" err="1">
                <a:solidFill>
                  <a:srgbClr val="000099"/>
                </a:solidFill>
              </a:rPr>
              <a:t>сверхномализация</a:t>
            </a:r>
            <a:r>
              <a:rPr lang="ru-RU" altLang="ru-RU" sz="1400" b="1" dirty="0">
                <a:solidFill>
                  <a:srgbClr val="000099"/>
                </a:solidFill>
              </a:rPr>
              <a:t>. </a:t>
            </a:r>
          </a:p>
          <a:p>
            <a:pPr marL="360000" indent="360000" eaLnBrk="1" hangingPunct="1">
              <a:spcAft>
                <a:spcPts val="6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Обнаружено, что запросы к проблемной таблице </a:t>
            </a:r>
            <a:r>
              <a:rPr lang="en-US" altLang="ru-RU" sz="1400" dirty="0">
                <a:solidFill>
                  <a:srgbClr val="000099"/>
                </a:solidFill>
              </a:rPr>
              <a:t>Tab</a:t>
            </a:r>
            <a:r>
              <a:rPr lang="ru-RU" altLang="ru-RU" sz="1400" dirty="0">
                <a:solidFill>
                  <a:srgbClr val="000099"/>
                </a:solidFill>
              </a:rPr>
              <a:t>1 обращаются чаще к коротким столбцам 1, 2, 5, 6 шириной, например, по 5 байт, чем к широким столбцам 3 и 4 шириной 12 кбайт и 64 кбайт, соответственно. Ключ образуют столбцы 1 и 2.</a:t>
            </a:r>
          </a:p>
          <a:p>
            <a:pPr marL="360000" indent="360000" eaLnBrk="1" hangingPunct="1">
              <a:spcAft>
                <a:spcPts val="6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Проведем </a:t>
            </a:r>
            <a:r>
              <a:rPr lang="ru-RU" altLang="ru-RU" sz="1400" b="1" dirty="0" err="1">
                <a:solidFill>
                  <a:srgbClr val="000099"/>
                </a:solidFill>
              </a:rPr>
              <a:t>денормализацию</a:t>
            </a:r>
            <a:r>
              <a:rPr lang="ru-RU" altLang="ru-RU" sz="1400" dirty="0">
                <a:solidFill>
                  <a:srgbClr val="000099"/>
                </a:solidFill>
              </a:rPr>
              <a:t>. Разделим таблицу на две –  </a:t>
            </a:r>
            <a:r>
              <a:rPr lang="en-US" altLang="ru-RU" sz="1400" dirty="0">
                <a:solidFill>
                  <a:srgbClr val="000099"/>
                </a:solidFill>
              </a:rPr>
              <a:t>Tab</a:t>
            </a:r>
            <a:r>
              <a:rPr lang="ru-RU" altLang="ru-RU" sz="1400" dirty="0">
                <a:solidFill>
                  <a:srgbClr val="000099"/>
                </a:solidFill>
              </a:rPr>
              <a:t>1_</a:t>
            </a:r>
            <a:r>
              <a:rPr lang="en-US" altLang="ru-RU" sz="1400" dirty="0">
                <a:solidFill>
                  <a:srgbClr val="000099"/>
                </a:solidFill>
              </a:rPr>
              <a:t>1</a:t>
            </a:r>
            <a:r>
              <a:rPr lang="ru-RU" altLang="ru-RU" sz="1400" dirty="0">
                <a:solidFill>
                  <a:srgbClr val="000099"/>
                </a:solidFill>
              </a:rPr>
              <a:t>,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включающую широкие  столбцы 3, 4, и </a:t>
            </a:r>
            <a:r>
              <a:rPr lang="en-US" altLang="ru-RU" sz="1400" dirty="0">
                <a:solidFill>
                  <a:srgbClr val="000099"/>
                </a:solidFill>
              </a:rPr>
              <a:t>Tab</a:t>
            </a:r>
            <a:r>
              <a:rPr lang="ru-RU" altLang="ru-RU" sz="1400" dirty="0">
                <a:solidFill>
                  <a:srgbClr val="000099"/>
                </a:solidFill>
              </a:rPr>
              <a:t>1_</a:t>
            </a:r>
            <a:r>
              <a:rPr lang="en-US" altLang="ru-RU" sz="1400" dirty="0">
                <a:solidFill>
                  <a:srgbClr val="000099"/>
                </a:solidFill>
              </a:rPr>
              <a:t>2</a:t>
            </a:r>
            <a:r>
              <a:rPr lang="ru-RU" altLang="ru-RU" sz="1400" dirty="0">
                <a:solidFill>
                  <a:srgbClr val="000099"/>
                </a:solidFill>
              </a:rPr>
              <a:t> с узкими столбцами. Ключ у новых таблиц тот же. Скорость запросов извлекающих столбцы 1, 2, 5, 6 возрастет, но теперь вместо одной команды вставки, удаления  и обновления исходной таблицы необходимо выполнять по две соответствующих команды для </a:t>
            </a:r>
            <a:r>
              <a:rPr lang="en-US" altLang="ru-RU" sz="1400" dirty="0">
                <a:solidFill>
                  <a:srgbClr val="000099"/>
                </a:solidFill>
              </a:rPr>
              <a:t>Tab</a:t>
            </a:r>
            <a:r>
              <a:rPr lang="ru-RU" altLang="ru-RU" sz="1400" dirty="0">
                <a:solidFill>
                  <a:srgbClr val="000099"/>
                </a:solidFill>
              </a:rPr>
              <a:t>1_</a:t>
            </a:r>
            <a:r>
              <a:rPr lang="en-US" altLang="ru-RU" sz="1400" dirty="0">
                <a:solidFill>
                  <a:srgbClr val="000099"/>
                </a:solidFill>
              </a:rPr>
              <a:t>1 </a:t>
            </a:r>
            <a:r>
              <a:rPr lang="ru-RU" altLang="ru-RU" sz="1400" dirty="0">
                <a:solidFill>
                  <a:srgbClr val="000099"/>
                </a:solidFill>
              </a:rPr>
              <a:t>и </a:t>
            </a:r>
            <a:r>
              <a:rPr lang="en-US" altLang="ru-RU" sz="1400" dirty="0">
                <a:solidFill>
                  <a:srgbClr val="000099"/>
                </a:solidFill>
              </a:rPr>
              <a:t>Tab</a:t>
            </a:r>
            <a:r>
              <a:rPr lang="ru-RU" altLang="ru-RU" sz="1400" dirty="0">
                <a:solidFill>
                  <a:srgbClr val="000099"/>
                </a:solidFill>
              </a:rPr>
              <a:t>1_</a:t>
            </a:r>
            <a:r>
              <a:rPr lang="en-US" altLang="ru-RU" sz="1400" dirty="0">
                <a:solidFill>
                  <a:srgbClr val="000099"/>
                </a:solidFill>
              </a:rPr>
              <a:t>2</a:t>
            </a:r>
            <a:r>
              <a:rPr lang="ru-RU" altLang="ru-RU" sz="1400" dirty="0">
                <a:solidFill>
                  <a:srgbClr val="000099"/>
                </a:solidFill>
              </a:rPr>
              <a:t>, причём </a:t>
            </a:r>
            <a:r>
              <a:rPr lang="ru-RU" altLang="ru-RU" sz="1400" b="1" dirty="0">
                <a:solidFill>
                  <a:srgbClr val="000099"/>
                </a:solidFill>
              </a:rPr>
              <a:t>обе команды должны быть выполнены обязательно.</a:t>
            </a:r>
            <a:endParaRPr lang="ru-RU" altLang="ru-RU" sz="1400" dirty="0">
              <a:solidFill>
                <a:srgbClr val="000099"/>
              </a:solidFill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520438B-38E7-4241-AC73-159C748588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8024" y="4170227"/>
            <a:ext cx="4248472" cy="4439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200" dirty="0"/>
              <a:t>Обратите внимание на то, что между </a:t>
            </a:r>
            <a:r>
              <a:rPr lang="en-US" altLang="ru-RU" sz="1200" dirty="0"/>
              <a:t>Tab1</a:t>
            </a:r>
            <a:r>
              <a:rPr lang="ru-RU" altLang="ru-RU" sz="1200" dirty="0"/>
              <a:t>_</a:t>
            </a:r>
            <a:r>
              <a:rPr lang="en-US" altLang="ru-RU" sz="1200" dirty="0"/>
              <a:t>1</a:t>
            </a:r>
            <a:r>
              <a:rPr lang="ru-RU" altLang="ru-RU" sz="1200" dirty="0"/>
              <a:t> и</a:t>
            </a:r>
            <a:r>
              <a:rPr lang="en-US" altLang="ru-RU" sz="1200" dirty="0"/>
              <a:t> Tab1</a:t>
            </a:r>
            <a:r>
              <a:rPr lang="ru-RU" altLang="ru-RU" sz="1200" dirty="0"/>
              <a:t>_</a:t>
            </a:r>
            <a:r>
              <a:rPr lang="en-US" altLang="ru-RU" sz="1200" dirty="0"/>
              <a:t>2</a:t>
            </a:r>
            <a:endParaRPr lang="ru-RU" altLang="ru-RU" sz="1200" dirty="0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200" dirty="0"/>
              <a:t>использована редко встречающаяся связь 1:1</a:t>
            </a:r>
            <a:r>
              <a:rPr lang="en-US" altLang="ru-RU" sz="1200" dirty="0"/>
              <a:t> </a:t>
            </a:r>
            <a:r>
              <a:rPr lang="ru-RU" altLang="ru-RU" sz="1200" dirty="0"/>
              <a:t> 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59F4AACF-3E6B-4FB6-9B8A-B67D6EA1A2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4088" y="2658958"/>
            <a:ext cx="2088654" cy="346579"/>
          </a:xfrm>
          <a:prstGeom prst="wedgeRoundRectCallout">
            <a:avLst>
              <a:gd name="adj1" fmla="val -75534"/>
              <a:gd name="adj2" fmla="val -35502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400" dirty="0"/>
              <a:t>А как этого добиться?</a:t>
            </a:r>
          </a:p>
        </p:txBody>
      </p:sp>
      <p:graphicFrame>
        <p:nvGraphicFramePr>
          <p:cNvPr id="2" name="Таблица 2">
            <a:extLst>
              <a:ext uri="{FF2B5EF4-FFF2-40B4-BE49-F238E27FC236}">
                <a16:creationId xmlns:a16="http://schemas.microsoft.com/office/drawing/2014/main" id="{207382D2-4105-4F99-9725-860F718CFB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85417"/>
              </p:ext>
            </p:extLst>
          </p:nvPr>
        </p:nvGraphicFramePr>
        <p:xfrm>
          <a:off x="1187624" y="3153878"/>
          <a:ext cx="7344815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14221559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350730733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83984748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val="4142681475"/>
                    </a:ext>
                  </a:extLst>
                </a:gridCol>
                <a:gridCol w="604050">
                  <a:extLst>
                    <a:ext uri="{9D8B030D-6E8A-4147-A177-3AD203B41FA5}">
                      <a16:colId xmlns:a16="http://schemas.microsoft.com/office/drawing/2014/main" val="1997309166"/>
                    </a:ext>
                  </a:extLst>
                </a:gridCol>
                <a:gridCol w="404061">
                  <a:extLst>
                    <a:ext uri="{9D8B030D-6E8A-4147-A177-3AD203B41FA5}">
                      <a16:colId xmlns:a16="http://schemas.microsoft.com/office/drawing/2014/main" val="1862962217"/>
                    </a:ext>
                  </a:extLst>
                </a:gridCol>
              </a:tblGrid>
              <a:tr h="242622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 PK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 PK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804827"/>
                  </a:ext>
                </a:extLst>
              </a:tr>
            </a:tbl>
          </a:graphicData>
        </a:graphic>
      </p:graphicFrame>
      <p:graphicFrame>
        <p:nvGraphicFramePr>
          <p:cNvPr id="9" name="Таблица 2">
            <a:extLst>
              <a:ext uri="{FF2B5EF4-FFF2-40B4-BE49-F238E27FC236}">
                <a16:creationId xmlns:a16="http://schemas.microsoft.com/office/drawing/2014/main" id="{23768C25-C89E-48F2-B4EF-C23B4ED127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9324496"/>
              </p:ext>
            </p:extLst>
          </p:nvPr>
        </p:nvGraphicFramePr>
        <p:xfrm>
          <a:off x="1187624" y="3779617"/>
          <a:ext cx="6336704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14221559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350730733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83984748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val="4142681475"/>
                    </a:ext>
                  </a:extLst>
                </a:gridCol>
              </a:tblGrid>
              <a:tr h="232293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 PK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 PK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804827"/>
                  </a:ext>
                </a:extLst>
              </a:tr>
            </a:tbl>
          </a:graphicData>
        </a:graphic>
      </p:graphicFrame>
      <p:graphicFrame>
        <p:nvGraphicFramePr>
          <p:cNvPr id="10" name="Таблица 2">
            <a:extLst>
              <a:ext uri="{FF2B5EF4-FFF2-40B4-BE49-F238E27FC236}">
                <a16:creationId xmlns:a16="http://schemas.microsoft.com/office/drawing/2014/main" id="{541B42F0-98E6-44BC-8188-5819E045DB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284897"/>
              </p:ext>
            </p:extLst>
          </p:nvPr>
        </p:nvGraphicFramePr>
        <p:xfrm>
          <a:off x="1187624" y="4279974"/>
          <a:ext cx="2232247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14221559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350730733"/>
                    </a:ext>
                  </a:extLst>
                </a:gridCol>
                <a:gridCol w="604050">
                  <a:extLst>
                    <a:ext uri="{9D8B030D-6E8A-4147-A177-3AD203B41FA5}">
                      <a16:colId xmlns:a16="http://schemas.microsoft.com/office/drawing/2014/main" val="1997309166"/>
                    </a:ext>
                  </a:extLst>
                </a:gridCol>
                <a:gridCol w="404061">
                  <a:extLst>
                    <a:ext uri="{9D8B030D-6E8A-4147-A177-3AD203B41FA5}">
                      <a16:colId xmlns:a16="http://schemas.microsoft.com/office/drawing/2014/main" val="1862962217"/>
                    </a:ext>
                  </a:extLst>
                </a:gridCol>
              </a:tblGrid>
              <a:tr h="248472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 PK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 PK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80482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FB92BA2C-B67E-4555-A6B2-D1553BF2B871}"/>
              </a:ext>
            </a:extLst>
          </p:cNvPr>
          <p:cNvSpPr txBox="1"/>
          <p:nvPr/>
        </p:nvSpPr>
        <p:spPr>
          <a:xfrm>
            <a:off x="395536" y="3776640"/>
            <a:ext cx="8827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ru-RU" sz="1400" b="1" dirty="0"/>
              <a:t>Tab</a:t>
            </a:r>
            <a:r>
              <a:rPr lang="ru-RU" altLang="ru-RU" sz="1400" b="1" dirty="0"/>
              <a:t>1_</a:t>
            </a:r>
            <a:r>
              <a:rPr lang="en-US" altLang="ru-RU" sz="1400" b="1" dirty="0"/>
              <a:t>1 </a:t>
            </a:r>
            <a:endParaRPr lang="ru-RU" sz="14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AD4051-932B-4A83-96DF-86BE5819E76D}"/>
              </a:ext>
            </a:extLst>
          </p:cNvPr>
          <p:cNvSpPr txBox="1"/>
          <p:nvPr/>
        </p:nvSpPr>
        <p:spPr>
          <a:xfrm>
            <a:off x="395536" y="4276997"/>
            <a:ext cx="8827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ru-RU" sz="1400" b="1" dirty="0"/>
              <a:t>Tab</a:t>
            </a:r>
            <a:r>
              <a:rPr lang="ru-RU" altLang="ru-RU" sz="1400" b="1" dirty="0"/>
              <a:t>1_</a:t>
            </a:r>
            <a:r>
              <a:rPr lang="en-US" altLang="ru-RU" sz="1400" b="1" dirty="0"/>
              <a:t>2 </a:t>
            </a:r>
            <a:endParaRPr lang="ru-RU" sz="14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9ED3FC-C415-43B9-81F9-13B139FC2506}"/>
              </a:ext>
            </a:extLst>
          </p:cNvPr>
          <p:cNvSpPr txBox="1"/>
          <p:nvPr/>
        </p:nvSpPr>
        <p:spPr>
          <a:xfrm>
            <a:off x="395536" y="3156782"/>
            <a:ext cx="8827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ru-RU" sz="1400" b="1" dirty="0"/>
              <a:t>Tab</a:t>
            </a:r>
            <a:r>
              <a:rPr lang="ru-RU" altLang="ru-RU" sz="1400" b="1" dirty="0"/>
              <a:t>1_</a:t>
            </a:r>
            <a:r>
              <a:rPr lang="en-US" altLang="ru-RU" sz="1400" b="1" dirty="0"/>
              <a:t>1 </a:t>
            </a:r>
            <a:endParaRPr lang="ru-RU" sz="14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B8433E-A9DA-42B4-9BFA-35E8C9A77E4F}"/>
              </a:ext>
            </a:extLst>
          </p:cNvPr>
          <p:cNvSpPr txBox="1"/>
          <p:nvPr/>
        </p:nvSpPr>
        <p:spPr>
          <a:xfrm>
            <a:off x="1181588" y="2826577"/>
            <a:ext cx="24398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b="1" dirty="0"/>
              <a:t>До </a:t>
            </a:r>
            <a:r>
              <a:rPr lang="ru-RU" sz="1400" b="1" dirty="0" err="1"/>
              <a:t>денормализации</a:t>
            </a:r>
            <a:endParaRPr lang="ru-RU" sz="1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A798A3-95E2-42D1-A817-6269004EA0E1}"/>
              </a:ext>
            </a:extLst>
          </p:cNvPr>
          <p:cNvSpPr txBox="1"/>
          <p:nvPr/>
        </p:nvSpPr>
        <p:spPr>
          <a:xfrm>
            <a:off x="1083803" y="3471840"/>
            <a:ext cx="24398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b="1" dirty="0"/>
              <a:t>После </a:t>
            </a:r>
            <a:r>
              <a:rPr lang="ru-RU" sz="1400" b="1" dirty="0" err="1"/>
              <a:t>денормализации</a:t>
            </a:r>
            <a:endParaRPr lang="ru-RU" sz="1400" b="1" dirty="0"/>
          </a:p>
        </p:txBody>
      </p:sp>
    </p:spTree>
    <p:extLst>
      <p:ext uri="{BB962C8B-B14F-4D97-AF65-F5344CB8AC3E}">
        <p14:creationId xmlns:p14="http://schemas.microsoft.com/office/powerpoint/2010/main" val="13654827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>
                <a:srgbClr val="CE2816"/>
              </a:buClr>
              <a:buFont typeface="Arial" panose="020B0604020202020204" pitchFamily="34" charset="0"/>
              <a:buNone/>
            </a:pPr>
            <a:r>
              <a:rPr lang="ru-RU" sz="2000" b="1" dirty="0">
                <a:solidFill>
                  <a:srgbClr val="CC3300"/>
                </a:solidFill>
              </a:rPr>
              <a:t>Нисходящая </a:t>
            </a:r>
            <a:r>
              <a:rPr lang="ru-RU" sz="2000" b="1" dirty="0" err="1">
                <a:solidFill>
                  <a:srgbClr val="CC3300"/>
                </a:solidFill>
              </a:rPr>
              <a:t>денормализация</a:t>
            </a:r>
            <a:endParaRPr lang="en-GB" altLang="ru-RU" sz="2000" b="1" dirty="0">
              <a:solidFill>
                <a:srgbClr val="CC3300"/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ED72DDB-EB41-4733-96DE-81AA2CBD7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496634"/>
            <a:ext cx="1952307" cy="2617285"/>
          </a:xfrm>
          <a:prstGeom prst="rect">
            <a:avLst/>
          </a:prstGeom>
        </p:spPr>
      </p:pic>
      <p:sp>
        <p:nvSpPr>
          <p:cNvPr id="8" name="Объект 3">
            <a:extLst>
              <a:ext uri="{FF2B5EF4-FFF2-40B4-BE49-F238E27FC236}">
                <a16:creationId xmlns:a16="http://schemas.microsoft.com/office/drawing/2014/main" id="{46A1CEE3-0BC9-4A53-929F-7297BAF7A9FC}"/>
              </a:ext>
            </a:extLst>
          </p:cNvPr>
          <p:cNvSpPr>
            <a:spLocks noGrp="1"/>
          </p:cNvSpPr>
          <p:nvPr/>
        </p:nvSpPr>
        <p:spPr>
          <a:xfrm>
            <a:off x="1079612" y="3435846"/>
            <a:ext cx="6984776" cy="1008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1400" dirty="0">
                <a:solidFill>
                  <a:srgbClr val="000099"/>
                </a:solidFill>
              </a:rPr>
              <a:t>Имеет смысл только если столбец </a:t>
            </a:r>
            <a:r>
              <a:rPr lang="en-US" sz="1400" b="1" dirty="0"/>
              <a:t>Name</a:t>
            </a:r>
            <a:r>
              <a:rPr lang="en-US" sz="1400" dirty="0">
                <a:solidFill>
                  <a:srgbClr val="000099"/>
                </a:solidFill>
              </a:rPr>
              <a:t> </a:t>
            </a:r>
            <a:r>
              <a:rPr lang="ru-RU" sz="1400" dirty="0">
                <a:solidFill>
                  <a:srgbClr val="000099"/>
                </a:solidFill>
              </a:rPr>
              <a:t>часто используется в запросах к таблице </a:t>
            </a:r>
            <a:r>
              <a:rPr lang="en-US" sz="1400" b="1" dirty="0"/>
              <a:t>Order_2</a:t>
            </a:r>
            <a:r>
              <a:rPr lang="ru-RU" sz="1400" dirty="0">
                <a:solidFill>
                  <a:srgbClr val="000099"/>
                </a:solidFill>
              </a:rPr>
              <a:t>, когда эти запросы критические, то есть используют  достаточно много ресурсов. Соединение таблиц даст тот же результат, но запрос будет работать медленнее.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57274A7-A988-4919-A4CF-9DEA778A3D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120" y="496634"/>
            <a:ext cx="1952307" cy="2706981"/>
          </a:xfrm>
          <a:prstGeom prst="rect">
            <a:avLst/>
          </a:prstGeom>
        </p:spPr>
      </p:pic>
      <p:cxnSp>
        <p:nvCxnSpPr>
          <p:cNvPr id="10" name="Соединитель: изогнутый 9">
            <a:extLst>
              <a:ext uri="{FF2B5EF4-FFF2-40B4-BE49-F238E27FC236}">
                <a16:creationId xmlns:a16="http://schemas.microsoft.com/office/drawing/2014/main" id="{24A0DC6E-6CF5-4EE3-8C3B-5BCDC140D3F5}"/>
              </a:ext>
            </a:extLst>
          </p:cNvPr>
          <p:cNvCxnSpPr>
            <a:cxnSpLocks/>
          </p:cNvCxnSpPr>
          <p:nvPr/>
        </p:nvCxnSpPr>
        <p:spPr>
          <a:xfrm rot="5400000">
            <a:off x="5256076" y="1671650"/>
            <a:ext cx="1728192" cy="360040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5384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>
                <a:srgbClr val="CE2816"/>
              </a:buClr>
              <a:buFont typeface="Arial" panose="020B0604020202020204" pitchFamily="34" charset="0"/>
              <a:buNone/>
            </a:pPr>
            <a:r>
              <a:rPr lang="ru-RU" sz="2000" b="1" dirty="0">
                <a:solidFill>
                  <a:srgbClr val="CC3300"/>
                </a:solidFill>
              </a:rPr>
              <a:t>Восходящая </a:t>
            </a:r>
            <a:r>
              <a:rPr lang="ru-RU" sz="2000" b="1" dirty="0" err="1">
                <a:solidFill>
                  <a:srgbClr val="CC3300"/>
                </a:solidFill>
              </a:rPr>
              <a:t>денормализация</a:t>
            </a:r>
            <a:endParaRPr lang="en-GB" altLang="ru-RU" sz="2000" b="1" dirty="0">
              <a:solidFill>
                <a:srgbClr val="CC3300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3F1C239-67C8-40BD-9410-6BCB190A1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551384"/>
            <a:ext cx="2448272" cy="4040732"/>
          </a:xfrm>
          <a:prstGeom prst="rect">
            <a:avLst/>
          </a:prstGeom>
        </p:spPr>
      </p:pic>
      <p:sp>
        <p:nvSpPr>
          <p:cNvPr id="6" name="Скругленный прямоугольник 49">
            <a:extLst>
              <a:ext uri="{FF2B5EF4-FFF2-40B4-BE49-F238E27FC236}">
                <a16:creationId xmlns:a16="http://schemas.microsoft.com/office/drawing/2014/main" id="{ED43A21F-0EB1-4398-BA3A-54B7A6678927}"/>
              </a:ext>
            </a:extLst>
          </p:cNvPr>
          <p:cNvSpPr/>
          <p:nvPr/>
        </p:nvSpPr>
        <p:spPr>
          <a:xfrm>
            <a:off x="4788024" y="1707654"/>
            <a:ext cx="2712088" cy="93610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600" dirty="0">
                <a:solidFill>
                  <a:srgbClr val="000099"/>
                </a:solidFill>
              </a:rPr>
              <a:t>Сумма заказа </a:t>
            </a:r>
            <a:r>
              <a:rPr lang="en-US" sz="1600" b="1" dirty="0">
                <a:solidFill>
                  <a:schemeClr val="tx1"/>
                </a:solidFill>
              </a:rPr>
              <a:t>total</a:t>
            </a:r>
            <a:r>
              <a:rPr lang="en-US" sz="1600" dirty="0">
                <a:solidFill>
                  <a:srgbClr val="000099"/>
                </a:solidFill>
              </a:rPr>
              <a:t> </a:t>
            </a:r>
            <a:r>
              <a:rPr lang="ru-RU" sz="1600" dirty="0">
                <a:solidFill>
                  <a:srgbClr val="000099"/>
                </a:solidFill>
              </a:rPr>
              <a:t> вычисляется как сумма  строк заказа </a:t>
            </a:r>
            <a:r>
              <a:rPr lang="en-US" sz="1600" b="1" dirty="0">
                <a:solidFill>
                  <a:schemeClr val="tx1"/>
                </a:solidFill>
              </a:rPr>
              <a:t>subtotal</a:t>
            </a:r>
            <a:endParaRPr lang="ru-RU" sz="1600" b="1" dirty="0">
              <a:solidFill>
                <a:schemeClr val="tx1"/>
              </a:solidFill>
            </a:endParaRPr>
          </a:p>
        </p:txBody>
      </p:sp>
      <p:cxnSp>
        <p:nvCxnSpPr>
          <p:cNvPr id="8" name="Соединитель: изогнутый 7">
            <a:extLst>
              <a:ext uri="{FF2B5EF4-FFF2-40B4-BE49-F238E27FC236}">
                <a16:creationId xmlns:a16="http://schemas.microsoft.com/office/drawing/2014/main" id="{6A3AFC33-B88E-4857-990D-AAB8049ABB42}"/>
              </a:ext>
            </a:extLst>
          </p:cNvPr>
          <p:cNvCxnSpPr/>
          <p:nvPr/>
        </p:nvCxnSpPr>
        <p:spPr>
          <a:xfrm rot="5400000" flipH="1" flipV="1">
            <a:off x="1403648" y="2715766"/>
            <a:ext cx="2304256" cy="288032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0782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>
                <a:srgbClr val="CE2816"/>
              </a:buClr>
              <a:buFont typeface="Arial" panose="020B0604020202020204" pitchFamily="34" charset="0"/>
              <a:buNone/>
            </a:pPr>
            <a:r>
              <a:rPr lang="ru-RU" altLang="ru-RU" sz="2000" b="1" dirty="0">
                <a:solidFill>
                  <a:srgbClr val="CE2816"/>
                </a:solidFill>
              </a:rPr>
              <a:t>Заключение</a:t>
            </a:r>
            <a:endParaRPr lang="en-GB" altLang="ru-RU" sz="2000" b="1" dirty="0">
              <a:solidFill>
                <a:srgbClr val="000099"/>
              </a:solidFill>
            </a:endParaRP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3998DD6C-2689-45BB-8917-41467CC8750D}"/>
              </a:ext>
            </a:extLst>
          </p:cNvPr>
          <p:cNvSpPr/>
          <p:nvPr/>
        </p:nvSpPr>
        <p:spPr>
          <a:xfrm>
            <a:off x="755576" y="461651"/>
            <a:ext cx="7776864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Рассмотрены нормальные формы высших порядков 4НФ и 5НФ, основанные на расширении понятия функции – многозначных зависимостях и зависимостях соединения (проекции – соединения). В практике эти формы встречаются очень редко.</a:t>
            </a:r>
          </a:p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Введенное Р. </a:t>
            </a:r>
            <a:r>
              <a:rPr lang="ru-RU" altLang="ru-RU" sz="1400" dirty="0" err="1">
                <a:solidFill>
                  <a:srgbClr val="000099"/>
                </a:solidFill>
              </a:rPr>
              <a:t>Фейгиным</a:t>
            </a:r>
            <a:r>
              <a:rPr lang="ru-RU" altLang="ru-RU" sz="1400" dirty="0">
                <a:solidFill>
                  <a:srgbClr val="000099"/>
                </a:solidFill>
              </a:rPr>
              <a:t> понятие нормальной формы </a:t>
            </a:r>
            <a:r>
              <a:rPr lang="en-US" altLang="ru-RU" sz="1400" dirty="0">
                <a:solidFill>
                  <a:srgbClr val="000099"/>
                </a:solidFill>
              </a:rPr>
              <a:t>“</a:t>
            </a:r>
            <a:r>
              <a:rPr lang="ru-RU" altLang="ru-RU" sz="1400" dirty="0">
                <a:solidFill>
                  <a:srgbClr val="000099"/>
                </a:solidFill>
              </a:rPr>
              <a:t>домен – ключ</a:t>
            </a:r>
            <a:r>
              <a:rPr lang="en-US" altLang="ru-RU" sz="1400" dirty="0">
                <a:solidFill>
                  <a:srgbClr val="000099"/>
                </a:solidFill>
              </a:rPr>
              <a:t>”</a:t>
            </a:r>
            <a:r>
              <a:rPr lang="ru-RU" altLang="ru-RU" sz="1400" dirty="0">
                <a:solidFill>
                  <a:srgbClr val="000099"/>
                </a:solidFill>
              </a:rPr>
              <a:t> не используется при разработке баз данных, однако оно положило конец  дальнейшим поискам нормальных форм. </a:t>
            </a:r>
          </a:p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Процесс разработки схемы базы не заканчивается нормализацией. На следующем этапе следует вспомнить, что база данных это не только то, что в ней хранится, но и то, о чем в ней спрашивают. По результатам анализа критических запросов может быть выполнена частичная </a:t>
            </a:r>
            <a:r>
              <a:rPr lang="ru-RU" altLang="ru-RU" sz="1400" dirty="0" err="1">
                <a:solidFill>
                  <a:srgbClr val="000099"/>
                </a:solidFill>
              </a:rPr>
              <a:t>денормализация</a:t>
            </a:r>
            <a:r>
              <a:rPr lang="ru-RU" altLang="ru-RU" sz="1400" dirty="0">
                <a:solidFill>
                  <a:srgbClr val="000099"/>
                </a:solidFill>
              </a:rPr>
              <a:t> схемы. В результате удается ускорить выполнение некоторого набора запросов, но возрастает время исполнения операторов манипуляции данными и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усложняется, может быть существенно, процедурная часть приложения.</a:t>
            </a:r>
          </a:p>
        </p:txBody>
      </p:sp>
    </p:spTree>
    <p:extLst>
      <p:ext uri="{BB962C8B-B14F-4D97-AF65-F5344CB8AC3E}">
        <p14:creationId xmlns:p14="http://schemas.microsoft.com/office/powerpoint/2010/main" val="30191108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CE2816"/>
              </a:buClr>
              <a:buFont typeface="Arial" panose="020B0604020202020204" pitchFamily="34" charset="0"/>
              <a:buNone/>
            </a:pPr>
            <a:r>
              <a:rPr lang="ru-RU" altLang="ru-RU" sz="2000" b="1" dirty="0">
                <a:solidFill>
                  <a:srgbClr val="C00000"/>
                </a:solidFill>
              </a:rPr>
              <a:t>Основные понятия</a:t>
            </a:r>
            <a:endParaRPr lang="en-GB" altLang="ru-RU" sz="2000" b="1" dirty="0">
              <a:solidFill>
                <a:srgbClr val="C00000"/>
              </a:solidFill>
            </a:endParaRPr>
          </a:p>
        </p:txBody>
      </p:sp>
      <p:pic>
        <p:nvPicPr>
          <p:cNvPr id="6" name="Picture 6" descr="Лек6_1">
            <a:extLst>
              <a:ext uri="{FF2B5EF4-FFF2-40B4-BE49-F238E27FC236}">
                <a16:creationId xmlns:a16="http://schemas.microsoft.com/office/drawing/2014/main" id="{1CC09BAF-8E38-4007-9BE6-34D64034B5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521391"/>
            <a:ext cx="7272808" cy="4100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4081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ru-RU" altLang="ru-RU" sz="2000" b="1" dirty="0">
                <a:solidFill>
                  <a:srgbClr val="CE2816"/>
                </a:solidFill>
              </a:rPr>
              <a:t>Многозначные зависимости</a:t>
            </a:r>
            <a:r>
              <a:rPr lang="en-US" altLang="ru-RU" sz="2000" b="1" dirty="0">
                <a:solidFill>
                  <a:srgbClr val="CE2816"/>
                </a:solidFill>
              </a:rPr>
              <a:t>. </a:t>
            </a:r>
            <a:r>
              <a:rPr lang="ru-RU" altLang="ru-RU" sz="2000" b="1" dirty="0">
                <a:solidFill>
                  <a:srgbClr val="CE2816"/>
                </a:solidFill>
              </a:rPr>
              <a:t>Пример</a:t>
            </a:r>
            <a:endParaRPr lang="ru-RU" sz="2000" b="1" dirty="0">
              <a:solidFill>
                <a:srgbClr val="C00000"/>
              </a:solidFill>
            </a:endParaRPr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D8EB529B-2698-4479-8E37-384121741321}"/>
              </a:ext>
            </a:extLst>
          </p:cNvPr>
          <p:cNvSpPr/>
          <p:nvPr/>
        </p:nvSpPr>
        <p:spPr>
          <a:xfrm>
            <a:off x="827583" y="2996474"/>
            <a:ext cx="7488832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1300" dirty="0">
                <a:solidFill>
                  <a:srgbClr val="000099"/>
                </a:solidFill>
                <a:latin typeface="+mj-lt"/>
              </a:rPr>
              <a:t>Лектор и учебник независимы в том смысле, что возможны любые сочетания их значений.</a:t>
            </a:r>
            <a:r>
              <a:rPr lang="en-US" altLang="ru-RU" sz="1300" dirty="0">
                <a:solidFill>
                  <a:srgbClr val="000099"/>
                </a:solidFill>
                <a:latin typeface="+mj-lt"/>
              </a:rPr>
              <a:t> </a:t>
            </a:r>
            <a:r>
              <a:rPr lang="ru-RU" altLang="ru-RU" sz="1300" dirty="0">
                <a:solidFill>
                  <a:srgbClr val="000099"/>
                </a:solidFill>
                <a:latin typeface="+mj-lt"/>
              </a:rPr>
              <a:t>С одной стороны получена </a:t>
            </a:r>
            <a:r>
              <a:rPr lang="ru-RU" altLang="ru-RU" sz="1300" b="1" dirty="0">
                <a:solidFill>
                  <a:srgbClr val="000099"/>
                </a:solidFill>
                <a:latin typeface="+mj-lt"/>
              </a:rPr>
              <a:t>НФБК</a:t>
            </a:r>
            <a:r>
              <a:rPr lang="ru-RU" altLang="ru-RU" sz="1300" dirty="0">
                <a:solidFill>
                  <a:srgbClr val="000099"/>
                </a:solidFill>
                <a:latin typeface="+mj-lt"/>
              </a:rPr>
              <a:t>, так как имеется единственный ключ и возможны только тривиальные зависимости. С другой стороны налицо избыточность. Имеются аномалии по включению (одного лектора включаем 2 раза) и т.д.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ru-RU" altLang="ru-RU" sz="1300" b="1" u="sng" dirty="0">
                <a:latin typeface="+mj-lt"/>
              </a:rPr>
              <a:t>Замечание 1</a:t>
            </a:r>
            <a:r>
              <a:rPr lang="ru-RU" altLang="ru-RU" sz="1300" b="1" dirty="0">
                <a:latin typeface="+mj-lt"/>
              </a:rPr>
              <a:t>: </a:t>
            </a:r>
            <a:r>
              <a:rPr lang="ru-RU" altLang="ru-RU" sz="1300" dirty="0">
                <a:solidFill>
                  <a:srgbClr val="000099"/>
                </a:solidFill>
                <a:latin typeface="+mj-lt"/>
              </a:rPr>
              <a:t>Обратите внимание, что в </a:t>
            </a:r>
            <a:r>
              <a:rPr lang="ru-RU" altLang="ru-RU" sz="1300" b="1" dirty="0">
                <a:solidFill>
                  <a:srgbClr val="000099"/>
                </a:solidFill>
                <a:latin typeface="+mj-lt"/>
              </a:rPr>
              <a:t>1НФ</a:t>
            </a:r>
            <a:r>
              <a:rPr lang="ru-RU" altLang="ru-RU" sz="1300" dirty="0">
                <a:solidFill>
                  <a:srgbClr val="000099"/>
                </a:solidFill>
                <a:latin typeface="+mj-lt"/>
              </a:rPr>
              <a:t> ключ образуется двумя независимыми столбцами.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ru-RU" altLang="ru-RU" sz="1300" b="1" u="sng" dirty="0">
                <a:latin typeface="+mj-lt"/>
              </a:rPr>
              <a:t>Замечание 2</a:t>
            </a:r>
            <a:r>
              <a:rPr lang="ru-RU" altLang="ru-RU" sz="1300" b="1" dirty="0">
                <a:latin typeface="+mj-lt"/>
              </a:rPr>
              <a:t>: </a:t>
            </a:r>
            <a:r>
              <a:rPr lang="ru-RU" altLang="ru-RU" sz="1300" dirty="0">
                <a:solidFill>
                  <a:srgbClr val="000099"/>
                </a:solidFill>
                <a:latin typeface="+mj-lt"/>
              </a:rPr>
              <a:t>Можно ли независимость атрибутов понимать как наличие между ними связи многие-ко-многим?</a:t>
            </a:r>
            <a:endParaRPr lang="ru-RU" altLang="ru-RU" sz="1300" u="sng" dirty="0">
              <a:solidFill>
                <a:srgbClr val="000099"/>
              </a:solidFill>
              <a:latin typeface="+mj-lt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D6028AD-8AA0-4157-ACFD-C4339521DFFC}"/>
              </a:ext>
            </a:extLst>
          </p:cNvPr>
          <p:cNvPicPr>
            <a:picLocks noGrp="1"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99" y="696290"/>
            <a:ext cx="7592353" cy="2911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AutoShape 8">
            <a:extLst>
              <a:ext uri="{FF2B5EF4-FFF2-40B4-BE49-F238E27FC236}">
                <a16:creationId xmlns:a16="http://schemas.microsoft.com/office/drawing/2014/main" id="{BC6056AE-408F-46E2-A58F-DEBEAC9D743F}"/>
              </a:ext>
            </a:extLst>
          </p:cNvPr>
          <p:cNvSpPr>
            <a:spLocks/>
          </p:cNvSpPr>
          <p:nvPr/>
        </p:nvSpPr>
        <p:spPr bwMode="auto">
          <a:xfrm rot="16200000">
            <a:off x="6407759" y="1026168"/>
            <a:ext cx="288925" cy="3384376"/>
          </a:xfrm>
          <a:prstGeom prst="leftBrace">
            <a:avLst>
              <a:gd name="adj1" fmla="val 77256"/>
              <a:gd name="adj2" fmla="val 50958"/>
            </a:avLst>
          </a:prstGeom>
          <a:ln>
            <a:headEnd/>
            <a:tailEnd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vert="eaVert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11" name="AutoShape 8">
            <a:extLst>
              <a:ext uri="{FF2B5EF4-FFF2-40B4-BE49-F238E27FC236}">
                <a16:creationId xmlns:a16="http://schemas.microsoft.com/office/drawing/2014/main" id="{0825E6EF-796F-4C12-95C0-1045904E37FE}"/>
              </a:ext>
            </a:extLst>
          </p:cNvPr>
          <p:cNvSpPr>
            <a:spLocks/>
          </p:cNvSpPr>
          <p:nvPr/>
        </p:nvSpPr>
        <p:spPr bwMode="auto">
          <a:xfrm rot="16200000">
            <a:off x="1470262" y="1677552"/>
            <a:ext cx="226812" cy="1080119"/>
          </a:xfrm>
          <a:prstGeom prst="leftBrace">
            <a:avLst>
              <a:gd name="adj1" fmla="val 77256"/>
              <a:gd name="adj2" fmla="val 50657"/>
            </a:avLst>
          </a:prstGeom>
          <a:ln>
            <a:headEnd/>
            <a:tailEnd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vert="eaVert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/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82A9B484-D17E-4E0B-A5F6-83AFC902C4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536" y="2331018"/>
            <a:ext cx="576263" cy="2889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PK</a:t>
            </a:r>
            <a:endParaRPr lang="ru-RU" alt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90D3DC64-F6F6-4672-8EF4-E1E4C17808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99" y="425553"/>
            <a:ext cx="7200801" cy="342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300" b="1" u="sng" dirty="0"/>
              <a:t>Особенность</a:t>
            </a:r>
            <a:r>
              <a:rPr lang="ru-RU" altLang="ru-RU" sz="1300" b="1" dirty="0"/>
              <a:t>: </a:t>
            </a:r>
            <a:r>
              <a:rPr lang="ru-RU" altLang="ru-RU" sz="1300" dirty="0">
                <a:solidFill>
                  <a:srgbClr val="000099"/>
                </a:solidFill>
              </a:rPr>
              <a:t>Все учебники обязательны для всех лекторов читающих курс</a:t>
            </a:r>
          </a:p>
        </p:txBody>
      </p:sp>
    </p:spTree>
    <p:extLst>
      <p:ext uri="{BB962C8B-B14F-4D97-AF65-F5344CB8AC3E}">
        <p14:creationId xmlns:p14="http://schemas.microsoft.com/office/powerpoint/2010/main" val="22238502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CE2816"/>
              </a:buClr>
              <a:buFont typeface="Arial" panose="020B0604020202020204" pitchFamily="34" charset="0"/>
              <a:buNone/>
            </a:pPr>
            <a:r>
              <a:rPr lang="ru-RU" altLang="ru-RU" sz="2000" b="1" dirty="0">
                <a:solidFill>
                  <a:srgbClr val="C00000"/>
                </a:solidFill>
              </a:rPr>
              <a:t>Основные понятия</a:t>
            </a:r>
            <a:endParaRPr lang="en-GB" altLang="ru-RU" sz="2000" b="1" dirty="0">
              <a:solidFill>
                <a:srgbClr val="C00000"/>
              </a:solidFill>
            </a:endParaRPr>
          </a:p>
        </p:txBody>
      </p:sp>
      <p:pic>
        <p:nvPicPr>
          <p:cNvPr id="5" name="Picture 4" descr="Лекция6_2">
            <a:extLst>
              <a:ext uri="{FF2B5EF4-FFF2-40B4-BE49-F238E27FC236}">
                <a16:creationId xmlns:a16="http://schemas.microsoft.com/office/drawing/2014/main" id="{D86798A9-5156-4255-8AC3-F1D17D6DA5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3873" y="538714"/>
            <a:ext cx="6176254" cy="4066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93767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CE2816"/>
              </a:buClr>
              <a:buFont typeface="Arial" panose="020B0604020202020204" pitchFamily="34" charset="0"/>
              <a:buNone/>
            </a:pPr>
            <a:r>
              <a:rPr lang="ru-RU" altLang="ru-RU" sz="2000" b="1" dirty="0">
                <a:solidFill>
                  <a:srgbClr val="C00000"/>
                </a:solidFill>
              </a:rPr>
              <a:t>Словарь</a:t>
            </a:r>
            <a:endParaRPr lang="en-GB" altLang="ru-RU" sz="20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>
                <a:extLst>
                  <a:ext uri="{FF2B5EF4-FFF2-40B4-BE49-F238E27FC236}">
                    <a16:creationId xmlns:a16="http://schemas.microsoft.com/office/drawing/2014/main" id="{6A9283EB-6FC4-4911-BFA2-2515C8464835}"/>
                  </a:ext>
                </a:extLst>
              </p:cNvPr>
              <p:cNvSpPr/>
              <p:nvPr/>
            </p:nvSpPr>
            <p:spPr>
              <a:xfrm>
                <a:off x="827584" y="461651"/>
                <a:ext cx="7848872" cy="38972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 algn="just" eaLnBrk="1" hangingPunct="1">
                  <a:spcAft>
                    <a:spcPts val="600"/>
                  </a:spcAft>
                  <a:buFont typeface="Wingdings" panose="05000000000000000000" pitchFamily="2" charset="2"/>
                  <a:buChar char="q"/>
                </a:pPr>
                <a:r>
                  <a:rPr lang="ru-RU" altLang="ru-RU" sz="1400" b="1" dirty="0">
                    <a:solidFill>
                      <a:srgbClr val="000099"/>
                    </a:solidFill>
                  </a:rPr>
                  <a:t>Многозначные зависимости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.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 </a:t>
                </a:r>
              </a:p>
              <a:p>
                <a:pPr algn="just" eaLnBrk="1" hangingPunct="1">
                  <a:spcAft>
                    <a:spcPts val="600"/>
                  </a:spcAft>
                </a:pPr>
                <a:r>
                  <a:rPr lang="en-US" altLang="ru-RU" sz="1400" b="1" dirty="0">
                    <a:solidFill>
                      <a:srgbClr val="000099"/>
                    </a:solidFill>
                  </a:rPr>
                  <a:t>MV-</a:t>
                </a:r>
                <a:r>
                  <a:rPr lang="ru-RU" altLang="ru-RU" sz="1400" b="1" dirty="0">
                    <a:solidFill>
                      <a:srgbClr val="000099"/>
                    </a:solidFill>
                  </a:rPr>
                  <a:t>зависимость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 (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Multivalued dependency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)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: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 Пусть </a:t>
                </a:r>
                <a14:m>
                  <m:oMath xmlns:m="http://schemas.openxmlformats.org/officeDocument/2006/math"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en-US" altLang="ru-RU" sz="1400" dirty="0">
                    <a:solidFill>
                      <a:srgbClr val="000099"/>
                    </a:solidFill>
                  </a:rPr>
                  <a:t> –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отношение, а </a:t>
                </a:r>
                <a14:m>
                  <m:oMath xmlns:m="http://schemas.openxmlformats.org/officeDocument/2006/math">
                    <m:r>
                      <a:rPr lang="en-US" altLang="ru-RU" sz="1400" b="1" i="1" dirty="0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ru-RU" sz="1400" b="1" i="1" dirty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ru-RU" sz="1400" b="1" i="1" dirty="0" smtClean="0"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altLang="ru-RU" sz="1400" b="1" i="1" dirty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ru-RU" sz="1400" b="1" i="1" dirty="0" smtClean="0">
                        <a:latin typeface="Cambria Math" panose="02040503050406030204" pitchFamily="18" charset="0"/>
                      </a:rPr>
                      <m:t>𝒁</m:t>
                    </m:r>
                  </m:oMath>
                </a14:m>
                <a:r>
                  <a:rPr lang="en-US" altLang="ru-RU" sz="1400" dirty="0">
                    <a:solidFill>
                      <a:srgbClr val="000099"/>
                    </a:solidFill>
                  </a:rPr>
                  <a:t> –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непересекающиеся множества его атрибутов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.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 Атрибуты </a:t>
                </a:r>
                <a14:m>
                  <m:oMath xmlns:m="http://schemas.openxmlformats.org/officeDocument/2006/math">
                    <m:r>
                      <a:rPr lang="en-US" altLang="ru-RU" sz="1400" b="1" i="1" dirty="0"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ru-RU" altLang="ru-RU" sz="1400" dirty="0">
                    <a:solidFill>
                      <a:srgbClr val="000099"/>
                    </a:solidFill>
                  </a:rPr>
                  <a:t> и </a:t>
                </a:r>
                <a14:m>
                  <m:oMath xmlns:m="http://schemas.openxmlformats.org/officeDocument/2006/math">
                    <m:r>
                      <a:rPr lang="en-US" altLang="ru-RU" sz="1400" b="1" i="1" dirty="0">
                        <a:latin typeface="Cambria Math" panose="02040503050406030204" pitchFamily="18" charset="0"/>
                      </a:rPr>
                      <m:t>𝒁</m:t>
                    </m:r>
                  </m:oMath>
                </a14:m>
                <a:r>
                  <a:rPr lang="en-US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многозначно зависят от </a:t>
                </a:r>
                <a14:m>
                  <m:oMath xmlns:m="http://schemas.openxmlformats.org/officeDocument/2006/math">
                    <m:r>
                      <a:rPr lang="en-US" altLang="ru-RU" sz="1400" b="1" i="1" dirty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ru-RU" altLang="ru-RU" sz="1400" dirty="0">
                    <a:solidFill>
                      <a:srgbClr val="000099"/>
                    </a:solidFill>
                  </a:rPr>
                  <a:t> (обозначение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ru-RU" sz="1400" b="1" i="1" dirty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ru-RU" sz="1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→→</m:t>
                    </m:r>
                    <m:r>
                      <a:rPr lang="en-US" altLang="ru-RU" sz="1400" b="1" i="1" dirty="0"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altLang="ru-RU" sz="1400" b="1" i="1" dirty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ru-RU" sz="1400" b="1" i="1" dirty="0">
                        <a:latin typeface="Cambria Math" panose="02040503050406030204" pitchFamily="18" charset="0"/>
                      </a:rPr>
                      <m:t>𝒁</m:t>
                    </m:r>
                  </m:oMath>
                </a14:m>
                <a:r>
                  <a:rPr lang="ru-RU" altLang="ru-RU" sz="1400" dirty="0">
                    <a:solidFill>
                      <a:srgbClr val="000099"/>
                    </a:solidFill>
                  </a:rPr>
                  <a:t>) если из того, что в отношении </a:t>
                </a:r>
                <a14:m>
                  <m:oMath xmlns:m="http://schemas.openxmlformats.org/officeDocument/2006/math">
                    <m:r>
                      <a:rPr lang="en-US" altLang="ru-RU" sz="1400" b="1" i="1" dirty="0"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en-US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содержатся кортежи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ru-RU" sz="14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ru-RU" sz="14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altLang="ru-RU" sz="14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1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1400" b="1" i="1" dirty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ru-RU" sz="14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ru-RU" sz="1400" b="1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ru-RU" sz="14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ru-RU" sz="1400" b="1" i="1" dirty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ru-RU" sz="1400" b="1" i="1" dirty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ru-RU" sz="14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ru-RU" sz="1400" b="1" i="1" dirty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ru-RU" sz="1400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ru-RU" sz="1400" b="1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ru-RU" sz="1400" b="1" i="1" dirty="0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</m:oMath>
                </a14:m>
                <a:r>
                  <a:rPr lang="en-US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следует, что в отношении </a:t>
                </a:r>
                <a14:m>
                  <m:oMath xmlns:m="http://schemas.openxmlformats.org/officeDocument/2006/math">
                    <m:r>
                      <a:rPr lang="en-US" altLang="ru-RU" sz="1400" b="1" i="1" dirty="0"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en-US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содержится также кортеж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1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1400" b="1" i="1" dirty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ru-RU" sz="1400" b="1" i="1" dirty="0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altLang="ru-RU" sz="1400" b="1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ru-RU" sz="14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ru-RU" sz="1400" b="1" i="1" dirty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ru-RU" sz="1400" b="1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ru-RU" sz="1400" b="1" i="1" dirty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altLang="ru-RU" sz="1400" b="1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ru-RU" sz="1400" b="1" i="1" dirty="0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</m:oMath>
                </a14:m>
                <a:r>
                  <a:rPr lang="ru-RU" altLang="ru-RU" sz="1400" dirty="0">
                    <a:solidFill>
                      <a:srgbClr val="000099"/>
                    </a:solidFill>
                  </a:rPr>
                  <a:t>. </a:t>
                </a:r>
              </a:p>
              <a:p>
                <a:pPr marL="285750" indent="-285750" algn="just" eaLnBrk="1" hangingPunct="1">
                  <a:spcAft>
                    <a:spcPts val="600"/>
                  </a:spcAft>
                  <a:buFont typeface="Wingdings" panose="05000000000000000000" pitchFamily="2" charset="2"/>
                  <a:buChar char="q"/>
                </a:pPr>
                <a:r>
                  <a:rPr lang="ru-RU" altLang="ru-RU" sz="1400" b="1" dirty="0">
                    <a:solidFill>
                      <a:srgbClr val="000099"/>
                    </a:solidFill>
                  </a:rPr>
                  <a:t>Теорема </a:t>
                </a:r>
                <a:r>
                  <a:rPr lang="ru-RU" altLang="ru-RU" sz="1400" b="1" dirty="0" err="1">
                    <a:solidFill>
                      <a:srgbClr val="000099"/>
                    </a:solidFill>
                  </a:rPr>
                  <a:t>Фейгина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.</a:t>
                </a:r>
              </a:p>
              <a:p>
                <a:pPr algn="just" eaLnBrk="1" hangingPunct="1">
                  <a:spcAft>
                    <a:spcPts val="600"/>
                  </a:spcAft>
                </a:pPr>
                <a:r>
                  <a:rPr lang="ru-RU" altLang="ru-RU" sz="1400" dirty="0">
                    <a:solidFill>
                      <a:srgbClr val="000099"/>
                    </a:solidFill>
                  </a:rPr>
                  <a:t>Пусть на множестве атрибутов </a:t>
                </a:r>
                <a14:m>
                  <m:oMath xmlns:m="http://schemas.openxmlformats.org/officeDocument/2006/math">
                    <m:r>
                      <a:rPr lang="en-US" altLang="ru-RU" sz="1400" b="1" i="1" dirty="0" smtClean="0"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en-US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выделены три непересекающиеся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подмножества </a:t>
                </a:r>
                <a14:m>
                  <m:oMath xmlns:m="http://schemas.openxmlformats.org/officeDocument/2006/math">
                    <m:r>
                      <a:rPr lang="en-US" altLang="ru-RU" sz="1400" b="1" i="1" dirty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ru-RU" sz="1400" b="1" i="1" dirty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ru-RU" sz="1400" b="1" i="1" dirty="0"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altLang="ru-RU" sz="1400" b="1" i="1" dirty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ru-RU" sz="1400" b="1" i="1" dirty="0">
                        <a:latin typeface="Cambria Math" panose="02040503050406030204" pitchFamily="18" charset="0"/>
                      </a:rPr>
                      <m:t>𝒁</m:t>
                    </m:r>
                  </m:oMath>
                </a14:m>
                <a:r>
                  <a:rPr lang="ru-RU" altLang="ru-RU" sz="1400" dirty="0">
                    <a:solidFill>
                      <a:srgbClr val="000099"/>
                    </a:solidFill>
                  </a:rPr>
                  <a:t>. Декомпозиция отношения </a:t>
                </a:r>
                <a14:m>
                  <m:oMath xmlns:m="http://schemas.openxmlformats.org/officeDocument/2006/math">
                    <m:r>
                      <a:rPr lang="en-US" altLang="ru-RU" sz="1400" b="1" i="1" dirty="0"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en-US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на проекции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</m:d>
                  </m:oMath>
                </a14:m>
                <a:r>
                  <a:rPr lang="en-US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и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𝒁</m:t>
                        </m:r>
                      </m:e>
                    </m:d>
                  </m:oMath>
                </a14:m>
                <a:r>
                  <a:rPr lang="en-US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будет декомпозицией без потерь тогда и только тогда, когда имеется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многозначная зависимость </a:t>
                </a:r>
                <a14:m>
                  <m:oMath xmlns:m="http://schemas.openxmlformats.org/officeDocument/2006/math">
                    <m:r>
                      <a:rPr lang="en-US" altLang="ru-RU" sz="1400" b="1" i="1" dirty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ru-RU" sz="1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→→</m:t>
                    </m:r>
                    <m:r>
                      <a:rPr lang="en-US" altLang="ru-RU" sz="1400" b="1" i="1" dirty="0"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altLang="ru-RU" sz="1400" b="1" i="1" dirty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ru-RU" sz="1400" b="1" i="1" dirty="0">
                        <a:latin typeface="Cambria Math" panose="02040503050406030204" pitchFamily="18" charset="0"/>
                      </a:rPr>
                      <m:t>𝒁</m:t>
                    </m:r>
                  </m:oMath>
                </a14:m>
                <a:r>
                  <a:rPr lang="en-US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.</a:t>
                </a:r>
              </a:p>
              <a:p>
                <a:pPr marL="285750" indent="-285750" algn="just" eaLnBrk="1" hangingPunct="1">
                  <a:spcAft>
                    <a:spcPts val="600"/>
                  </a:spcAft>
                  <a:buFont typeface="Wingdings" panose="05000000000000000000" pitchFamily="2" charset="2"/>
                  <a:buChar char="q"/>
                </a:pPr>
                <a:r>
                  <a:rPr lang="ru-RU" altLang="ru-RU" sz="1400" b="1" dirty="0">
                    <a:solidFill>
                      <a:srgbClr val="000099"/>
                    </a:solidFill>
                  </a:rPr>
                  <a:t>Зависимости соединения</a:t>
                </a:r>
                <a:r>
                  <a:rPr lang="en-US" altLang="ru-RU" sz="1400" b="1" dirty="0">
                    <a:solidFill>
                      <a:srgbClr val="000099"/>
                    </a:solidFill>
                  </a:rPr>
                  <a:t>: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Пусть </a:t>
                </a:r>
                <a14:m>
                  <m:oMath xmlns:m="http://schemas.openxmlformats.org/officeDocument/2006/math"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отношение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на множестве атрибутов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1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1400" b="1" i="1" dirty="0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ru-RU" sz="1400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ru-RU" altLang="ru-RU" sz="1400" b="1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ru-RU" sz="1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1400" b="1" i="1" dirty="0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ru-RU" sz="14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ru-RU" altLang="ru-RU" sz="1400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ru-RU" sz="14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altLang="ru-RU" sz="1400" b="1" i="1" dirty="0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ru-RU" sz="1400" b="1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ru-RU" sz="1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1400" b="1" i="1" dirty="0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ru-RU" sz="1400" b="1" i="1" dirty="0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ru-RU" altLang="ru-RU" sz="1400" dirty="0">
                    <a:solidFill>
                      <a:srgbClr val="000099"/>
                    </a:solidFill>
                  </a:rPr>
                  <a:t>, может быть пересекающихся. Отношение </a:t>
                </a:r>
                <a14:m>
                  <m:oMath xmlns:m="http://schemas.openxmlformats.org/officeDocument/2006/math">
                    <m:r>
                      <a:rPr lang="en-US" altLang="ru-RU" sz="1400" b="1" i="1" dirty="0"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ru-RU" altLang="ru-RU" sz="1400" dirty="0">
                    <a:solidFill>
                      <a:srgbClr val="000099"/>
                    </a:solidFill>
                  </a:rPr>
                  <a:t> удовлетворяет </a:t>
                </a:r>
                <a:r>
                  <a:rPr lang="ru-RU" altLang="ru-RU" sz="1400" b="1" i="1" dirty="0">
                    <a:solidFill>
                      <a:srgbClr val="000099"/>
                    </a:solidFill>
                  </a:rPr>
                  <a:t>зависимости</a:t>
                </a:r>
                <a:r>
                  <a:rPr lang="en-US" altLang="ru-RU" sz="1400" b="1" i="1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sz="1400" b="1" i="1" dirty="0">
                    <a:solidFill>
                      <a:srgbClr val="000099"/>
                    </a:solidFill>
                  </a:rPr>
                  <a:t>соединения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 тогда и только тогда, когда оно равносильно соединению всех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своих проекций на подмножества атрибутов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1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1400" b="1" i="1" dirty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ru-RU" sz="1400" b="1" i="1" dirty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ru-RU" altLang="ru-RU" sz="1400" b="1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ru-RU" sz="1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1400" b="1" i="1" dirty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ru-RU" sz="1400" b="1" i="1" dirty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ru-RU" altLang="ru-RU" sz="1400" b="1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ru-RU" sz="1400" b="1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altLang="ru-RU" sz="1400" b="1" i="1" dirty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ru-RU" sz="1400" b="1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ru-RU" sz="1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1400" b="1" i="1" dirty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ru-RU" sz="1400" b="1" i="1" dirty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ru-RU" altLang="ru-RU" sz="1400" dirty="0">
                    <a:solidFill>
                      <a:srgbClr val="000099"/>
                    </a:solidFill>
                  </a:rPr>
                  <a:t>, т.е.</a:t>
                </a:r>
              </a:p>
              <a:p>
                <a:pPr indent="360000" algn="just" eaLnBrk="1" hangingPunct="1">
                  <a:spcAft>
                    <a:spcPts val="600"/>
                  </a:spcAft>
                  <a:buFontTx/>
                  <a:buNone/>
                </a:pPr>
                <a:endParaRPr lang="en-US" altLang="ru-RU" sz="14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indent="360000" algn="just" eaLnBrk="1" hangingPunct="1">
                  <a:spcAft>
                    <a:spcPts val="600"/>
                  </a:spcAft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ru-RU" sz="1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altLang="ru-RU" sz="1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ru-RU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ru-RU" sz="1400" b="1" i="1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𝒑𝒓𝒐</m:t>
                          </m:r>
                          <m:sSub>
                            <m:sSubPr>
                              <m:ctrlPr>
                                <a:rPr lang="en-US" altLang="ru-RU" sz="14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ru-RU" sz="1400" b="1" i="1" dirty="0" err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ru-RU" sz="14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ru-RU" sz="1400" b="1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ru-RU" sz="1400" b="1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𝑨</m:t>
                                      </m:r>
                                    </m:e>
                                    <m:sub>
                                      <m:r>
                                        <a:rPr lang="en-US" altLang="ru-RU" sz="1400" b="1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e>
                              </m:d>
                            </m:sub>
                          </m:sSub>
                          <m:r>
                            <a:rPr lang="en-US" altLang="ru-RU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d>
                      <m:r>
                        <a:rPr lang="en-US" altLang="ru-RU" sz="1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ru-RU" sz="1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𝒋𝒐𝒊𝒏</m:t>
                      </m:r>
                      <m:r>
                        <a:rPr lang="en-US" altLang="ru-RU" sz="1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ru-RU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ru-RU" sz="1400" b="1" i="1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𝒑𝒓𝒐</m:t>
                          </m:r>
                          <m:sSub>
                            <m:sSubPr>
                              <m:ctrlPr>
                                <a:rPr lang="en-US" altLang="ru-RU" sz="14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ru-RU" sz="1400" b="1" i="1" dirty="0" err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ru-RU" sz="14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ru-RU" sz="1400" b="1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ru-RU" sz="1400" b="1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𝑨</m:t>
                                      </m:r>
                                    </m:e>
                                    <m:sub>
                                      <m:r>
                                        <a:rPr lang="en-US" altLang="ru-RU" sz="1400" b="1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</m:e>
                              </m:d>
                            </m:sub>
                          </m:sSub>
                          <m:r>
                            <a:rPr lang="en-US" altLang="ru-RU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ru-RU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d>
                      <m:r>
                        <a:rPr lang="en-US" altLang="ru-RU" sz="1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ru-RU" sz="1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𝒋𝒐𝒊𝒏</m:t>
                      </m:r>
                      <m:r>
                        <a:rPr lang="en-US" altLang="ru-RU" sz="1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… </m:t>
                      </m:r>
                      <m:r>
                        <a:rPr lang="en-US" altLang="ru-RU" sz="1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𝒋𝒐𝒊𝒏</m:t>
                      </m:r>
                      <m:r>
                        <a:rPr lang="en-US" altLang="ru-RU" sz="1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ru-RU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ru-RU" sz="1400" b="1" i="1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𝒑𝒓𝒐</m:t>
                          </m:r>
                          <m:sSub>
                            <m:sSubPr>
                              <m:ctrlPr>
                                <a:rPr lang="en-US" altLang="ru-RU" sz="14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ru-RU" sz="1400" b="1" i="1" dirty="0" err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ru-RU" sz="14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ru-RU" sz="1400" b="1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ru-RU" sz="1400" b="1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𝑨</m:t>
                                      </m:r>
                                    </m:e>
                                    <m:sub>
                                      <m:r>
                                        <a:rPr lang="en-US" altLang="ru-RU" sz="1400" b="1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sub>
                                  </m:sSub>
                                </m:e>
                              </m:d>
                            </m:sub>
                          </m:sSub>
                          <m:r>
                            <a:rPr lang="en-US" altLang="ru-RU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ru-RU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d>
                    </m:oMath>
                  </m:oMathPara>
                </a14:m>
                <a:endParaRPr lang="ru-RU" altLang="ru-RU" sz="1400" b="1" dirty="0">
                  <a:solidFill>
                    <a:srgbClr val="000099"/>
                  </a:solidFill>
                </a:endParaRPr>
              </a:p>
            </p:txBody>
          </p:sp>
        </mc:Choice>
        <mc:Fallback xmlns="">
          <p:sp>
            <p:nvSpPr>
              <p:cNvPr id="5" name="Прямоугольник 4">
                <a:extLst>
                  <a:ext uri="{FF2B5EF4-FFF2-40B4-BE49-F238E27FC236}">
                    <a16:creationId xmlns:a16="http://schemas.microsoft.com/office/drawing/2014/main" id="{6A9283EB-6FC4-4911-BFA2-2515C84648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461651"/>
                <a:ext cx="7848872" cy="3897285"/>
              </a:xfrm>
              <a:prstGeom prst="rect">
                <a:avLst/>
              </a:prstGeom>
              <a:blipFill>
                <a:blip r:embed="rId2"/>
                <a:stretch>
                  <a:fillRect l="-233" t="-313" r="-2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78158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CE2816"/>
              </a:buClr>
              <a:buFont typeface="Arial" panose="020B0604020202020204" pitchFamily="34" charset="0"/>
              <a:buNone/>
            </a:pPr>
            <a:r>
              <a:rPr lang="ru-RU" altLang="ru-RU" sz="2000" b="1" dirty="0">
                <a:solidFill>
                  <a:srgbClr val="C00000"/>
                </a:solidFill>
              </a:rPr>
              <a:t>Словарь</a:t>
            </a:r>
            <a:endParaRPr lang="en-GB" altLang="ru-RU" sz="20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>
                <a:extLst>
                  <a:ext uri="{FF2B5EF4-FFF2-40B4-BE49-F238E27FC236}">
                    <a16:creationId xmlns:a16="http://schemas.microsoft.com/office/drawing/2014/main" id="{6A9283EB-6FC4-4911-BFA2-2515C8464835}"/>
                  </a:ext>
                </a:extLst>
              </p:cNvPr>
              <p:cNvSpPr/>
              <p:nvPr/>
            </p:nvSpPr>
            <p:spPr>
              <a:xfrm>
                <a:off x="755576" y="461651"/>
                <a:ext cx="7776864" cy="32778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 algn="just" eaLnBrk="1" hangingPunct="1">
                  <a:spcAft>
                    <a:spcPts val="600"/>
                  </a:spcAft>
                  <a:buFont typeface="Wingdings" panose="05000000000000000000" pitchFamily="2" charset="2"/>
                  <a:buChar char="q"/>
                </a:pPr>
                <a:r>
                  <a:rPr lang="ru-RU" altLang="ru-RU" sz="1400" b="1" dirty="0">
                    <a:solidFill>
                      <a:srgbClr val="000099"/>
                    </a:solidFill>
                    <a:latin typeface="+mn-lt"/>
                  </a:rPr>
                  <a:t>Нетривиальная зависимость</a:t>
                </a:r>
                <a:r>
                  <a:rPr lang="ru-RU" altLang="ru-RU" sz="1400" dirty="0">
                    <a:solidFill>
                      <a:srgbClr val="000099"/>
                    </a:solidFill>
                    <a:latin typeface="+mn-lt"/>
                  </a:rPr>
                  <a:t> – Зависимость соединения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ru-RU" sz="1400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p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ru-RU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altLang="ru-RU" sz="1400" b="1" i="1" baseline="-250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ru-RU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altLang="ru-RU" sz="1400" b="1" i="1" baseline="-250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ru-RU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…</m:t>
                        </m:r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altLang="ru-RU" sz="1400" b="1" i="1" baseline="-250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</m:oMath>
                </a14:m>
                <a:r>
                  <a:rPr lang="ru-RU" altLang="ru-RU" sz="1400" baseline="-25000" dirty="0">
                    <a:solidFill>
                      <a:srgbClr val="000099"/>
                    </a:solidFill>
                    <a:latin typeface="+mn-lt"/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  <a:latin typeface="+mn-lt"/>
                  </a:rPr>
                  <a:t>называется </a:t>
                </a:r>
                <a:r>
                  <a:rPr lang="ru-RU" altLang="ru-RU" sz="1400" b="1" dirty="0">
                    <a:solidFill>
                      <a:srgbClr val="000099"/>
                    </a:solidFill>
                    <a:latin typeface="+mn-lt"/>
                  </a:rPr>
                  <a:t>нетривиальной зависимостью соединения</a:t>
                </a:r>
                <a:r>
                  <a:rPr lang="ru-RU" altLang="ru-RU" sz="1400" dirty="0">
                    <a:solidFill>
                      <a:srgbClr val="000099"/>
                    </a:solidFill>
                    <a:latin typeface="+mn-lt"/>
                  </a:rPr>
                  <a:t>, если выполняются условия:</a:t>
                </a:r>
              </a:p>
              <a:p>
                <a:pPr marL="742950" lvl="1" indent="-285750" algn="just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ru-RU" altLang="ru-RU" sz="1400" dirty="0">
                    <a:solidFill>
                      <a:srgbClr val="000099"/>
                    </a:solidFill>
                    <a:latin typeface="+mn-lt"/>
                  </a:rPr>
                  <a:t>Одно из множеств атрибутов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1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1400" b="1" i="1" dirty="0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ru-RU" sz="1400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ru-RU" altLang="ru-RU" sz="1400" b="1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ru-RU" sz="1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1400" b="1" i="1" dirty="0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ru-RU" sz="14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ru-RU" altLang="ru-RU" sz="1400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ru-RU" sz="14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altLang="ru-RU" sz="1400" b="1" i="1" dirty="0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ru-RU" sz="1400" b="1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ru-RU" sz="1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1400" b="1" i="1" dirty="0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ru-RU" sz="1400" b="1" i="1" dirty="0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ru-RU" altLang="ru-RU" sz="1400" dirty="0">
                    <a:solidFill>
                      <a:srgbClr val="000099"/>
                    </a:solidFill>
                    <a:latin typeface="+mn-lt"/>
                  </a:rPr>
                  <a:t> не содержит потенциального ключа отношения.</a:t>
                </a:r>
              </a:p>
              <a:p>
                <a:pPr marL="742950" lvl="1" indent="-285750" algn="just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ru-RU" altLang="ru-RU" sz="1400" dirty="0">
                    <a:solidFill>
                      <a:srgbClr val="000099"/>
                    </a:solidFill>
                    <a:latin typeface="+mn-lt"/>
                  </a:rPr>
                  <a:t>Ни одно из множеств атрибутов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1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1400" b="1" i="1" dirty="0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ru-RU" sz="1400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ru-RU" altLang="ru-RU" sz="1400" b="1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ru-RU" sz="1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1400" b="1" i="1" dirty="0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ru-RU" sz="14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ru-RU" altLang="ru-RU" sz="1400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ru-RU" sz="14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altLang="ru-RU" sz="1400" b="1" i="1" dirty="0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ru-RU" sz="1400" b="1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ru-RU" sz="1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1400" b="1" i="1" dirty="0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ru-RU" sz="1400" b="1" i="1" dirty="0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ru-RU" sz="1400" b="1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altLang="ru-RU" sz="1400" dirty="0">
                    <a:solidFill>
                      <a:srgbClr val="000099"/>
                    </a:solidFill>
                    <a:latin typeface="+mn-lt"/>
                  </a:rPr>
                  <a:t>не совпадает со всем множеством атрибутов отношения.</a:t>
                </a:r>
              </a:p>
              <a:p>
                <a:pPr marL="285750" indent="-285750" algn="just" eaLnBrk="1" hangingPunct="1">
                  <a:spcAft>
                    <a:spcPts val="600"/>
                  </a:spcAft>
                  <a:buFont typeface="Wingdings" panose="05000000000000000000" pitchFamily="2" charset="2"/>
                  <a:buChar char="q"/>
                </a:pPr>
                <a:r>
                  <a:rPr lang="ru-RU" altLang="ru-RU" sz="1400" b="1" dirty="0">
                    <a:solidFill>
                      <a:srgbClr val="000099"/>
                    </a:solidFill>
                    <a:latin typeface="+mn-lt"/>
                  </a:rPr>
                  <a:t>5НФ</a:t>
                </a:r>
                <a:r>
                  <a:rPr lang="ru-RU" altLang="ru-RU" sz="1400" dirty="0">
                    <a:solidFill>
                      <a:srgbClr val="000099"/>
                    </a:solidFill>
                    <a:latin typeface="+mn-lt"/>
                  </a:rPr>
                  <a:t> – Отношение находится в </a:t>
                </a:r>
                <a:r>
                  <a:rPr lang="ru-RU" altLang="ru-RU" sz="1400" b="1" dirty="0">
                    <a:solidFill>
                      <a:srgbClr val="000099"/>
                    </a:solidFill>
                    <a:latin typeface="+mn-lt"/>
                  </a:rPr>
                  <a:t>пятой нормальной форме </a:t>
                </a:r>
                <a:r>
                  <a:rPr lang="ru-RU" altLang="ru-RU" sz="1400" dirty="0">
                    <a:solidFill>
                      <a:srgbClr val="000099"/>
                    </a:solidFill>
                    <a:latin typeface="+mn-lt"/>
                  </a:rPr>
                  <a:t>(</a:t>
                </a:r>
                <a:r>
                  <a:rPr lang="ru-RU" altLang="ru-RU" sz="1400" b="1" dirty="0">
                    <a:solidFill>
                      <a:srgbClr val="000099"/>
                    </a:solidFill>
                    <a:latin typeface="+mn-lt"/>
                  </a:rPr>
                  <a:t>5НФ</a:t>
                </a:r>
                <a:r>
                  <a:rPr lang="ru-RU" altLang="ru-RU" sz="1400" dirty="0">
                    <a:solidFill>
                      <a:srgbClr val="000099"/>
                    </a:solidFill>
                    <a:latin typeface="+mn-lt"/>
                  </a:rPr>
                  <a:t>) тогда и только тогда, когда </a:t>
                </a:r>
                <a:r>
                  <a:rPr lang="ru-RU" altLang="ru-RU" sz="1400" b="1" dirty="0">
                    <a:solidFill>
                      <a:srgbClr val="000099"/>
                    </a:solidFill>
                    <a:latin typeface="+mn-lt"/>
                  </a:rPr>
                  <a:t>любая имеющаяся зависимость соединения является тривиальной.</a:t>
                </a:r>
              </a:p>
              <a:p>
                <a:pPr marL="285750" indent="-285750" algn="just" eaLnBrk="1" hangingPunct="1">
                  <a:spcAft>
                    <a:spcPts val="600"/>
                  </a:spcAft>
                  <a:buFont typeface="Wingdings" panose="05000000000000000000" pitchFamily="2" charset="2"/>
                  <a:buChar char="q"/>
                </a:pPr>
                <a:r>
                  <a:rPr lang="ru-RU" altLang="ru-RU" sz="1400" b="1" dirty="0">
                    <a:solidFill>
                      <a:srgbClr val="000099"/>
                    </a:solidFill>
                    <a:latin typeface="+mn-lt"/>
                  </a:rPr>
                  <a:t>НФДК </a:t>
                </a:r>
                <a:r>
                  <a:rPr lang="ru-RU" altLang="ru-RU" sz="1400" dirty="0">
                    <a:solidFill>
                      <a:srgbClr val="000099"/>
                    </a:solidFill>
                    <a:latin typeface="+mn-lt"/>
                  </a:rPr>
                  <a:t>- Отношение</a:t>
                </a:r>
                <a:r>
                  <a:rPr lang="en-US" altLang="ru-RU" sz="1400" dirty="0">
                    <a:solidFill>
                      <a:srgbClr val="000099"/>
                    </a:solidFill>
                    <a:latin typeface="+mn-lt"/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  <a:latin typeface="+mn-lt"/>
                  </a:rPr>
                  <a:t>находится в нормальной форме Домен/Ключ если каждое ограничение отношения есть</a:t>
                </a:r>
                <a:r>
                  <a:rPr lang="en-US" altLang="ru-RU" sz="1400" dirty="0">
                    <a:solidFill>
                      <a:srgbClr val="000099"/>
                    </a:solidFill>
                    <a:latin typeface="+mn-lt"/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  <a:latin typeface="+mn-lt"/>
                  </a:rPr>
                  <a:t>логическое</a:t>
                </a:r>
                <a:r>
                  <a:rPr lang="en-US" altLang="ru-RU" sz="1400" dirty="0">
                    <a:solidFill>
                      <a:srgbClr val="000099"/>
                    </a:solidFill>
                    <a:latin typeface="+mn-lt"/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  <a:latin typeface="+mn-lt"/>
                  </a:rPr>
                  <a:t>следствие определений ключей</a:t>
                </a:r>
                <a:r>
                  <a:rPr lang="en-US" altLang="ru-RU" sz="1400" dirty="0">
                    <a:solidFill>
                      <a:srgbClr val="000099"/>
                    </a:solidFill>
                    <a:latin typeface="+mn-lt"/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  <a:latin typeface="+mn-lt"/>
                  </a:rPr>
                  <a:t>и доменов</a:t>
                </a:r>
                <a:r>
                  <a:rPr lang="en-US" altLang="ru-RU" sz="1400" dirty="0">
                    <a:solidFill>
                      <a:srgbClr val="000099"/>
                    </a:solidFill>
                    <a:latin typeface="+mn-lt"/>
                  </a:rPr>
                  <a:t>.</a:t>
                </a:r>
                <a:endParaRPr lang="ru-RU" altLang="ru-RU" sz="1400" dirty="0">
                  <a:solidFill>
                    <a:srgbClr val="000099"/>
                  </a:solidFill>
                  <a:latin typeface="+mn-lt"/>
                </a:endParaRPr>
              </a:p>
              <a:p>
                <a:pPr marL="285750" indent="-285750" algn="just" eaLnBrk="1" hangingPunct="1">
                  <a:spcAft>
                    <a:spcPts val="600"/>
                  </a:spcAft>
                  <a:buFont typeface="Wingdings" panose="05000000000000000000" pitchFamily="2" charset="2"/>
                  <a:buChar char="q"/>
                </a:pPr>
                <a:r>
                  <a:rPr lang="ru-RU" altLang="ru-RU" sz="1400" b="1" dirty="0" err="1">
                    <a:solidFill>
                      <a:srgbClr val="000099"/>
                    </a:solidFill>
                    <a:latin typeface="+mn-lt"/>
                  </a:rPr>
                  <a:t>Денормализация</a:t>
                </a:r>
                <a:r>
                  <a:rPr lang="ru-RU" altLang="ru-RU" sz="1400" dirty="0">
                    <a:solidFill>
                      <a:srgbClr val="000099"/>
                    </a:solidFill>
                    <a:latin typeface="+mn-lt"/>
                  </a:rPr>
                  <a:t> - Анализ потока запросов может показать, что схема  нормализованной базы нуждается в преобразовании, не соответствующем требованиям нормализации. Такие преобразования называют </a:t>
                </a:r>
                <a:r>
                  <a:rPr lang="ru-RU" altLang="ru-RU" sz="1400" b="1" dirty="0" err="1">
                    <a:solidFill>
                      <a:srgbClr val="000099"/>
                    </a:solidFill>
                    <a:latin typeface="+mn-lt"/>
                  </a:rPr>
                  <a:t>денормализацией</a:t>
                </a:r>
                <a:r>
                  <a:rPr lang="ru-RU" altLang="ru-RU" sz="1400" b="1" dirty="0">
                    <a:solidFill>
                      <a:srgbClr val="000099"/>
                    </a:solidFill>
                    <a:latin typeface="+mn-lt"/>
                  </a:rPr>
                  <a:t>.</a:t>
                </a:r>
              </a:p>
            </p:txBody>
          </p:sp>
        </mc:Choice>
        <mc:Fallback xmlns="">
          <p:sp>
            <p:nvSpPr>
              <p:cNvPr id="5" name="Прямоугольник 4">
                <a:extLst>
                  <a:ext uri="{FF2B5EF4-FFF2-40B4-BE49-F238E27FC236}">
                    <a16:creationId xmlns:a16="http://schemas.microsoft.com/office/drawing/2014/main" id="{6A9283EB-6FC4-4911-BFA2-2515C84648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461651"/>
                <a:ext cx="7776864" cy="3277820"/>
              </a:xfrm>
              <a:prstGeom prst="rect">
                <a:avLst/>
              </a:prstGeom>
              <a:blipFill>
                <a:blip r:embed="rId2"/>
                <a:stretch>
                  <a:fillRect l="-157" t="-372" r="-235" b="-11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56024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0" y="2067694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ru-RU" sz="4000" b="1" dirty="0">
                <a:solidFill>
                  <a:schemeClr val="tx1"/>
                </a:solidFill>
              </a:rPr>
              <a:t>Спасибо за внимание</a:t>
            </a:r>
          </a:p>
          <a:p>
            <a:r>
              <a:rPr lang="ru-RU" sz="2000" b="1" dirty="0">
                <a:solidFill>
                  <a:srgbClr val="000099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75209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ru-RU" altLang="ru-RU" sz="2000" b="1" dirty="0">
                <a:solidFill>
                  <a:srgbClr val="CE2816"/>
                </a:solidFill>
              </a:rPr>
              <a:t>Многозначные зависимости</a:t>
            </a:r>
            <a:endParaRPr lang="ru-RU" sz="20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>
                <a:extLst>
                  <a:ext uri="{FF2B5EF4-FFF2-40B4-BE49-F238E27FC236}">
                    <a16:creationId xmlns:a16="http://schemas.microsoft.com/office/drawing/2014/main" id="{C9B74F47-78E4-42C8-AA53-AF2F35ABB7A0}"/>
                  </a:ext>
                </a:extLst>
              </p:cNvPr>
              <p:cNvSpPr/>
              <p:nvPr/>
            </p:nvSpPr>
            <p:spPr>
              <a:xfrm>
                <a:off x="755576" y="461651"/>
                <a:ext cx="7560840" cy="40626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360000" algn="just" eaLnBrk="1" hangingPunct="1">
                  <a:spcBef>
                    <a:spcPts val="0"/>
                  </a:spcBef>
                  <a:spcAft>
                    <a:spcPts val="600"/>
                  </a:spcAft>
                  <a:buFontTx/>
                  <a:buNone/>
                </a:pPr>
                <a:r>
                  <a:rPr lang="ru-RU" altLang="ru-RU" sz="1400" dirty="0">
                    <a:solidFill>
                      <a:srgbClr val="000099"/>
                    </a:solidFill>
                  </a:rPr>
                  <a:t>Многозначные зависимости (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multi-valued dependency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) возникают когда необходимо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привести к первой нормальной форме отношение, с независимыми многозначными атрибутами. Пусть имеется два таких атрибута </a:t>
                </a:r>
                <a14:m>
                  <m:oMath xmlns:m="http://schemas.openxmlformats.org/officeDocument/2006/math"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US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и </a:t>
                </a:r>
                <a14:m>
                  <m:oMath xmlns:m="http://schemas.openxmlformats.org/officeDocument/2006/math"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𝒁</m:t>
                    </m:r>
                  </m:oMath>
                </a14:m>
                <a:r>
                  <a:rPr lang="ru-RU" altLang="ru-RU" sz="1400" dirty="0">
                    <a:solidFill>
                      <a:srgbClr val="000099"/>
                    </a:solidFill>
                  </a:rPr>
                  <a:t>. Тогда для получения </a:t>
                </a:r>
                <a:r>
                  <a:rPr lang="ru-RU" altLang="ru-RU" sz="1400" b="1" dirty="0">
                    <a:solidFill>
                      <a:srgbClr val="000099"/>
                    </a:solidFill>
                  </a:rPr>
                  <a:t>1НФ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 необходимо для каждого набора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значений остальных атрибутов </a:t>
                </a:r>
                <a14:m>
                  <m:oMath xmlns:m="http://schemas.openxmlformats.org/officeDocument/2006/math">
                    <m:r>
                      <a:rPr lang="en-US" altLang="ru-RU" sz="1400" b="1" i="1" dirty="0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ru-RU" altLang="ru-RU" sz="1400" dirty="0">
                    <a:solidFill>
                      <a:srgbClr val="000099"/>
                    </a:solidFill>
                  </a:rPr>
                  <a:t> повторить эту строку для каждого сочетания атомарного значения </a:t>
                </a:r>
                <a14:m>
                  <m:oMath xmlns:m="http://schemas.openxmlformats.org/officeDocument/2006/math"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US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с каждым атомарным значением </a:t>
                </a:r>
                <a14:m>
                  <m:oMath xmlns:m="http://schemas.openxmlformats.org/officeDocument/2006/math"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𝒁</m:t>
                    </m:r>
                  </m:oMath>
                </a14:m>
                <a:r>
                  <a:rPr lang="ru-RU" altLang="ru-RU" sz="1400" dirty="0">
                    <a:solidFill>
                      <a:srgbClr val="000099"/>
                    </a:solidFill>
                  </a:rPr>
                  <a:t>. Как Вы помните,  это называется выравниванием таблицы. </a:t>
                </a:r>
              </a:p>
              <a:p>
                <a:pPr indent="360000" algn="just" eaLnBrk="1" hangingPunct="1">
                  <a:spcBef>
                    <a:spcPts val="0"/>
                  </a:spcBef>
                  <a:spcAft>
                    <a:spcPts val="600"/>
                  </a:spcAft>
                  <a:buFontTx/>
                  <a:buNone/>
                </a:pPr>
                <a:r>
                  <a:rPr lang="ru-RU" altLang="ru-RU" sz="1400" dirty="0">
                    <a:solidFill>
                      <a:srgbClr val="000099"/>
                    </a:solidFill>
                  </a:rPr>
                  <a:t>Образуется многозначная зависимость в которой:</a:t>
                </a:r>
              </a:p>
              <a:p>
                <a:pPr marL="285750" indent="-285750" algn="just" eaLnBrk="1" hangingPunct="1"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ru-RU" altLang="ru-RU" sz="1400" dirty="0">
                    <a:solidFill>
                      <a:srgbClr val="000099"/>
                    </a:solidFill>
                  </a:rPr>
                  <a:t>каждому значению </a:t>
                </a:r>
                <a14:m>
                  <m:oMath xmlns:m="http://schemas.openxmlformats.org/officeDocument/2006/math">
                    <m:r>
                      <a:rPr lang="en-US" altLang="ru-RU" sz="1400" b="1" i="1" dirty="0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соответствует набор значений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ru-RU" sz="1400" b="1" i="1" dirty="0" smtClean="0"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US" altLang="ru-RU" sz="1400" dirty="0">
                    <a:solidFill>
                      <a:srgbClr val="000099"/>
                    </a:solidFill>
                  </a:rPr>
                  <a:t>;</a:t>
                </a:r>
              </a:p>
              <a:p>
                <a:pPr marL="285750" indent="-285750" algn="just" eaLnBrk="1" hangingPunct="1"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ru-RU" altLang="ru-RU" sz="1400" dirty="0">
                    <a:solidFill>
                      <a:srgbClr val="000099"/>
                    </a:solidFill>
                  </a:rPr>
                  <a:t>каждому значению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ru-RU" sz="1400" b="1" i="1" dirty="0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соответствует набор значений </a:t>
                </a:r>
                <a14:m>
                  <m:oMath xmlns:m="http://schemas.openxmlformats.org/officeDocument/2006/math"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𝒁</m:t>
                    </m:r>
                  </m:oMath>
                </a14:m>
                <a:r>
                  <a:rPr lang="en-US" altLang="ru-RU" sz="1400" dirty="0">
                    <a:solidFill>
                      <a:srgbClr val="000099"/>
                    </a:solidFill>
                  </a:rPr>
                  <a:t>;</a:t>
                </a:r>
              </a:p>
              <a:p>
                <a:pPr marL="285750" indent="-285750" algn="just" eaLnBrk="1" hangingPunct="1"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ru-RU" altLang="ru-RU" sz="1400" dirty="0">
                    <a:solidFill>
                      <a:srgbClr val="000099"/>
                    </a:solidFill>
                  </a:rPr>
                  <a:t>значения атрибутов </a:t>
                </a:r>
                <a14:m>
                  <m:oMath xmlns:m="http://schemas.openxmlformats.org/officeDocument/2006/math"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ru-RU" altLang="ru-RU" sz="1400" dirty="0">
                    <a:solidFill>
                      <a:srgbClr val="000099"/>
                    </a:solidFill>
                  </a:rPr>
                  <a:t> и </a:t>
                </a:r>
                <a14:m>
                  <m:oMath xmlns:m="http://schemas.openxmlformats.org/officeDocument/2006/math"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𝒁</m:t>
                    </m:r>
                  </m:oMath>
                </a14:m>
                <a:r>
                  <a:rPr lang="ru-RU" altLang="ru-RU" sz="1400" dirty="0">
                    <a:solidFill>
                      <a:srgbClr val="000099"/>
                    </a:solidFill>
                  </a:rPr>
                  <a:t> не зависят один от другого.</a:t>
                </a:r>
                <a:endParaRPr lang="en-US" altLang="ru-RU" sz="1400" dirty="0">
                  <a:solidFill>
                    <a:srgbClr val="000099"/>
                  </a:solidFill>
                </a:endParaRPr>
              </a:p>
              <a:p>
                <a:pPr indent="360000" algn="just" eaLnBrk="1" hangingPunct="1">
                  <a:spcBef>
                    <a:spcPts val="0"/>
                  </a:spcBef>
                  <a:spcAft>
                    <a:spcPts val="600"/>
                  </a:spcAft>
                  <a:buFontTx/>
                  <a:buNone/>
                </a:pPr>
                <a:r>
                  <a:rPr lang="ru-RU" altLang="ru-RU" sz="1400" dirty="0">
                    <a:solidFill>
                      <a:srgbClr val="000099"/>
                    </a:solidFill>
                  </a:rPr>
                  <a:t>Многозначную зависимость принято обозначать </a:t>
                </a:r>
                <a14:m>
                  <m:oMath xmlns:m="http://schemas.openxmlformats.org/officeDocument/2006/math">
                    <m:r>
                      <a:rPr lang="en-US" altLang="ru-RU" sz="1400" b="1" i="1" dirty="0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ru-RU" sz="1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→→</m:t>
                    </m:r>
                    <m:r>
                      <a:rPr lang="en-US" altLang="ru-RU" sz="1400" b="1" i="1" dirty="0" smtClean="0"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altLang="ru-RU" sz="1400" b="1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ru-RU" sz="1400" b="1" i="1" dirty="0" smtClean="0">
                        <a:latin typeface="Cambria Math" panose="02040503050406030204" pitchFamily="18" charset="0"/>
                      </a:rPr>
                      <m:t>𝒁</m:t>
                    </m:r>
                  </m:oMath>
                </a14:m>
                <a:r>
                  <a:rPr lang="ru-RU" altLang="ru-RU" sz="1400" dirty="0">
                    <a:solidFill>
                      <a:srgbClr val="000099"/>
                    </a:solidFill>
                  </a:rPr>
                  <a:t>, хотя можно было бы указать наличие двух существующих одновременно обычных функциональных зависимостей </a:t>
                </a:r>
                <a14:m>
                  <m:oMath xmlns:m="http://schemas.openxmlformats.org/officeDocument/2006/math">
                    <m:r>
                      <a:rPr lang="en-US" altLang="ru-RU" sz="1400" b="1" i="1" dirty="0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ru-RU" sz="1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ru-RU" sz="1400" b="1" i="1" dirty="0" smtClean="0"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US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и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ru-RU" sz="1400" b="1" i="1" dirty="0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ru-RU" sz="1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ru-RU" sz="1400" b="1" i="1" dirty="0" smtClean="0">
                        <a:latin typeface="Cambria Math" panose="02040503050406030204" pitchFamily="18" charset="0"/>
                      </a:rPr>
                      <m:t>𝒁</m:t>
                    </m:r>
                  </m:oMath>
                </a14:m>
                <a:r>
                  <a:rPr lang="ru-RU" altLang="ru-RU" sz="1400" dirty="0">
                    <a:solidFill>
                      <a:srgbClr val="000099"/>
                    </a:solidFill>
                  </a:rPr>
                  <a:t>.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Иногда обозначают многозначную зависимость </a:t>
                </a:r>
                <a14:m>
                  <m:oMath xmlns:m="http://schemas.openxmlformats.org/officeDocument/2006/math">
                    <m:r>
                      <a:rPr lang="en-US" altLang="ru-RU" sz="1400" b="1" i="1" dirty="0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ru-RU" sz="1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→→</m:t>
                    </m:r>
                    <m:r>
                      <a:rPr lang="en-US" altLang="ru-RU" sz="1400" b="1" i="1" dirty="0" smtClean="0"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US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или </a:t>
                </a:r>
                <a14:m>
                  <m:oMath xmlns:m="http://schemas.openxmlformats.org/officeDocument/2006/math">
                    <m:r>
                      <a:rPr lang="en-US" altLang="ru-RU" sz="1400" b="1" i="1" dirty="0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ru-RU" sz="1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→→</m:t>
                    </m:r>
                    <m:r>
                      <a:rPr lang="en-US" altLang="ru-RU" sz="1400" b="1" i="1" dirty="0" smtClean="0">
                        <a:latin typeface="Cambria Math" panose="02040503050406030204" pitchFamily="18" charset="0"/>
                      </a:rPr>
                      <m:t>𝒁</m:t>
                    </m:r>
                  </m:oMath>
                </a14:m>
                <a:r>
                  <a:rPr lang="ru-RU" altLang="ru-RU" sz="1400" dirty="0">
                    <a:solidFill>
                      <a:srgbClr val="000099"/>
                    </a:solidFill>
                  </a:rPr>
                  <a:t>. </a:t>
                </a:r>
              </a:p>
              <a:p>
                <a:pPr indent="360000" algn="just" eaLnBrk="1" hangingPunct="1">
                  <a:spcBef>
                    <a:spcPts val="0"/>
                  </a:spcBef>
                  <a:spcAft>
                    <a:spcPts val="600"/>
                  </a:spcAft>
                  <a:buFontTx/>
                  <a:buNone/>
                </a:pPr>
                <a:r>
                  <a:rPr lang="ru-RU" altLang="ru-RU" sz="1400" b="1" u="sng" dirty="0">
                    <a:solidFill>
                      <a:srgbClr val="CC3300"/>
                    </a:solidFill>
                  </a:rPr>
                  <a:t>Определение</a:t>
                </a:r>
                <a:r>
                  <a:rPr lang="ru-RU" altLang="ru-RU" sz="1400" b="1" dirty="0">
                    <a:solidFill>
                      <a:srgbClr val="CC3300"/>
                    </a:solidFill>
                  </a:rPr>
                  <a:t>: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MV-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зависимость </a:t>
                </a:r>
                <a14:m>
                  <m:oMath xmlns:m="http://schemas.openxmlformats.org/officeDocument/2006/math">
                    <m:r>
                      <a:rPr lang="en-US" altLang="ru-RU" sz="1400" b="1" i="1" dirty="0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ru-RU" sz="1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→→</m:t>
                    </m:r>
                    <m:r>
                      <a:rPr lang="en-US" altLang="ru-RU" sz="1400" b="1" i="1" dirty="0" smtClean="0"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US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называется тривиальной если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ru-RU" sz="1400" b="1" i="1" dirty="0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ru-RU" sz="1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⊇</m:t>
                    </m:r>
                    <m:r>
                      <a:rPr lang="en-US" altLang="ru-RU" sz="1400" b="1" i="1" dirty="0" smtClean="0"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US" altLang="ru-RU" sz="1400" dirty="0">
                    <a:solidFill>
                      <a:srgbClr val="000099"/>
                    </a:solidFill>
                  </a:rPr>
                  <a:t>,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либо </a:t>
                </a:r>
                <a14:m>
                  <m:oMath xmlns:m="http://schemas.openxmlformats.org/officeDocument/2006/math">
                    <m:r>
                      <a:rPr lang="en-US" altLang="ru-RU" sz="1400" b="1" i="1" dirty="0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ru-RU" sz="1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∪</m:t>
                    </m:r>
                    <m:r>
                      <a:rPr lang="en-US" altLang="ru-RU" sz="1400" b="1" i="1" dirty="0" smtClean="0"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altLang="ru-RU" sz="1400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ru-RU" sz="1400" b="1" i="1" dirty="0" smtClean="0"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en-US" altLang="ru-RU" sz="1400" dirty="0">
                    <a:solidFill>
                      <a:srgbClr val="000099"/>
                    </a:solidFill>
                  </a:rPr>
                  <a:t> (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объединение 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X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и 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Y </a:t>
                </a:r>
                <a:r>
                  <a:rPr lang="ru-RU" sz="1400" dirty="0">
                    <a:solidFill>
                      <a:srgbClr val="000099"/>
                    </a:solidFill>
                  </a:rPr>
                  <a:t>образует весь заголовок отношения</a:t>
                </a:r>
                <a:r>
                  <a:rPr lang="en-US" sz="1400" dirty="0">
                    <a:solidFill>
                      <a:srgbClr val="000099"/>
                    </a:solidFill>
                  </a:rPr>
                  <a:t>)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.</a:t>
                </a:r>
                <a:endParaRPr lang="ru-RU" altLang="ru-RU" sz="1400" dirty="0">
                  <a:solidFill>
                    <a:srgbClr val="000099"/>
                  </a:solidFill>
                </a:endParaRPr>
              </a:p>
            </p:txBody>
          </p:sp>
        </mc:Choice>
        <mc:Fallback xmlns="">
          <p:sp>
            <p:nvSpPr>
              <p:cNvPr id="5" name="Прямоугольник 4">
                <a:extLst>
                  <a:ext uri="{FF2B5EF4-FFF2-40B4-BE49-F238E27FC236}">
                    <a16:creationId xmlns:a16="http://schemas.microsoft.com/office/drawing/2014/main" id="{C9B74F47-78E4-42C8-AA53-AF2F35ABB7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461651"/>
                <a:ext cx="7560840" cy="4062651"/>
              </a:xfrm>
              <a:prstGeom prst="rect">
                <a:avLst/>
              </a:prstGeom>
              <a:blipFill>
                <a:blip r:embed="rId2"/>
                <a:stretch>
                  <a:fillRect l="-242" t="-300" r="-24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1538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ru-RU" altLang="ru-RU" sz="2000" b="1" dirty="0">
                <a:solidFill>
                  <a:srgbClr val="CE2800"/>
                </a:solidFill>
              </a:rPr>
              <a:t>Определение </a:t>
            </a:r>
            <a:r>
              <a:rPr lang="en-US" altLang="ru-RU" sz="2000" b="1" dirty="0">
                <a:solidFill>
                  <a:srgbClr val="CE2800"/>
                </a:solidFill>
              </a:rPr>
              <a:t>MV-</a:t>
            </a:r>
            <a:r>
              <a:rPr lang="ru-RU" altLang="ru-RU" sz="2000" b="1" dirty="0">
                <a:solidFill>
                  <a:srgbClr val="CE2800"/>
                </a:solidFill>
              </a:rPr>
              <a:t>зависимости</a:t>
            </a:r>
            <a:endParaRPr lang="ru-RU" sz="2000" b="1" dirty="0">
              <a:solidFill>
                <a:srgbClr val="000099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3E5AD3A4-90A0-4FC4-A347-0A87F9BD94A1}"/>
                  </a:ext>
                </a:extLst>
              </p:cNvPr>
              <p:cNvSpPr/>
              <p:nvPr/>
            </p:nvSpPr>
            <p:spPr>
              <a:xfrm>
                <a:off x="827584" y="482961"/>
                <a:ext cx="7632848" cy="24776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360000" algn="just">
                  <a:spcAft>
                    <a:spcPts val="600"/>
                  </a:spcAft>
                  <a:defRPr/>
                </a:pPr>
                <a:r>
                  <a:rPr lang="ru-RU" altLang="ru-RU" sz="1400" b="1" u="sng" dirty="0">
                    <a:solidFill>
                      <a:srgbClr val="CC3300"/>
                    </a:solidFill>
                    <a:latin typeface="+mj-lt"/>
                  </a:rPr>
                  <a:t>Определение:</a:t>
                </a:r>
                <a:r>
                  <a:rPr lang="ru-RU" altLang="ru-RU" sz="1400" b="1" dirty="0">
                    <a:solidFill>
                      <a:srgbClr val="CC3300"/>
                    </a:solidFill>
                    <a:latin typeface="+mj-lt"/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  <a:latin typeface="+mj-lt"/>
                  </a:rPr>
                  <a:t>Пусть </a:t>
                </a:r>
                <a14:m>
                  <m:oMath xmlns:m="http://schemas.openxmlformats.org/officeDocument/2006/math"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altLang="ru-RU" sz="1400" dirty="0">
                    <a:solidFill>
                      <a:srgbClr val="000099"/>
                    </a:solidFill>
                    <a:latin typeface="+mj-lt"/>
                  </a:rPr>
                  <a:t> – </a:t>
                </a:r>
                <a:r>
                  <a:rPr lang="ru-RU" altLang="ru-RU" sz="1400" dirty="0">
                    <a:solidFill>
                      <a:srgbClr val="000099"/>
                    </a:solidFill>
                    <a:latin typeface="+mj-lt"/>
                  </a:rPr>
                  <a:t>отношение</a:t>
                </a:r>
                <a:r>
                  <a:rPr lang="en-GB" altLang="ru-RU" sz="1400" kern="0" dirty="0">
                    <a:solidFill>
                      <a:srgbClr val="000099"/>
                    </a:solidFill>
                    <a:latin typeface="+mj-lt"/>
                    <a:cs typeface="Lucida Sans Unicode"/>
                  </a:rPr>
                  <a:t> </a:t>
                </a:r>
                <a:r>
                  <a:rPr lang="ru-RU" altLang="ru-RU" sz="1400" kern="0" dirty="0">
                    <a:solidFill>
                      <a:srgbClr val="000099"/>
                    </a:solidFill>
                    <a:latin typeface="+mj-lt"/>
                    <a:cs typeface="Lucida Sans Unicode"/>
                  </a:rPr>
                  <a:t>со схемой </a:t>
                </a:r>
                <a14:m>
                  <m:oMath xmlns:m="http://schemas.openxmlformats.org/officeDocument/2006/math">
                    <m:r>
                      <a:rPr lang="en-US" altLang="ru-RU" sz="1400" b="1" i="1" kern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Lucida Sans Unicode"/>
                      </a:rPr>
                      <m:t>𝑹</m:t>
                    </m:r>
                    <m:d>
                      <m:dPr>
                        <m:ctrlPr>
                          <a:rPr lang="en-US" altLang="ru-RU" sz="1400" b="1" i="1" kern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Lucida Sans Unicode"/>
                          </a:rPr>
                        </m:ctrlPr>
                      </m:dPr>
                      <m:e>
                        <m:r>
                          <a:rPr lang="en-US" altLang="ru-RU" sz="1400" b="1" i="1" kern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Lucida Sans Unicode"/>
                          </a:rPr>
                          <m:t>𝑺</m:t>
                        </m:r>
                      </m:e>
                    </m:d>
                  </m:oMath>
                </a14:m>
                <a:r>
                  <a:rPr lang="ru-RU" altLang="ru-RU" sz="1400" dirty="0">
                    <a:solidFill>
                      <a:srgbClr val="000099"/>
                    </a:solidFill>
                    <a:latin typeface="+mj-lt"/>
                  </a:rPr>
                  <a:t>, а </a:t>
                </a:r>
                <a14:m>
                  <m:oMath xmlns:m="http://schemas.openxmlformats.org/officeDocument/2006/math"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altLang="ru-RU" sz="1400" dirty="0">
                    <a:solidFill>
                      <a:srgbClr val="000099"/>
                    </a:solidFill>
                    <a:latin typeface="+mj-lt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US" altLang="ru-RU" sz="1400" dirty="0">
                    <a:solidFill>
                      <a:srgbClr val="000099"/>
                    </a:solidFill>
                    <a:latin typeface="+mj-lt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𝒁</m:t>
                    </m:r>
                  </m:oMath>
                </a14:m>
                <a:r>
                  <a:rPr lang="en-US" altLang="ru-RU" sz="1400" b="1" dirty="0">
                    <a:solidFill>
                      <a:srgbClr val="000099"/>
                    </a:solidFill>
                    <a:latin typeface="+mj-lt"/>
                  </a:rPr>
                  <a:t> </a:t>
                </a:r>
                <a:r>
                  <a:rPr lang="en-US" altLang="ru-RU" sz="1400" dirty="0">
                    <a:solidFill>
                      <a:srgbClr val="000099"/>
                    </a:solidFill>
                    <a:latin typeface="+mj-lt"/>
                  </a:rPr>
                  <a:t>– </a:t>
                </a:r>
                <a:r>
                  <a:rPr lang="ru-RU" altLang="ru-RU" sz="1400" dirty="0">
                    <a:solidFill>
                      <a:srgbClr val="000099"/>
                    </a:solidFill>
                    <a:latin typeface="+mj-lt"/>
                  </a:rPr>
                  <a:t>непересекающиеся</a:t>
                </a:r>
                <a:r>
                  <a:rPr lang="en-US" altLang="ru-RU" sz="1400" dirty="0">
                    <a:solidFill>
                      <a:srgbClr val="000099"/>
                    </a:solidFill>
                    <a:latin typeface="+mj-lt"/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  <a:latin typeface="+mj-lt"/>
                  </a:rPr>
                  <a:t>множества его атрибутов, такие, что </a:t>
                </a:r>
                <a14:m>
                  <m:oMath xmlns:m="http://schemas.openxmlformats.org/officeDocument/2006/math">
                    <m:r>
                      <a:rPr lang="en-GB" altLang="ru-RU" sz="1400" b="1" i="1" kern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Lucida Sans Unicode"/>
                      </a:rPr>
                      <m:t>𝑿</m:t>
                    </m:r>
                    <m:r>
                      <a:rPr lang="en-GB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GB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GB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𝒁</m:t>
                    </m:r>
                    <m:r>
                      <a:rPr lang="en-GB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GB" altLang="ru-RU" sz="1400" dirty="0">
                    <a:solidFill>
                      <a:srgbClr val="000099"/>
                    </a:solidFill>
                    <a:latin typeface="+mj-lt"/>
                  </a:rPr>
                  <a:t>.</a:t>
                </a:r>
                <a:r>
                  <a:rPr lang="en-US" altLang="ru-RU" sz="1400" dirty="0">
                    <a:solidFill>
                      <a:srgbClr val="000099"/>
                    </a:solidFill>
                    <a:latin typeface="+mj-lt"/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  <a:latin typeface="+mj-lt"/>
                  </a:rPr>
                  <a:t>Атрибуты </a:t>
                </a:r>
                <a14:m>
                  <m:oMath xmlns:m="http://schemas.openxmlformats.org/officeDocument/2006/math"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ru-RU" altLang="ru-RU" sz="1400" dirty="0">
                    <a:solidFill>
                      <a:srgbClr val="000099"/>
                    </a:solidFill>
                    <a:latin typeface="+mj-lt"/>
                  </a:rPr>
                  <a:t> и </a:t>
                </a:r>
                <a14:m>
                  <m:oMath xmlns:m="http://schemas.openxmlformats.org/officeDocument/2006/math"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𝒁</m:t>
                    </m:r>
                  </m:oMath>
                </a14:m>
                <a:r>
                  <a:rPr lang="en-US" altLang="ru-RU" sz="1400" dirty="0">
                    <a:solidFill>
                      <a:srgbClr val="000099"/>
                    </a:solidFill>
                    <a:latin typeface="+mj-lt"/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  <a:latin typeface="+mj-lt"/>
                  </a:rPr>
                  <a:t>многозначно зависят от </a:t>
                </a:r>
                <a14:m>
                  <m:oMath xmlns:m="http://schemas.openxmlformats.org/officeDocument/2006/math">
                    <m:r>
                      <a:rPr lang="en-US" altLang="ru-RU" sz="1400" b="1" i="1" dirty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altLang="ru-RU" sz="1400" dirty="0">
                    <a:solidFill>
                      <a:srgbClr val="000099"/>
                    </a:solidFill>
                    <a:latin typeface="+mj-lt"/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  <a:latin typeface="+mj-lt"/>
                  </a:rPr>
                  <a:t>(обозначение</a:t>
                </a:r>
                <a:r>
                  <a:rPr lang="en-US" altLang="ru-RU" sz="1400" dirty="0">
                    <a:solidFill>
                      <a:srgbClr val="000099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ru-RU" sz="1400" b="1" i="1" dirty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ru-RU" sz="1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→→</m:t>
                    </m:r>
                    <m:r>
                      <a:rPr lang="en-US" altLang="ru-RU" sz="1400" b="1" i="1" dirty="0"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altLang="ru-RU" sz="1400" b="1" i="1" dirty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ru-RU" sz="1400" b="1" i="1" dirty="0">
                        <a:latin typeface="Cambria Math" panose="02040503050406030204" pitchFamily="18" charset="0"/>
                      </a:rPr>
                      <m:t>𝒁</m:t>
                    </m:r>
                  </m:oMath>
                </a14:m>
                <a:r>
                  <a:rPr lang="ru-RU" altLang="ru-RU" sz="1400" dirty="0">
                    <a:solidFill>
                      <a:srgbClr val="000099"/>
                    </a:solidFill>
                    <a:latin typeface="+mj-lt"/>
                  </a:rPr>
                  <a:t>) если из того, что в отношении </a:t>
                </a:r>
                <a14:m>
                  <m:oMath xmlns:m="http://schemas.openxmlformats.org/officeDocument/2006/math"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altLang="ru-RU" sz="1400" dirty="0">
                    <a:solidFill>
                      <a:srgbClr val="000099"/>
                    </a:solidFill>
                    <a:latin typeface="+mj-lt"/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  <a:latin typeface="+mj-lt"/>
                  </a:rPr>
                  <a:t>содержатся кортежи </a:t>
                </a:r>
                <a:r>
                  <a:rPr lang="en-US" altLang="ru-RU" sz="1400" dirty="0">
                    <a:solidFill>
                      <a:srgbClr val="000099"/>
                    </a:solidFill>
                    <a:latin typeface="+mj-lt"/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ru-RU" sz="14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ru-RU" sz="14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altLang="ru-RU" sz="14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ru-RU" sz="1400" dirty="0">
                    <a:solidFill>
                      <a:srgbClr val="000099"/>
                    </a:solidFill>
                    <a:latin typeface="+mj-lt"/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  <a:latin typeface="+mj-lt"/>
                  </a:rPr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1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1400" b="1" i="1" dirty="0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ru-RU" sz="14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ru-RU" sz="1400" b="1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ru-RU" sz="14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ru-RU" sz="1400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ru-RU" sz="1400" b="1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ru-RU" sz="14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ru-RU" sz="1400" b="1" i="1" dirty="0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ru-RU" sz="1400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ru-RU" sz="1400" b="1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altLang="ru-RU" sz="1400" b="1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ru-RU" sz="1400" b="1" i="1" dirty="0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</m:oMath>
                </a14:m>
                <a:r>
                  <a:rPr lang="en-US" altLang="ru-RU" sz="1400" dirty="0">
                    <a:solidFill>
                      <a:srgbClr val="000099"/>
                    </a:solidFill>
                    <a:latin typeface="+mj-lt"/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  <a:latin typeface="+mj-lt"/>
                  </a:rPr>
                  <a:t>следует, что в отношении </a:t>
                </a:r>
                <a14:m>
                  <m:oMath xmlns:m="http://schemas.openxmlformats.org/officeDocument/2006/math"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altLang="ru-RU" sz="1400" dirty="0">
                    <a:solidFill>
                      <a:srgbClr val="000099"/>
                    </a:solidFill>
                    <a:latin typeface="+mj-lt"/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  <a:latin typeface="+mj-lt"/>
                  </a:rPr>
                  <a:t>содержится также кортеж </a:t>
                </a:r>
                <a:r>
                  <a:rPr lang="en-US" altLang="ru-RU" sz="1400" dirty="0">
                    <a:solidFill>
                      <a:srgbClr val="000099"/>
                    </a:solidFill>
                    <a:latin typeface="+mj-lt"/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</m:oMath>
                </a14:m>
                <a:r>
                  <a:rPr lang="ru-RU" altLang="ru-RU" sz="1400" dirty="0">
                    <a:solidFill>
                      <a:srgbClr val="000099"/>
                    </a:solidFill>
                    <a:latin typeface="+mj-lt"/>
                  </a:rPr>
                  <a:t>.</a:t>
                </a:r>
                <a:endParaRPr lang="en-US" altLang="ru-RU" sz="1400" dirty="0">
                  <a:solidFill>
                    <a:srgbClr val="000099"/>
                  </a:solidFill>
                  <a:latin typeface="+mj-lt"/>
                </a:endParaRPr>
              </a:p>
              <a:p>
                <a:pPr indent="360000" algn="just">
                  <a:spcBef>
                    <a:spcPct val="0"/>
                  </a:spcBef>
                  <a:spcAft>
                    <a:spcPts val="600"/>
                  </a:spcAft>
                  <a:buFontTx/>
                  <a:buNone/>
                  <a:defRPr/>
                </a:pPr>
                <a:endParaRPr lang="en-US" altLang="ru-RU" sz="1400" u="sng" dirty="0">
                  <a:solidFill>
                    <a:srgbClr val="000099"/>
                  </a:solidFill>
                  <a:latin typeface="+mj-lt"/>
                </a:endParaRPr>
              </a:p>
              <a:p>
                <a:pPr indent="360000" algn="just">
                  <a:spcBef>
                    <a:spcPct val="0"/>
                  </a:spcBef>
                  <a:spcAft>
                    <a:spcPts val="600"/>
                  </a:spcAft>
                  <a:buFontTx/>
                  <a:buNone/>
                  <a:defRPr/>
                </a:pPr>
                <a:r>
                  <a:rPr lang="ru-RU" altLang="ru-RU" sz="1400" b="1" u="sng" dirty="0">
                    <a:solidFill>
                      <a:srgbClr val="CC3300"/>
                    </a:solidFill>
                    <a:latin typeface="+mj-lt"/>
                  </a:rPr>
                  <a:t>Замечание</a:t>
                </a:r>
                <a:r>
                  <a:rPr lang="en-US" altLang="ru-RU" sz="1400" b="1" u="sng" dirty="0">
                    <a:solidFill>
                      <a:srgbClr val="CC3300"/>
                    </a:solidFill>
                    <a:latin typeface="+mj-lt"/>
                  </a:rPr>
                  <a:t> 1</a:t>
                </a:r>
                <a:r>
                  <a:rPr lang="ru-RU" altLang="ru-RU" sz="1400" b="1" u="sng" dirty="0">
                    <a:solidFill>
                      <a:srgbClr val="CC3300"/>
                    </a:solidFill>
                    <a:latin typeface="+mj-lt"/>
                  </a:rPr>
                  <a:t>:</a:t>
                </a:r>
                <a:r>
                  <a:rPr lang="ru-RU" altLang="ru-RU" sz="1400" b="1" dirty="0">
                    <a:solidFill>
                      <a:srgbClr val="CC3300"/>
                    </a:solidFill>
                    <a:latin typeface="+mj-lt"/>
                  </a:rPr>
                  <a:t>  </a:t>
                </a:r>
                <a:r>
                  <a:rPr lang="ru-RU" altLang="ru-RU" sz="1400" dirty="0">
                    <a:solidFill>
                      <a:srgbClr val="000099"/>
                    </a:solidFill>
                    <a:latin typeface="+mj-lt"/>
                  </a:rPr>
                  <a:t>По симметрии определения в </a:t>
                </a:r>
                <a14:m>
                  <m:oMath xmlns:m="http://schemas.openxmlformats.org/officeDocument/2006/math"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altLang="ru-RU" sz="1400" dirty="0">
                    <a:solidFill>
                      <a:srgbClr val="000099"/>
                    </a:solidFill>
                    <a:latin typeface="+mj-lt"/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  <a:latin typeface="+mj-lt"/>
                  </a:rPr>
                  <a:t>содержится и кортеж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ru-RU" sz="14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ru-RU" sz="14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ru-RU" sz="14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ru-RU" sz="14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ru-RU" sz="14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altLang="ru-RU" sz="14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altLang="ru-RU" sz="1400" dirty="0">
                    <a:solidFill>
                      <a:srgbClr val="000099"/>
                    </a:solidFill>
                    <a:latin typeface="+mj-lt"/>
                  </a:rPr>
                  <a:t>.</a:t>
                </a:r>
                <a:r>
                  <a:rPr lang="en-US" altLang="ru-RU" sz="1400" dirty="0">
                    <a:solidFill>
                      <a:srgbClr val="000099"/>
                    </a:solidFill>
                    <a:latin typeface="+mj-lt"/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  <a:latin typeface="+mj-lt"/>
                  </a:rPr>
                  <a:t>Атрибуты </a:t>
                </a:r>
                <a14:m>
                  <m:oMath xmlns:m="http://schemas.openxmlformats.org/officeDocument/2006/math"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US" altLang="ru-RU" sz="1400" dirty="0">
                    <a:solidFill>
                      <a:srgbClr val="000099"/>
                    </a:solidFill>
                    <a:latin typeface="+mj-lt"/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  <a:latin typeface="+mj-lt"/>
                  </a:rPr>
                  <a:t>и </a:t>
                </a:r>
                <a14:m>
                  <m:oMath xmlns:m="http://schemas.openxmlformats.org/officeDocument/2006/math"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𝒁</m:t>
                    </m:r>
                  </m:oMath>
                </a14:m>
                <a:r>
                  <a:rPr lang="en-US" altLang="ru-RU" sz="1400" dirty="0">
                    <a:solidFill>
                      <a:srgbClr val="000099"/>
                    </a:solidFill>
                    <a:latin typeface="+mj-lt"/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  <a:latin typeface="+mj-lt"/>
                  </a:rPr>
                  <a:t>как бы симметричны по отношению к </a:t>
                </a:r>
                <a14:m>
                  <m:oMath xmlns:m="http://schemas.openxmlformats.org/officeDocument/2006/math"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altLang="ru-RU" sz="1400" dirty="0">
                    <a:solidFill>
                      <a:srgbClr val="000099"/>
                    </a:solidFill>
                    <a:latin typeface="+mj-lt"/>
                  </a:rPr>
                  <a:t>.</a:t>
                </a:r>
              </a:p>
              <a:p>
                <a:pPr indent="360000" algn="just">
                  <a:spcBef>
                    <a:spcPct val="0"/>
                  </a:spcBef>
                  <a:spcAft>
                    <a:spcPts val="600"/>
                  </a:spcAft>
                  <a:buFontTx/>
                  <a:buNone/>
                  <a:defRPr/>
                </a:pPr>
                <a:r>
                  <a:rPr lang="ru-RU" altLang="ru-RU" sz="1400" b="1" u="sng" dirty="0">
                    <a:solidFill>
                      <a:srgbClr val="CC3300"/>
                    </a:solidFill>
                    <a:latin typeface="+mj-lt"/>
                  </a:rPr>
                  <a:t>Замечание 2</a:t>
                </a:r>
                <a:r>
                  <a:rPr lang="ru-RU" altLang="ru-RU" sz="1400" b="1" dirty="0">
                    <a:solidFill>
                      <a:srgbClr val="CC3300"/>
                    </a:solidFill>
                    <a:latin typeface="+mj-lt"/>
                  </a:rPr>
                  <a:t>: </a:t>
                </a:r>
                <a:r>
                  <a:rPr lang="ru-RU" altLang="ru-RU" sz="1400" dirty="0">
                    <a:solidFill>
                      <a:srgbClr val="000099"/>
                    </a:solidFill>
                    <a:latin typeface="+mj-lt"/>
                  </a:rPr>
                  <a:t>При наличии </a:t>
                </a:r>
                <a:r>
                  <a:rPr lang="en-US" altLang="ru-RU" sz="1400" dirty="0">
                    <a:solidFill>
                      <a:srgbClr val="000099"/>
                    </a:solidFill>
                    <a:latin typeface="+mj-lt"/>
                  </a:rPr>
                  <a:t>MV-</a:t>
                </a:r>
                <a:r>
                  <a:rPr lang="ru-RU" altLang="ru-RU" sz="1400" dirty="0">
                    <a:solidFill>
                      <a:srgbClr val="000099"/>
                    </a:solidFill>
                    <a:latin typeface="+mj-lt"/>
                  </a:rPr>
                  <a:t>зависимости кортежи  обязаны вставляться и удаляться</a:t>
                </a:r>
                <a:r>
                  <a:rPr lang="en-US" altLang="ru-RU" sz="1400" dirty="0">
                    <a:solidFill>
                      <a:srgbClr val="000099"/>
                    </a:solidFill>
                    <a:latin typeface="+mj-lt"/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  <a:latin typeface="+mj-lt"/>
                  </a:rPr>
                  <a:t>одновременно </a:t>
                </a:r>
                <a:r>
                  <a:rPr lang="ru-RU" altLang="ru-RU" sz="1400" b="1" dirty="0">
                    <a:solidFill>
                      <a:srgbClr val="000099"/>
                    </a:solidFill>
                    <a:latin typeface="+mj-lt"/>
                  </a:rPr>
                  <a:t>целыми наборами</a:t>
                </a:r>
                <a:r>
                  <a:rPr lang="ru-RU" altLang="ru-RU" sz="1400" dirty="0">
                    <a:solidFill>
                      <a:srgbClr val="000099"/>
                    </a:solidFill>
                    <a:latin typeface="+mj-lt"/>
                  </a:rPr>
                  <a:t>. </a:t>
                </a:r>
              </a:p>
            </p:txBody>
          </p:sp>
        </mc:Choice>
        <mc:Fallback xmlns=""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3E5AD3A4-90A0-4FC4-A347-0A87F9BD94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482961"/>
                <a:ext cx="7632848" cy="2477601"/>
              </a:xfrm>
              <a:prstGeom prst="rect">
                <a:avLst/>
              </a:prstGeom>
              <a:blipFill>
                <a:blip r:embed="rId2"/>
                <a:stretch>
                  <a:fillRect l="-240" t="-491" r="-240" b="-172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8801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ru-RU" altLang="ru-RU" sz="2000" b="1" dirty="0">
                <a:solidFill>
                  <a:srgbClr val="CE2800"/>
                </a:solidFill>
              </a:rPr>
              <a:t>Теорема </a:t>
            </a:r>
            <a:r>
              <a:rPr lang="ru-RU" altLang="ru-RU" sz="2000" b="1" dirty="0" err="1">
                <a:solidFill>
                  <a:srgbClr val="CE2800"/>
                </a:solidFill>
              </a:rPr>
              <a:t>Фейгина</a:t>
            </a:r>
            <a:r>
              <a:rPr lang="ru-RU" altLang="ru-RU" sz="2000" b="1" dirty="0">
                <a:solidFill>
                  <a:srgbClr val="CE2800"/>
                </a:solidFill>
              </a:rPr>
              <a:t> (</a:t>
            </a:r>
            <a:r>
              <a:rPr lang="en-US" altLang="ru-RU" sz="2000" b="1" dirty="0">
                <a:solidFill>
                  <a:srgbClr val="CE2800"/>
                </a:solidFill>
              </a:rPr>
              <a:t>R. Fagin</a:t>
            </a:r>
            <a:r>
              <a:rPr lang="ru-RU" altLang="ru-RU" sz="2000" b="1" dirty="0">
                <a:solidFill>
                  <a:srgbClr val="CE2800"/>
                </a:solidFill>
              </a:rPr>
              <a:t>)</a:t>
            </a:r>
            <a:endParaRPr lang="ru-RU" sz="2000" b="1" dirty="0">
              <a:solidFill>
                <a:srgbClr val="000099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3E5AD3A4-90A0-4FC4-A347-0A87F9BD94A1}"/>
                  </a:ext>
                </a:extLst>
              </p:cNvPr>
              <p:cNvSpPr/>
              <p:nvPr/>
            </p:nvSpPr>
            <p:spPr>
              <a:xfrm>
                <a:off x="755576" y="461651"/>
                <a:ext cx="7704856" cy="29854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360000" algn="just">
                  <a:spcAft>
                    <a:spcPts val="600"/>
                  </a:spcAft>
                </a:pPr>
                <a:r>
                  <a:rPr lang="ru-RU" altLang="ru-RU" sz="1400" b="1" u="sng" dirty="0">
                    <a:solidFill>
                      <a:srgbClr val="CC3300"/>
                    </a:solidFill>
                  </a:rPr>
                  <a:t>Теорема </a:t>
                </a:r>
                <a:r>
                  <a:rPr lang="ru-RU" altLang="ru-RU" sz="1400" b="1" u="sng" dirty="0" err="1">
                    <a:solidFill>
                      <a:srgbClr val="CC3300"/>
                    </a:solidFill>
                  </a:rPr>
                  <a:t>Фейгина</a:t>
                </a:r>
                <a:r>
                  <a:rPr lang="ru-RU" altLang="ru-RU" sz="1400" b="1" u="sng" dirty="0">
                    <a:solidFill>
                      <a:srgbClr val="CC3300"/>
                    </a:solidFill>
                  </a:rPr>
                  <a:t>: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Пусть </a:t>
                </a:r>
                <a14:m>
                  <m:oMath xmlns:m="http://schemas.openxmlformats.org/officeDocument/2006/math">
                    <m:r>
                      <a:rPr lang="en-US" altLang="ru-RU" sz="1400" b="1" i="1" dirty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altLang="ru-RU" sz="1400" dirty="0">
                    <a:solidFill>
                      <a:srgbClr val="000099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ru-RU" sz="1400" b="1" i="1" dirty="0"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US" altLang="ru-RU" sz="1400" dirty="0">
                    <a:solidFill>
                      <a:srgbClr val="000099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ru-RU" sz="1400" b="1" i="1" dirty="0">
                        <a:latin typeface="Cambria Math" panose="02040503050406030204" pitchFamily="18" charset="0"/>
                      </a:rPr>
                      <m:t>𝒁</m:t>
                    </m:r>
                  </m:oMath>
                </a14:m>
                <a:r>
                  <a:rPr lang="en-US" altLang="ru-RU" sz="1400" b="1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три непересекающиеся подмножества  атрибутов отношения </a:t>
                </a:r>
                <a14:m>
                  <m:oMath xmlns:m="http://schemas.openxmlformats.org/officeDocument/2006/math"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ru-RU" altLang="ru-RU" sz="1400" dirty="0">
                    <a:solidFill>
                      <a:srgbClr val="000099"/>
                    </a:solidFill>
                  </a:rPr>
                  <a:t> со схемой </a:t>
                </a:r>
                <a14:m>
                  <m:oMath xmlns:m="http://schemas.openxmlformats.org/officeDocument/2006/math"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𝑹</m:t>
                    </m:r>
                    <m:d>
                      <m:dPr>
                        <m:ctrlPr>
                          <a:rPr lang="ru-RU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ru-RU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𝒀</m:t>
                        </m:r>
                        <m:r>
                          <a:rPr lang="ru-RU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𝒁</m:t>
                        </m:r>
                      </m:e>
                    </m:d>
                  </m:oMath>
                </a14:m>
                <a:r>
                  <a:rPr lang="ru-RU" altLang="ru-RU" sz="1400" dirty="0">
                    <a:solidFill>
                      <a:srgbClr val="000099"/>
                    </a:solidFill>
                  </a:rPr>
                  <a:t>. Декомпозиция отношения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ru-RU" sz="1400" b="1" i="1" dirty="0"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на проекции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ru-RU" sz="14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ru-RU" sz="1400" b="1" i="1" dirty="0" smtClean="0"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altLang="ru-RU" sz="1400" b="1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ru-RU" sz="1400" b="1" i="1" dirty="0" smtClean="0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</m:d>
                  </m:oMath>
                </a14:m>
                <a:r>
                  <a:rPr lang="en-US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и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ru-RU" sz="14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ru-RU" sz="1400" b="1" i="1" dirty="0" smtClean="0"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altLang="ru-RU" sz="1400" b="1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ru-RU" sz="1400" b="1" i="1" dirty="0" smtClean="0">
                            <a:latin typeface="Cambria Math" panose="02040503050406030204" pitchFamily="18" charset="0"/>
                          </a:rPr>
                          <m:t>𝒁</m:t>
                        </m:r>
                      </m:e>
                    </m:d>
                  </m:oMath>
                </a14:m>
                <a:r>
                  <a:rPr lang="en-US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будет декомпозицией без потерь тогда и только тогда, когда имеется многозначная зависимость </a:t>
                </a:r>
                <a14:m>
                  <m:oMath xmlns:m="http://schemas.openxmlformats.org/officeDocument/2006/math">
                    <m:r>
                      <a:rPr lang="en-US" altLang="ru-RU" sz="1400" b="1" i="1" dirty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ru-RU" sz="1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→→</m:t>
                    </m:r>
                    <m:r>
                      <a:rPr lang="en-US" altLang="ru-RU" sz="1400" b="1" i="1" dirty="0"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altLang="ru-RU" sz="1400" b="1" i="1" dirty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ru-RU" sz="1400" b="1" i="1" dirty="0">
                        <a:latin typeface="Cambria Math" panose="02040503050406030204" pitchFamily="18" charset="0"/>
                      </a:rPr>
                      <m:t>𝒁</m:t>
                    </m:r>
                  </m:oMath>
                </a14:m>
                <a:r>
                  <a:rPr lang="ru-RU" altLang="ru-RU" sz="1400" dirty="0">
                    <a:solidFill>
                      <a:srgbClr val="000099"/>
                    </a:solidFill>
                  </a:rPr>
                  <a:t>.</a:t>
                </a:r>
                <a:endParaRPr lang="en-US" altLang="ru-RU" sz="1400" dirty="0">
                  <a:solidFill>
                    <a:srgbClr val="000099"/>
                  </a:solidFill>
                </a:endParaRPr>
              </a:p>
              <a:p>
                <a:pPr indent="360000" algn="just">
                  <a:spcBef>
                    <a:spcPct val="0"/>
                  </a:spcBef>
                  <a:spcAft>
                    <a:spcPts val="600"/>
                  </a:spcAft>
                  <a:buNone/>
                </a:pPr>
                <a:endParaRPr lang="en-US" altLang="ru-RU" sz="1400" u="sng" dirty="0">
                  <a:solidFill>
                    <a:srgbClr val="000099"/>
                  </a:solidFill>
                </a:endParaRPr>
              </a:p>
              <a:p>
                <a:pPr indent="360000" algn="just">
                  <a:spcAft>
                    <a:spcPts val="600"/>
                  </a:spcAft>
                </a:pPr>
                <a:r>
                  <a:rPr lang="ru-RU" altLang="ru-RU" sz="1400" b="1" u="sng" dirty="0">
                    <a:solidFill>
                      <a:srgbClr val="CC3300"/>
                    </a:solidFill>
                  </a:rPr>
                  <a:t>Частный случай тривиальной </a:t>
                </a:r>
                <a:r>
                  <a:rPr lang="en-US" altLang="ru-RU" sz="1400" b="1" u="sng" dirty="0">
                    <a:solidFill>
                      <a:srgbClr val="CC3300"/>
                    </a:solidFill>
                  </a:rPr>
                  <a:t>MV-</a:t>
                </a:r>
                <a:r>
                  <a:rPr lang="ru-RU" altLang="ru-RU" sz="1400" b="1" u="sng" dirty="0">
                    <a:solidFill>
                      <a:srgbClr val="CC3300"/>
                    </a:solidFill>
                  </a:rPr>
                  <a:t>зависимости</a:t>
                </a:r>
                <a:r>
                  <a:rPr lang="ru-RU" altLang="ru-RU" sz="1400" b="1" dirty="0">
                    <a:solidFill>
                      <a:srgbClr val="CC3300"/>
                    </a:solidFill>
                  </a:rPr>
                  <a:t>: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 Если зависимость </a:t>
                </a:r>
                <a14:m>
                  <m:oMath xmlns:m="http://schemas.openxmlformats.org/officeDocument/2006/math">
                    <m:r>
                      <a:rPr lang="en-US" altLang="ru-RU" sz="1400" b="1" i="1" dirty="0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ru-RU" sz="1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→→</m:t>
                    </m:r>
                    <m:r>
                      <a:rPr lang="en-US" altLang="ru-RU" sz="1400" b="1" i="1" dirty="0"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altLang="ru-RU" sz="1400" b="1" i="1" dirty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ru-RU" sz="1400" b="1" i="1" dirty="0">
                        <a:latin typeface="Cambria Math" panose="02040503050406030204" pitchFamily="18" charset="0"/>
                      </a:rPr>
                      <m:t>𝒁</m:t>
                    </m:r>
                  </m:oMath>
                </a14:m>
                <a:r>
                  <a:rPr lang="en-US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является тривиальной, т.е. существует только одна из функциональных зависимостей </a:t>
                </a:r>
                <a14:m>
                  <m:oMath xmlns:m="http://schemas.openxmlformats.org/officeDocument/2006/math">
                    <m:r>
                      <a:rPr lang="en-US" altLang="ru-RU" sz="1400" b="1" i="1" dirty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ru-RU" sz="1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ru-RU" sz="1400" b="1" i="1" dirty="0"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US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или </a:t>
                </a:r>
                <a14:m>
                  <m:oMath xmlns:m="http://schemas.openxmlformats.org/officeDocument/2006/math">
                    <m:r>
                      <a:rPr lang="en-US" altLang="ru-RU" sz="1400" b="1" i="1" dirty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ru-RU" sz="1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ru-RU" sz="1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𝒁</m:t>
                    </m:r>
                  </m:oMath>
                </a14:m>
                <a:r>
                  <a:rPr lang="ru-RU" altLang="ru-RU" sz="1400" dirty="0">
                    <a:solidFill>
                      <a:srgbClr val="000099"/>
                    </a:solidFill>
                  </a:rPr>
                  <a:t>, но не может быть задана независимость </a:t>
                </a:r>
                <a14:m>
                  <m:oMath xmlns:m="http://schemas.openxmlformats.org/officeDocument/2006/math">
                    <m:r>
                      <a:rPr lang="en-US" altLang="ru-RU" sz="1400" b="1" i="1" dirty="0"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US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и </a:t>
                </a:r>
                <a14:m>
                  <m:oMath xmlns:m="http://schemas.openxmlformats.org/officeDocument/2006/math">
                    <m:r>
                      <a:rPr lang="en-US" altLang="ru-RU" sz="1400" b="1" i="1" dirty="0">
                        <a:latin typeface="Cambria Math" panose="02040503050406030204" pitchFamily="18" charset="0"/>
                      </a:rPr>
                      <m:t>𝒁</m:t>
                    </m:r>
                  </m:oMath>
                </a14:m>
                <a:r>
                  <a:rPr lang="en-US" altLang="ru-RU" sz="1400" dirty="0">
                    <a:solidFill>
                      <a:srgbClr val="000099"/>
                    </a:solidFill>
                  </a:rPr>
                  <a:t>,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то получаем теорему </a:t>
                </a:r>
                <a:r>
                  <a:rPr lang="ru-RU" altLang="ru-RU" sz="1400" dirty="0" err="1">
                    <a:solidFill>
                      <a:srgbClr val="000099"/>
                    </a:solidFill>
                  </a:rPr>
                  <a:t>Хиса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.</a:t>
                </a:r>
                <a:endParaRPr lang="en-US" altLang="ru-RU" sz="1400" dirty="0">
                  <a:solidFill>
                    <a:srgbClr val="000099"/>
                  </a:solidFill>
                </a:endParaRPr>
              </a:p>
              <a:p>
                <a:pPr indent="360000" algn="just">
                  <a:spcBef>
                    <a:spcPct val="0"/>
                  </a:spcBef>
                  <a:spcAft>
                    <a:spcPts val="600"/>
                  </a:spcAft>
                  <a:buNone/>
                </a:pPr>
                <a:endParaRPr lang="en-US" altLang="ru-RU" sz="1400" u="sng" dirty="0">
                  <a:solidFill>
                    <a:srgbClr val="000099"/>
                  </a:solidFill>
                </a:endParaRPr>
              </a:p>
              <a:p>
                <a:pPr indent="360000" algn="just">
                  <a:spcBef>
                    <a:spcPct val="0"/>
                  </a:spcBef>
                  <a:spcAft>
                    <a:spcPts val="600"/>
                  </a:spcAft>
                  <a:buNone/>
                </a:pPr>
                <a:r>
                  <a:rPr lang="ru-RU" altLang="ru-RU" sz="1400" b="1" u="sng" dirty="0">
                    <a:solidFill>
                      <a:srgbClr val="CC3300"/>
                    </a:solidFill>
                  </a:rPr>
                  <a:t>Определение 4НФ</a:t>
                </a:r>
                <a:r>
                  <a:rPr lang="ru-RU" altLang="ru-RU" sz="1400" b="1" dirty="0">
                    <a:solidFill>
                      <a:srgbClr val="CC3300"/>
                    </a:solidFill>
                  </a:rPr>
                  <a:t>: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 Отношение находится в четвёртой нормальной форме если оно находится в нормальной форме </a:t>
                </a:r>
                <a:r>
                  <a:rPr lang="ru-RU" altLang="ru-RU" sz="1400" dirty="0" err="1">
                    <a:solidFill>
                      <a:srgbClr val="000099"/>
                    </a:solidFill>
                  </a:rPr>
                  <a:t>Бойса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-Кодда и не содержит нетривиальных многозначных зависимостей.</a:t>
                </a:r>
              </a:p>
            </p:txBody>
          </p:sp>
        </mc:Choice>
        <mc:Fallback xmlns=""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3E5AD3A4-90A0-4FC4-A347-0A87F9BD94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461651"/>
                <a:ext cx="7704856" cy="2985433"/>
              </a:xfrm>
              <a:prstGeom prst="rect">
                <a:avLst/>
              </a:prstGeom>
              <a:blipFill>
                <a:blip r:embed="rId2"/>
                <a:stretch>
                  <a:fillRect l="-237" t="-409" r="-237" b="-122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13">
            <a:extLst>
              <a:ext uri="{FF2B5EF4-FFF2-40B4-BE49-F238E27FC236}">
                <a16:creationId xmlns:a16="http://schemas.microsoft.com/office/drawing/2014/main" id="{33FC3DC2-8131-44F5-A279-7AC4D42024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7904" y="3579862"/>
            <a:ext cx="4646687" cy="7200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ru-RU" altLang="ru-RU" sz="1400" b="1" dirty="0">
                <a:solidFill>
                  <a:srgbClr val="000099"/>
                </a:solidFill>
              </a:rPr>
              <a:t>Теорема </a:t>
            </a:r>
            <a:r>
              <a:rPr lang="ru-RU" altLang="ru-RU" sz="1400" b="1" dirty="0" err="1">
                <a:solidFill>
                  <a:srgbClr val="000099"/>
                </a:solidFill>
              </a:rPr>
              <a:t>Фейгина</a:t>
            </a:r>
            <a:r>
              <a:rPr lang="ru-RU" altLang="ru-RU" sz="1400" b="1" dirty="0">
                <a:solidFill>
                  <a:srgbClr val="000099"/>
                </a:solidFill>
              </a:rPr>
              <a:t> обобщает теорему </a:t>
            </a:r>
            <a:r>
              <a:rPr lang="ru-RU" altLang="ru-RU" sz="1400" b="1" dirty="0" err="1">
                <a:solidFill>
                  <a:srgbClr val="000099"/>
                </a:solidFill>
              </a:rPr>
              <a:t>Хиса</a:t>
            </a:r>
            <a:r>
              <a:rPr lang="ru-RU" altLang="ru-RU" sz="1400" b="1" dirty="0">
                <a:solidFill>
                  <a:srgbClr val="000099"/>
                </a:solidFill>
              </a:rPr>
              <a:t> </a:t>
            </a: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ru-RU" altLang="ru-RU" sz="1400" b="1" dirty="0">
                <a:solidFill>
                  <a:srgbClr val="000099"/>
                </a:solidFill>
              </a:rPr>
              <a:t>на многозначные функциональные зависимости</a:t>
            </a:r>
          </a:p>
        </p:txBody>
      </p:sp>
    </p:spTree>
    <p:extLst>
      <p:ext uri="{BB962C8B-B14F-4D97-AF65-F5344CB8AC3E}">
        <p14:creationId xmlns:p14="http://schemas.microsoft.com/office/powerpoint/2010/main" val="2184893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ru-RU" altLang="ru-RU" sz="2000" b="1" dirty="0">
                <a:solidFill>
                  <a:srgbClr val="CE2800"/>
                </a:solidFill>
              </a:rPr>
              <a:t>Использование теоремы </a:t>
            </a:r>
            <a:r>
              <a:rPr lang="ru-RU" altLang="ru-RU" sz="2000" b="1" dirty="0" err="1">
                <a:solidFill>
                  <a:srgbClr val="CE2800"/>
                </a:solidFill>
              </a:rPr>
              <a:t>Фейгина</a:t>
            </a:r>
            <a:endParaRPr lang="ru-RU" sz="2000" b="1" dirty="0">
              <a:solidFill>
                <a:srgbClr val="000099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3E5AD3A4-90A0-4FC4-A347-0A87F9BD94A1}"/>
                  </a:ext>
                </a:extLst>
              </p:cNvPr>
              <p:cNvSpPr/>
              <p:nvPr/>
            </p:nvSpPr>
            <p:spPr>
              <a:xfrm>
                <a:off x="755576" y="461651"/>
                <a:ext cx="7380820" cy="26930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360000" algn="just" eaLnBrk="1" hangingPunct="1">
                  <a:spcAft>
                    <a:spcPts val="600"/>
                  </a:spcAft>
                  <a:buFontTx/>
                  <a:buNone/>
                </a:pPr>
                <a:r>
                  <a:rPr lang="ru-RU" altLang="ru-RU" sz="1400" b="1" u="sng" dirty="0">
                    <a:solidFill>
                      <a:srgbClr val="CC3300"/>
                    </a:solidFill>
                  </a:rPr>
                  <a:t>Пояснение 1: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 Теорема </a:t>
                </a:r>
                <a:r>
                  <a:rPr lang="ru-RU" altLang="ru-RU" sz="1400" dirty="0" err="1">
                    <a:solidFill>
                      <a:srgbClr val="000099"/>
                    </a:solidFill>
                  </a:rPr>
                  <a:t>Фейгина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 дает правило приведения к четвертой нормальной форме (4НФ). </a:t>
                </a:r>
              </a:p>
              <a:p>
                <a:pPr indent="360000" algn="just" eaLnBrk="1" hangingPunct="1">
                  <a:spcAft>
                    <a:spcPts val="600"/>
                  </a:spcAft>
                  <a:buFontTx/>
                  <a:buNone/>
                </a:pPr>
                <a:r>
                  <a:rPr lang="ru-RU" altLang="ru-RU" sz="1400" b="1" u="sng" dirty="0">
                    <a:solidFill>
                      <a:srgbClr val="CC3300"/>
                    </a:solidFill>
                  </a:rPr>
                  <a:t>Пояснение 2: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 Отношения с нетривиальными многозначными зависимостями могут появиться при хранении в одном отношении </a:t>
                </a:r>
                <a:r>
                  <a:rPr lang="ru-RU" altLang="ru-RU" sz="1400" i="1" dirty="0">
                    <a:solidFill>
                      <a:srgbClr val="000099"/>
                    </a:solidFill>
                  </a:rPr>
                  <a:t>двух независимых сущностей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. Такое отношение образуется как естественное соединение двух отношений по общему полю, которое </a:t>
                </a:r>
                <a:r>
                  <a:rPr lang="ru-RU" altLang="ru-RU" sz="1400" i="1" dirty="0">
                    <a:solidFill>
                      <a:srgbClr val="000099"/>
                    </a:solidFill>
                  </a:rPr>
                  <a:t>не образует полного ключа ни в одном из этих отношений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. </a:t>
                </a:r>
              </a:p>
              <a:p>
                <a:pPr indent="360000" algn="just" eaLnBrk="1" hangingPunct="1">
                  <a:spcAft>
                    <a:spcPts val="600"/>
                  </a:spcAft>
                  <a:buFontTx/>
                  <a:buNone/>
                </a:pPr>
                <a:r>
                  <a:rPr lang="ru-RU" altLang="ru-RU" sz="1400" b="1" u="sng" dirty="0">
                    <a:solidFill>
                      <a:srgbClr val="CC3300"/>
                    </a:solidFill>
                  </a:rPr>
                  <a:t>Пример: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 Объединение двух отношений 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“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Работник- Должность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”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(допускается совместительство) и 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“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Работник – Ребенок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”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 вызывает появление многозначной зависимости 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“</a:t>
                </a:r>
                <a14:m>
                  <m:oMath xmlns:m="http://schemas.openxmlformats.org/officeDocument/2006/math">
                    <m:r>
                      <a:rPr lang="ru-RU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Работник</m:t>
                    </m:r>
                    <m:r>
                      <a:rPr lang="ru-RU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→→</m:t>
                    </m:r>
                    <m:r>
                      <a:rPr lang="ru-RU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Должность </m:t>
                    </m:r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ru-RU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Ребенок</m:t>
                    </m:r>
                  </m:oMath>
                </a14:m>
                <a:r>
                  <a:rPr lang="en-US" altLang="ru-RU" sz="1400" dirty="0">
                    <a:solidFill>
                      <a:srgbClr val="000099"/>
                    </a:solidFill>
                  </a:rPr>
                  <a:t>”.</a:t>
                </a:r>
                <a:endParaRPr lang="ru-RU" altLang="ru-RU" sz="1400" dirty="0">
                  <a:solidFill>
                    <a:srgbClr val="000099"/>
                  </a:solidFill>
                </a:endParaRPr>
              </a:p>
              <a:p>
                <a:pPr lvl="0" indent="360000" algn="just">
                  <a:spcAft>
                    <a:spcPts val="600"/>
                  </a:spcAft>
                  <a:buNone/>
                </a:pPr>
                <a:r>
                  <a:rPr lang="ru-RU" altLang="ru-RU" sz="1400" dirty="0">
                    <a:solidFill>
                      <a:srgbClr val="000099"/>
                    </a:solidFill>
                  </a:rPr>
                  <a:t>Для приведения отношения 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“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Работник,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Должность, Ребенок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”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к 4НФ необходима декомпозиция на отношения 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“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Работник-Должность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”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и 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“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Работник – Ребенок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”</a:t>
                </a:r>
                <a:endParaRPr lang="ru-RU" altLang="ru-RU" sz="1400" dirty="0">
                  <a:solidFill>
                    <a:srgbClr val="000099"/>
                  </a:solidFill>
                </a:endParaRPr>
              </a:p>
            </p:txBody>
          </p:sp>
        </mc:Choice>
        <mc:Fallback xmlns=""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3E5AD3A4-90A0-4FC4-A347-0A87F9BD94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461651"/>
                <a:ext cx="7380820" cy="2693045"/>
              </a:xfrm>
              <a:prstGeom prst="rect">
                <a:avLst/>
              </a:prstGeom>
              <a:blipFill>
                <a:blip r:embed="rId2"/>
                <a:stretch>
                  <a:fillRect l="-248" t="-452" r="-248" b="-13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4938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ru-RU" altLang="ru-RU" sz="2000" b="1" dirty="0">
                <a:solidFill>
                  <a:srgbClr val="CE2800"/>
                </a:solidFill>
              </a:rPr>
              <a:t>Правил</a:t>
            </a:r>
            <a:r>
              <a:rPr lang="en-US" altLang="ru-RU" sz="2000" b="1" dirty="0">
                <a:solidFill>
                  <a:srgbClr val="CE2800"/>
                </a:solidFill>
              </a:rPr>
              <a:t>o</a:t>
            </a:r>
            <a:r>
              <a:rPr lang="ru-RU" altLang="ru-RU" sz="2000" b="1" dirty="0">
                <a:solidFill>
                  <a:srgbClr val="CE2800"/>
                </a:solidFill>
              </a:rPr>
              <a:t> приведения к 4НФ</a:t>
            </a:r>
            <a:endParaRPr lang="ru-RU" sz="2000" b="1" dirty="0">
              <a:solidFill>
                <a:srgbClr val="000099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Прямоугольник 14">
                <a:extLst>
                  <a:ext uri="{FF2B5EF4-FFF2-40B4-BE49-F238E27FC236}">
                    <a16:creationId xmlns:a16="http://schemas.microsoft.com/office/drawing/2014/main" id="{87F4AB54-5163-443B-A5B4-E6F352336004}"/>
                  </a:ext>
                </a:extLst>
              </p:cNvPr>
              <p:cNvSpPr/>
              <p:nvPr/>
            </p:nvSpPr>
            <p:spPr>
              <a:xfrm>
                <a:off x="755576" y="461651"/>
                <a:ext cx="7380820" cy="32778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360000" algn="just" eaLnBrk="1" hangingPunct="1">
                  <a:spcAft>
                    <a:spcPts val="600"/>
                  </a:spcAft>
                  <a:buFontTx/>
                  <a:buNone/>
                </a:pPr>
                <a:r>
                  <a:rPr lang="ru-RU" altLang="ru-RU" sz="1400" b="1" u="sng" dirty="0">
                    <a:solidFill>
                      <a:srgbClr val="CC3300"/>
                    </a:solidFill>
                  </a:rPr>
                  <a:t>Правило приведения к 4НФ:</a:t>
                </a:r>
                <a:r>
                  <a:rPr lang="ru-RU" altLang="ru-RU" sz="1400" b="1" dirty="0">
                    <a:solidFill>
                      <a:srgbClr val="CC3300"/>
                    </a:solidFill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Если в отношении находящемся в НФБК обнаружены нетривиальные многозначные зависимости,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то для их исключения необходимо провести декомпозицию используя теорему </a:t>
                </a:r>
                <a:r>
                  <a:rPr lang="ru-RU" altLang="ru-RU" sz="1400" dirty="0" err="1">
                    <a:solidFill>
                      <a:srgbClr val="000099"/>
                    </a:solidFill>
                  </a:rPr>
                  <a:t>Фейгина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. </a:t>
                </a:r>
              </a:p>
              <a:p>
                <a:pPr indent="360000" algn="just" eaLnBrk="1" hangingPunct="1">
                  <a:spcAft>
                    <a:spcPts val="600"/>
                  </a:spcAft>
                  <a:buFontTx/>
                  <a:buNone/>
                </a:pPr>
                <a:r>
                  <a:rPr lang="ru-RU" altLang="ru-RU" sz="1400" dirty="0">
                    <a:solidFill>
                      <a:srgbClr val="000099"/>
                    </a:solidFill>
                  </a:rPr>
                  <a:t>Иначе говоря, если в отношении </a:t>
                </a:r>
                <a14:m>
                  <m:oMath xmlns:m="http://schemas.openxmlformats.org/officeDocument/2006/math"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со схемой </a:t>
                </a:r>
                <a14:m>
                  <m:oMath xmlns:m="http://schemas.openxmlformats.org/officeDocument/2006/math">
                    <m:r>
                      <a:rPr lang="en-US" altLang="ru-RU" sz="1400" b="1" i="1" dirty="0">
                        <a:latin typeface="Cambria Math" panose="02040503050406030204" pitchFamily="18" charset="0"/>
                      </a:rPr>
                      <m:t>𝑹</m:t>
                    </m:r>
                    <m:d>
                      <m:dPr>
                        <m:ctrlPr>
                          <a:rPr lang="ru-RU" altLang="ru-RU" sz="14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ru-RU" sz="1400" b="1" i="1" dirty="0"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ru-RU" altLang="ru-RU" sz="1400" b="1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ru-RU" sz="1400" b="1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ru-RU" sz="1400" b="1" i="1" dirty="0">
                            <a:latin typeface="Cambria Math" panose="02040503050406030204" pitchFamily="18" charset="0"/>
                          </a:rPr>
                          <m:t>𝒀</m:t>
                        </m:r>
                        <m:r>
                          <a:rPr lang="ru-RU" altLang="ru-RU" sz="1400" b="1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ru-RU" sz="1400" b="1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ru-RU" sz="1400" b="1" i="1" dirty="0">
                            <a:latin typeface="Cambria Math" panose="02040503050406030204" pitchFamily="18" charset="0"/>
                          </a:rPr>
                          <m:t>𝒁</m:t>
                        </m:r>
                      </m:e>
                    </m:d>
                  </m:oMath>
                </a14:m>
                <a:r>
                  <a:rPr lang="en-US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имеется нетривиальная многозначная зависимость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ru-RU" sz="1400" b="1" i="1" dirty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ru-RU" sz="1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→→</m:t>
                    </m:r>
                    <m:r>
                      <a:rPr lang="en-US" altLang="ru-RU" sz="1400" b="1" i="1" dirty="0"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altLang="ru-RU" sz="1400" b="1" i="1" dirty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ru-RU" sz="1400" b="1" i="1" dirty="0">
                        <a:latin typeface="Cambria Math" panose="02040503050406030204" pitchFamily="18" charset="0"/>
                      </a:rPr>
                      <m:t>𝒁</m:t>
                    </m:r>
                  </m:oMath>
                </a14:m>
                <a:r>
                  <a:rPr lang="ru-RU" altLang="ru-RU" sz="1400" dirty="0">
                    <a:solidFill>
                      <a:srgbClr val="000099"/>
                    </a:solidFill>
                  </a:rPr>
                  <a:t>, то для перехода к 4НФ необходимо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выполнить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декомпозицию отношения </a:t>
                </a:r>
                <a14:m>
                  <m:oMath xmlns:m="http://schemas.openxmlformats.org/officeDocument/2006/math">
                    <m:r>
                      <a:rPr lang="en-US" altLang="ru-RU" sz="1400" b="1" i="1" dirty="0"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на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его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проекции на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ru-RU" sz="14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ru-RU" sz="1400" b="1" i="1" dirty="0"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altLang="ru-RU" sz="1400" b="1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ru-RU" sz="1400" b="1" i="1" dirty="0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</m:d>
                  </m:oMath>
                </a14:m>
                <a:r>
                  <a:rPr lang="en-US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и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ru-RU" sz="14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ru-RU" sz="1400" b="1" i="1" dirty="0"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altLang="ru-RU" sz="1400" b="1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ru-RU" sz="1400" b="1" i="1" dirty="0">
                            <a:latin typeface="Cambria Math" panose="02040503050406030204" pitchFamily="18" charset="0"/>
                          </a:rPr>
                          <m:t>𝒁</m:t>
                        </m:r>
                      </m:e>
                    </m:d>
                  </m:oMath>
                </a14:m>
                <a:r>
                  <a:rPr lang="en-US" altLang="ru-RU" sz="1400" dirty="0">
                    <a:solidFill>
                      <a:srgbClr val="000099"/>
                    </a:solidFill>
                  </a:rPr>
                  <a:t>. </a:t>
                </a:r>
                <a:endParaRPr lang="ru-RU" altLang="ru-RU" sz="1400" dirty="0">
                  <a:solidFill>
                    <a:srgbClr val="000099"/>
                  </a:solidFill>
                </a:endParaRPr>
              </a:p>
              <a:p>
                <a:pPr indent="360000" algn="just" eaLnBrk="1" hangingPunct="1">
                  <a:spcAft>
                    <a:spcPts val="600"/>
                  </a:spcAft>
                  <a:buFontTx/>
                  <a:buNone/>
                </a:pPr>
                <a:endParaRPr lang="ru-RU" altLang="ru-RU" sz="1400" dirty="0">
                  <a:solidFill>
                    <a:srgbClr val="000099"/>
                  </a:solidFill>
                </a:endParaRPr>
              </a:p>
              <a:p>
                <a:pPr indent="360000" algn="just" eaLnBrk="1" hangingPunct="1">
                  <a:spcAft>
                    <a:spcPts val="600"/>
                  </a:spcAft>
                  <a:buFontTx/>
                  <a:buNone/>
                </a:pPr>
                <a:r>
                  <a:rPr lang="ru-RU" altLang="ru-RU" sz="1400" b="1" dirty="0">
                    <a:solidFill>
                      <a:srgbClr val="000099"/>
                    </a:solidFill>
                  </a:rPr>
                  <a:t>Полученные отношения не связаны между собой.</a:t>
                </a:r>
              </a:p>
              <a:p>
                <a:pPr lvl="0" indent="360000" algn="just">
                  <a:spcAft>
                    <a:spcPts val="600"/>
                  </a:spcAft>
                  <a:buNone/>
                </a:pPr>
                <a:endParaRPr lang="ru-RU" altLang="ru-RU" sz="1400" u="sng" dirty="0">
                  <a:solidFill>
                    <a:srgbClr val="000099"/>
                  </a:solidFill>
                </a:endParaRPr>
              </a:p>
              <a:p>
                <a:pPr lvl="0" indent="360000" algn="just">
                  <a:spcAft>
                    <a:spcPts val="600"/>
                  </a:spcAft>
                  <a:buNone/>
                </a:pPr>
                <a:r>
                  <a:rPr lang="ru-RU" altLang="ru-RU" sz="1400" b="1" u="sng" dirty="0">
                    <a:solidFill>
                      <a:srgbClr val="CC3300"/>
                    </a:solidFill>
                  </a:rPr>
                  <a:t>Замечание:</a:t>
                </a:r>
                <a:r>
                  <a:rPr lang="en-US" altLang="ru-RU" sz="1400" b="1" dirty="0">
                    <a:solidFill>
                      <a:srgbClr val="CC3300"/>
                    </a:solidFill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Для обнаружения необходимости приведения к 4НФ можно разобраться с семантикой отношения и найти в нём два 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“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встроенных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”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независимых  отношения, затем найти общее поле, соединяющее отношения, но не образующее полного ключа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ни в одном из этих отношений. </a:t>
                </a:r>
              </a:p>
            </p:txBody>
          </p:sp>
        </mc:Choice>
        <mc:Fallback xmlns="">
          <p:sp>
            <p:nvSpPr>
              <p:cNvPr id="15" name="Прямоугольник 14">
                <a:extLst>
                  <a:ext uri="{FF2B5EF4-FFF2-40B4-BE49-F238E27FC236}">
                    <a16:creationId xmlns:a16="http://schemas.microsoft.com/office/drawing/2014/main" id="{87F4AB54-5163-443B-A5B4-E6F3523360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461651"/>
                <a:ext cx="7380820" cy="3277820"/>
              </a:xfrm>
              <a:prstGeom prst="rect">
                <a:avLst/>
              </a:prstGeom>
              <a:blipFill>
                <a:blip r:embed="rId2"/>
                <a:stretch>
                  <a:fillRect l="-248" t="-372" r="-248" b="-11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2091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ru-RU" altLang="ru-RU" sz="2000" b="1" dirty="0">
                <a:solidFill>
                  <a:srgbClr val="CE2800"/>
                </a:solidFill>
              </a:rPr>
              <a:t>Многозначные зависимости</a:t>
            </a:r>
            <a:r>
              <a:rPr lang="en-US" altLang="ru-RU" sz="2000" b="1" dirty="0">
                <a:solidFill>
                  <a:srgbClr val="CE2816"/>
                </a:solidFill>
              </a:rPr>
              <a:t>. </a:t>
            </a:r>
            <a:r>
              <a:rPr lang="ru-RU" altLang="ru-RU" sz="2000" b="1" dirty="0">
                <a:solidFill>
                  <a:srgbClr val="CE2816"/>
                </a:solidFill>
              </a:rPr>
              <a:t>Пример</a:t>
            </a:r>
            <a:endParaRPr lang="ru-RU" sz="2000" b="1" dirty="0">
              <a:solidFill>
                <a:srgbClr val="000099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2AEBC7E-C32B-4CEC-B0CD-E14E580D8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799" y="1417310"/>
            <a:ext cx="6710357" cy="2576709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FA77280-451F-41D5-9DDC-A0B781B9C03C}"/>
              </a:ext>
            </a:extLst>
          </p:cNvPr>
          <p:cNvSpPr/>
          <p:nvPr/>
        </p:nvSpPr>
        <p:spPr>
          <a:xfrm>
            <a:off x="683568" y="463203"/>
            <a:ext cx="738082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Столбцы З – Завод, Т – Товар, М – Магазин. Условие: каждый товар из группы товаров продается во все магазины из некоторой группы магазинов. (И в группе товаров и в группе магазинов может быть один экземпляр). Исходное отношение ЗТМ разлагается на ЗТ и ЗМ</a:t>
            </a:r>
            <a:r>
              <a:rPr lang="en-US" altLang="ru-RU" sz="1400" dirty="0">
                <a:solidFill>
                  <a:srgbClr val="000099"/>
                </a:solidFill>
              </a:rPr>
              <a:t>:</a:t>
            </a:r>
            <a:endParaRPr lang="ru-RU" altLang="ru-RU" sz="1400" dirty="0">
              <a:solidFill>
                <a:srgbClr val="000099"/>
              </a:solidFill>
            </a:endParaRP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8D66CEB9-8496-4C72-B74F-4A9A10D2F8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9872" y="3516965"/>
            <a:ext cx="4248472" cy="9541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Обратите внимание на отсутствие связи между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ЗТ и ЗМ. Вспомните, что в 1НФ и 2НФ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образовывались идентифицирующие связи, а 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в 3НФ и НФБК – </a:t>
            </a:r>
            <a:r>
              <a:rPr lang="ru-RU" altLang="ru-RU" sz="1400" dirty="0" err="1">
                <a:solidFill>
                  <a:srgbClr val="000099"/>
                </a:solidFill>
              </a:rPr>
              <a:t>неидентифицирующие</a:t>
            </a:r>
            <a:r>
              <a:rPr lang="ru-RU" altLang="ru-RU" sz="1400" dirty="0">
                <a:solidFill>
                  <a:srgbClr val="000099"/>
                </a:solidFill>
              </a:rPr>
              <a:t>.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950C8836-CD47-466A-8EC8-0512937A7F9E}"/>
              </a:ext>
            </a:extLst>
          </p:cNvPr>
          <p:cNvSpPr/>
          <p:nvPr/>
        </p:nvSpPr>
        <p:spPr>
          <a:xfrm>
            <a:off x="3059832" y="3089003"/>
            <a:ext cx="394243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Какие ключи в данных отношениях</a:t>
            </a:r>
            <a:r>
              <a:rPr lang="en-US" altLang="ru-RU" sz="1400" dirty="0">
                <a:solidFill>
                  <a:srgbClr val="000099"/>
                </a:solidFill>
              </a:rPr>
              <a:t>?</a:t>
            </a:r>
            <a:endParaRPr lang="ru-RU" altLang="ru-RU" sz="1400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557463"/>
      </p:ext>
    </p:extLst>
  </p:cSld>
  <p:clrMapOvr>
    <a:masterClrMapping/>
  </p:clrMapOvr>
</p:sld>
</file>

<file path=ppt/theme/theme1.xml><?xml version="1.0" encoding="utf-8"?>
<a:theme xmlns:a="http://schemas.openxmlformats.org/drawingml/2006/main" name="1_По_умолчанию">
  <a:themeElements>
    <a:clrScheme name="1_По_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По_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solidFill>
            <a:schemeClr val="tx1"/>
          </a:solidFill>
          <a:tailEnd type="non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По_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По_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По_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По_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По_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По_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По_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По_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По_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По_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По_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По_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Спец_оформление">
  <a:themeElements>
    <a:clrScheme name="Спец_оформление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пец_оформление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Спец_оформление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_оформление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_оформление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_оформление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_оформление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_оформление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_оформление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_оформление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_оформление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_оформление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_оформление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_оформление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Спец_оформление">
  <a:themeElements>
    <a:clrScheme name="1_Спец_оформление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Спец_оформление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Спец_оформление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Спец_оформление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Спец_оформление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Спец_оформление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Спец_оформление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Спец_оформление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Спец_оформление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Спец_оформление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Спец_оформление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Спец_оформление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Спец_оформление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Спец_оформление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TestMatIV_GGE</Template>
  <TotalTime>14871</TotalTime>
  <Words>3003</Words>
  <Application>Microsoft Office PowerPoint</Application>
  <PresentationFormat>Экран (16:9)</PresentationFormat>
  <Paragraphs>233</Paragraphs>
  <Slides>33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33</vt:i4>
      </vt:variant>
    </vt:vector>
  </HeadingPairs>
  <TitlesOfParts>
    <vt:vector size="40" baseType="lpstr">
      <vt:lpstr>Arial</vt:lpstr>
      <vt:lpstr>Cambria Math</vt:lpstr>
      <vt:lpstr>Times New Roman</vt:lpstr>
      <vt:lpstr>Wingdings</vt:lpstr>
      <vt:lpstr>1_По_умолчанию</vt:lpstr>
      <vt:lpstr>Спец_оформление</vt:lpstr>
      <vt:lpstr>1_Спец_оформление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+++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Artem Eremin</dc:creator>
  <cp:lastModifiedBy>Александр Александрович Евдокимов</cp:lastModifiedBy>
  <cp:revision>626</cp:revision>
  <dcterms:created xsi:type="dcterms:W3CDTF">2014-10-05T21:41:36Z</dcterms:created>
  <dcterms:modified xsi:type="dcterms:W3CDTF">2023-03-20T08:57:33Z</dcterms:modified>
</cp:coreProperties>
</file>