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652" r:id="rId3"/>
  </p:sldMasterIdLst>
  <p:notesMasterIdLst>
    <p:notesMasterId r:id="rId71"/>
  </p:notesMasterIdLst>
  <p:handoutMasterIdLst>
    <p:handoutMasterId r:id="rId72"/>
  </p:handoutMasterIdLst>
  <p:sldIdLst>
    <p:sldId id="330" r:id="rId4"/>
    <p:sldId id="552" r:id="rId5"/>
    <p:sldId id="640" r:id="rId6"/>
    <p:sldId id="591" r:id="rId7"/>
    <p:sldId id="592" r:id="rId8"/>
    <p:sldId id="593" r:id="rId9"/>
    <p:sldId id="594" r:id="rId10"/>
    <p:sldId id="641" r:id="rId11"/>
    <p:sldId id="595" r:id="rId12"/>
    <p:sldId id="596" r:id="rId13"/>
    <p:sldId id="597" r:id="rId14"/>
    <p:sldId id="598" r:id="rId15"/>
    <p:sldId id="642" r:id="rId16"/>
    <p:sldId id="600" r:id="rId17"/>
    <p:sldId id="601" r:id="rId18"/>
    <p:sldId id="599" r:id="rId19"/>
    <p:sldId id="643" r:id="rId20"/>
    <p:sldId id="602" r:id="rId21"/>
    <p:sldId id="603" r:id="rId22"/>
    <p:sldId id="604" r:id="rId23"/>
    <p:sldId id="605" r:id="rId24"/>
    <p:sldId id="644" r:id="rId25"/>
    <p:sldId id="606" r:id="rId26"/>
    <p:sldId id="645" r:id="rId27"/>
    <p:sldId id="607" r:id="rId28"/>
    <p:sldId id="646" r:id="rId29"/>
    <p:sldId id="608" r:id="rId30"/>
    <p:sldId id="609" r:id="rId31"/>
    <p:sldId id="610" r:id="rId32"/>
    <p:sldId id="511" r:id="rId33"/>
    <p:sldId id="512" r:id="rId34"/>
    <p:sldId id="611" r:id="rId35"/>
    <p:sldId id="612" r:id="rId36"/>
    <p:sldId id="620" r:id="rId37"/>
    <p:sldId id="647" r:id="rId38"/>
    <p:sldId id="648" r:id="rId39"/>
    <p:sldId id="649" r:id="rId40"/>
    <p:sldId id="650" r:id="rId41"/>
    <p:sldId id="651" r:id="rId42"/>
    <p:sldId id="652" r:id="rId43"/>
    <p:sldId id="654" r:id="rId44"/>
    <p:sldId id="655" r:id="rId45"/>
    <p:sldId id="656" r:id="rId46"/>
    <p:sldId id="657" r:id="rId47"/>
    <p:sldId id="658" r:id="rId48"/>
    <p:sldId id="659" r:id="rId49"/>
    <p:sldId id="660" r:id="rId50"/>
    <p:sldId id="661" r:id="rId51"/>
    <p:sldId id="662" r:id="rId52"/>
    <p:sldId id="663" r:id="rId53"/>
    <p:sldId id="664" r:id="rId54"/>
    <p:sldId id="666" r:id="rId55"/>
    <p:sldId id="665" r:id="rId56"/>
    <p:sldId id="667" r:id="rId57"/>
    <p:sldId id="668" r:id="rId58"/>
    <p:sldId id="669" r:id="rId59"/>
    <p:sldId id="670" r:id="rId60"/>
    <p:sldId id="671" r:id="rId61"/>
    <p:sldId id="672" r:id="rId62"/>
    <p:sldId id="673" r:id="rId63"/>
    <p:sldId id="674" r:id="rId64"/>
    <p:sldId id="638" r:id="rId65"/>
    <p:sldId id="587" r:id="rId66"/>
    <p:sldId id="639" r:id="rId67"/>
    <p:sldId id="675" r:id="rId68"/>
    <p:sldId id="588" r:id="rId69"/>
    <p:sldId id="550" r:id="rId70"/>
  </p:sldIdLst>
  <p:sldSz cx="9144000" cy="5143500" type="screen16x9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CC3300"/>
    <a:srgbClr val="C89800"/>
    <a:srgbClr val="E6AF00"/>
    <a:srgbClr val="C49500"/>
    <a:srgbClr val="009900"/>
    <a:srgbClr val="ABDB77"/>
    <a:srgbClr val="FFCD2D"/>
    <a:srgbClr val="33CC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>
      <p:cViewPr varScale="1">
        <p:scale>
          <a:sx n="110" d="100"/>
          <a:sy n="110" d="100"/>
        </p:scale>
        <p:origin x="686" y="77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3326" y="77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A5047A-564B-4049-B33E-ABAAD6DCDEC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573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00A0A8-AB5C-4C32-B4F6-5DC54282A0F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628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141685"/>
            <a:ext cx="2171700" cy="46589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28600" y="141685"/>
            <a:ext cx="6362700" cy="465891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286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41685"/>
            <a:ext cx="8686800" cy="7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Hier klicken, um.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51310"/>
            <a:ext cx="8686800" cy="384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, um Master-</a:t>
            </a:r>
            <a:r>
              <a:rPr lang="en-US" dirty="0" err="1"/>
              <a:t>Textformat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11654" name="Text Box 6"/>
          <p:cNvSpPr txBox="1">
            <a:spLocks noChangeArrowheads="1"/>
          </p:cNvSpPr>
          <p:nvPr userDrawn="1"/>
        </p:nvSpPr>
        <p:spPr bwMode="auto">
          <a:xfrm>
            <a:off x="956923" y="4747632"/>
            <a:ext cx="68226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Исчисления и модели данных</a:t>
            </a:r>
          </a:p>
        </p:txBody>
      </p:sp>
      <p:sp>
        <p:nvSpPr>
          <p:cNvPr id="411655" name="Line 7"/>
          <p:cNvSpPr>
            <a:spLocks noChangeShapeType="1"/>
          </p:cNvSpPr>
          <p:nvPr userDrawn="1"/>
        </p:nvSpPr>
        <p:spPr bwMode="auto">
          <a:xfrm>
            <a:off x="71406" y="4643826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1656" name="Line 8"/>
          <p:cNvSpPr>
            <a:spLocks noChangeShapeType="1"/>
          </p:cNvSpPr>
          <p:nvPr userDrawn="1"/>
        </p:nvSpPr>
        <p:spPr bwMode="auto">
          <a:xfrm>
            <a:off x="71406" y="465535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7858148" y="4747632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4EDDE1-E9E6-49D4-91C2-19A774C0723D}" type="slidenum">
              <a:rPr lang="ru-RU" sz="1400" b="1" i="1" baseline="0" smtClean="0">
                <a:solidFill>
                  <a:srgbClr val="C00000"/>
                </a:solidFill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ru-RU" sz="1400" b="1" i="1" baseline="0" dirty="0">
                <a:solidFill>
                  <a:srgbClr val="C00000"/>
                </a:solidFill>
              </a:rPr>
              <a:t>  / </a:t>
            </a:r>
            <a:r>
              <a:rPr lang="en-US" sz="1400" b="1" i="1" baseline="0" dirty="0">
                <a:solidFill>
                  <a:srgbClr val="C00000"/>
                </a:solidFill>
              </a:rPr>
              <a:t>67</a:t>
            </a:r>
            <a:endParaRPr lang="ru-RU" sz="1400" b="1" i="1" dirty="0">
              <a:solidFill>
                <a:srgbClr val="C00000"/>
              </a:solidFill>
            </a:endParaRPr>
          </a:p>
        </p:txBody>
      </p:sp>
      <p:pic>
        <p:nvPicPr>
          <p:cNvPr id="11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512" y="4687186"/>
            <a:ext cx="574553" cy="42866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723729" y="4374576"/>
            <a:ext cx="604867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000099"/>
                </a:solidFill>
              </a:rPr>
              <a:t>Кубанский</a:t>
            </a:r>
            <a:r>
              <a:rPr lang="ru-RU" sz="1400" b="1" baseline="0" dirty="0">
                <a:solidFill>
                  <a:srgbClr val="000099"/>
                </a:solidFill>
              </a:rPr>
              <a:t> государственный университет</a:t>
            </a:r>
            <a:endParaRPr lang="ru-RU" sz="1400" b="1" dirty="0">
              <a:solidFill>
                <a:srgbClr val="000099"/>
              </a:solidFill>
            </a:endParaRPr>
          </a:p>
          <a:p>
            <a:pPr algn="ctr" eaLnBrk="0" hangingPunct="0"/>
            <a:r>
              <a:rPr lang="ru-RU" sz="1400" b="1" dirty="0">
                <a:solidFill>
                  <a:srgbClr val="000099"/>
                </a:solidFill>
              </a:rPr>
              <a:t>Кафедра математического моделирования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000099"/>
                </a:solidFill>
              </a:rPr>
              <a:t>Факультет компьютерных</a:t>
            </a:r>
            <a:r>
              <a:rPr lang="ru-RU" sz="1400" b="1" baseline="0" dirty="0">
                <a:solidFill>
                  <a:srgbClr val="000099"/>
                </a:solidFill>
              </a:rPr>
              <a:t> технологий и прикладной математики</a:t>
            </a:r>
            <a:endParaRPr lang="de-DE" sz="1400" b="1" dirty="0">
              <a:solidFill>
                <a:srgbClr val="000099"/>
              </a:solidFill>
            </a:endParaRPr>
          </a:p>
        </p:txBody>
      </p:sp>
      <p:pic>
        <p:nvPicPr>
          <p:cNvPr id="10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7843" y="4421563"/>
            <a:ext cx="864096" cy="64469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506883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1211" y="2515867"/>
            <a:ext cx="9144000" cy="156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/>
          <a:lstStyle/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Исчисления и модели данных</a:t>
            </a:r>
          </a:p>
          <a:p>
            <a:pPr algn="ctr"/>
            <a:endParaRPr lang="ru-RU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Евдокимов А.А., 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e-mail: evdokimovmail27@gmail.com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140887"/>
            <a:ext cx="4248473" cy="1422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0" y="170765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Базы данных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Пример запроса невыразимого в реляционной алгебре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7F4AB54-5163-443B-A5B4-E6F352336004}"/>
              </a:ext>
            </a:extLst>
          </p:cNvPr>
          <p:cNvSpPr/>
          <p:nvPr/>
        </p:nvSpPr>
        <p:spPr>
          <a:xfrm>
            <a:off x="755576" y="461651"/>
            <a:ext cx="7380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Мы будем работать с таблицей </a:t>
            </a:r>
            <a:r>
              <a:rPr lang="en-US" altLang="ru-RU" sz="1400" dirty="0">
                <a:solidFill>
                  <a:srgbClr val="000099"/>
                </a:solidFill>
              </a:rPr>
              <a:t>emp (</a:t>
            </a:r>
            <a:r>
              <a:rPr lang="ru-RU" altLang="ru-RU" sz="1400" dirty="0">
                <a:solidFill>
                  <a:srgbClr val="000099"/>
                </a:solidFill>
              </a:rPr>
              <a:t>сотрудники), которая содержит иерархическую структуру организации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304E5-8D09-4342-B981-203E05565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65" y="984871"/>
            <a:ext cx="6223869" cy="360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091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Пример запроса невыразимого в реляционной алгебре</a:t>
            </a:r>
            <a:endParaRPr 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FA77280-451F-41D5-9DDC-A0B781B9C03C}"/>
                  </a:ext>
                </a:extLst>
              </p:cNvPr>
              <p:cNvSpPr/>
              <p:nvPr/>
            </p:nvSpPr>
            <p:spPr>
              <a:xfrm>
                <a:off x="683568" y="463203"/>
                <a:ext cx="7380820" cy="4078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Отследим цепочку начальников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Smith’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а. Его непосредственный начальник имеет табельный номер </a:t>
                </a:r>
                <a:r>
                  <a:rPr lang="ru-RU" altLang="ru-RU" sz="1400" b="1" dirty="0"/>
                  <a:t>7902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 Это аналитик Форд. Его начальник с табельным номером </a:t>
                </a:r>
                <a:r>
                  <a:rPr lang="ru-RU" altLang="ru-RU" sz="1400" b="1" dirty="0"/>
                  <a:t>7566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менеджер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Jones,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а у того начальник президент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King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 табельным номером </a:t>
                </a:r>
                <a:r>
                  <a:rPr lang="ru-RU" altLang="ru-RU" sz="1400" b="1" dirty="0"/>
                  <a:t>7839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Так вот, для поиска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непосредственных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начальников каждого сотрудника достаточно написать простой запрос:</a:t>
                </a:r>
              </a:p>
              <a:p>
                <a:pPr indent="360000" eaLnBrk="1" hangingPunct="1"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1400" b="1" i="1" dirty="0" smtClean="0">
                          <a:latin typeface="Cambria Math" panose="02040503050406030204" pitchFamily="18" charset="0"/>
                        </a:rPr>
                        <m:t>𝒑𝒓𝒐</m:t>
                      </m:r>
                      <m:sSub>
                        <m:sSubPr>
                          <m:ctrlPr>
                            <a:rPr lang="ru-RU" altLang="ru-RU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1400" b="1" i="1" dirty="0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𝑬𝑵𝑨𝑴𝑬</m:t>
                              </m:r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𝑬𝑵𝑨𝑴𝑬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ru-RU" sz="1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b="1" i="1" dirty="0" smtClean="0">
                              <a:latin typeface="Cambria Math" panose="02040503050406030204" pitchFamily="18" charset="0"/>
                            </a:rPr>
                            <m:t>𝒋𝒐𝒊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𝑴𝑮𝑹</m:t>
                              </m:r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𝑬𝑴𝑷𝑵𝑶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𝑬𝑴𝑷</m:t>
                              </m:r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𝑬𝑴𝑷</m:t>
                              </m:r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altLang="ru-RU" sz="14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ru-RU" sz="1400" b="1" dirty="0"/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Запись вида </a:t>
                </a:r>
                <a:r>
                  <a:rPr lang="en-US" altLang="ru-RU" sz="1400" b="1" dirty="0"/>
                  <a:t>EMP E1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означает временное переименование </a:t>
                </a:r>
                <a:r>
                  <a:rPr lang="en-US" altLang="ru-RU" sz="1400" b="1" dirty="0"/>
                  <a:t>EMP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 </a:t>
                </a:r>
                <a:r>
                  <a:rPr lang="en-US" altLang="ru-RU" sz="1400" b="1" dirty="0"/>
                  <a:t>E1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Найти всех начальников невозможно, так как для поиска каждого следующего начальника придется сделать ещё одно соединение, а длина цепочки начальников различна для разных сотрудников и, вообще говоря, не может быть определена заранее.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Чтобы рекурсия была возможна, язык запросов должен был позволить повторение соединения каждого построенного отношения с исходным до тех пор, пока не найдётся сотрудник не имеющий начальника. 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/>
                  <a:t>Замечание</a:t>
                </a:r>
                <a:r>
                  <a:rPr lang="ru-RU" altLang="ru-RU" sz="1400" b="1" dirty="0"/>
                  <a:t>: </a:t>
                </a:r>
                <a:r>
                  <a:rPr lang="en-US" altLang="ru-RU" sz="1400" b="1" dirty="0"/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 языке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SQL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, основанном на исчислении на кортежах, с 3-й версии стандарта языка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рекурсивные запросы возможны. </a:t>
                </a:r>
              </a:p>
            </p:txBody>
          </p:sp>
        </mc:Choice>
        <mc:Fallback xmlns=""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5FA77280-451F-41D5-9DDC-A0B781B9C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63203"/>
                <a:ext cx="7380820" cy="4078039"/>
              </a:xfrm>
              <a:prstGeom prst="rect">
                <a:avLst/>
              </a:prstGeom>
              <a:blipFill>
                <a:blip r:embed="rId2"/>
                <a:stretch>
                  <a:fillRect l="-248" t="-299" r="-2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55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Роль языка реляционной алгебры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6C31FEC2-3843-4F59-B120-C15C6ECB8F8B}"/>
              </a:ext>
            </a:extLst>
          </p:cNvPr>
          <p:cNvSpPr/>
          <p:nvPr/>
        </p:nvSpPr>
        <p:spPr>
          <a:xfrm>
            <a:off x="1043608" y="463203"/>
            <a:ext cx="655272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настоящее время языки основанные на реляционной алгебре в СУБД не пользуются.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Однако, язык реляционной алгебры служит своеобразным эталоном для языков запросов к реляционной (табличной) базе данных.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Определение</a:t>
            </a:r>
            <a:r>
              <a:rPr lang="ru-RU" altLang="ru-RU" sz="1400" b="1" dirty="0"/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Язык запросов к табличной базе данных, способный моделировать реляционную алгебру, обладает свойством </a:t>
            </a:r>
            <a:r>
              <a:rPr lang="ru-RU" altLang="ru-RU" sz="1400" b="1" dirty="0">
                <a:solidFill>
                  <a:srgbClr val="000099"/>
                </a:solidFill>
              </a:rPr>
              <a:t>реляционной полноты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9527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1C7A8-C1BE-46BD-93DB-57EC8CDE5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894607"/>
          </a:xfrm>
        </p:spPr>
        <p:txBody>
          <a:bodyPr/>
          <a:lstStyle/>
          <a:p>
            <a:r>
              <a:rPr lang="ru-RU" altLang="ru-RU" sz="4000" dirty="0">
                <a:solidFill>
                  <a:srgbClr val="CE2816"/>
                </a:solidFill>
              </a:rPr>
              <a:t>Первый звонок на урок по неклассическим логикам  – отсутствующие значения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11949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E2816"/>
                </a:solidFill>
              </a:rPr>
              <a:t>Неопределенные</a:t>
            </a:r>
            <a:r>
              <a:rPr lang="en-GB" altLang="ru-RU" sz="2000" b="1" dirty="0">
                <a:solidFill>
                  <a:srgbClr val="CE2816"/>
                </a:solidFill>
              </a:rPr>
              <a:t> </a:t>
            </a:r>
            <a:r>
              <a:rPr lang="en-GB" altLang="ru-RU" sz="2000" b="1" dirty="0" err="1">
                <a:solidFill>
                  <a:srgbClr val="CE2816"/>
                </a:solidFill>
              </a:rPr>
              <a:t>значения</a:t>
            </a:r>
            <a:r>
              <a:rPr lang="en-GB" altLang="ru-RU" sz="2000" b="1" dirty="0">
                <a:solidFill>
                  <a:srgbClr val="CE2816"/>
                </a:solidFill>
              </a:rPr>
              <a:t> (Null)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937DC2-D746-44F5-9819-C5A6D0C12302}"/>
              </a:ext>
            </a:extLst>
          </p:cNvPr>
          <p:cNvSpPr txBox="1"/>
          <p:nvPr/>
        </p:nvSpPr>
        <p:spPr>
          <a:xfrm>
            <a:off x="971600" y="461651"/>
            <a:ext cx="70567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Null </a:t>
            </a:r>
            <a:r>
              <a:rPr lang="en-GB" altLang="ru-RU" sz="1400" dirty="0" err="1">
                <a:solidFill>
                  <a:srgbClr val="000099"/>
                </a:solidFill>
              </a:rPr>
              <a:t>это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универсальное</a:t>
            </a:r>
            <a:r>
              <a:rPr lang="en-GB" altLang="ru-RU" sz="1400" dirty="0">
                <a:solidFill>
                  <a:srgbClr val="000099"/>
                </a:solidFill>
              </a:rPr>
              <a:t> (</a:t>
            </a:r>
            <a:r>
              <a:rPr lang="ru-RU" altLang="ru-RU" sz="1400" dirty="0" err="1">
                <a:solidFill>
                  <a:srgbClr val="000099"/>
                </a:solidFill>
              </a:rPr>
              <a:t>внетиповое</a:t>
            </a:r>
            <a:r>
              <a:rPr lang="ru-RU" altLang="ru-RU" sz="1400" dirty="0">
                <a:solidFill>
                  <a:srgbClr val="000099"/>
                </a:solidFill>
              </a:rPr>
              <a:t>, т.е.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зависящее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)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значение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показывающее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что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истинное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значение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введено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рассматриваемой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записи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Помните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что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пустое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текстовое </a:t>
            </a:r>
            <a:r>
              <a:rPr lang="en-GB" altLang="ru-RU" sz="1400" dirty="0" err="1">
                <a:solidFill>
                  <a:srgbClr val="000099"/>
                </a:solidFill>
              </a:rPr>
              <a:t>значение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ru-RU" altLang="ru-RU" sz="1400" dirty="0">
                <a:solidFill>
                  <a:srgbClr val="000099"/>
                </a:solidFill>
              </a:rPr>
              <a:t>ч</a:t>
            </a:r>
            <a:r>
              <a:rPr lang="en-GB" altLang="ru-RU" sz="1400" dirty="0" err="1">
                <a:solidFill>
                  <a:srgbClr val="000099"/>
                </a:solidFill>
              </a:rPr>
              <a:t>асто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задаваемое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умолчанию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это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null.</a:t>
            </a:r>
          </a:p>
          <a:p>
            <a:pPr indent="360000"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Неопределенные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значения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существуют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любых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моделях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нет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языках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программирования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общего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назначения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путайте</a:t>
            </a:r>
            <a:r>
              <a:rPr lang="en-GB" altLang="ru-RU" sz="1400" dirty="0">
                <a:solidFill>
                  <a:srgbClr val="000099"/>
                </a:solidFill>
              </a:rPr>
              <a:t> null с </a:t>
            </a:r>
            <a:r>
              <a:rPr lang="en-GB" altLang="ru-RU" sz="1400" dirty="0" err="1">
                <a:solidFill>
                  <a:srgbClr val="000099"/>
                </a:solidFill>
              </a:rPr>
              <a:t>пустыми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ссылками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этих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языках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FD99721C-5A0E-4776-B008-D2670693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479" y="2282948"/>
            <a:ext cx="1530411" cy="5048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2800" b="1" dirty="0">
              <a:solidFill>
                <a:srgbClr val="000099"/>
              </a:solidFill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CA5506F9-4A43-4AC1-8149-A8FB5A659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434" y="2282948"/>
            <a:ext cx="1008062" cy="5048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600" b="1" dirty="0" err="1"/>
              <a:t>это</a:t>
            </a:r>
            <a:r>
              <a:rPr lang="en-GB" altLang="ru-RU" sz="1600" b="1" dirty="0"/>
              <a:t> </a:t>
            </a:r>
            <a:r>
              <a:rPr lang="en-GB" altLang="ru-RU" sz="1600" b="1" dirty="0" err="1"/>
              <a:t>не</a:t>
            </a:r>
            <a:endParaRPr lang="en-GB" altLang="ru-RU" sz="1600" b="1" dirty="0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A810C888-DAFD-4D53-81B4-9BE03721E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2282948"/>
            <a:ext cx="1685900" cy="504826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685"/>
              </a:gs>
              <a:gs pos="100000">
                <a:srgbClr val="FEE0A7"/>
              </a:gs>
            </a:gsLst>
            <a:lin ang="5400000" scaled="1"/>
          </a:gradFill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600" b="1" dirty="0"/>
              <a:t>пустая ссылка</a:t>
            </a:r>
            <a:endParaRPr lang="en-GB" altLang="ru-RU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B003E9-9BF6-4334-8E53-7D8ABB2F2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780" y="2355972"/>
            <a:ext cx="15128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600" b="1" dirty="0"/>
              <a:t>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631E4-1C85-45D8-A2C4-4A85C2E727E3}"/>
              </a:ext>
            </a:extLst>
          </p:cNvPr>
          <p:cNvSpPr txBox="1"/>
          <p:nvPr/>
        </p:nvSpPr>
        <p:spPr>
          <a:xfrm>
            <a:off x="971600" y="2927524"/>
            <a:ext cx="7056784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u="sng" dirty="0">
                <a:solidFill>
                  <a:srgbClr val="000099"/>
                </a:solidFill>
              </a:rPr>
              <a:t>Если </a:t>
            </a:r>
            <a:r>
              <a:rPr lang="ru-RU" altLang="ru-RU" sz="1400" u="sng" dirty="0" err="1">
                <a:solidFill>
                  <a:srgbClr val="000099"/>
                </a:solidFill>
              </a:rPr>
              <a:t>предпоожить</a:t>
            </a:r>
            <a:r>
              <a:rPr lang="ru-RU" altLang="ru-RU" sz="1400" u="sng" dirty="0">
                <a:solidFill>
                  <a:srgbClr val="000099"/>
                </a:solidFill>
              </a:rPr>
              <a:t>, что действия с </a:t>
            </a:r>
            <a:r>
              <a:rPr lang="en-US" altLang="ru-RU" sz="1400" u="sng" dirty="0">
                <a:solidFill>
                  <a:srgbClr val="000099"/>
                </a:solidFill>
              </a:rPr>
              <a:t>null </a:t>
            </a:r>
            <a:r>
              <a:rPr lang="ru-RU" altLang="ru-RU" sz="1400" u="sng" dirty="0">
                <a:solidFill>
                  <a:srgbClr val="000099"/>
                </a:solidFill>
              </a:rPr>
              <a:t>допустимы,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то </a:t>
            </a:r>
            <a:r>
              <a:rPr lang="en-GB" altLang="ru-RU" sz="1400" dirty="0" err="1">
                <a:solidFill>
                  <a:srgbClr val="000099"/>
                </a:solidFill>
              </a:rPr>
              <a:t>любые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алгебраические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операции</a:t>
            </a:r>
            <a:r>
              <a:rPr lang="en-GB" altLang="ru-RU" sz="1400" dirty="0">
                <a:solidFill>
                  <a:srgbClr val="000099"/>
                </a:solidFill>
              </a:rPr>
              <a:t> (</a:t>
            </a:r>
            <a:r>
              <a:rPr lang="en-GB" altLang="ru-RU" sz="1400" dirty="0" err="1">
                <a:solidFill>
                  <a:srgbClr val="000099"/>
                </a:solidFill>
              </a:rPr>
              <a:t>сложение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умножение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конкатенация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строк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т.д</a:t>
            </a:r>
            <a:r>
              <a:rPr lang="en-GB" altLang="ru-RU" sz="1400" dirty="0">
                <a:solidFill>
                  <a:srgbClr val="000099"/>
                </a:solidFill>
              </a:rPr>
              <a:t>.) с </a:t>
            </a:r>
            <a:r>
              <a:rPr lang="en-GB" altLang="ru-RU" sz="1400" dirty="0" err="1">
                <a:solidFill>
                  <a:srgbClr val="000099"/>
                </a:solidFill>
              </a:rPr>
              <a:t>операндом</a:t>
            </a:r>
            <a:r>
              <a:rPr lang="en-GB" altLang="ru-RU" sz="1400" dirty="0">
                <a:solidFill>
                  <a:srgbClr val="000099"/>
                </a:solidFill>
              </a:rPr>
              <a:t> null </a:t>
            </a:r>
            <a:r>
              <a:rPr lang="en-GB" altLang="ru-RU" sz="1400" dirty="0" err="1">
                <a:solidFill>
                  <a:srgbClr val="000099"/>
                </a:solidFill>
              </a:rPr>
              <a:t>должны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давать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также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неопределенное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значение</a:t>
            </a:r>
            <a:r>
              <a:rPr lang="en-GB" altLang="ru-RU" sz="1400" dirty="0">
                <a:solidFill>
                  <a:srgbClr val="000099"/>
                </a:solidFill>
              </a:rPr>
              <a:t> null.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u="sng" dirty="0">
                <a:solidFill>
                  <a:srgbClr val="000099"/>
                </a:solidFill>
              </a:rPr>
              <a:t>Важно</a:t>
            </a:r>
            <a:r>
              <a:rPr lang="ru-RU" altLang="ru-RU" sz="1400" dirty="0">
                <a:solidFill>
                  <a:srgbClr val="000099"/>
                </a:solidFill>
              </a:rPr>
              <a:t>: </a:t>
            </a:r>
            <a:r>
              <a:rPr lang="en-GB" altLang="ru-RU" sz="1400" dirty="0" err="1">
                <a:solidFill>
                  <a:srgbClr val="000099"/>
                </a:solidFill>
              </a:rPr>
              <a:t>При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использовании </a:t>
            </a:r>
            <a:r>
              <a:rPr lang="en-GB" altLang="ru-RU" sz="1400" dirty="0" err="1">
                <a:solidFill>
                  <a:srgbClr val="000099"/>
                </a:solidFill>
              </a:rPr>
              <a:t>неопределенны</a:t>
            </a:r>
            <a:r>
              <a:rPr lang="ru-RU" altLang="ru-RU" sz="1400" dirty="0">
                <a:solidFill>
                  <a:srgbClr val="000099"/>
                </a:solidFill>
              </a:rPr>
              <a:t>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значени</a:t>
            </a:r>
            <a:r>
              <a:rPr lang="ru-RU" altLang="ru-RU" sz="1400" dirty="0">
                <a:solidFill>
                  <a:srgbClr val="000099"/>
                </a:solidFill>
              </a:rPr>
              <a:t>й неявно вводится одна из возможных </a:t>
            </a:r>
            <a:r>
              <a:rPr lang="en-GB" altLang="ru-RU" sz="1400" dirty="0" err="1">
                <a:solidFill>
                  <a:srgbClr val="000099"/>
                </a:solidFill>
              </a:rPr>
              <a:t>трехзначн</a:t>
            </a:r>
            <a:r>
              <a:rPr lang="ru-RU" altLang="ru-RU" sz="1400" dirty="0" err="1">
                <a:solidFill>
                  <a:srgbClr val="000099"/>
                </a:solidFill>
              </a:rPr>
              <a:t>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логик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9172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1800" b="1" dirty="0" err="1">
                <a:solidFill>
                  <a:srgbClr val="CE2816"/>
                </a:solidFill>
              </a:rPr>
              <a:t>Таблицы</a:t>
            </a:r>
            <a:r>
              <a:rPr lang="en-GB" altLang="ru-RU" sz="1800" b="1" dirty="0">
                <a:solidFill>
                  <a:srgbClr val="CE2816"/>
                </a:solidFill>
              </a:rPr>
              <a:t> </a:t>
            </a:r>
            <a:r>
              <a:rPr lang="en-GB" altLang="ru-RU" sz="1800" b="1" dirty="0" err="1">
                <a:solidFill>
                  <a:srgbClr val="CE2816"/>
                </a:solidFill>
              </a:rPr>
              <a:t>истинности</a:t>
            </a:r>
            <a:r>
              <a:rPr lang="en-GB" altLang="ru-RU" sz="1800" b="1" dirty="0">
                <a:solidFill>
                  <a:srgbClr val="CE2816"/>
                </a:solidFill>
              </a:rPr>
              <a:t> </a:t>
            </a:r>
            <a:r>
              <a:rPr lang="en-GB" altLang="ru-RU" sz="1800" b="1" dirty="0" err="1">
                <a:solidFill>
                  <a:srgbClr val="CE2816"/>
                </a:solidFill>
              </a:rPr>
              <a:t>трехзначной</a:t>
            </a:r>
            <a:r>
              <a:rPr lang="en-GB" altLang="ru-RU" sz="1800" b="1" dirty="0">
                <a:solidFill>
                  <a:srgbClr val="CE2816"/>
                </a:solidFill>
              </a:rPr>
              <a:t> </a:t>
            </a:r>
            <a:r>
              <a:rPr lang="en-GB" altLang="ru-RU" sz="1800" b="1" dirty="0" err="1">
                <a:solidFill>
                  <a:srgbClr val="CE2816"/>
                </a:solidFill>
              </a:rPr>
              <a:t>логики</a:t>
            </a:r>
            <a:r>
              <a:rPr lang="ru-RU" altLang="ru-RU" sz="1800" b="1" dirty="0">
                <a:solidFill>
                  <a:srgbClr val="CE2816"/>
                </a:solidFill>
              </a:rPr>
              <a:t> связанной с использованием</a:t>
            </a:r>
            <a:r>
              <a:rPr lang="en-US" altLang="ru-RU" sz="1800" b="1" dirty="0">
                <a:solidFill>
                  <a:srgbClr val="CE2816"/>
                </a:solidFill>
              </a:rPr>
              <a:t> Null</a:t>
            </a:r>
            <a:r>
              <a:rPr lang="ru-RU" altLang="ru-RU" sz="1800" b="1" dirty="0">
                <a:solidFill>
                  <a:srgbClr val="CE2816"/>
                </a:solidFill>
              </a:rPr>
              <a:t> </a:t>
            </a:r>
            <a:endParaRPr lang="ru-RU" sz="1800" b="1" dirty="0">
              <a:solidFill>
                <a:srgbClr val="000099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43277EE-C57B-496B-9AFF-19C98493B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06" y="588874"/>
            <a:ext cx="2681357" cy="192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C2B42A-4236-4371-821D-205E3D42D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88874"/>
            <a:ext cx="3024336" cy="192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10687C9-BD88-4E23-979D-CA1E6FADF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88874"/>
            <a:ext cx="2782171" cy="192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BEA3EB2-53DC-47FB-9FA7-BE85DB47AC90}"/>
              </a:ext>
            </a:extLst>
          </p:cNvPr>
          <p:cNvSpPr/>
          <p:nvPr/>
        </p:nvSpPr>
        <p:spPr bwMode="auto">
          <a:xfrm>
            <a:off x="3681762" y="570747"/>
            <a:ext cx="1394293" cy="1280924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449263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ru-RU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7DECE90-59DA-4CE9-A464-69BA3D8859F6}"/>
              </a:ext>
            </a:extLst>
          </p:cNvPr>
          <p:cNvSpPr/>
          <p:nvPr/>
        </p:nvSpPr>
        <p:spPr bwMode="auto">
          <a:xfrm>
            <a:off x="5842000" y="536619"/>
            <a:ext cx="1754335" cy="134918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449263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ru-RU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EFBB619-2180-4A61-A103-51026F90F35A}"/>
              </a:ext>
            </a:extLst>
          </p:cNvPr>
          <p:cNvSpPr/>
          <p:nvPr/>
        </p:nvSpPr>
        <p:spPr bwMode="auto">
          <a:xfrm>
            <a:off x="1403647" y="570747"/>
            <a:ext cx="1512169" cy="1280924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defTabSz="449263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ru-RU">
              <a:solidFill>
                <a:schemeClr val="bg1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7FD4DB-EC73-4913-8B15-B839572ABF01}"/>
                  </a:ext>
                </a:extLst>
              </p:cNvPr>
              <p:cNvSpPr txBox="1"/>
              <p:nvPr/>
            </p:nvSpPr>
            <p:spPr>
              <a:xfrm>
                <a:off x="994534" y="2355726"/>
                <a:ext cx="7465898" cy="22006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altLang="ru-RU" sz="1400" dirty="0">
                    <a:solidFill>
                      <a:srgbClr val="000099"/>
                    </a:solidFill>
                  </a:rPr>
                  <a:t>Значения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истинности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/>
                  <a:t>T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- ИСТИНА (TRUE) и </a:t>
                </a:r>
                <a:r>
                  <a:rPr lang="en-GB" altLang="ru-RU" sz="1400" b="1" dirty="0"/>
                  <a:t>F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– ЛОЖЬ (FALSE),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 </a:t>
                </a:r>
                <a:r>
                  <a:rPr lang="en-GB" altLang="ru-RU" sz="1400" b="1" dirty="0"/>
                  <a:t>U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– НЕИЗВЕСТНО (UNDEFINIED). </a:t>
                </a:r>
              </a:p>
              <a:p>
                <a:pPr indent="360000" algn="just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Логическое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значение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/>
                  <a:t>U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имеет смысл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отсутствующее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значени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е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</a:p>
              <a:p>
                <a:pPr indent="360000" algn="just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Отображение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</a:p>
              <a:p>
                <a:pPr indent="360000" algn="just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Интерпретация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функций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/>
                  <a:t>AND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b="1" dirty="0"/>
                  <a:t>OR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b="1" dirty="0"/>
                  <a:t>NOT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через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ru-RU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ru-RU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соответственно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algn="just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lang="en-US" altLang="ru-RU" sz="1400" u="sng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ru-RU" altLang="ru-RU" sz="1400" b="1" u="sng" dirty="0"/>
                  <a:t>Замечание</a:t>
                </a:r>
                <a:r>
                  <a:rPr lang="ru-RU" altLang="ru-RU" sz="1400" b="1" dirty="0"/>
                  <a:t>: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цветом выделены таблицы истинности для классической двухзначной логики.</a:t>
                </a:r>
                <a:endParaRPr lang="en-GB" altLang="ru-RU" sz="14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7FD4DB-EC73-4913-8B15-B839572AB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534" y="2355726"/>
                <a:ext cx="7465898" cy="2200602"/>
              </a:xfrm>
              <a:prstGeom prst="rect">
                <a:avLst/>
              </a:prstGeom>
              <a:blipFill>
                <a:blip r:embed="rId5"/>
                <a:stretch>
                  <a:fillRect l="-245" t="-277" r="-245" b="-22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76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E2816"/>
                </a:solidFill>
              </a:rPr>
              <a:t>Особенности</a:t>
            </a:r>
            <a:r>
              <a:rPr lang="en-GB" altLang="ru-RU" sz="2000" b="1" dirty="0">
                <a:solidFill>
                  <a:srgbClr val="CE2816"/>
                </a:solidFill>
              </a:rPr>
              <a:t> </a:t>
            </a:r>
            <a:r>
              <a:rPr lang="ru-RU" altLang="ru-RU" sz="2000" b="1" dirty="0">
                <a:solidFill>
                  <a:srgbClr val="CE2816"/>
                </a:solidFill>
              </a:rPr>
              <a:t>этой</a:t>
            </a:r>
            <a:r>
              <a:rPr lang="en-GB" altLang="ru-RU" sz="2000" b="1" dirty="0">
                <a:solidFill>
                  <a:srgbClr val="CE2816"/>
                </a:solidFill>
              </a:rPr>
              <a:t> </a:t>
            </a:r>
            <a:r>
              <a:rPr lang="en-GB" altLang="ru-RU" sz="2000" b="1" dirty="0" err="1">
                <a:solidFill>
                  <a:srgbClr val="CE2816"/>
                </a:solidFill>
              </a:rPr>
              <a:t>логики</a:t>
            </a:r>
            <a:endParaRPr 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C836C0B4-D251-4925-A34C-2723A002721D}"/>
                  </a:ext>
                </a:extLst>
              </p:cNvPr>
              <p:cNvSpPr/>
              <p:nvPr/>
            </p:nvSpPr>
            <p:spPr>
              <a:xfrm>
                <a:off x="1043608" y="463203"/>
                <a:ext cx="6984776" cy="41857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360000" algn="just" eaLnBrk="1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Важно понять, что введя неопределённые значения мы сменили семантику логики, которая в классическом случае определяется отображением формул логики в множество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altLang="ru-RU" sz="1400" b="1" i="1" dirty="0" smtClean="0">
                            <a:latin typeface="Cambria Math" panose="02040503050406030204" pitchFamily="18" charset="0"/>
                          </a:rPr>
                          <m:t>истинно, ложно</m:t>
                        </m:r>
                      </m:e>
                    </m:d>
                  </m:oMath>
                </a14:m>
                <a:r>
                  <a:rPr lang="ru-RU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или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ru-RU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u-RU" altLang="ru-RU" sz="1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sz="1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Все допустимые формулы остались, но теперь они отображаются в множество </a:t>
                </a:r>
                <a14:m>
                  <m:oMath xmlns:m="http://schemas.openxmlformats.org/officeDocument/2006/math">
                    <m:r>
                      <a:rPr lang="en-US" altLang="ru-RU" sz="1400" i="1" dirty="0" smtClean="0">
                        <a:latin typeface="Cambria Math" panose="02040503050406030204" pitchFamily="18" charset="0"/>
                      </a:rPr>
                      <m:t>{1, ½, 0}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причём значение </a:t>
                </a:r>
                <a14:m>
                  <m:oMath xmlns:m="http://schemas.openxmlformats.org/officeDocument/2006/math">
                    <m:r>
                      <a:rPr lang="en-US" altLang="ru-RU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½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 понимается как </a:t>
                </a:r>
                <a:r>
                  <a:rPr lang="en-US" altLang="ru-RU" sz="1400" dirty="0"/>
                  <a:t>“</a:t>
                </a:r>
                <a:r>
                  <a:rPr lang="ru-RU" altLang="ru-RU" sz="1400" dirty="0"/>
                  <a:t>Не определено</a:t>
                </a:r>
                <a:r>
                  <a:rPr lang="en-US" altLang="ru-RU" sz="1400" dirty="0"/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0" indent="360000" algn="just" eaLnBrk="1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ru-RU" altLang="ru-RU" sz="1400" b="1" u="sng" dirty="0"/>
                  <a:t>Замечание 1</a:t>
                </a:r>
                <a:r>
                  <a:rPr lang="ru-RU" altLang="ru-RU" sz="1400" b="1" dirty="0"/>
                  <a:t>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Можно ли считать, что:</a:t>
                </a:r>
              </a:p>
              <a:p>
                <a:pPr marL="0" indent="360000" algn="just" eaLnBrk="1" hangingPunct="1">
                  <a:spcBef>
                    <a:spcPts val="0"/>
                  </a:spcBef>
                  <a:spcAft>
                    <a:spcPts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dirty="0"/>
                  <a:t>Null is Null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имеет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значение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истинности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/>
                  <a:t>T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или </a:t>
                </a:r>
                <a:r>
                  <a:rPr lang="en-US" altLang="ru-RU" sz="1400" b="1" dirty="0"/>
                  <a:t>F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;</a:t>
                </a:r>
                <a:endParaRPr lang="en-GB" altLang="ru-RU" sz="1400" dirty="0">
                  <a:solidFill>
                    <a:srgbClr val="000099"/>
                  </a:solidFill>
                </a:endParaRPr>
              </a:p>
              <a:p>
                <a:pPr marL="0" indent="360000" algn="just" eaLnBrk="1" hangingPunct="1">
                  <a:spcBef>
                    <a:spcPts val="0"/>
                  </a:spcBef>
                  <a:spcAft>
                    <a:spcPts val="0"/>
                  </a:spcAft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dirty="0"/>
                  <a:t>Null is not Null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принимает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значение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/>
                  <a:t>F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или </a:t>
                </a:r>
                <a:r>
                  <a:rPr lang="en-GB" altLang="ru-RU" sz="1400" b="1" dirty="0"/>
                  <a:t>T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0" indent="360000" algn="just" eaLnBrk="1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Обязательно уточните семантику операции </a:t>
                </a:r>
                <a:r>
                  <a:rPr lang="en-US" altLang="ru-RU" sz="1400" b="1" dirty="0"/>
                  <a:t>is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 используемых вами базах данных.</a:t>
                </a:r>
              </a:p>
              <a:p>
                <a:pPr marL="0" indent="360000" algn="just" eaLnBrk="1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u="sng" dirty="0" err="1"/>
                  <a:t>Замечание</a:t>
                </a:r>
                <a:r>
                  <a:rPr lang="en-GB" altLang="ru-RU" sz="1400" b="1" u="sng" dirty="0"/>
                  <a:t> </a:t>
                </a:r>
                <a:r>
                  <a:rPr lang="ru-RU" altLang="ru-RU" sz="1400" b="1" u="sng" dirty="0"/>
                  <a:t>2</a:t>
                </a:r>
                <a:r>
                  <a:rPr lang="en-GB" altLang="ru-RU" sz="1400" b="1" u="sng" dirty="0"/>
                  <a:t>: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языках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общего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назначения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неопределенные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значения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отсутствуют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Поэтому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переменная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/>
                  <a:t>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принимающая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базе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значение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/>
                  <a:t>Null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обычно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передается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двумя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переменными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/>
                  <a:t>Y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:r>
                  <a:rPr lang="en-GB" altLang="ru-RU" sz="1400" b="1" dirty="0" err="1"/>
                  <a:t>YInd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Если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/>
                  <a:t>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принимает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определенное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значение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значение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индикатора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 err="1"/>
                  <a:t>YInd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равно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/>
                  <a:t>0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и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можно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работать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с </a:t>
                </a:r>
                <a:r>
                  <a:rPr lang="en-GB" altLang="ru-RU" sz="1400" b="1" dirty="0"/>
                  <a:t>Y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Если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же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/>
                  <a:t>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принимает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неопределенное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значение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US" altLang="ru-RU" sz="1400" b="1" dirty="0"/>
                  <a:t>Y</a:t>
                </a:r>
                <a:r>
                  <a:rPr lang="en-GB" altLang="ru-RU" sz="1400" b="1" dirty="0"/>
                  <a:t>Ind=1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и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значение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/>
                  <a:t>Y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использовать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нельзя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0" indent="360000" algn="just" eaLnBrk="1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u="sng" dirty="0" err="1"/>
                  <a:t>Замечание</a:t>
                </a:r>
                <a:r>
                  <a:rPr lang="en-GB" altLang="ru-RU" sz="1400" b="1" u="sng" dirty="0"/>
                  <a:t> </a:t>
                </a:r>
                <a:r>
                  <a:rPr lang="en-US" altLang="ru-RU" sz="1400" b="1" u="sng" dirty="0"/>
                  <a:t>3: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процедурной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части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приложения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работающего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с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троичной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логикой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появляются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разветвления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три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стороны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а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две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как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обычно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(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ветви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”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”,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“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Нет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” и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“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Не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определено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”).</a:t>
                </a: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C836C0B4-D251-4925-A34C-2723A0027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63203"/>
                <a:ext cx="6984776" cy="4185761"/>
              </a:xfrm>
              <a:prstGeom prst="rect">
                <a:avLst/>
              </a:prstGeom>
              <a:blipFill>
                <a:blip r:embed="rId2"/>
                <a:stretch>
                  <a:fillRect l="-262" t="-291" r="-262" b="-4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174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1C7A8-C1BE-46BD-93DB-57EC8CDE5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894607"/>
          </a:xfrm>
        </p:spPr>
        <p:txBody>
          <a:bodyPr/>
          <a:lstStyle/>
          <a:p>
            <a:r>
              <a:rPr lang="ru-RU" altLang="ru-RU" sz="4000" dirty="0">
                <a:solidFill>
                  <a:srgbClr val="CE2816"/>
                </a:solidFill>
              </a:rPr>
              <a:t>Второй звонок на урок по неклассическим логикам –  темпоральные  данные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32786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Пример темпоральных данных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B65C9B40-F887-4CB2-9CEB-3ABE649CBD95}"/>
              </a:ext>
            </a:extLst>
          </p:cNvPr>
          <p:cNvSpPr/>
          <p:nvPr/>
        </p:nvSpPr>
        <p:spPr>
          <a:xfrm>
            <a:off x="755576" y="461651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60000" algn="just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Вернёмся к знакомой уже таблице </a:t>
            </a:r>
            <a:r>
              <a:rPr lang="en-US" altLang="ru-RU" sz="1400" b="1" dirty="0"/>
              <a:t>emp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 единственным темпоральным столбцом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dirty="0" err="1"/>
              <a:t>hiredate</a:t>
            </a:r>
            <a:r>
              <a:rPr lang="en-US" altLang="ru-RU" sz="1400" dirty="0">
                <a:solidFill>
                  <a:srgbClr val="000099"/>
                </a:solidFill>
              </a:rPr>
              <a:t> –</a:t>
            </a:r>
            <a:r>
              <a:rPr lang="ru-RU" altLang="ru-RU" sz="1400" dirty="0">
                <a:solidFill>
                  <a:srgbClr val="000099"/>
                </a:solidFill>
              </a:rPr>
              <a:t> время приёма на работу</a:t>
            </a:r>
            <a:r>
              <a:rPr lang="en-US" altLang="ru-RU" sz="1400" dirty="0">
                <a:solidFill>
                  <a:srgbClr val="000099"/>
                </a:solidFill>
              </a:rPr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endParaRPr lang="en-US" altLang="ru-RU" sz="1400" dirty="0">
              <a:solidFill>
                <a:srgbClr val="000099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496796C-7847-4EED-9F0F-FB90FF52C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55" y="984871"/>
            <a:ext cx="6505634" cy="93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6E5A98D-C4F5-401F-B1C2-87DFA44A5AA3}"/>
              </a:ext>
            </a:extLst>
          </p:cNvPr>
          <p:cNvSpPr/>
          <p:nvPr/>
        </p:nvSpPr>
        <p:spPr>
          <a:xfrm>
            <a:off x="755576" y="1923678"/>
            <a:ext cx="71287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60000" algn="just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Сформулируем семантику таблицы, так как её название </a:t>
            </a:r>
            <a:r>
              <a:rPr lang="en-US" altLang="ru-RU" sz="1400" b="1" dirty="0"/>
              <a:t>emp</a:t>
            </a:r>
            <a:r>
              <a:rPr lang="en-US" altLang="ru-RU" sz="1400" dirty="0">
                <a:solidFill>
                  <a:srgbClr val="000099"/>
                </a:solidFill>
              </a:rPr>
              <a:t> (</a:t>
            </a:r>
            <a:r>
              <a:rPr lang="en-US" altLang="ru-RU" sz="1400" b="1" dirty="0"/>
              <a:t>employees</a:t>
            </a:r>
            <a:r>
              <a:rPr lang="en-US" altLang="ru-RU" sz="1400" dirty="0">
                <a:solidFill>
                  <a:srgbClr val="000099"/>
                </a:solidFill>
              </a:rPr>
              <a:t> –  </a:t>
            </a:r>
            <a:r>
              <a:rPr lang="ru-RU" altLang="ru-RU" sz="1400" dirty="0">
                <a:solidFill>
                  <a:srgbClr val="000099"/>
                </a:solidFill>
              </a:rPr>
              <a:t>работники) может ввести в заблуждение</a:t>
            </a:r>
            <a:r>
              <a:rPr lang="en-US" altLang="ru-RU" sz="1400" dirty="0">
                <a:solidFill>
                  <a:srgbClr val="000099"/>
                </a:solidFill>
              </a:rPr>
              <a:t>. </a:t>
            </a:r>
            <a:r>
              <a:rPr lang="ru-RU" altLang="ru-RU" sz="1400" dirty="0">
                <a:solidFill>
                  <a:srgbClr val="000099"/>
                </a:solidFill>
              </a:rPr>
              <a:t>Точный смысл таблицы разочаровывает: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Список некоторых сведений о сотрудниках на момент приёма на работу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dirty="0">
                <a:solidFill>
                  <a:srgbClr val="000099"/>
                </a:solidFill>
              </a:rPr>
              <a:t>– </a:t>
            </a:r>
            <a:r>
              <a:rPr lang="ru-RU" altLang="ru-RU" sz="1400" dirty="0">
                <a:solidFill>
                  <a:srgbClr val="000099"/>
                </a:solidFill>
              </a:rPr>
              <a:t>всего лишь! Используя в качестве метафоры пример из Стругацких, это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список сотрудников, допущенных к работам посмертно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marL="0" indent="360000" algn="just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Теперь подсчитывая численность работников следует добавлять стыдливой скороговоркой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если, конечно, к указанному моменту их приняли и не успели уволить или перевести на другую должность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marL="0" indent="360000" algn="just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Добавив столбец </a:t>
            </a:r>
            <a:r>
              <a:rPr lang="en-US" altLang="ru-RU" sz="1400" dirty="0" err="1"/>
              <a:t>firedate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(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дата увольнения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) мы всё ещё не учитываем переводов на другие должности.</a:t>
            </a:r>
          </a:p>
          <a:p>
            <a:pPr marL="0" indent="360000" algn="just">
              <a:buFontTx/>
              <a:buNone/>
            </a:pPr>
            <a:r>
              <a:rPr lang="ru-RU" altLang="ru-RU" sz="1400" b="1" u="sng" dirty="0"/>
              <a:t>Вопросы</a:t>
            </a:r>
            <a:r>
              <a:rPr lang="ru-RU" altLang="ru-RU" sz="1400" b="1" dirty="0"/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А если добавить дату перевода, все проблемы со временем решатся? А если уволенного сотрудника можно принять снова? </a:t>
            </a:r>
          </a:p>
        </p:txBody>
      </p:sp>
    </p:spTree>
    <p:extLst>
      <p:ext uri="{BB962C8B-B14F-4D97-AF65-F5344CB8AC3E}">
        <p14:creationId xmlns:p14="http://schemas.microsoft.com/office/powerpoint/2010/main" val="2837317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Ну, а почему должна меняться логика?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7F7E1EE-D5BC-4B8B-88DE-CC4BE423ECB7}"/>
              </a:ext>
            </a:extLst>
          </p:cNvPr>
          <p:cNvSpPr txBox="1">
            <a:spLocks noChangeArrowheads="1"/>
          </p:cNvSpPr>
          <p:nvPr/>
        </p:nvSpPr>
        <p:spPr>
          <a:xfrm>
            <a:off x="935596" y="481528"/>
            <a:ext cx="7092788" cy="403443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Дело в том, что объекты меняются со временем, их состояния и соотношения не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удаётся описать предикатами классической логики первого порядка.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Пример проблем</a:t>
            </a:r>
            <a:r>
              <a:rPr lang="ru-RU" altLang="ru-RU" sz="1400" b="1" dirty="0"/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определяем предикат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одновременность существования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двух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сущностей</a:t>
            </a:r>
            <a:r>
              <a:rPr lang="en-US" altLang="ru-RU" sz="1400" dirty="0">
                <a:solidFill>
                  <a:srgbClr val="000099"/>
                </a:solidFill>
              </a:rPr>
              <a:t>. </a:t>
            </a:r>
            <a:r>
              <a:rPr lang="en-US" altLang="ru-RU" sz="1400" b="1" dirty="0"/>
              <a:t>A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b="1" dirty="0"/>
              <a:t>B</a:t>
            </a:r>
            <a:r>
              <a:rPr lang="ru-RU" altLang="ru-RU" sz="1400" dirty="0">
                <a:solidFill>
                  <a:srgbClr val="000099"/>
                </a:solidFill>
              </a:rPr>
              <a:t>, конечно, одновременны</a:t>
            </a:r>
            <a:r>
              <a:rPr lang="en-US" altLang="ru-RU" sz="1400" dirty="0">
                <a:solidFill>
                  <a:srgbClr val="000099"/>
                </a:solidFill>
              </a:rPr>
              <a:t>,</a:t>
            </a:r>
            <a:r>
              <a:rPr lang="ru-RU" altLang="ru-RU" sz="1400" dirty="0">
                <a:solidFill>
                  <a:srgbClr val="000099"/>
                </a:solidFill>
              </a:rPr>
              <a:t> а как </a:t>
            </a:r>
            <a:r>
              <a:rPr lang="en-US" altLang="ru-RU" sz="1400" b="1" dirty="0"/>
              <a:t>C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b="1" dirty="0"/>
              <a:t>D</a:t>
            </a:r>
            <a:r>
              <a:rPr lang="ru-RU" altLang="ru-RU" sz="1400" dirty="0">
                <a:solidFill>
                  <a:srgbClr val="000099"/>
                </a:solidFill>
              </a:rPr>
              <a:t>?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Сказать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одновременны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вроде бы не совсем правильно, а оценка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почти одновременны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может означать переход к модальности (это отношение человека к понятию </a:t>
            </a:r>
            <a:r>
              <a:rPr lang="en-US" altLang="ru-RU" sz="1400" dirty="0">
                <a:solidFill>
                  <a:srgbClr val="000099"/>
                </a:solidFill>
              </a:rPr>
              <a:t>‘</a:t>
            </a:r>
            <a:r>
              <a:rPr lang="ru-RU" altLang="ru-RU" sz="1400" dirty="0">
                <a:solidFill>
                  <a:srgbClr val="000099"/>
                </a:solidFill>
              </a:rPr>
              <a:t>одновременность</a:t>
            </a:r>
            <a:r>
              <a:rPr lang="en-US" altLang="ru-RU" sz="1400" dirty="0">
                <a:solidFill>
                  <a:srgbClr val="000099"/>
                </a:solidFill>
              </a:rPr>
              <a:t>’</a:t>
            </a:r>
            <a:r>
              <a:rPr lang="ru-RU" altLang="ru-RU" sz="1400" dirty="0">
                <a:solidFill>
                  <a:srgbClr val="000099"/>
                </a:solidFill>
              </a:rPr>
              <a:t>). либо в одну из нечётких (</a:t>
            </a:r>
            <a:r>
              <a:rPr lang="en-US" altLang="ru-RU" sz="1400" dirty="0">
                <a:solidFill>
                  <a:srgbClr val="000099"/>
                </a:solidFill>
              </a:rPr>
              <a:t>fuzzy</a:t>
            </a:r>
            <a:r>
              <a:rPr lang="ru-RU" altLang="ru-RU" sz="1400" dirty="0">
                <a:solidFill>
                  <a:srgbClr val="000099"/>
                </a:solidFill>
              </a:rPr>
              <a:t>) логик, так как словом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почти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(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примерно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) мы дали оценку степени истинности, которая может лежать, например, в некотором интервале значений. 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Вспомним ещё раз, что в классической логике всего два значения истинности</a:t>
            </a:r>
            <a:r>
              <a:rPr lang="en-US" altLang="ru-RU" sz="1400" dirty="0">
                <a:solidFill>
                  <a:srgbClr val="000099"/>
                </a:solidFill>
              </a:rPr>
              <a:t> “</a:t>
            </a:r>
            <a:r>
              <a:rPr lang="ru-RU" altLang="ru-RU" sz="1400" dirty="0">
                <a:solidFill>
                  <a:srgbClr val="000099"/>
                </a:solidFill>
              </a:rPr>
              <a:t>истинно</a:t>
            </a:r>
            <a:r>
              <a:rPr lang="en-US" altLang="ru-RU" sz="1400" dirty="0">
                <a:solidFill>
                  <a:srgbClr val="000099"/>
                </a:solidFill>
              </a:rPr>
              <a:t>”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ложно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(множество из двух элементов)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В нашем нечётком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примере предполагается как минимум отрезок этих значений.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9B2F3D3-EBB2-4A0D-9538-09A540A34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31" y="1689126"/>
            <a:ext cx="4500538" cy="80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2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Цели лекции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755576" y="461651"/>
            <a:ext cx="7632848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i="1" dirty="0">
                <a:solidFill>
                  <a:srgbClr val="000099"/>
                </a:solidFill>
              </a:rPr>
              <a:t>Связи моделей данных и логик</a:t>
            </a:r>
            <a:r>
              <a:rPr lang="ru-RU" altLang="ru-RU" sz="1400" dirty="0">
                <a:solidFill>
                  <a:srgbClr val="000099"/>
                </a:solidFill>
              </a:rPr>
              <a:t> предмет достаточно сложный не только для курса введения в базы данных. Не рассматриваются они и в специализированных курсах, за исключением, пожалуй тех, в которых изучаются стандарты  </a:t>
            </a:r>
            <a:r>
              <a:rPr lang="en-US" altLang="ru-RU" sz="1400" dirty="0">
                <a:solidFill>
                  <a:srgbClr val="000099"/>
                </a:solidFill>
              </a:rPr>
              <a:t>SQL </a:t>
            </a:r>
            <a:r>
              <a:rPr lang="ru-RU" altLang="ru-RU" sz="1400" dirty="0">
                <a:solidFill>
                  <a:srgbClr val="000099"/>
                </a:solidFill>
              </a:rPr>
              <a:t>на темпоральные данные.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Сначала обратим внимание на утверждение об </a:t>
            </a:r>
            <a:r>
              <a:rPr lang="ru-RU" altLang="ru-RU" sz="1400" i="1" dirty="0">
                <a:solidFill>
                  <a:srgbClr val="000099"/>
                </a:solidFill>
              </a:rPr>
              <a:t>ограниченности любых языков</a:t>
            </a:r>
            <a:r>
              <a:rPr lang="ru-RU" altLang="ru-RU" sz="1400" dirty="0">
                <a:solidFill>
                  <a:srgbClr val="000099"/>
                </a:solidFill>
              </a:rPr>
              <a:t>, известное как </a:t>
            </a:r>
            <a:r>
              <a:rPr lang="ru-RU" altLang="ru-RU" sz="1400" i="1" dirty="0">
                <a:solidFill>
                  <a:srgbClr val="000099"/>
                </a:solidFill>
              </a:rPr>
              <a:t>гипотеза Сепира-Уорфа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Затем рассмотрим несколько важных для практики примеров, на которых сделаем вывод о необходимости использовании </a:t>
            </a:r>
            <a:r>
              <a:rPr lang="ru-RU" altLang="ru-RU" sz="1400" i="1" dirty="0">
                <a:solidFill>
                  <a:srgbClr val="000099"/>
                </a:solidFill>
              </a:rPr>
              <a:t>неклассических логик</a:t>
            </a:r>
            <a:r>
              <a:rPr lang="ru-RU" altLang="ru-RU" sz="1400" dirty="0">
                <a:solidFill>
                  <a:srgbClr val="000099"/>
                </a:solidFill>
              </a:rPr>
              <a:t>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Признаем, что необходимо </a:t>
            </a:r>
            <a:r>
              <a:rPr lang="ru-RU" altLang="ru-RU" sz="1400" i="1" dirty="0">
                <a:solidFill>
                  <a:srgbClr val="000099"/>
                </a:solidFill>
              </a:rPr>
              <a:t>расширить само понятие модели данных</a:t>
            </a:r>
            <a:r>
              <a:rPr lang="ru-RU" altLang="ru-RU" sz="1400" dirty="0">
                <a:solidFill>
                  <a:srgbClr val="000099"/>
                </a:solidFill>
              </a:rPr>
              <a:t>. Далее рассмотрим понятие исчисления и для реляционной модели данных сформулируем понятия </a:t>
            </a:r>
            <a:r>
              <a:rPr lang="ru-RU" altLang="ru-RU" sz="1400" i="1" dirty="0">
                <a:solidFill>
                  <a:srgbClr val="000099"/>
                </a:solidFill>
              </a:rPr>
              <a:t>исчислений первого порядка на кортежах и на доменах</a:t>
            </a:r>
            <a:r>
              <a:rPr lang="ru-RU" altLang="ru-RU" sz="1400" dirty="0">
                <a:solidFill>
                  <a:srgbClr val="000099"/>
                </a:solidFill>
              </a:rPr>
              <a:t>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Из-за ограниченности времени и сложности изучаемого раздела изложение носит отрывочный характер.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Замечание:</a:t>
            </a:r>
            <a:r>
              <a:rPr lang="ru-RU" altLang="ru-RU" sz="1400" dirty="0">
                <a:solidFill>
                  <a:srgbClr val="000099"/>
                </a:solidFill>
              </a:rPr>
              <a:t> Наиболее трудная часть материала (модальности и темпоральные логики) предназначена только для ознакомления. Не старайтесь глубоко в ней разобраться.</a:t>
            </a:r>
          </a:p>
        </p:txBody>
      </p:sp>
    </p:spTree>
    <p:extLst>
      <p:ext uri="{BB962C8B-B14F-4D97-AF65-F5344CB8AC3E}">
        <p14:creationId xmlns:p14="http://schemas.microsoft.com/office/powerpoint/2010/main" val="3757568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Отношения с темпоральными данными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B3DAF3B-F282-4572-A901-34EB11E7F2E2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461651"/>
            <a:ext cx="7776864" cy="41983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Отношения с темпоральными данными могут хранить не просто текущее состояние данных, но и историю их изменений. 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Промышленные СУБД реализуют темпоральную модель данных в лучшем случае не полностью, а часто предоставляют её эмулирование разработчику. 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 каждым событием бизнеса (фактом), фиксируемым в базе в виде записи, связаны в общем случае два типа временных меток: время в реальной жизни (действительное или модельное время) и время внесения изменения в базу данных (транзакционное время). Иногда необходимо хранить обе метки и обеспечить поиск по ним.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Временные метки это данные особого сорта. Например в таблице </a:t>
            </a:r>
            <a:r>
              <a:rPr lang="en-US" altLang="ru-RU" sz="1400" b="1" dirty="0"/>
              <a:t>emp</a:t>
            </a:r>
            <a:endParaRPr lang="ru-RU" altLang="ru-RU" sz="1400" b="1" dirty="0"/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поле </a:t>
            </a:r>
            <a:r>
              <a:rPr lang="en-US" altLang="ru-RU" sz="1400" b="1" dirty="0" err="1"/>
              <a:t>hiredate</a:t>
            </a:r>
            <a:r>
              <a:rPr lang="ru-RU" altLang="ru-RU" sz="1400" dirty="0">
                <a:solidFill>
                  <a:srgbClr val="000099"/>
                </a:solidFill>
              </a:rPr>
              <a:t> определяет дату, с которой человек считается (или считался) работником организации. Это особенное свойство работника, помещающее запись о нём на временную ось, указывая момент времени, с которого запись существует. Понятно, что метка </a:t>
            </a:r>
            <a:r>
              <a:rPr lang="en-US" altLang="ru-RU" sz="1400" b="1" dirty="0" err="1"/>
              <a:t>hiredate</a:t>
            </a:r>
            <a:r>
              <a:rPr lang="ru-RU" altLang="ru-RU" sz="1400" dirty="0">
                <a:solidFill>
                  <a:srgbClr val="000099"/>
                </a:solidFill>
              </a:rPr>
              <a:t> модельная.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D8CEE2B-1B7B-4565-8447-8BD534631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044" y="2643758"/>
            <a:ext cx="598791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691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Отношения с темпоральными данными</a:t>
            </a:r>
            <a:endParaRPr 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2">
                <a:extLst>
                  <a:ext uri="{FF2B5EF4-FFF2-40B4-BE49-F238E27FC236}">
                    <a16:creationId xmlns:a16="http://schemas.microsoft.com/office/drawing/2014/main" id="{DC07166D-B17B-4E19-AF1F-FEC4C0E0F39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461650"/>
                <a:ext cx="7776864" cy="419833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buFontTx/>
                  <a:buNone/>
                  <a:defRPr/>
                </a:pPr>
                <a:r>
                  <a:rPr lang="ru-RU" sz="1400" dirty="0">
                    <a:solidFill>
                      <a:srgbClr val="000099"/>
                    </a:solidFill>
                  </a:rPr>
                  <a:t>Может оказаться, что задаётся ещё функция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rgbClr val="000099"/>
                    </a:solidFill>
                  </a:rPr>
                  <a:t>, </a:t>
                </a:r>
                <a:r>
                  <a:rPr lang="ru-RU" sz="1400" dirty="0">
                    <a:solidFill>
                      <a:srgbClr val="000099"/>
                    </a:solidFill>
                  </a:rPr>
                  <a:t>определённая условиями:</a:t>
                </a:r>
              </a:p>
              <a:p>
                <a:pPr algn="just">
                  <a:defRPr/>
                </a:pPr>
                <a:r>
                  <a:rPr lang="ru-RU" sz="1400" dirty="0">
                    <a:solidFill>
                      <a:srgbClr val="000099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0099"/>
                    </a:solidFill>
                  </a:rPr>
                  <a:t>,</a:t>
                </a:r>
                <a:r>
                  <a:rPr lang="ru-RU" sz="1400" dirty="0">
                    <a:solidFill>
                      <a:srgbClr val="000099"/>
                    </a:solidFill>
                  </a:rPr>
                  <a:t> то значение </a:t>
                </a:r>
                <a:r>
                  <a:rPr lang="en-US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sz="1400" dirty="0">
                    <a:solidFill>
                      <a:srgbClr val="000099"/>
                    </a:solidFill>
                  </a:rPr>
                  <a:t>строка не существует (не актуальна)</a:t>
                </a:r>
                <a:r>
                  <a:rPr lang="en-US" sz="1400" dirty="0">
                    <a:solidFill>
                      <a:srgbClr val="000099"/>
                    </a:solidFill>
                  </a:rPr>
                  <a:t>”.</a:t>
                </a:r>
                <a:endParaRPr lang="ru-RU" sz="1400" dirty="0">
                  <a:solidFill>
                    <a:srgbClr val="000099"/>
                  </a:solidFill>
                </a:endParaRPr>
              </a:p>
              <a:p>
                <a:pPr algn="just">
                  <a:defRPr/>
                </a:pPr>
                <a:r>
                  <a:rPr lang="ru-RU" sz="1400" dirty="0">
                    <a:solidFill>
                      <a:srgbClr val="000099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400" baseline="-25000" dirty="0">
                    <a:solidFill>
                      <a:srgbClr val="000099"/>
                    </a:solidFill>
                  </a:rPr>
                  <a:t> </a:t>
                </a:r>
                <a:r>
                  <a:rPr lang="en-US" sz="1400" dirty="0">
                    <a:solidFill>
                      <a:srgbClr val="000099"/>
                    </a:solidFill>
                  </a:rPr>
                  <a:t>, </a:t>
                </a:r>
                <a:r>
                  <a:rPr lang="ru-RU" sz="1400" dirty="0">
                    <a:solidFill>
                      <a:srgbClr val="000099"/>
                    </a:solidFill>
                  </a:rPr>
                  <a:t>то значение </a:t>
                </a:r>
                <a:r>
                  <a:rPr lang="en-US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sz="1400" dirty="0">
                    <a:solidFill>
                      <a:srgbClr val="000099"/>
                    </a:solidFill>
                  </a:rPr>
                  <a:t>строка существует</a:t>
                </a:r>
                <a:r>
                  <a:rPr lang="en-US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0" indent="0" algn="just">
                  <a:buFontTx/>
                  <a:buNone/>
                  <a:defRPr/>
                </a:pPr>
                <a:r>
                  <a:rPr lang="ru-RU" sz="1400" dirty="0">
                    <a:solidFill>
                      <a:srgbClr val="000099"/>
                    </a:solidFill>
                  </a:rPr>
                  <a:t>Добавим столбец со значением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sz="1400" dirty="0">
                    <a:solidFill>
                      <a:srgbClr val="000099"/>
                    </a:solidFill>
                  </a:rPr>
                  <a:t>в таблицу </a:t>
                </a:r>
                <a:r>
                  <a:rPr lang="en-US" sz="1400" b="1" dirty="0"/>
                  <a:t>emp</a:t>
                </a:r>
                <a:r>
                  <a:rPr lang="en-US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sz="1400" dirty="0">
                    <a:solidFill>
                      <a:srgbClr val="000099"/>
                    </a:solidFill>
                  </a:rPr>
                  <a:t>как дополнительную временную  транзакционную метку. Она определяет, когда появилась запись. Вспомним, что в столбце </a:t>
                </a:r>
                <a:r>
                  <a:rPr lang="en-US" sz="1400" b="1" dirty="0" err="1"/>
                  <a:t>hiredate</a:t>
                </a:r>
                <a:r>
                  <a:rPr lang="ru-RU" sz="1400" dirty="0">
                    <a:solidFill>
                      <a:srgbClr val="000099"/>
                    </a:solidFill>
                  </a:rPr>
                  <a:t> записано модельное время.</a:t>
                </a:r>
              </a:p>
              <a:p>
                <a:pPr marL="0" indent="0" algn="just">
                  <a:buFontTx/>
                  <a:buNone/>
                  <a:defRPr/>
                </a:pPr>
                <a:r>
                  <a:rPr lang="en-US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sz="1400" dirty="0">
                    <a:solidFill>
                      <a:srgbClr val="000099"/>
                    </a:solidFill>
                  </a:rPr>
                  <a:t>     Дело в том, что в реальном бизнесе сведения об изменениях в состоянии сущностей появляются не в моменты изменения состояния, а, как правило, заранее. Скажем, для поддержки работы с исполнительской дисциплиной для каждой записи в базе может регламентироваться промежуток или момент времени между добавлением и удалением/изменением записи в базе. Подобные темпоральные данные представляют транзакционное время. </a:t>
                </a:r>
              </a:p>
              <a:p>
                <a:pPr marL="0" indent="0" algn="just">
                  <a:buFontTx/>
                  <a:buNone/>
                  <a:defRPr/>
                </a:pPr>
                <a:r>
                  <a:rPr lang="ru-RU" sz="1400" dirty="0">
                    <a:solidFill>
                      <a:srgbClr val="000099"/>
                    </a:solidFill>
                  </a:rPr>
                  <a:t>      Обычно в СУБД транзакционное время используется для работы с блокировками и журналом откатов</a:t>
                </a:r>
                <a:r>
                  <a:rPr lang="ru-RU" sz="1400" dirty="0">
                    <a:solidFill>
                      <a:srgbClr val="000099"/>
                    </a:solidFill>
                    <a:latin typeface="Times New Roman"/>
                  </a:rPr>
                  <a:t>.</a:t>
                </a:r>
              </a:p>
              <a:p>
                <a:pPr marL="0" indent="0" algn="just">
                  <a:buFontTx/>
                  <a:buNone/>
                  <a:defRPr/>
                </a:pPr>
                <a:r>
                  <a:rPr lang="ru-RU" sz="1400" dirty="0">
                    <a:solidFill>
                      <a:srgbClr val="000099"/>
                    </a:solidFill>
                  </a:rPr>
                  <a:t>      Итак, метки транзакционного времени хранят сведения об изменениях данных или исправлении ошибок, а метки действительного времени хранят информацию об изменениях моделируемого мира.</a:t>
                </a:r>
              </a:p>
            </p:txBody>
          </p:sp>
        </mc:Choice>
        <mc:Fallback xmlns="">
          <p:sp>
            <p:nvSpPr>
              <p:cNvPr id="78" name="Rectangle 2">
                <a:extLst>
                  <a:ext uri="{FF2B5EF4-FFF2-40B4-BE49-F238E27FC236}">
                    <a16:creationId xmlns:a16="http://schemas.microsoft.com/office/drawing/2014/main" id="{DC07166D-B17B-4E19-AF1F-FEC4C0E0F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0"/>
                <a:ext cx="7776864" cy="4198332"/>
              </a:xfrm>
              <a:prstGeom prst="rect">
                <a:avLst/>
              </a:prstGeom>
              <a:blipFill>
                <a:blip r:embed="rId2"/>
                <a:stretch>
                  <a:fillRect l="-235" t="-291" r="-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469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1C7A8-C1BE-46BD-93DB-57EC8CDE5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894607"/>
          </a:xfrm>
        </p:spPr>
        <p:txBody>
          <a:bodyPr/>
          <a:lstStyle/>
          <a:p>
            <a:r>
              <a:rPr lang="ru-RU" altLang="ru-RU" sz="4000" dirty="0">
                <a:solidFill>
                  <a:srgbClr val="CE2816"/>
                </a:solidFill>
              </a:rPr>
              <a:t>Третий звонок на урок по неклассическим логикам –  расширение семантики данных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70061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Примеры моделей с расширенной семантикой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5E52B8B-6AEC-4B47-8662-7665C8B74F44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472584"/>
            <a:ext cx="6912768" cy="419833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1400" dirty="0">
                <a:solidFill>
                  <a:srgbClr val="000099"/>
                </a:solidFill>
              </a:rPr>
              <a:t>Данные диагностических систем (в медицине и др. областях).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1400" dirty="0">
                <a:solidFill>
                  <a:srgbClr val="000099"/>
                </a:solidFill>
              </a:rPr>
              <a:t>Объектная модель.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1400" dirty="0">
                <a:solidFill>
                  <a:srgbClr val="000099"/>
                </a:solidFill>
              </a:rPr>
              <a:t>Семантика внесённая пользователем.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ru-RU" sz="1400" dirty="0">
              <a:solidFill>
                <a:srgbClr val="000099"/>
              </a:solidFill>
            </a:endParaRP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Вывод о необходимости расширения понятия </a:t>
            </a:r>
            <a:r>
              <a:rPr lang="en-US" sz="1400" dirty="0">
                <a:solidFill>
                  <a:srgbClr val="000099"/>
                </a:solidFill>
              </a:rPr>
              <a:t>“</a:t>
            </a:r>
            <a:r>
              <a:rPr lang="ru-RU" sz="1400" dirty="0">
                <a:solidFill>
                  <a:srgbClr val="000099"/>
                </a:solidFill>
              </a:rPr>
              <a:t>модель данных</a:t>
            </a:r>
            <a:r>
              <a:rPr lang="en-US" sz="1400" dirty="0">
                <a:solidFill>
                  <a:srgbClr val="000099"/>
                </a:solidFill>
              </a:rPr>
              <a:t>”</a:t>
            </a:r>
            <a:r>
              <a:rPr lang="ru-RU" sz="1400" dirty="0">
                <a:solidFill>
                  <a:srgbClr val="000099"/>
                </a:solidFill>
              </a:rPr>
              <a:t>. Вместо моделей в алгебраическом смысле (множество с набором отношений) приходим к вычислительным моделям (например, по Э. </a:t>
            </a:r>
            <a:r>
              <a:rPr lang="ru-RU" sz="1400" dirty="0" err="1">
                <a:solidFill>
                  <a:srgbClr val="000099"/>
                </a:solidFill>
              </a:rPr>
              <a:t>Тыугу</a:t>
            </a:r>
            <a:r>
              <a:rPr lang="ru-RU" sz="1400" dirty="0">
                <a:solidFill>
                  <a:srgbClr val="000099"/>
                </a:solidFill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676310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1C7A8-C1BE-46BD-93DB-57EC8CDE5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24446"/>
            <a:ext cx="7772400" cy="1894607"/>
          </a:xfrm>
        </p:spPr>
        <p:txBody>
          <a:bodyPr/>
          <a:lstStyle/>
          <a:p>
            <a:r>
              <a:rPr lang="ru-RU" altLang="ru-RU" sz="4000" dirty="0">
                <a:solidFill>
                  <a:srgbClr val="CE2816"/>
                </a:solidFill>
              </a:rPr>
              <a:t>Языки основанные на исчислениях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208173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Языки запросов, основанные на логических исчислениях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7BBBAE-7A9E-4A29-B66F-7749A47CFC0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61650"/>
            <a:ext cx="7488832" cy="419833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i="1" dirty="0">
                <a:solidFill>
                  <a:srgbClr val="000099"/>
                </a:solidFill>
              </a:rPr>
              <a:t>Реляционная алгебра определяет набор операций</a:t>
            </a:r>
            <a:r>
              <a:rPr lang="ru-RU" altLang="ru-RU" sz="1400" dirty="0">
                <a:solidFill>
                  <a:srgbClr val="000099"/>
                </a:solidFill>
              </a:rPr>
              <a:t>, комбинируя которые можно создать отношение, обладающее нужными свойствами. </a:t>
            </a:r>
            <a:r>
              <a:rPr lang="ru-RU" altLang="ru-RU" sz="1400" i="1" dirty="0">
                <a:solidFill>
                  <a:srgbClr val="000099"/>
                </a:solidFill>
              </a:rPr>
              <a:t>Отношение созданное</a:t>
            </a:r>
            <a:r>
              <a:rPr lang="ru-RU" altLang="ru-RU" sz="1400" dirty="0">
                <a:solidFill>
                  <a:srgbClr val="000099"/>
                </a:solidFill>
              </a:rPr>
              <a:t> как результат </a:t>
            </a:r>
            <a:r>
              <a:rPr lang="ru-RU" altLang="ru-RU" sz="1400" i="1" dirty="0">
                <a:solidFill>
                  <a:srgbClr val="000099"/>
                </a:solidFill>
              </a:rPr>
              <a:t>выполнения операции</a:t>
            </a:r>
            <a:r>
              <a:rPr lang="ru-RU" altLang="ru-RU" sz="1400" dirty="0">
                <a:solidFill>
                  <a:srgbClr val="000099"/>
                </a:solidFill>
              </a:rPr>
              <a:t> это и </a:t>
            </a:r>
            <a:r>
              <a:rPr lang="ru-RU" altLang="ru-RU" sz="1400" i="1" dirty="0">
                <a:solidFill>
                  <a:srgbClr val="000099"/>
                </a:solidFill>
              </a:rPr>
              <a:t>есть ответ на запрос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Существует ещё три в некотором смысле эквивалентных подхода к построению систем запросов – </a:t>
            </a:r>
            <a:r>
              <a:rPr lang="ru-RU" altLang="ru-RU" sz="1400" dirty="0">
                <a:solidFill>
                  <a:srgbClr val="C00000"/>
                </a:solidFill>
              </a:rPr>
              <a:t>реляционные исчисления на кортежах, на доменах и, так называемые, табло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Знания только реляционной алгебры даже для практики недостаточно, потому что два наиболее известных языка для работы с реляционными базами данных – </a:t>
            </a:r>
            <a:r>
              <a:rPr lang="en-US" altLang="ru-RU" sz="1400" b="1" dirty="0">
                <a:solidFill>
                  <a:srgbClr val="C00000"/>
                </a:solidFill>
              </a:rPr>
              <a:t>SQL</a:t>
            </a:r>
            <a:r>
              <a:rPr lang="en-US" altLang="ru-RU" sz="1400" dirty="0">
                <a:solidFill>
                  <a:srgbClr val="000099"/>
                </a:solidFill>
              </a:rPr>
              <a:t> (Structured Query Language)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b="1" dirty="0">
                <a:solidFill>
                  <a:srgbClr val="C00000"/>
                </a:solidFill>
              </a:rPr>
              <a:t>QBE</a:t>
            </a:r>
            <a:r>
              <a:rPr lang="en-US" altLang="ru-RU" sz="1400" dirty="0">
                <a:solidFill>
                  <a:srgbClr val="000099"/>
                </a:solidFill>
              </a:rPr>
              <a:t> (Query by Example)</a:t>
            </a:r>
            <a:r>
              <a:rPr lang="ru-RU" altLang="ru-RU" sz="1400" dirty="0">
                <a:solidFill>
                  <a:srgbClr val="000099"/>
                </a:solidFill>
              </a:rPr>
              <a:t> – основаны, соответственно, на реляционных исчислениях на кортежах и на доменах.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i="1" dirty="0">
                <a:solidFill>
                  <a:srgbClr val="000099"/>
                </a:solidFill>
              </a:rPr>
              <a:t>Удобство исчислений </a:t>
            </a:r>
            <a:r>
              <a:rPr lang="ru-RU" altLang="ru-RU" sz="1400" dirty="0">
                <a:solidFill>
                  <a:srgbClr val="000099"/>
                </a:solidFill>
              </a:rPr>
              <a:t>в том, что в запросах </a:t>
            </a:r>
            <a:r>
              <a:rPr lang="ru-RU" altLang="ru-RU" sz="1400" i="1" dirty="0">
                <a:solidFill>
                  <a:srgbClr val="000099"/>
                </a:solidFill>
              </a:rPr>
              <a:t>формируются условия</a:t>
            </a:r>
            <a:r>
              <a:rPr lang="ru-RU" altLang="ru-RU" sz="1400" dirty="0">
                <a:solidFill>
                  <a:srgbClr val="000099"/>
                </a:solidFill>
              </a:rPr>
              <a:t>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которым должен удовлетворять результат запроса. </a:t>
            </a:r>
            <a:r>
              <a:rPr lang="ru-RU" altLang="ru-RU" sz="1400" i="1" dirty="0">
                <a:solidFill>
                  <a:srgbClr val="000099"/>
                </a:solidFill>
              </a:rPr>
              <a:t>По ним и отбираются</a:t>
            </a:r>
            <a:r>
              <a:rPr lang="en-US" altLang="ru-RU" sz="1400" i="1" dirty="0">
                <a:solidFill>
                  <a:srgbClr val="000099"/>
                </a:solidFill>
              </a:rPr>
              <a:t> </a:t>
            </a:r>
            <a:r>
              <a:rPr lang="ru-RU" altLang="ru-RU" sz="1400" i="1" dirty="0">
                <a:solidFill>
                  <a:srgbClr val="000099"/>
                </a:solidFill>
              </a:rPr>
              <a:t>строки</a:t>
            </a:r>
            <a:r>
              <a:rPr lang="ru-RU" altLang="ru-RU" sz="1400" dirty="0">
                <a:solidFill>
                  <a:srgbClr val="000099"/>
                </a:solidFill>
              </a:rPr>
              <a:t>. В сложных запросах реляционной алгебры последовательно получаются промежуточные отношения. </a:t>
            </a:r>
            <a:r>
              <a:rPr lang="ru-RU" altLang="ru-RU" sz="1400" i="1" dirty="0">
                <a:solidFill>
                  <a:srgbClr val="000099"/>
                </a:solidFill>
              </a:rPr>
              <a:t>В реализациях это может существенно замедлить получение ответа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9398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Логические исчисления</a:t>
            </a:r>
            <a:r>
              <a:rPr lang="ru-RU" altLang="ru-RU" sz="2000" b="1" dirty="0"/>
              <a:t> </a:t>
            </a:r>
            <a:endParaRPr 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A97BBBAE-7A9E-4A29-B66F-7749A47CFC0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461650"/>
                <a:ext cx="7488832" cy="347825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Определение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: Исчисление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это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дедуктивная система, т.е. способ задания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множества путем указания исходных элементов (аксиом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исчисления) и правил вывода, каждое из которых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описывает, как строить новые элементы из исходных и уже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построенных. 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marL="0"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Выводом в исчислении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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называется такое линейно упорядоченное множество, что всякий его элемент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𝑷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является либо аксиомой исчисления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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, либо заключением применения какого-либо принадлежащего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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правила вывода, причем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все посылки этого применения предшествуют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 выводе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.”</a:t>
                </a:r>
              </a:p>
              <a:p>
                <a:pPr marL="0"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dirty="0">
                    <a:solidFill>
                      <a:srgbClr val="C00000"/>
                    </a:solidFill>
                  </a:rPr>
                  <a:t>Исчисление высказываний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изучает логические связи между высказываниями, рассматриваемыми как единое целое, без учета их строения.</a:t>
                </a:r>
              </a:p>
              <a:p>
                <a:pPr marL="0"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dirty="0">
                    <a:solidFill>
                      <a:srgbClr val="C00000"/>
                    </a:solidFill>
                  </a:rPr>
                  <a:t>Исчисление предикатов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формализует логику, изучающую субъектно-предикатную структуру высказываний. И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c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числение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предикатов охватывает свойства (одноместные предикаты) и отношения (многоместные предикаты). </a:t>
                </a:r>
              </a:p>
              <a:p>
                <a:pPr marL="0"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Замечание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: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исчисление высказываний это исчисление нульместных предикатов.</a:t>
                </a:r>
              </a:p>
            </p:txBody>
          </p:sp>
        </mc:Choice>
        <mc:Fallback xmlns="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A97BBBAE-7A9E-4A29-B66F-7749A47CF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61650"/>
                <a:ext cx="7488832" cy="3478251"/>
              </a:xfrm>
              <a:prstGeom prst="rect">
                <a:avLst/>
              </a:prstGeom>
              <a:blipFill>
                <a:blip r:embed="rId2"/>
                <a:stretch>
                  <a:fillRect l="-244" t="-351" r="-2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38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Алгебра множеств и логика</a:t>
            </a:r>
            <a:r>
              <a:rPr lang="ru-RU" altLang="ru-RU" sz="2000" b="1" dirty="0"/>
              <a:t> 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FFE01078-1932-4D0A-90A8-0314BE8B89D8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81012"/>
            <a:ext cx="7776864" cy="41069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 eaLnBrk="1" hangingPunct="1">
              <a:spcBef>
                <a:spcPts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Почему некоторые студенты не понимают существенного различия в вычислительных затратах на выполнение операций над множествами и соответствующими им операциями в логике?</a:t>
            </a:r>
          </a:p>
          <a:p>
            <a:pPr marL="0" indent="360000" algn="just" eaLnBrk="1" hangingPunct="1">
              <a:spcBef>
                <a:spcPts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практике преподавания школьной математики принято иллюстрировать операции над множествами на примере </a:t>
            </a:r>
            <a:r>
              <a:rPr lang="ru-RU" altLang="ru-RU" sz="1400" i="1" dirty="0">
                <a:solidFill>
                  <a:srgbClr val="000099"/>
                </a:solidFill>
              </a:rPr>
              <a:t>линейно упорядоченных множеств</a:t>
            </a:r>
            <a:r>
              <a:rPr lang="ru-RU" altLang="ru-RU" sz="1400" dirty="0">
                <a:solidFill>
                  <a:srgbClr val="000099"/>
                </a:solidFill>
              </a:rPr>
              <a:t>. То есть вычисления проводятся по правилам для интервальных множеств (</a:t>
            </a:r>
            <a:r>
              <a:rPr lang="ru-RU" altLang="ru-RU" sz="1400" i="1" dirty="0">
                <a:solidFill>
                  <a:srgbClr val="000099"/>
                </a:solidFill>
              </a:rPr>
              <a:t>для концов отрезков</a:t>
            </a:r>
            <a:r>
              <a:rPr lang="ru-RU" altLang="ru-RU" sz="1400" dirty="0">
                <a:solidFill>
                  <a:srgbClr val="000099"/>
                </a:solidFill>
              </a:rPr>
              <a:t>) и потому стирается разница в вычислительном аспекте операций над </a:t>
            </a:r>
            <a:r>
              <a:rPr lang="ru-RU" altLang="ru-RU" sz="1400" b="1" dirty="0">
                <a:solidFill>
                  <a:srgbClr val="000099"/>
                </a:solidFill>
              </a:rPr>
              <a:t>произвольными множествами </a:t>
            </a:r>
            <a:r>
              <a:rPr lang="ru-RU" altLang="ru-RU" sz="1400" dirty="0">
                <a:solidFill>
                  <a:srgbClr val="000099"/>
                </a:solidFill>
              </a:rPr>
              <a:t>и эквивалентных им операций над предикатами. </a:t>
            </a:r>
          </a:p>
          <a:p>
            <a:pPr marL="0" indent="360000" algn="just" eaLnBrk="1" hangingPunct="1">
              <a:spcBef>
                <a:spcPts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Отношения это неупорядоченные множества кортежей и потому вычисление предикатов может быть существенно эффективнее действий над множествами кортежей. В запросах в алгебре для каждой выполненной операции необходимо построить своё отношение как промежуточный результат. </a:t>
            </a:r>
          </a:p>
          <a:p>
            <a:pPr marL="0" indent="360000" algn="just" eaLnBrk="1" hangingPunct="1">
              <a:spcBef>
                <a:spcPts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исчислениях при реализации каждой операции будут создаваться новые условия, выраженные предикатами. По завершении вычислений строится единственное результирующее отношение</a:t>
            </a:r>
            <a:r>
              <a:rPr lang="ru-RU" altLang="ru-RU" sz="16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9019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Понятие исчисления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240B8C-A6D8-4276-BD7C-F2A3BE406A9C}"/>
              </a:ext>
            </a:extLst>
          </p:cNvPr>
          <p:cNvSpPr txBox="1"/>
          <p:nvPr/>
        </p:nvSpPr>
        <p:spPr>
          <a:xfrm>
            <a:off x="755576" y="462995"/>
            <a:ext cx="7776864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4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Поговорим об исчислениях более подробно.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400"/>
              </a:spcAft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Определение 1: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b="1" dirty="0">
                <a:solidFill>
                  <a:srgbClr val="000099"/>
                </a:solidFill>
              </a:rPr>
              <a:t>Исчислением </a:t>
            </a:r>
            <a:r>
              <a:rPr lang="ru-RU" altLang="ru-RU" sz="1400" dirty="0">
                <a:solidFill>
                  <a:srgbClr val="000099"/>
                </a:solidFill>
              </a:rPr>
              <a:t>или</a:t>
            </a:r>
            <a:r>
              <a:rPr lang="ru-RU" altLang="ru-RU" sz="1400" b="1" dirty="0">
                <a:solidFill>
                  <a:srgbClr val="000099"/>
                </a:solidFill>
              </a:rPr>
              <a:t> формальной теорией</a:t>
            </a:r>
            <a:r>
              <a:rPr lang="ru-RU" altLang="ru-RU" sz="1400" dirty="0">
                <a:solidFill>
                  <a:srgbClr val="000099"/>
                </a:solidFill>
              </a:rPr>
              <a:t> называют систему правил оперирования со знаками, используемую для доказательства или опровержения предложений, выразимых с помощью допустимого набора знаков.</a:t>
            </a:r>
            <a:endParaRPr lang="ru-RU" altLang="ru-RU" sz="1400" u="sng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400"/>
              </a:spcAft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Определение 2:</a:t>
            </a:r>
            <a:r>
              <a:rPr lang="ru-RU" altLang="ru-RU" sz="1400" b="1" dirty="0">
                <a:solidFill>
                  <a:srgbClr val="C00000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Исчисление состоит из:</a:t>
            </a:r>
          </a:p>
          <a:p>
            <a:pPr marL="285750" indent="-285750" algn="just" eaLnBrk="1" hangingPunct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altLang="ru-RU" sz="1400" b="1" dirty="0">
                <a:solidFill>
                  <a:srgbClr val="000099"/>
                </a:solidFill>
              </a:rPr>
              <a:t>набора символов </a:t>
            </a:r>
            <a:r>
              <a:rPr lang="ru-RU" altLang="ru-RU" sz="1400" dirty="0">
                <a:solidFill>
                  <a:srgbClr val="000099"/>
                </a:solidFill>
              </a:rPr>
              <a:t>образующих алфавит</a:t>
            </a:r>
            <a:r>
              <a:rPr lang="ru-RU" altLang="ru-RU" sz="1400" b="1" dirty="0">
                <a:solidFill>
                  <a:srgbClr val="000099"/>
                </a:solidFill>
              </a:rPr>
              <a:t>;</a:t>
            </a:r>
          </a:p>
          <a:p>
            <a:pPr marL="285750" indent="-285750" algn="just" eaLnBrk="1" hangingPunct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набора </a:t>
            </a:r>
            <a:r>
              <a:rPr lang="ru-RU" altLang="ru-RU" sz="1400" b="1" dirty="0">
                <a:solidFill>
                  <a:srgbClr val="000099"/>
                </a:solidFill>
              </a:rPr>
              <a:t>правильно построенных формул</a:t>
            </a:r>
            <a:r>
              <a:rPr lang="en-US" altLang="ru-RU" sz="1400" b="1" dirty="0">
                <a:solidFill>
                  <a:srgbClr val="000099"/>
                </a:solidFill>
              </a:rPr>
              <a:t> – </a:t>
            </a:r>
            <a:r>
              <a:rPr lang="ru-RU" altLang="ru-RU" sz="1400" b="1" dirty="0">
                <a:solidFill>
                  <a:srgbClr val="000099"/>
                </a:solidFill>
              </a:rPr>
              <a:t>ППФ (</a:t>
            </a:r>
            <a:r>
              <a:rPr lang="en-US" altLang="ru-RU" sz="1400" b="1" dirty="0">
                <a:solidFill>
                  <a:srgbClr val="000099"/>
                </a:solidFill>
              </a:rPr>
              <a:t>well-formed formulas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  <a:r>
              <a:rPr lang="en-US" altLang="ru-RU" sz="1400" b="1" dirty="0">
                <a:solidFill>
                  <a:srgbClr val="000099"/>
                </a:solidFill>
              </a:rPr>
              <a:t>–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  <a:r>
              <a:rPr lang="en-US" altLang="ru-RU" sz="1400" b="1" dirty="0">
                <a:solidFill>
                  <a:srgbClr val="000099"/>
                </a:solidFill>
              </a:rPr>
              <a:t>WFF</a:t>
            </a:r>
            <a:r>
              <a:rPr lang="ru-RU" altLang="ru-RU" sz="1400" b="1" dirty="0">
                <a:solidFill>
                  <a:srgbClr val="000099"/>
                </a:solidFill>
              </a:rPr>
              <a:t>); </a:t>
            </a:r>
          </a:p>
          <a:p>
            <a:pPr marL="285750" indent="-285750" algn="just" eaLnBrk="1" hangingPunct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выделенного подмножества правильно построенных формул, называемых </a:t>
            </a:r>
            <a:r>
              <a:rPr lang="ru-RU" altLang="ru-RU" sz="1400" b="1" dirty="0">
                <a:solidFill>
                  <a:srgbClr val="000099"/>
                </a:solidFill>
              </a:rPr>
              <a:t>аксиомами;</a:t>
            </a:r>
          </a:p>
          <a:p>
            <a:pPr marL="285750" indent="-285750" algn="just" eaLnBrk="1" hangingPunct="1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ru-RU" altLang="ru-RU" sz="1400" b="1" dirty="0">
                <a:solidFill>
                  <a:srgbClr val="000099"/>
                </a:solidFill>
              </a:rPr>
              <a:t>правил</a:t>
            </a:r>
            <a:r>
              <a:rPr lang="en-US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b="1" dirty="0">
                <a:solidFill>
                  <a:srgbClr val="000099"/>
                </a:solidFill>
              </a:rPr>
              <a:t>вывода, </a:t>
            </a:r>
            <a:r>
              <a:rPr lang="ru-RU" altLang="ru-RU" sz="1400" dirty="0">
                <a:solidFill>
                  <a:srgbClr val="000099"/>
                </a:solidFill>
              </a:rPr>
              <a:t>определяющих способ получения формул из других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формул.</a:t>
            </a:r>
          </a:p>
          <a:p>
            <a:pPr indent="360000" algn="just" eaLnBrk="1" hangingPunct="1">
              <a:spcAft>
                <a:spcPts val="400"/>
              </a:spcAft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Замечание</a:t>
            </a:r>
            <a:r>
              <a:rPr lang="ru-RU" altLang="ru-RU" sz="1400" b="1" dirty="0">
                <a:solidFill>
                  <a:srgbClr val="C00000"/>
                </a:solidFill>
              </a:rPr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Обратите внимание на то, что понятие </a:t>
            </a:r>
            <a:r>
              <a:rPr lang="en-US" altLang="ru-RU" sz="1400" dirty="0">
                <a:solidFill>
                  <a:srgbClr val="000099"/>
                </a:solidFill>
              </a:rPr>
              <a:t>‘</a:t>
            </a:r>
            <a:r>
              <a:rPr lang="ru-RU" altLang="ru-RU" sz="1400" dirty="0">
                <a:solidFill>
                  <a:srgbClr val="000099"/>
                </a:solidFill>
              </a:rPr>
              <a:t>истинность</a:t>
            </a:r>
            <a:r>
              <a:rPr lang="en-US" altLang="ru-RU" sz="1400" dirty="0">
                <a:solidFill>
                  <a:srgbClr val="000099"/>
                </a:solidFill>
              </a:rPr>
              <a:t>’</a:t>
            </a:r>
            <a:r>
              <a:rPr lang="ru-RU" altLang="ru-RU" sz="1400" dirty="0">
                <a:solidFill>
                  <a:srgbClr val="000099"/>
                </a:solidFill>
              </a:rPr>
              <a:t> может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не включаться в определение ППФ. Можно считать, что отображение ППФ в множество значений истинности определяет некоторую семантику. </a:t>
            </a:r>
          </a:p>
          <a:p>
            <a:pPr indent="360000" algn="just" eaLnBrk="1" hangingPunct="1">
              <a:spcAft>
                <a:spcPts val="4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Иногда систему аксиом строят исходя из некоторой схемы.</a:t>
            </a:r>
          </a:p>
          <a:p>
            <a:pPr indent="360000" algn="just" eaLnBrk="1" hangingPunct="1">
              <a:spcAft>
                <a:spcPts val="4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Выделяют</a:t>
            </a:r>
            <a:r>
              <a:rPr lang="ru-RU" altLang="ru-RU" sz="1400" b="1" dirty="0">
                <a:solidFill>
                  <a:srgbClr val="000099"/>
                </a:solidFill>
              </a:rPr>
              <a:t> логические аксиомы, </a:t>
            </a:r>
            <a:r>
              <a:rPr lang="ru-RU" altLang="ru-RU" sz="1400" dirty="0">
                <a:solidFill>
                  <a:srgbClr val="000099"/>
                </a:solidFill>
              </a:rPr>
              <a:t>определяющие базовую логику. Специфика теории может потребовать добавления </a:t>
            </a:r>
            <a:r>
              <a:rPr lang="ru-RU" altLang="ru-RU" sz="1400" b="1" dirty="0">
                <a:solidFill>
                  <a:srgbClr val="000099"/>
                </a:solidFill>
              </a:rPr>
              <a:t>нелогических аксиом. </a:t>
            </a:r>
            <a:r>
              <a:rPr lang="ru-RU" altLang="ru-RU" sz="1400" dirty="0">
                <a:solidFill>
                  <a:srgbClr val="000099"/>
                </a:solidFill>
              </a:rPr>
              <a:t>Для наших целей имеет смысл рассматривать исчисления с конечным алфавитом, конечным числом аксиом и формулами конечной длины.</a:t>
            </a:r>
            <a:endParaRPr lang="en-US" altLang="ru-RU" sz="1400" dirty="0">
              <a:solidFill>
                <a:srgbClr val="0000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127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Правила вывода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3FBF74-6610-40BF-94A1-5A474DDBCB46}"/>
                  </a:ext>
                </a:extLst>
              </p:cNvPr>
              <p:cNvSpPr txBox="1"/>
              <p:nvPr/>
            </p:nvSpPr>
            <p:spPr>
              <a:xfrm>
                <a:off x="683568" y="462995"/>
                <a:ext cx="7776864" cy="3508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Используются следующие правила вывода:</a:t>
                </a:r>
              </a:p>
              <a:p>
                <a:pPr indent="360000" algn="just" eaLnBrk="1" hangingPunct="1">
                  <a:spcAft>
                    <a:spcPts val="600"/>
                  </a:spcAft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правило 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modus ponens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(правило отделения или гипотетический силлогизм)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: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i="1" dirty="0">
                    <a:solidFill>
                      <a:srgbClr val="000099"/>
                    </a:solidFill>
                  </a:rPr>
                  <a:t>Если</a:t>
                </a:r>
                <a:r>
                  <a:rPr lang="en-US" altLang="ru-RU" sz="1400" i="1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400" i="1" dirty="0">
                    <a:solidFill>
                      <a:srgbClr val="000099"/>
                    </a:solidFill>
                  </a:rPr>
                  <a:t> и </a:t>
                </a:r>
                <a:r>
                  <a:rPr lang="en-US" altLang="ru-RU" sz="1400" i="1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⇒ 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ru-RU" altLang="ru-RU" sz="1400" i="1" dirty="0">
                    <a:solidFill>
                      <a:srgbClr val="000099"/>
                    </a:solidFill>
                  </a:rPr>
                  <a:t> истинны, то выводимо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ru-RU" sz="1400" i="1" dirty="0">
                    <a:solidFill>
                      <a:srgbClr val="000099"/>
                    </a:solidFill>
                  </a:rPr>
                  <a:t>.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правило 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modus tollens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(рассуждение от противного (латинское «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modus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tollendo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tollens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» означает «путь исключения исключений»))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: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i="1" dirty="0">
                    <a:solidFill>
                      <a:srgbClr val="000099"/>
                    </a:solidFill>
                  </a:rPr>
                  <a:t>Если</a:t>
                </a:r>
                <a:r>
                  <a:rPr lang="en-US" altLang="ru-RU" sz="1400" i="1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ru-RU" sz="1400" i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i="1" dirty="0">
                    <a:solidFill>
                      <a:srgbClr val="000099"/>
                    </a:solidFill>
                  </a:rPr>
                  <a:t>истинно, и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ru-RU" altLang="ru-RU" sz="1400" i="1" dirty="0">
                    <a:solidFill>
                      <a:srgbClr val="000099"/>
                    </a:solidFill>
                  </a:rPr>
                  <a:t> ложно, то выводимо </a:t>
                </a:r>
                <a:r>
                  <a:rPr lang="en-US" altLang="ru-RU" sz="1400" i="1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ru-RU" sz="1400" i="1" dirty="0">
                    <a:solidFill>
                      <a:srgbClr val="000099"/>
                    </a:solidFill>
                  </a:rPr>
                  <a:t>.</a:t>
                </a:r>
                <a:endParaRPr lang="ru-RU" altLang="ru-RU" sz="1400" i="1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Повторим часть определения.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/>
                  <a:t>Определение:</a:t>
                </a:r>
                <a:r>
                  <a:rPr lang="ru-RU" altLang="ru-RU" sz="1400" b="1" dirty="0"/>
                  <a:t>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Формальное доказательство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формулы </a:t>
                </a:r>
                <a14:m>
                  <m:oMath xmlns:m="http://schemas.openxmlformats.org/officeDocument/2006/math">
                    <m:r>
                      <a:rPr lang="en-US" altLang="ru-RU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в исчислении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это построение конечной последовательности формул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А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1400" b="1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А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причем,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А=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1400" b="1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А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Каждая из формул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А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этой цепочки либо аксиома, либо получена из других формул с помощью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правил вывода. 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ru-RU" sz="1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называется теоремой. С помощью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символа «доказуемо»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b="1" dirty="0"/>
                  <a:t>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 запишем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этот факт как </a:t>
                </a:r>
                <a:r>
                  <a:rPr lang="ru-RU" altLang="ru-RU" sz="1400" b="1" dirty="0"/>
                  <a:t>├А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3FBF74-6610-40BF-94A1-5A474DDBC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62995"/>
                <a:ext cx="7776864" cy="3508653"/>
              </a:xfrm>
              <a:prstGeom prst="rect">
                <a:avLst/>
              </a:prstGeom>
              <a:blipFill>
                <a:blip r:embed="rId2"/>
                <a:stretch>
                  <a:fillRect l="-235" t="-347" r="-235" b="-6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73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1C7A8-C1BE-46BD-93DB-57EC8CDE5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699542"/>
            <a:ext cx="7772400" cy="1102519"/>
          </a:xfrm>
        </p:spPr>
        <p:txBody>
          <a:bodyPr/>
          <a:lstStyle/>
          <a:p>
            <a:r>
              <a:rPr lang="ru-RU" altLang="ru-RU" sz="4000" dirty="0">
                <a:solidFill>
                  <a:srgbClr val="CE2816"/>
                </a:solidFill>
              </a:rPr>
              <a:t>Гипотеза лингвистической относительности и искусственные языки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409FC1-B9CC-4F9F-9A36-62A254282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600" y="3003798"/>
            <a:ext cx="7200800" cy="1314450"/>
          </a:xfrm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ru-RU" sz="2800" kern="0" dirty="0">
                <a:solidFill>
                  <a:srgbClr val="000099"/>
                </a:solidFill>
                <a:latin typeface="Arial"/>
              </a:rPr>
              <a:t>“</a:t>
            </a:r>
            <a:r>
              <a:rPr lang="ru-RU" altLang="ru-RU" sz="2800" kern="0" dirty="0">
                <a:solidFill>
                  <a:srgbClr val="000099"/>
                </a:solidFill>
                <a:latin typeface="Arial"/>
              </a:rPr>
              <a:t>Границы моего языка есть границы моего мира</a:t>
            </a:r>
            <a:r>
              <a:rPr lang="en-US" altLang="ru-RU" sz="2800" kern="0" dirty="0">
                <a:solidFill>
                  <a:srgbClr val="000099"/>
                </a:solidFill>
                <a:latin typeface="Arial"/>
              </a:rPr>
              <a:t>”</a:t>
            </a:r>
            <a:endParaRPr lang="ru-RU" altLang="ru-RU" sz="2800" dirty="0">
              <a:solidFill>
                <a:srgbClr val="000099"/>
              </a:solidFill>
              <a:latin typeface="Arial"/>
            </a:endParaRPr>
          </a:p>
          <a:p>
            <a:pPr marL="342900" indent="-342900" algn="l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ru-RU" altLang="ru-RU" sz="2800" kern="0" dirty="0">
                <a:solidFill>
                  <a:srgbClr val="000099"/>
                </a:solidFill>
                <a:latin typeface="Arial"/>
              </a:rPr>
              <a:t>				Людвиг Витгенштейн </a:t>
            </a:r>
          </a:p>
        </p:txBody>
      </p:sp>
    </p:spTree>
    <p:extLst>
      <p:ext uri="{BB962C8B-B14F-4D97-AF65-F5344CB8AC3E}">
        <p14:creationId xmlns:p14="http://schemas.microsoft.com/office/powerpoint/2010/main" val="3004637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39584"/>
            <a:ext cx="9144000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Свойства исчисления</a:t>
            </a:r>
            <a:endParaRPr lang="ru-RU" sz="2000" b="1" dirty="0">
              <a:solidFill>
                <a:srgbClr val="000099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7F1968-465D-4F84-9419-1D1383E5CBD8}"/>
                  </a:ext>
                </a:extLst>
              </p:cNvPr>
              <p:cNvSpPr txBox="1"/>
              <p:nvPr/>
            </p:nvSpPr>
            <p:spPr>
              <a:xfrm>
                <a:off x="899592" y="483518"/>
                <a:ext cx="7344816" cy="3200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Определяющими свойствами любого исчисления являются полнота и непротиворечивость.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/>
                  <a:t>Определение (полнота):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Формальная теория называется полной, если для любого высказывания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логики предикатов или </a:t>
                </a:r>
                <a:r>
                  <a:rPr lang="ru-RU" altLang="ru-RU" sz="1400" b="1" dirty="0"/>
                  <a:t>├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или </a:t>
                </a:r>
                <a:r>
                  <a:rPr lang="ru-RU" altLang="ru-RU" sz="1400" b="1" dirty="0">
                    <a:solidFill>
                      <a:schemeClr val="tx1"/>
                    </a:solidFill>
                  </a:rPr>
                  <a:t>├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(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Здесь исключающее </a:t>
                </a:r>
                <a:r>
                  <a:rPr lang="ru-RU" altLang="ru-RU" sz="1400" dirty="0"/>
                  <a:t>ИЛИ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)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/>
                  <a:t>Определение (непротиворечивость):</a:t>
                </a:r>
                <a:r>
                  <a:rPr lang="ru-RU" altLang="ru-RU" sz="1400" b="1" dirty="0"/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Формальная теория называется непротиворечивой, если формула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1400" b="1" i="1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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acc>
                      <m:accPr>
                        <m:chr m:val="̅"/>
                        <m:ctrlPr>
                          <a:rPr lang="ru-RU" altLang="ru-RU" sz="14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 ней недоказуема для произвольного высказывания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этой теории. 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/>
                  <a:t>Замечание:</a:t>
                </a:r>
                <a:r>
                  <a:rPr lang="ru-RU" altLang="ru-RU" sz="1400" b="1" dirty="0"/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Как показал К. 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Гёдель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в своей знаменитой теореме о неполноте (если формальная арифметика непротиворечива, то в ней существует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невыводимая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и неопровержимая формула) доказательство непротиворечивости невозможно выполнить даже в рамках формальных теорий для простых математических объектов.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7F1968-465D-4F84-9419-1D1383E5C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83518"/>
                <a:ext cx="7344816" cy="3200876"/>
              </a:xfrm>
              <a:prstGeom prst="rect">
                <a:avLst/>
              </a:prstGeom>
              <a:blipFill>
                <a:blip r:embed="rId2"/>
                <a:stretch>
                  <a:fillRect l="-249" t="-190" r="-3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662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07504" y="39584"/>
            <a:ext cx="8855968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Исчисление высказываний</a:t>
            </a:r>
            <a:endParaRPr lang="ru-RU" sz="2000" b="1" dirty="0">
              <a:solidFill>
                <a:srgbClr val="000099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470255E4-54A1-4BAF-A2AA-A16678C5419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461650"/>
                <a:ext cx="7488832" cy="419833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360000" algn="just" eaLnBrk="1" hangingPunct="1">
                  <a:spcBef>
                    <a:spcPts val="0"/>
                  </a:spcBef>
                  <a:buFontTx/>
                  <a:buNone/>
                </a:pPr>
                <a:r>
                  <a:rPr lang="ru-RU" altLang="ru-RU" sz="1400" b="1" u="sng" dirty="0"/>
                  <a:t>Замечание</a:t>
                </a:r>
                <a:r>
                  <a:rPr lang="ru-RU" altLang="ru-RU" sz="1400" b="1" dirty="0"/>
                  <a:t>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Будем включать значения истинности в рассмотрение и тем самым зададим семантику исчисления.</a:t>
                </a:r>
              </a:p>
              <a:p>
                <a:pPr marL="0" indent="360000" algn="just" eaLnBrk="1" hangingPunct="1">
                  <a:spcBef>
                    <a:spcPts val="0"/>
                  </a:spcBef>
                  <a:buFontTx/>
                  <a:buNone/>
                </a:pPr>
                <a:r>
                  <a:rPr lang="ru-RU" altLang="ru-RU" sz="1400" b="1" u="sng" dirty="0"/>
                  <a:t>Определение 1: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Высказывание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это утверждение которое имеет однозначно определенное значение истинности.</a:t>
                </a:r>
              </a:p>
              <a:p>
                <a:pPr marL="0" indent="360000" algn="just" eaLnBrk="1" hangingPunct="1">
                  <a:spcBef>
                    <a:spcPts val="0"/>
                  </a:spcBef>
                  <a:buFontTx/>
                  <a:buNone/>
                </a:pPr>
                <a:r>
                  <a:rPr lang="ru-RU" altLang="ru-RU" sz="1400" b="1" u="sng" dirty="0"/>
                  <a:t>Определение 2: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Символы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исчисления это </a:t>
                </a:r>
              </a:p>
              <a:p>
                <a:pPr algn="just">
                  <a:spcBef>
                    <a:spcPts val="0"/>
                  </a:spcBef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символы высказываний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altLang="ru-RU" sz="1400" b="1" dirty="0">
                    <a:solidFill>
                      <a:srgbClr val="000099"/>
                    </a:solidFill>
                  </a:rPr>
                  <a:t> ;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</a:p>
              <a:p>
                <a:pPr algn="just">
                  <a:spcBef>
                    <a:spcPts val="0"/>
                  </a:spcBef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символы значений истинности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</m:t>
                    </m:r>
                  </m:oMath>
                </a14:m>
                <a:r>
                  <a:rPr lang="ru-RU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;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</a:p>
              <a:p>
                <a:pPr algn="just">
                  <a:spcBef>
                    <a:spcPts val="0"/>
                  </a:spcBef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символы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логических связок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⋁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Symbol" panose="05050102010706020507" pitchFamily="18" charset="2"/>
                      </a:rPr>
                      <m:t> </m:t>
                    </m:r>
                    <m:acc>
                      <m:accPr>
                        <m:chr m:val="̅"/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ru-RU" sz="1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  <a:sym typeface="Symbol" panose="05050102010706020507" pitchFamily="18" charset="2"/>
                          </a:rPr>
                          <m:t>𝒇</m:t>
                        </m:r>
                      </m:e>
                    </m:acc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Symbol" panose="05050102010706020507" pitchFamily="18" charset="2"/>
                      </a:rPr>
                      <m:t> 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</m:oMath>
                </a14:m>
                <a:r>
                  <a:rPr lang="en-US" altLang="ru-RU" sz="1400" b="1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;</a:t>
                </a:r>
                <a:endParaRPr lang="ru-RU" altLang="ru-RU" sz="1400" b="1" dirty="0">
                  <a:solidFill>
                    <a:srgbClr val="000099"/>
                  </a:solidFill>
                  <a:sym typeface="Symbol" panose="05050102010706020507" pitchFamily="18" charset="2"/>
                </a:endParaRPr>
              </a:p>
              <a:p>
                <a:pPr algn="just">
                  <a:spcBef>
                    <a:spcPts val="0"/>
                  </a:spcBef>
                </a:pP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и скобки.</a:t>
                </a:r>
                <a:endParaRPr lang="ru-RU" altLang="ru-RU" sz="1400" dirty="0">
                  <a:solidFill>
                    <a:srgbClr val="000099"/>
                  </a:solidFill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 marL="0" indent="360000" algn="just" eaLnBrk="1" hangingPunct="1">
                  <a:spcBef>
                    <a:spcPts val="0"/>
                  </a:spcBef>
                  <a:buFontTx/>
                  <a:buNone/>
                </a:pPr>
                <a:r>
                  <a:rPr lang="ru-RU" altLang="ru-RU" sz="1400" b="1" u="sng" dirty="0"/>
                  <a:t>Определение 3: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Правильно построенные формулы (ППФ):</a:t>
                </a:r>
              </a:p>
              <a:p>
                <a:pPr algn="just">
                  <a:spcBef>
                    <a:spcPts val="0"/>
                  </a:spcBef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Символ высказывания или значения истинности это ППФ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;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algn="just">
                  <a:spcBef>
                    <a:spcPts val="0"/>
                  </a:spcBef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Отрицание ППФ есть ППФ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;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algn="just">
                  <a:spcBef>
                    <a:spcPts val="0"/>
                  </a:spcBef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ППФ заключённая в скобки есть ППФ;</a:t>
                </a:r>
              </a:p>
              <a:p>
                <a:pPr algn="just">
                  <a:spcBef>
                    <a:spcPts val="0"/>
                  </a:spcBef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Конъюнкция и дизъюнкция ППФ есть ППФ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;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algn="just">
                  <a:spcBef>
                    <a:spcPts val="0"/>
                  </a:spcBef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Импликация одной ППФ в другую ППФ есть ППФ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;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marL="0" indent="360000" algn="just" eaLnBrk="1" hangingPunct="1">
                  <a:spcBef>
                    <a:spcPts val="0"/>
                  </a:spcBef>
                  <a:buFontTx/>
                  <a:buNone/>
                </a:pPr>
                <a:r>
                  <a:rPr lang="en-US" altLang="ru-RU" sz="1400" dirty="0">
                    <a:solidFill>
                      <a:srgbClr val="000099"/>
                    </a:solidFill>
                  </a:rPr>
                  <a:t>	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marL="0" indent="360000" algn="just" eaLnBrk="1" hangingPunct="1">
                  <a:spcBef>
                    <a:spcPts val="0"/>
                  </a:spcBef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Системы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аксиом исчисления высказываний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(например, аксиоматика Клини) известны, но мы их не рассматриваем, так как мы не будем строить выводы исходя из выбранной системы аксиом.</a:t>
                </a:r>
              </a:p>
            </p:txBody>
          </p:sp>
        </mc:Choice>
        <mc:Fallback xmlns="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470255E4-54A1-4BAF-A2AA-A16678C54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0"/>
                <a:ext cx="7488832" cy="4198332"/>
              </a:xfrm>
              <a:prstGeom prst="rect">
                <a:avLst/>
              </a:prstGeom>
              <a:blipFill>
                <a:blip r:embed="rId2"/>
                <a:stretch>
                  <a:fillRect l="-244" t="-291" r="-244" b="-4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920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39584"/>
            <a:ext cx="9144000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Предикаты</a:t>
            </a:r>
            <a:endParaRPr lang="ru-RU" sz="2000" b="1" dirty="0">
              <a:solidFill>
                <a:srgbClr val="000099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95272A7-4710-4527-AACA-D469F2B1C9D1}"/>
                  </a:ext>
                </a:extLst>
              </p:cNvPr>
              <p:cNvSpPr txBox="1"/>
              <p:nvPr/>
            </p:nvSpPr>
            <p:spPr>
              <a:xfrm>
                <a:off x="755576" y="483518"/>
                <a:ext cx="7776864" cy="42319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  <a:defRPr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Исчисление высказываний оперирует с конкретными высказываниями, не содержащими неизвестных, но не может работать с обобщенными утверждениями, содержащими переменные.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  <a:defRPr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Этот недостаток устраняется использованием предикатов.</a:t>
                </a:r>
                <a:endParaRPr lang="ru-RU" altLang="ru-RU" sz="1400" u="sng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  <a:defRPr/>
                </a:pPr>
                <a:r>
                  <a:rPr lang="ru-RU" altLang="ru-RU" sz="1400" b="1" u="sng" dirty="0"/>
                  <a:t>Определение:</a:t>
                </a:r>
                <a:r>
                  <a:rPr lang="ru-RU" altLang="ru-RU" sz="1400" b="1" dirty="0"/>
                  <a:t>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Предикат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altLang="ru-RU" sz="1400" b="1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это утверждение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об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объектах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1400" b="1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Сами объекты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1400" b="1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могут рассматриваться как переменные. 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  <a:defRPr/>
                </a:pPr>
                <a:r>
                  <a:rPr lang="ru-RU" altLang="ru-RU" sz="1400" b="1" u="sng" dirty="0"/>
                  <a:t>Примеры:</a:t>
                </a:r>
              </a:p>
              <a:p>
                <a:pPr indent="360000" algn="just" eaLnBrk="1" hangingPunct="1">
                  <a:spcAft>
                    <a:spcPts val="600"/>
                  </a:spcAft>
                  <a:defRPr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высказывание             </a:t>
                </a:r>
                <a:r>
                  <a:rPr lang="en-US" altLang="ru-RU" sz="1400" b="1" dirty="0"/>
                  <a:t>“</a:t>
                </a:r>
                <a:r>
                  <a:rPr lang="ru-RU" altLang="ru-RU" sz="1400" b="1" dirty="0"/>
                  <a:t>погода(вторник, дождь)</a:t>
                </a:r>
                <a:r>
                  <a:rPr lang="en-US" altLang="ru-RU" sz="1400" b="1" dirty="0"/>
                  <a:t>”</a:t>
                </a:r>
                <a:endParaRPr lang="ru-RU" altLang="ru-RU" sz="1400" b="1" dirty="0"/>
              </a:p>
              <a:p>
                <a:pPr indent="360000" algn="just" eaLnBrk="1" hangingPunct="1">
                  <a:spcAft>
                    <a:spcPts val="600"/>
                  </a:spcAft>
                  <a:defRPr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предикат                      </a:t>
                </a:r>
                <a:r>
                  <a:rPr lang="en-US" altLang="ru-RU" sz="1400" b="1" dirty="0"/>
                  <a:t>“</a:t>
                </a:r>
                <a:r>
                  <a:rPr lang="ru-RU" altLang="ru-RU" sz="1400" b="1" dirty="0"/>
                  <a:t>погода(</a:t>
                </a:r>
                <a:r>
                  <a:rPr lang="en-US" altLang="ru-RU" sz="1400" b="1" dirty="0"/>
                  <a:t>D</a:t>
                </a:r>
                <a:r>
                  <a:rPr lang="ru-RU" altLang="ru-RU" sz="1400" b="1" dirty="0"/>
                  <a:t>,</a:t>
                </a:r>
                <a:r>
                  <a:rPr lang="en-US" altLang="ru-RU" sz="1400" b="1" dirty="0"/>
                  <a:t> W</a:t>
                </a:r>
                <a:r>
                  <a:rPr lang="ru-RU" altLang="ru-RU" sz="1400" b="1" dirty="0"/>
                  <a:t> )</a:t>
                </a:r>
                <a:r>
                  <a:rPr lang="en-US" altLang="ru-RU" sz="1400" b="1" dirty="0"/>
                  <a:t>”</a:t>
                </a:r>
                <a:endParaRPr lang="ru-RU" altLang="ru-RU" sz="1400" b="1" dirty="0"/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  <a:defRPr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Здесь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погода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предикатный символ (предикат),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D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W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переменные, а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вторник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дождь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константы.</a:t>
                </a:r>
                <a:endParaRPr lang="ru-RU" altLang="ru-RU" sz="1400" b="1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  <a:defRPr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Арность предикатов:</a:t>
                </a:r>
              </a:p>
              <a:p>
                <a:pPr indent="360000" algn="just" eaLnBrk="1" hangingPunct="1">
                  <a:spcAft>
                    <a:spcPts val="600"/>
                  </a:spcAft>
                  <a:defRPr/>
                </a:pPr>
                <a:r>
                  <a:rPr lang="ru-RU" altLang="ru-RU" sz="1400" b="1" dirty="0">
                    <a:solidFill>
                      <a:srgbClr val="000099"/>
                    </a:solidFill>
                  </a:rPr>
                  <a:t>Одноместные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предикаты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обозначают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 свойства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(например, "быть человеком ")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.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</a:p>
              <a:p>
                <a:pPr indent="360000" algn="just" eaLnBrk="1" hangingPunct="1">
                  <a:spcAft>
                    <a:spcPts val="600"/>
                  </a:spcAft>
                  <a:defRPr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Предикаты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двухместные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и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с б</a:t>
                </a:r>
                <a:r>
                  <a:rPr lang="en-US" altLang="ru-RU" sz="1400" b="1" dirty="0">
                    <a:solidFill>
                      <a:srgbClr val="000099"/>
                    </a:solidFill>
                    <a:cs typeface="Arial" charset="0"/>
                  </a:rPr>
                  <a:t>ó</a:t>
                </a:r>
                <a:r>
                  <a:rPr lang="ru-RU" altLang="ru-RU" sz="1400" b="1" dirty="0" err="1">
                    <a:solidFill>
                      <a:srgbClr val="000099"/>
                    </a:solidFill>
                  </a:rPr>
                  <a:t>льшей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арностью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обозначают отношения и операции, например, двухместный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предикат "выше, чем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или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рассмотренный ранее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существовать одновременно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”.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95272A7-4710-4527-AACA-D469F2B1C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3518"/>
                <a:ext cx="7776864" cy="4231928"/>
              </a:xfrm>
              <a:prstGeom prst="rect">
                <a:avLst/>
              </a:prstGeom>
              <a:blipFill>
                <a:blip r:embed="rId2"/>
                <a:stretch>
                  <a:fillRect l="-235" t="-144" r="-235" b="-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482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Кв</a:t>
            </a:r>
            <a:r>
              <a:rPr lang="en-US" altLang="ru-RU" sz="2000" b="1" dirty="0">
                <a:solidFill>
                  <a:srgbClr val="CE2816"/>
                </a:solidFill>
                <a:cs typeface="Arial" panose="020B0604020202020204" pitchFamily="34" charset="0"/>
              </a:rPr>
              <a:t>á</a:t>
            </a:r>
            <a:r>
              <a:rPr lang="ru-RU" altLang="ru-RU" sz="2000" b="1" dirty="0" err="1">
                <a:solidFill>
                  <a:srgbClr val="CE2816"/>
                </a:solidFill>
              </a:rPr>
              <a:t>нторы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EFBCAD-27A3-4A8E-BC12-30E3AF12E254}"/>
                  </a:ext>
                </a:extLst>
              </p:cNvPr>
              <p:cNvSpPr txBox="1"/>
              <p:nvPr/>
            </p:nvSpPr>
            <p:spPr>
              <a:xfrm>
                <a:off x="755576" y="483518"/>
                <a:ext cx="7776864" cy="38779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Кванторы это логические операции ограничивающие области истинности каких-либо предикатов и создающие высказывания, истинности которых определяются на некотором наборе переменных. 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Широко используются: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b="1" dirty="0">
                    <a:solidFill>
                      <a:srgbClr val="000099"/>
                    </a:solidFill>
                  </a:rPr>
                  <a:t>кв</a:t>
                </a:r>
                <a:r>
                  <a:rPr lang="en-US" altLang="ru-RU" sz="1400" b="1" dirty="0">
                    <a:solidFill>
                      <a:srgbClr val="000099"/>
                    </a:solidFill>
                    <a:cs typeface="Arial" panose="020B0604020202020204" pitchFamily="34" charset="0"/>
                  </a:rPr>
                  <a:t>á</a:t>
                </a:r>
                <a:r>
                  <a:rPr lang="ru-RU" altLang="ru-RU" sz="1400" b="1" dirty="0" err="1">
                    <a:solidFill>
                      <a:srgbClr val="000099"/>
                    </a:solidFill>
                  </a:rPr>
                  <a:t>нтор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 всеобщности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– «для всех» и 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b="1" dirty="0">
                    <a:solidFill>
                      <a:srgbClr val="000099"/>
                    </a:solidFill>
                  </a:rPr>
                  <a:t>квантор существования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– читается «существует». 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Реже употребляется 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b="1" dirty="0">
                    <a:solidFill>
                      <a:srgbClr val="000099"/>
                    </a:solidFill>
                  </a:rPr>
                  <a:t>сильный квантор существования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!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– «существует единственный».</a:t>
                </a:r>
                <a:endParaRPr lang="ru-RU" altLang="ru-RU" sz="1400" b="1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u="sng" dirty="0">
                    <a:solidFill>
                      <a:srgbClr val="000099"/>
                    </a:solidFill>
                  </a:rPr>
                  <a:t>Примеры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:</a:t>
                </a:r>
                <a:endParaRPr lang="en-US" altLang="ru-RU" sz="1400" b="1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∀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𝑿</m:t>
                      </m:r>
                      <m:r>
                        <a:rPr lang="ru-RU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altLang="ru-RU" sz="1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1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∃ </m:t>
                      </m:r>
                      <m:r>
                        <a:rPr lang="ru-RU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Х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ru-RU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ru-RU" sz="1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1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∃</m:t>
                      </m:r>
                      <m:r>
                        <a:rPr lang="en-US" altLang="ru-RU" sz="1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!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𝑿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  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𝑿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/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𝟐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ru-RU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altLang="ru-RU" sz="1400" b="1" dirty="0">
                  <a:solidFill>
                    <a:schemeClr val="tx1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Переменная, на которую навешен квантор, называется связанной. Например, в формулах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𝑿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переменная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связана, а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свободна.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EFBCAD-27A3-4A8E-BC12-30E3AF12E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3518"/>
                <a:ext cx="7776864" cy="3877985"/>
              </a:xfrm>
              <a:prstGeom prst="rect">
                <a:avLst/>
              </a:prstGeom>
              <a:blipFill>
                <a:blip r:embed="rId2"/>
                <a:stretch>
                  <a:fillRect l="-235" t="-157" r="-235" b="-7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538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ППФ в исчислении предикатов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/>
              <p:nvPr/>
            </p:nvSpPr>
            <p:spPr>
              <a:xfrm>
                <a:off x="755576" y="483518"/>
                <a:ext cx="7776864" cy="38779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Логика высказываний расширяется до логики предикатов путём включения в формулы утверждений, являющихся предикатами. 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Естественно, появляются и предикатные переменные. Поэтому определение ППФ усложняется. Введём понятие </a:t>
                </a:r>
                <a:r>
                  <a:rPr lang="en-US" altLang="ru-RU" sz="1400" b="1" dirty="0"/>
                  <a:t>“</a:t>
                </a:r>
                <a:r>
                  <a:rPr lang="ru-RU" altLang="ru-RU" sz="1400" b="1" dirty="0"/>
                  <a:t>терм</a:t>
                </a:r>
                <a:r>
                  <a:rPr lang="en-US" altLang="ru-RU" sz="1400" b="1" dirty="0"/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000099"/>
                    </a:solidFill>
                  </a:rPr>
                  <a:t>Определение терма: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 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переменные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ru-RU" altLang="ru-RU" sz="1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константы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ru-RU" altLang="ru-RU" sz="1400" b="1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ru-RU" sz="1400" b="1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– это термы;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∙,…,∙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функция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-переменных, ставящая в соответствие изучаемым объектам другой объект, и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термы, то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ru-RU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терм.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ru-RU" altLang="ru-RU" sz="1400" u="sng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000099"/>
                    </a:solidFill>
                  </a:rPr>
                  <a:t>Определение формулы (ППФ):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если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∙,…,∙</m:t>
                        </m:r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-местный предикат,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1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термы,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то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ru-RU" altLang="ru-RU" sz="14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ru-RU" altLang="ru-RU" sz="14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(атомарная) формула;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если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altLang="ru-RU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формулы, то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∧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</a:t>
                </a:r>
                <a:r>
                  <a:rPr lang="ru-RU" altLang="ru-RU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формулы;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формула, то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формула;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если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ru-RU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формула, содержащая переменную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то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𝑿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ru-RU" altLang="ru-RU" sz="1400" dirty="0">
                    <a:solidFill>
                      <a:schemeClr val="tx1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формулы.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3518"/>
                <a:ext cx="7776864" cy="3877985"/>
              </a:xfrm>
              <a:prstGeom prst="rect">
                <a:avLst/>
              </a:prstGeom>
              <a:blipFill>
                <a:blip r:embed="rId2"/>
                <a:stretch>
                  <a:fillRect l="-235" t="-157" r="-235" b="-7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078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Замечание о функциональных символах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/>
              <p:nvPr/>
            </p:nvSpPr>
            <p:spPr>
              <a:xfrm>
                <a:off x="755576" y="483518"/>
                <a:ext cx="7776864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При внимательном первом прочтении определения терма, приведённого на предыдущем слайде должны возникнуть вопросы:</a:t>
                </a:r>
              </a:p>
              <a:p>
                <a:pPr marL="342900" indent="-342900" algn="just" eaLnBrk="1" hangingPunct="1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Чем функциональный символ отличается от предикатного символа?</a:t>
                </a:r>
              </a:p>
              <a:p>
                <a:pPr marL="342900" indent="-342900" algn="just" eaLnBrk="1" hangingPunct="1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А зачем вообще нужны функциональные символы?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/>
                  <a:t>Ответ на первый вопрос</a:t>
                </a:r>
                <a:r>
                  <a:rPr lang="ru-RU" altLang="ru-RU" sz="1400" b="1" dirty="0"/>
                  <a:t>: 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-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местный предикат на множестве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задаёт отображение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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,</a:t>
                </a: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а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-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местная </a:t>
                </a: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функция определяет отображение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cs typeface="Arial" panose="020B0604020202020204" pitchFamily="34" charset="0"/>
                    <a:sym typeface="Symbol" panose="05050102010706020507" pitchFamily="18" charset="2"/>
                  </a:rPr>
                  <a:t>Ответ на второй вопрос</a:t>
                </a:r>
                <a:r>
                  <a:rPr lang="ru-RU" altLang="ru-RU" sz="1400" b="1" dirty="0">
                    <a:cs typeface="Arial" panose="020B0604020202020204" pitchFamily="34" charset="0"/>
                    <a:sym typeface="Symbol" panose="05050102010706020507" pitchFamily="18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𝟎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-местная функция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ru-RU" altLang="ru-RU" sz="1400" b="1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ru-RU" sz="1400" b="1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 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ru-RU" alt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отождествляется с элементом множества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  <a:r>
                  <a:rPr lang="ru-RU" altLang="ru-RU" sz="1400" dirty="0">
                    <a:solidFill>
                      <a:srgbClr val="000099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 Не всегда удобно иметь отдельный символ для каждого элемента множества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Функциональные символы позволяют дать более сжатое представление. Например фраза естественного языка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/>
                  <a:t>моя левая нога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может пониматься как существование левой ноги у субъекта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Я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и записываться как функция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“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ЛеваяНога</m:t>
                    </m:r>
                    <m:d>
                      <m:d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Я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, что позволяет не именовать отдельными именами левые ноги всех людей.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Важно понимать, что за определённой таким образом функцией не предполагается никакой процедуры её вычисления. </a:t>
                </a:r>
                <a:endParaRPr lang="en-US" altLang="ru-RU" sz="1400" dirty="0">
                  <a:solidFill>
                    <a:srgbClr val="000099"/>
                  </a:solidFill>
                  <a:cs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3518"/>
                <a:ext cx="7776864" cy="3785652"/>
              </a:xfrm>
              <a:prstGeom prst="rect">
                <a:avLst/>
              </a:prstGeom>
              <a:blipFill>
                <a:blip r:embed="rId2"/>
                <a:stretch>
                  <a:fillRect l="-235" t="-161" r="-235" b="-8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888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Определение узкого исчисления предикатов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/>
              <p:nvPr/>
            </p:nvSpPr>
            <p:spPr>
              <a:xfrm>
                <a:off x="755576" y="483518"/>
                <a:ext cx="7776864" cy="3939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Для определения узкого исчисления предикатов необходимо определить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набор допустимых символов, правильно построенные формулы, набор аксиом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 правила вывода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Полезно сравнить определение формулы в исчислении предикатов со слайда 34 с определением в исчислении высказываний на слайде 31.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/>
                  <a:t>Определение 1:</a:t>
                </a:r>
                <a:r>
                  <a:rPr lang="ru-RU" altLang="ru-RU" sz="1400" b="1" dirty="0"/>
                  <a:t>  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Предикат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0" dirty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ru-RU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altLang="ru-RU" sz="1400" b="1" i="1" dirty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altLang="ru-RU" sz="1400" b="1" dirty="0"/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это утверждение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об объектах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en-US" altLang="ru-RU" sz="1400" u="sng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/>
                  <a:t>Определение 2:</a:t>
                </a:r>
                <a:r>
                  <a:rPr lang="ru-RU" altLang="ru-RU" sz="1400" b="1" dirty="0"/>
                  <a:t>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Символы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исчисления предикатов это символы переменных, констант, функций и предикатов, символы значений истинности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altLang="ru-RU" sz="1400" b="1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</m:t>
                    </m:r>
                  </m:oMath>
                </a14:m>
                <a:r>
                  <a:rPr lang="ru-RU" altLang="ru-RU" sz="1400" b="1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,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символы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логических связок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⋁</m:t>
                    </m:r>
                    <m:r>
                      <a:rPr lang="ru-RU" altLang="ru-RU" sz="1400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ru-RU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ru-RU" altLang="ru-RU" sz="1400" b="1" i="1" dirty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Symbol" panose="05050102010706020507" pitchFamily="18" charset="2"/>
                      </a:rPr>
                      <m:t> </m:t>
                    </m:r>
                    <m:acc>
                      <m:accPr>
                        <m:chr m:val="̅"/>
                        <m:ctrlPr>
                          <a:rPr lang="ru-RU" altLang="ru-RU" sz="1400" b="1" i="1" dirty="0"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altLang="ru-RU" sz="1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  <a:sym typeface="Symbol" panose="05050102010706020507" pitchFamily="18" charset="2"/>
                          </a:rPr>
                          <m:t>𝒇</m:t>
                        </m:r>
                      </m:e>
                    </m:acc>
                    <m:r>
                      <a:rPr lang="ru-RU" altLang="ru-RU" sz="1400" b="1" i="1" dirty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  <a:sym typeface="Symbol" panose="05050102010706020507" pitchFamily="18" charset="2"/>
                      </a:rPr>
                      <m:t> </m:t>
                    </m:r>
                    <m:r>
                      <a:rPr lang="ru-RU" altLang="ru-RU" sz="14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и кванторы общности </a:t>
                </a:r>
                <a14:m>
                  <m:oMath xmlns:m="http://schemas.openxmlformats.org/officeDocument/2006/math">
                    <m:r>
                      <a:rPr lang="en-US" altLang="ru-RU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cs typeface="Arial" panose="020B0604020202020204" pitchFamily="34" charset="0"/>
                    <a:sym typeface="Symbol" panose="05050102010706020507" pitchFamily="18" charset="2"/>
                  </a:rPr>
                  <a:t> и существования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ru-RU" altLang="ru-RU" sz="1400" b="1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ru-RU" altLang="ru-RU" sz="1400" b="1" dirty="0">
                  <a:solidFill>
                    <a:srgbClr val="000099"/>
                  </a:solidFill>
                  <a:sym typeface="Symbol" panose="05050102010706020507" pitchFamily="18" charset="2"/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ym typeface="Symbol" panose="05050102010706020507" pitchFamily="18" charset="2"/>
                  </a:rPr>
                  <a:t>Замечание</a:t>
                </a:r>
                <a:r>
                  <a:rPr lang="ru-RU" altLang="ru-RU" sz="1400" b="1" dirty="0">
                    <a:sym typeface="Symbol" panose="05050102010706020507" pitchFamily="18" charset="2"/>
                  </a:rPr>
                  <a:t>: </a:t>
                </a:r>
                <a:r>
                  <a:rPr lang="en-US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Узкое исчисление предикатов</a:t>
                </a:r>
                <a:r>
                  <a:rPr lang="en-US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это в некотором смысле минимальное </a:t>
                </a:r>
                <a:r>
                  <a:rPr lang="en-US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классическое исчисление предикатов</a:t>
                </a:r>
                <a:r>
                  <a:rPr lang="en-US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, как бы, </a:t>
                </a:r>
                <a:r>
                  <a:rPr lang="en-US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без возможных добавок</a:t>
                </a:r>
                <a:r>
                  <a:rPr lang="en-US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. 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3518"/>
                <a:ext cx="7776864" cy="3939540"/>
              </a:xfrm>
              <a:prstGeom prst="rect">
                <a:avLst/>
              </a:prstGeom>
              <a:blipFill>
                <a:blip r:embed="rId2"/>
                <a:stretch>
                  <a:fillRect l="-235" t="-155" r="-235" b="-7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672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Определение узкого исчисления предикатов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/>
              <p:nvPr/>
            </p:nvSpPr>
            <p:spPr>
              <a:xfrm>
                <a:off x="755576" y="483518"/>
                <a:ext cx="7776864" cy="3662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b="1" dirty="0">
                    <a:solidFill>
                      <a:srgbClr val="000099"/>
                    </a:solidFill>
                  </a:rPr>
                  <a:t>Правильно построенные формулы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и входящие в них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термы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определены выше на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слайде 34.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Набор аксиом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включает аксиомы исчисления высказываний (упоминаются на слайде 31) и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следующие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дополнительные аксиомы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: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indent="360000" eaLnBrk="1" hangingPunct="1">
                  <a:spcAft>
                    <a:spcPts val="600"/>
                  </a:spcAft>
                </a:pPr>
                <a:r>
                  <a:rPr lang="en-US" altLang="ru-RU" sz="1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𝑨</m:t>
                    </m:r>
                    <m:d>
                      <m:dPr>
                        <m:ctrlP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e>
                    </m:d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𝑨</m:t>
                    </m:r>
                    <m:d>
                      <m:dPr>
                        <m:ctrlP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e>
                    </m:d>
                  </m:oMath>
                </a14:m>
                <a:endParaRPr lang="en-US" altLang="ru-RU" sz="1400" b="1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indent="360000" eaLnBrk="1" hangingPunct="1">
                  <a:spcAft>
                    <a:spcPts val="600"/>
                  </a:spcAft>
                </a:pPr>
                <a:r>
                  <a:rPr lang="en-US" altLang="ru-RU" sz="14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𝑨</m:t>
                    </m:r>
                    <m:d>
                      <m:d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e>
                    </m:d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𝑨</m:t>
                    </m:r>
                    <m:d>
                      <m:dPr>
                        <m:ctrlP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e>
                    </m:d>
                  </m:oMath>
                </a14:m>
                <a:endParaRPr lang="en-US" altLang="ru-RU" sz="1400" b="1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en-US" altLang="ru-RU" sz="1400" dirty="0">
                  <a:solidFill>
                    <a:srgbClr val="000099"/>
                  </a:solidFill>
                  <a:sym typeface="Symbol" panose="05050102010706020507" pitchFamily="18" charset="2"/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𝒕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𝒕</m:t>
                    </m:r>
                    <m:d>
                      <m:d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b>
                        </m:sSub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,..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терм и в формуле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𝑨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нет кванторов</a:t>
                </a:r>
                <a:r>
                  <a:rPr lang="en-US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𝒊</m:t>
                        </m:r>
                      </m:sub>
                    </m:sSub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𝒊</m:t>
                        </m:r>
                      </m:sub>
                    </m:sSub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 </m:t>
                    </m:r>
                    <m:d>
                      <m:dPr>
                        <m:ctrlP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1400" b="1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𝒊</m:t>
                        </m:r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,…,</m:t>
                        </m:r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altLang="ru-RU" sz="1400" b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b="1" dirty="0">
                    <a:solidFill>
                      <a:srgbClr val="000099"/>
                    </a:solidFill>
                  </a:rPr>
                  <a:t>Дополнительные правила вывода: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en-US" altLang="ru-RU" sz="1400" i="1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i="1" dirty="0">
                    <a:solidFill>
                      <a:srgbClr val="000099"/>
                    </a:solidFill>
                  </a:rPr>
                  <a:t>Если </a:t>
                </a:r>
                <a:r>
                  <a:rPr lang="en-US" altLang="ru-RU" sz="1400" i="1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 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,</a:t>
                </a:r>
                <a:r>
                  <a:rPr lang="ru-RU" altLang="ru-RU" sz="1400" i="1" dirty="0">
                    <a:solidFill>
                      <a:srgbClr val="000099"/>
                    </a:solidFill>
                  </a:rPr>
                  <a:t> </a:t>
                </a:r>
                <a:r>
                  <a:rPr lang="en-US" altLang="ru-RU" sz="1400" i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i="1" dirty="0">
                    <a:solidFill>
                      <a:srgbClr val="000099"/>
                    </a:solidFill>
                  </a:rPr>
                  <a:t>то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.</a:t>
                </a:r>
                <a:r>
                  <a:rPr lang="en-US" altLang="ru-RU" sz="1400" i="1" dirty="0">
                    <a:solidFill>
                      <a:srgbClr val="000099"/>
                    </a:solidFill>
                  </a:rPr>
                  <a:t> 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i="1" dirty="0">
                    <a:solidFill>
                      <a:srgbClr val="000099"/>
                    </a:solidFill>
                  </a:rPr>
                  <a:t>Если</a:t>
                </a:r>
                <a:r>
                  <a:rPr lang="en-US" altLang="ru-RU" sz="1400" i="1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 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ru-RU" sz="1400" b="1" i="1" dirty="0">
                    <a:solidFill>
                      <a:srgbClr val="000099"/>
                    </a:solidFill>
                  </a:rPr>
                  <a:t>, </a:t>
                </a:r>
                <a:r>
                  <a:rPr lang="ru-RU" altLang="ru-RU" sz="1400" i="1" dirty="0">
                    <a:solidFill>
                      <a:srgbClr val="000099"/>
                    </a:solidFill>
                  </a:rPr>
                  <a:t> то</a:t>
                </a:r>
                <a:r>
                  <a:rPr lang="en-US" altLang="ru-RU" sz="1400" i="1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sz="14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.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3518"/>
                <a:ext cx="7776864" cy="3662541"/>
              </a:xfrm>
              <a:prstGeom prst="rect">
                <a:avLst/>
              </a:prstGeom>
              <a:blipFill>
                <a:blip r:embed="rId2"/>
                <a:stretch>
                  <a:fillRect l="-157" t="-166" r="-235" b="-8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327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Дополнительные правила вывода</a:t>
            </a:r>
            <a:r>
              <a:rPr lang="ru-RU" altLang="ru-RU" sz="1600" b="1" dirty="0"/>
              <a:t> 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/>
              <p:nvPr/>
            </p:nvSpPr>
            <p:spPr>
              <a:xfrm>
                <a:off x="755576" y="483518"/>
                <a:ext cx="7776864" cy="34317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Это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b="1" dirty="0"/>
                  <a:t>исключение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⋀</m:t>
                    </m:r>
                  </m:oMath>
                </a14:m>
                <a:r>
                  <a:rPr lang="en-US" altLang="ru-RU" sz="1400" b="1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”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, 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b="1" dirty="0"/>
                  <a:t>введение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⋀</m:t>
                    </m:r>
                  </m:oMath>
                </a14:m>
                <a:r>
                  <a:rPr lang="en-US" altLang="ru-RU" sz="1400" b="1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”</a:t>
                </a:r>
                <a:r>
                  <a:rPr lang="ru-RU" altLang="ru-RU" sz="1400" b="1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и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b="1" dirty="0"/>
                  <a:t>универсальное </a:t>
                </a:r>
                <a:r>
                  <a:rPr lang="ru-RU" altLang="ru-RU" sz="1400" b="1" dirty="0" err="1"/>
                  <a:t>инстанцирование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en-US" altLang="ru-RU" sz="1400" b="1" u="sng" dirty="0">
                  <a:solidFill>
                    <a:srgbClr val="C00000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Определение 1:</a:t>
                </a:r>
                <a:r>
                  <a:rPr lang="ru-RU" altLang="ru-RU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b="1" dirty="0"/>
                  <a:t>Исключение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⋀</m:t>
                    </m:r>
                  </m:oMath>
                </a14:m>
                <a:r>
                  <a:rPr lang="en-US" altLang="ru-RU" sz="1400" b="1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”</a:t>
                </a:r>
                <a:r>
                  <a:rPr lang="ru-RU" altLang="ru-RU" sz="1400" b="1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это вывод истинности обоих конъюнктов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𝑨</m:t>
                    </m:r>
                  </m:oMath>
                </a14:m>
                <a:r>
                  <a:rPr lang="en-US" altLang="ru-RU" sz="1400" b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</m:oMath>
                </a14:m>
                <a:r>
                  <a:rPr lang="ru-RU" altLang="ru-RU" sz="1400" b="1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из истинности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𝑨</m:t>
                    </m:r>
                    <m:r>
                      <a:rPr lang="ru-RU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⋀ 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</m:oMath>
                </a14:m>
                <a:r>
                  <a:rPr lang="ru-RU" altLang="ru-RU" sz="1400" b="1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en-US" altLang="ru-RU" sz="1400" b="1" u="sng" dirty="0">
                  <a:solidFill>
                    <a:srgbClr val="C00000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Определение 2: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b="1" dirty="0"/>
                  <a:t>Введение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⋀</m:t>
                    </m:r>
                  </m:oMath>
                </a14:m>
                <a:r>
                  <a:rPr lang="en-US" altLang="ru-RU" sz="1400" b="1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”</a:t>
                </a:r>
                <a:r>
                  <a:rPr lang="ru-RU" altLang="ru-RU" sz="1400" b="1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это вывод истинности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𝑨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⋀ 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</m:oMath>
                </a14:m>
                <a:r>
                  <a:rPr lang="en-US" altLang="ru-RU" sz="1400" b="1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из истинности обоих конъюнктов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𝑨</m:t>
                    </m:r>
                  </m:oMath>
                </a14:m>
                <a:r>
                  <a:rPr lang="en-US" altLang="ru-RU" sz="1400" b="1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</m:oMath>
                </a14:m>
                <a:r>
                  <a:rPr lang="ru-RU" altLang="ru-RU" sz="1400" b="1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.</a:t>
                </a:r>
                <a:endParaRPr lang="en-US" altLang="ru-RU" sz="1400" b="1" dirty="0">
                  <a:solidFill>
                    <a:srgbClr val="000099"/>
                  </a:solidFill>
                  <a:sym typeface="Symbol" panose="05050102010706020507" pitchFamily="18" charset="2"/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en-US" altLang="ru-RU" sz="1400" b="1" u="sng" dirty="0">
                  <a:solidFill>
                    <a:srgbClr val="C00000"/>
                  </a:solidFill>
                  <a:sym typeface="Symbol" panose="05050102010706020507" pitchFamily="18" charset="2"/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Определение 3:</a:t>
                </a:r>
                <a:r>
                  <a:rPr lang="en-US" altLang="ru-RU" sz="1400" b="1" u="sng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ru-RU" altLang="ru-RU" sz="1400" b="1" u="sng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(Правило универсального </a:t>
                </a:r>
                <a:r>
                  <a:rPr lang="ru-RU" altLang="ru-RU" sz="1400" b="1" u="sng" dirty="0" err="1">
                    <a:solidFill>
                      <a:srgbClr val="C00000"/>
                    </a:solidFill>
                    <a:sym typeface="Symbol" panose="05050102010706020507" pitchFamily="18" charset="2"/>
                  </a:rPr>
                  <a:t>инстанцирования</a:t>
                </a:r>
                <a:r>
                  <a:rPr lang="ru-RU" altLang="ru-RU" sz="1400" b="1" u="sng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):</a:t>
                </a:r>
                <a:r>
                  <a:rPr lang="ru-RU" altLang="ru-RU" sz="1400" b="1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 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Если любую переменную истинного высказывания, стоящую под квантором всеобщности заменить на любой терм из области определения, то полученное выражение истинно.</a:t>
                </a:r>
                <a:r>
                  <a:rPr lang="en-US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Например, если терм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𝑨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принадлежит той же области определения, что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𝑿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, 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𝑿</m:t>
                    </m:r>
                  </m:oMath>
                </a14:m>
                <a:r>
                  <a:rPr lang="en-US" altLang="ru-RU" sz="1400" b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𝑷</m:t>
                    </m:r>
                    <m:d>
                      <m:dPr>
                        <m:ctrlP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,</a:t>
                </a: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то истинно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𝑷</m:t>
                    </m:r>
                    <m:d>
                      <m:d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3518"/>
                <a:ext cx="7776864" cy="3431709"/>
              </a:xfrm>
              <a:prstGeom prst="rect">
                <a:avLst/>
              </a:prstGeom>
              <a:blipFill>
                <a:blip r:embed="rId2"/>
                <a:stretch>
                  <a:fillRect l="-235" t="-178" r="-235" b="-10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591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Порядок исчисления предикатов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755576" y="483518"/>
            <a:ext cx="7776864" cy="2225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Исчисление первого порядка:</a:t>
            </a:r>
            <a:r>
              <a:rPr lang="ru-RU" altLang="ru-RU" sz="1400" dirty="0">
                <a:solidFill>
                  <a:srgbClr val="000099"/>
                </a:solidFill>
              </a:rPr>
              <a:t> В исчислении первого порядка можно связывать знаком квантора только переменные, но не функции или предикаты.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ru-RU" sz="1400" u="sng" dirty="0">
              <a:solidFill>
                <a:srgbClr val="000099"/>
              </a:solidFill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Исчисление высших порядков:</a:t>
            </a:r>
            <a:r>
              <a:rPr lang="ru-RU" altLang="ru-RU" sz="1400" b="1" dirty="0">
                <a:solidFill>
                  <a:srgbClr val="C00000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 исчислении предикатов высших порядков можно связывать знаком квантора не только переменные, но и функции и предикаты.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ru-RU" sz="1400" u="sng" dirty="0">
              <a:solidFill>
                <a:srgbClr val="000099"/>
              </a:solidFill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Прикладное исчисление предикатов:</a:t>
            </a:r>
            <a:r>
              <a:rPr lang="ru-RU" altLang="ru-RU" sz="1400" dirty="0">
                <a:solidFill>
                  <a:srgbClr val="000099"/>
                </a:solidFill>
              </a:rPr>
              <a:t> В такое исчисление введены дополнительные знаки констант, функций, операций, предикатов, дополнительные аксиомы, связывающие эти новые знаки.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Пример:</a:t>
            </a:r>
            <a:r>
              <a:rPr lang="ru-RU" altLang="ru-RU" sz="1400" b="1" dirty="0">
                <a:solidFill>
                  <a:srgbClr val="C00000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Исчисление предикатов с  равенством.</a:t>
            </a:r>
          </a:p>
        </p:txBody>
      </p:sp>
    </p:spTree>
    <p:extLst>
      <p:ext uri="{BB962C8B-B14F-4D97-AF65-F5344CB8AC3E}">
        <p14:creationId xmlns:p14="http://schemas.microsoft.com/office/powerpoint/2010/main" val="308313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Гипотеза лингвистической относительности (Сепир-Уорф)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0B3ABED-198C-44AA-8F9D-1DCE18A45CE1}"/>
              </a:ext>
            </a:extLst>
          </p:cNvPr>
          <p:cNvSpPr/>
          <p:nvPr/>
        </p:nvSpPr>
        <p:spPr>
          <a:xfrm>
            <a:off x="755576" y="461651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Мы выделяем в мире явлений те или иные категории и типы совсем не потому, что они (категории и типы) самоочевидны; напротив, мир предстает перед нами как калейдоскопический поток впечатлений, который должен быть организован нашим сознанием, а это значит – в основном языковой системой, хранящейся в нашем сознании… Мы сталкиваемся, таким образом, с новым принципом относительности, который гласит, что сходные физические явления позволяют создать сходную картину вселенной только при сходстве или, по крайней мере, при соотносительности языковых систем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						          </a:t>
            </a:r>
            <a:r>
              <a:rPr lang="ru-RU" altLang="ru-RU" sz="1400" dirty="0"/>
              <a:t>Бенджамен Уорф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Две формулировки гипотезы: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i="1" dirty="0"/>
              <a:t>Строгая версия</a:t>
            </a:r>
            <a:r>
              <a:rPr lang="ru-RU" altLang="ru-RU" sz="1400" dirty="0"/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язык определяет мышление, и, соответственно, лингвистические категории ограничивают и определяют когнитивные категории.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i="1" dirty="0"/>
              <a:t>Мягкая версия</a:t>
            </a:r>
            <a:r>
              <a:rPr lang="ru-RU" altLang="ru-RU" sz="1400" dirty="0"/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мышление наряду с лингвистическими категориями определяет влияние традиций и некоторые виды неязыкового поведения.</a:t>
            </a:r>
          </a:p>
        </p:txBody>
      </p:sp>
    </p:spTree>
    <p:extLst>
      <p:ext uri="{BB962C8B-B14F-4D97-AF65-F5344CB8AC3E}">
        <p14:creationId xmlns:p14="http://schemas.microsoft.com/office/powerpoint/2010/main" val="2223850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Реляционное исчисление предикатов на кортежах (</a:t>
            </a:r>
            <a:r>
              <a:rPr lang="en-US" altLang="ru-RU" sz="2000" b="1" dirty="0">
                <a:solidFill>
                  <a:srgbClr val="CE2816"/>
                </a:solidFill>
              </a:rPr>
              <a:t>TRC</a:t>
            </a:r>
            <a:r>
              <a:rPr lang="ru-RU" altLang="ru-RU" sz="2000" b="1" dirty="0">
                <a:solidFill>
                  <a:srgbClr val="CE2816"/>
                </a:solidFill>
              </a:rPr>
              <a:t>)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/>
              <p:nvPr/>
            </p:nvSpPr>
            <p:spPr>
              <a:xfrm>
                <a:off x="755576" y="483518"/>
                <a:ext cx="7776864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В реляционном исчислении на кортежах (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Tuple Relation Calculus – TRC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) правильные формулы строятся как описания условий, которым должны удовлетворять кортежи образующие искомые отношения. Эти условия в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простейшем варианте имеют вид: </a:t>
                </a:r>
              </a:p>
              <a:p>
                <a:pPr indent="360000" algn="just" eaLnBrk="1" hangingPunct="1"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  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 algn="ctr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b="1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ru-RU" sz="1400" b="1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ru-RU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ru-RU" sz="1400" b="1" dirty="0">
                  <a:solidFill>
                    <a:schemeClr val="tx1"/>
                  </a:solidFill>
                </a:endParaRPr>
              </a:p>
              <a:p>
                <a:pPr indent="360000" algn="just" eaLnBrk="1" hangingPunct="1">
                  <a:buFontTx/>
                  <a:buNone/>
                </a:pP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Здесь 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– переменная, обозначающая некоторый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кортеж, а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- предикат от этой переменной. Формула исчисления кортежей описывает множество всех таких кортежей, для которых предикат принимает значение </a:t>
                </a:r>
                <a:r>
                  <a:rPr lang="en-US" altLang="ru-RU" sz="1400" b="1" dirty="0"/>
                  <a:t>“</a:t>
                </a:r>
                <a:r>
                  <a:rPr lang="ru-RU" altLang="ru-RU" sz="1400" b="1" dirty="0"/>
                  <a:t>истина</a:t>
                </a:r>
                <a:r>
                  <a:rPr lang="en-US" altLang="ru-RU" sz="1400" b="1" dirty="0"/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</a:p>
              <a:p>
                <a:pPr indent="360000" algn="just" eaLnBrk="1" hangingPunct="1"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Общий вид правильно построенных формул исчисления на кортежах приведен ниже в разделе 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Синтаксис запросов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TRC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 </a:t>
                </a:r>
                <a:r>
                  <a:rPr lang="en-US" altLang="ru-RU" sz="1400" dirty="0" err="1">
                    <a:solidFill>
                      <a:srgbClr val="000099"/>
                    </a:solidFill>
                  </a:rPr>
                  <a:t>WinRDBI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3518"/>
                <a:ext cx="7776864" cy="2677656"/>
              </a:xfrm>
              <a:prstGeom prst="rect">
                <a:avLst/>
              </a:prstGeom>
              <a:blipFill>
                <a:blip r:embed="rId2"/>
                <a:stretch>
                  <a:fillRect l="-235" t="-227" r="-235" b="-1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343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 txBox="1">
                <a:spLocks noChangeArrowheads="1"/>
              </p:cNvSpPr>
              <p:nvPr/>
            </p:nvSpPr>
            <p:spPr>
              <a:xfrm>
                <a:off x="0" y="51470"/>
                <a:ext cx="9144000" cy="410181"/>
              </a:xfrm>
              <a:prstGeom prst="rect">
                <a:avLst/>
              </a:prstGeom>
              <a:noFill/>
              <a:ln/>
            </p:spPr>
            <p:txBody>
              <a:bodyPr/>
              <a:lstStyle>
                <a:lvl1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charset="0"/>
                  </a:defRPr>
                </a:lvl2pPr>
                <a:lvl3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charset="0"/>
                  </a:defRPr>
                </a:lvl3pPr>
                <a:lvl4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charset="0"/>
                  </a:defRPr>
                </a:lvl4pPr>
                <a:lvl5pPr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charset="0"/>
                  </a:defRPr>
                </a:lvl5pPr>
                <a:lvl6pPr marL="4572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charset="0"/>
                  </a:defRPr>
                </a:lvl6pPr>
                <a:lvl7pPr marL="9144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charset="0"/>
                  </a:defRPr>
                </a:lvl7pPr>
                <a:lvl8pPr marL="13716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charset="0"/>
                  </a:defRPr>
                </a:lvl8pPr>
                <a:lvl9pPr marL="1828800" algn="ctr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>
                    <a:srgbClr val="CE2816"/>
                  </a:buClr>
                  <a:buFont typeface="Arial" panose="020B0604020202020204" pitchFamily="34" charset="0"/>
                  <a:buNone/>
                </a:pPr>
                <a:r>
                  <a:rPr lang="ru-RU" altLang="ru-RU" sz="2000" b="1" dirty="0">
                    <a:solidFill>
                      <a:srgbClr val="CE2816"/>
                    </a:solidFill>
                  </a:rPr>
                  <a:t>Состав предиката </a:t>
                </a:r>
                <a14:m>
                  <m:oMath xmlns:m="http://schemas.openxmlformats.org/officeDocument/2006/math">
                    <m:r>
                      <a:rPr lang="en-US" altLang="ru-RU" sz="2000" b="1" i="1" dirty="0" smtClean="0">
                        <a:solidFill>
                          <a:srgbClr val="CE281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ru-RU" sz="2000" b="1" i="1" dirty="0" smtClean="0">
                            <a:solidFill>
                              <a:srgbClr val="CE281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2000" b="1" i="1" dirty="0" smtClean="0">
                            <a:solidFill>
                              <a:srgbClr val="CE2816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ru-RU" altLang="ru-RU" sz="2000" b="1" dirty="0">
                    <a:solidFill>
                      <a:srgbClr val="CE2816"/>
                    </a:solidFill>
                  </a:rPr>
                  <a:t> в исчислении на кортежах</a:t>
                </a:r>
                <a:endParaRPr lang="en-GB" altLang="ru-RU" sz="2000" b="1" dirty="0">
                  <a:solidFill>
                    <a:srgbClr val="CC3300"/>
                  </a:solidFill>
                </a:endParaRPr>
              </a:p>
            </p:txBody>
          </p:sp>
        </mc:Choice>
        <mc:Fallback xmlns="">
          <p:sp>
            <p:nvSpPr>
              <p:cNvPr id="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470"/>
                <a:ext cx="9144000" cy="410181"/>
              </a:xfrm>
              <a:prstGeom prst="rect">
                <a:avLst/>
              </a:prstGeom>
              <a:blipFill>
                <a:blip r:embed="rId2"/>
                <a:stretch>
                  <a:fillRect t="-5882" b="-23529"/>
                </a:stretch>
              </a:blipFill>
              <a:ln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/>
              <p:nvPr/>
            </p:nvSpPr>
            <p:spPr>
              <a:xfrm>
                <a:off x="755576" y="483518"/>
                <a:ext cx="7776864" cy="3847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  <a:defRPr/>
                </a:pPr>
                <a:r>
                  <a:rPr lang="ru-RU" sz="1400" dirty="0">
                    <a:solidFill>
                      <a:srgbClr val="000099"/>
                    </a:solidFill>
                  </a:rPr>
                  <a:t>Элементарными образующими предиката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 являются </a:t>
                </a:r>
                <a:r>
                  <a:rPr lang="ru-RU" sz="1400" b="1" dirty="0">
                    <a:solidFill>
                      <a:srgbClr val="000099"/>
                    </a:solidFill>
                  </a:rPr>
                  <a:t>атомы</a:t>
                </a:r>
                <a:r>
                  <a:rPr lang="ru-RU" sz="1400" dirty="0">
                    <a:solidFill>
                      <a:srgbClr val="000099"/>
                    </a:solidFill>
                  </a:rPr>
                  <a:t> следующих трёх видов: </a:t>
                </a:r>
              </a:p>
              <a:p>
                <a:pPr marL="342900" indent="-342900" algn="just" eaLnBrk="1" hangingPunct="1">
                  <a:spcAft>
                    <a:spcPts val="600"/>
                  </a:spcAft>
                  <a:buFont typeface="+mj-lt"/>
                  <a:buAutoNum type="arabicPeriod"/>
                  <a:defRPr/>
                </a:pPr>
                <a:r>
                  <a:rPr lang="ru-RU" sz="1400" b="1" dirty="0">
                    <a:solidFill>
                      <a:srgbClr val="000099"/>
                    </a:solidFill>
                  </a:rPr>
                  <a:t>Переменные кортежи</a:t>
                </a:r>
                <a:r>
                  <a:rPr lang="ru-RU" sz="1400" dirty="0">
                    <a:solidFill>
                      <a:srgbClr val="000099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  - отношение. Данный</a:t>
                </a:r>
                <a:r>
                  <a:rPr lang="en-US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sz="1400" dirty="0">
                    <a:solidFill>
                      <a:srgbClr val="000099"/>
                    </a:solidFill>
                  </a:rPr>
                  <a:t>атом имеет</a:t>
                </a:r>
                <a:r>
                  <a:rPr lang="en-US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sz="1400" dirty="0">
                    <a:solidFill>
                      <a:srgbClr val="000099"/>
                    </a:solidFill>
                  </a:rPr>
                  <a:t>значение истина, если кортеж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 принадлежит</a:t>
                </a:r>
                <a:r>
                  <a:rPr lang="en-US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sz="1400" dirty="0">
                    <a:solidFill>
                      <a:srgbClr val="000099"/>
                    </a:solidFill>
                  </a:rPr>
                  <a:t>отношению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. При этом</a:t>
                </a:r>
                <a:r>
                  <a:rPr lang="en-US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sz="1400" dirty="0">
                    <a:solidFill>
                      <a:srgbClr val="000099"/>
                    </a:solidFill>
                  </a:rPr>
                  <a:t>если</a:t>
                </a:r>
                <a:r>
                  <a:rPr lang="en-US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sz="1400" dirty="0">
                    <a:solidFill>
                      <a:srgbClr val="000099"/>
                    </a:solidFill>
                  </a:rPr>
                  <a:t>отношение имеет схему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,</a:t>
                </a:r>
                <a:r>
                  <a:rPr lang="en-US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sz="1400" dirty="0">
                    <a:solidFill>
                      <a:srgbClr val="000099"/>
                    </a:solidFill>
                  </a:rPr>
                  <a:t>то и кортеж</a:t>
                </a:r>
                <a:r>
                  <a:rPr 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sz="1400" dirty="0">
                    <a:solidFill>
                      <a:srgbClr val="000099"/>
                    </a:solidFill>
                  </a:rPr>
                  <a:t>имеет такую же</a:t>
                </a:r>
                <a:r>
                  <a:rPr lang="en-US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sz="1400" dirty="0">
                    <a:solidFill>
                      <a:srgbClr val="000099"/>
                    </a:solidFill>
                  </a:rPr>
                  <a:t>схему. </a:t>
                </a:r>
              </a:p>
              <a:p>
                <a:pPr marL="342900" indent="-342900" algn="just" eaLnBrk="1" hangingPunct="1">
                  <a:spcAft>
                    <a:spcPts val="600"/>
                  </a:spcAft>
                  <a:buFont typeface="+mj-lt"/>
                  <a:buAutoNum type="arabicPeriod"/>
                  <a:defRPr/>
                </a:pPr>
                <a:r>
                  <a:rPr lang="ru-RU" sz="1400" b="1" dirty="0">
                    <a:solidFill>
                      <a:srgbClr val="000099"/>
                    </a:solidFill>
                  </a:rPr>
                  <a:t>Отношения между кортежами</a:t>
                </a:r>
                <a:r>
                  <a:rPr 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𝜽</m:t>
                    </m:r>
                    <m:r>
                      <a:rPr 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𝒕</m:t>
                    </m:r>
                    <m:r>
                      <a:rPr lang="en-US" sz="1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sz="1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𝑩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ru-RU" sz="1400" dirty="0">
                    <a:solidFill>
                      <a:srgbClr val="000099"/>
                    </a:solidFill>
                  </a:rPr>
                  <a:t>и</a:t>
                </a:r>
                <a:r>
                  <a:rPr lang="en-US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𝒕</m:t>
                    </m:r>
                  </m:oMath>
                </a14:m>
                <a:r>
                  <a:rPr lang="en-US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sz="1400" dirty="0">
                    <a:solidFill>
                      <a:srgbClr val="000099"/>
                    </a:solidFill>
                  </a:rPr>
                  <a:t>– некоторые кортежи,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  - имена атрибутов, причем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400" b="1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𝑹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, а </a:t>
                </a:r>
                <a14:m>
                  <m:oMath xmlns:m="http://schemas.openxmlformats.org/officeDocument/2006/math">
                    <m:r>
                      <a:rPr lang="el-GR" sz="1400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𝜽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 –</a:t>
                </a:r>
                <a:r>
                  <a:rPr lang="en-US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sz="1400" dirty="0">
                    <a:solidFill>
                      <a:srgbClr val="000099"/>
                    </a:solidFill>
                  </a:rPr>
                  <a:t>оператор сравнения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&lt;,</m:t>
                        </m:r>
                        <m:r>
                          <a:rPr lang="en-US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  <m:r>
                          <a:rPr 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. Этот атом принимает значение истина,</a:t>
                </a:r>
                <a:r>
                  <a:rPr lang="en-US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sz="1400" dirty="0">
                    <a:solidFill>
                      <a:srgbClr val="000099"/>
                    </a:solidFill>
                  </a:rPr>
                  <a:t>тогда и только тогда, когда атрибут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 кортежа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 находится в отношении </a:t>
                </a:r>
                <a14:m>
                  <m:oMath xmlns:m="http://schemas.openxmlformats.org/officeDocument/2006/math">
                    <m:r>
                      <a:rPr lang="el-GR" sz="1400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𝜽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 с атрибутом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 кортежа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𝒕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. Например, если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𝒕</m:t>
                    </m:r>
                    <m:r>
                      <a:rPr lang="en-US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СОТРУДНИК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, то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.ВОЗРАСТ &lt; </m:t>
                    </m:r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𝒕</m:t>
                    </m:r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ВОЗРАСТ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 истинно,</a:t>
                </a:r>
                <a:r>
                  <a:rPr lang="en-US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sz="1400" dirty="0">
                    <a:solidFill>
                      <a:srgbClr val="000099"/>
                    </a:solidFill>
                  </a:rPr>
                  <a:t>если возраст сотрудника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 меньше возраста сотрудника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𝒕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 .</a:t>
                </a:r>
                <a:endParaRPr lang="en-US" sz="1400" dirty="0">
                  <a:solidFill>
                    <a:srgbClr val="000099"/>
                  </a:solidFill>
                </a:endParaRPr>
              </a:p>
              <a:p>
                <a:pPr marL="342900" indent="-342900" algn="just" eaLnBrk="1" hangingPunct="1">
                  <a:spcAft>
                    <a:spcPts val="600"/>
                  </a:spcAft>
                  <a:buFont typeface="+mj-lt"/>
                  <a:buAutoNum type="arabicPeriod"/>
                  <a:defRPr/>
                </a:pPr>
                <a:r>
                  <a:rPr lang="ru-RU" sz="1400" b="1" dirty="0">
                    <a:solidFill>
                      <a:srgbClr val="000099"/>
                    </a:solidFill>
                  </a:rPr>
                  <a:t>Отношения между кортежем и константой</a:t>
                </a:r>
                <a:r>
                  <a:rPr 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14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𝜽</m:t>
                    </m:r>
                    <m:r>
                      <a:rPr lang="ru-RU" sz="14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400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𝒄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 - некоторый кортеж,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 - имя атрибута </a:t>
                </a:r>
                <a14:m>
                  <m:oMath xmlns:m="http://schemas.openxmlformats.org/officeDocument/2006/math">
                    <m:r>
                      <a:rPr 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𝑺</m:t>
                    </m:r>
                    <m:r>
                      <a:rPr 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, а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𝒄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 – константа из домена атрибута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. Атом принимает значение</a:t>
                </a:r>
                <a:r>
                  <a:rPr lang="en-US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sz="1400" dirty="0">
                    <a:solidFill>
                      <a:srgbClr val="000099"/>
                    </a:solidFill>
                  </a:rPr>
                  <a:t>''истина'', если значение атрибута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 кортежа</a:t>
                </a:r>
                <a:r>
                  <a:rPr lang="en-US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sz="1400" dirty="0">
                    <a:solidFill>
                      <a:srgbClr val="000099"/>
                    </a:solidFill>
                  </a:rPr>
                  <a:t>находится в отношении </a:t>
                </a:r>
                <a14:m>
                  <m:oMath xmlns:m="http://schemas.openxmlformats.org/officeDocument/2006/math">
                    <m:r>
                      <a:rPr lang="el-GR" sz="1400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𝜽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 с константой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𝒄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  <a:defRPr/>
                </a:pPr>
                <a:r>
                  <a:rPr lang="ru-RU" sz="1400" dirty="0">
                    <a:solidFill>
                      <a:srgbClr val="000099"/>
                    </a:solidFill>
                  </a:rPr>
                  <a:t>Например,</a:t>
                </a:r>
                <a:r>
                  <a:rPr 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.ВОЗРАСТ&lt;</m:t>
                    </m:r>
                    <m:r>
                      <a:rPr lang="en-US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𝟒𝟎</m:t>
                    </m:r>
                  </m:oMath>
                </a14:m>
                <a:r>
                  <a:rPr lang="ru-RU" sz="1400" b="1" i="1" dirty="0">
                    <a:solidFill>
                      <a:schemeClr val="tx1"/>
                    </a:solidFill>
                  </a:rPr>
                  <a:t> </a:t>
                </a:r>
                <a:r>
                  <a:rPr lang="ru-RU" sz="1400" dirty="0">
                    <a:solidFill>
                      <a:srgbClr val="000099"/>
                    </a:solidFill>
                  </a:rPr>
                  <a:t>истинно, если возраст сотрудника</a:t>
                </a:r>
                <a:r>
                  <a:rPr 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sz="1400" dirty="0">
                    <a:solidFill>
                      <a:srgbClr val="000099"/>
                    </a:solidFill>
                  </a:rPr>
                  <a:t>меньше </a:t>
                </a:r>
                <a14:m>
                  <m:oMath xmlns:m="http://schemas.openxmlformats.org/officeDocument/2006/math">
                    <m:r>
                      <a:rPr lang="ru-RU" sz="1400" i="1" dirty="0" smtClean="0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ru-RU" sz="1400" dirty="0">
                    <a:solidFill>
                      <a:srgbClr val="000099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3518"/>
                <a:ext cx="7776864" cy="3847207"/>
              </a:xfrm>
              <a:prstGeom prst="rect">
                <a:avLst/>
              </a:prstGeom>
              <a:blipFill>
                <a:blip r:embed="rId3"/>
                <a:stretch>
                  <a:fillRect l="-235" t="-158" r="-235" b="-7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262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Правильно построенные формулы</a:t>
            </a:r>
            <a:r>
              <a:rPr lang="en-US" altLang="ru-RU" sz="2000" b="1" dirty="0">
                <a:solidFill>
                  <a:srgbClr val="CE2816"/>
                </a:solidFill>
              </a:rPr>
              <a:t> </a:t>
            </a:r>
            <a:r>
              <a:rPr lang="ru-RU" altLang="ru-RU" sz="2000" b="1" dirty="0">
                <a:solidFill>
                  <a:srgbClr val="CE2816"/>
                </a:solidFill>
              </a:rPr>
              <a:t>исчисления на кортежах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/>
              <p:nvPr/>
            </p:nvSpPr>
            <p:spPr>
              <a:xfrm>
                <a:off x="755576" y="483518"/>
                <a:ext cx="7776864" cy="3754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eaLnBrk="1" hangingPunct="1"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Могут использоваться логические операции, кванторы и скобки.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 eaLnBrk="1" hangingPunct="1">
                  <a:buFontTx/>
                  <a:buNone/>
                </a:pP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 eaLnBrk="1" hangingPunct="1"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Рекурсивное определение правильно построенных формул:</a:t>
                </a:r>
              </a:p>
              <a:p>
                <a:pPr indent="360000" eaLnBrk="1" hangingPunct="1"/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marL="342900" indent="-342900" eaLnBrk="1" hangingPunct="1">
                  <a:buFont typeface="+mj-lt"/>
                  <a:buAutoNum type="arabicPeriod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Атом это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ППФ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342900" indent="-342900" eaLnBrk="1" hangingPunct="1">
                  <a:buFont typeface="+mj-lt"/>
                  <a:buAutoNum type="arabicPeriod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ППФ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то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∨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∧ 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acc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будут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ППФ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342900" indent="-342900" eaLnBrk="1" hangingPunct="1">
                  <a:buFont typeface="+mj-lt"/>
                  <a:buAutoNum type="arabicPeriod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altLang="ru-RU" sz="1400" b="1" i="1" dirty="0">
                        <a:latin typeface="Cambria Math" panose="02040503050406030204" pitchFamily="18" charset="0"/>
                      </a:rPr>
                      <m:t>ППФ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то </a:t>
                </a:r>
                <a14:m>
                  <m:oMath xmlns:m="http://schemas.openxmlformats.org/officeDocument/2006/math">
                    <m:r>
                      <a:rPr lang="ru-RU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𝑿</m:t>
                    </m:r>
                    <m:r>
                      <a:rPr lang="ru-RU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𝑷</m:t>
                    </m:r>
                    <m:d>
                      <m:d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𝑿</m:t>
                        </m:r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ППФ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342900" indent="-342900" eaLnBrk="1" hangingPunct="1">
                  <a:buFont typeface="+mj-lt"/>
                  <a:buAutoNum type="arabicPeriod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ППФ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то </a:t>
                </a:r>
                <a14:m>
                  <m:oMath xmlns:m="http://schemas.openxmlformats.org/officeDocument/2006/math">
                    <m:r>
                      <a:rPr lang="ru-RU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𝑿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𝑷</m:t>
                    </m:r>
                    <m:d>
                      <m:dPr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altLang="ru-RU" sz="1400" b="1" i="1" dirty="0">
                        <a:latin typeface="Cambria Math" panose="02040503050406030204" pitchFamily="18" charset="0"/>
                      </a:rPr>
                      <m:t>ППФ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342900" indent="-342900" eaLnBrk="1" hangingPunct="1">
                  <a:buFont typeface="+mj-lt"/>
                  <a:buAutoNum type="arabicPeriod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ППФ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то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ru-RU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𝑷</m:t>
                        </m:r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altLang="ru-RU" sz="1400" b="1" i="1" dirty="0">
                        <a:latin typeface="Cambria Math" panose="02040503050406030204" pitchFamily="18" charset="0"/>
                      </a:rPr>
                      <m:t>ППФ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eaLnBrk="1" hangingPunct="1"/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 eaLnBrk="1" hangingPunct="1"/>
                <a:r>
                  <a:rPr lang="ru-RU" altLang="ru-RU" sz="1400" dirty="0">
                    <a:solidFill>
                      <a:srgbClr val="000099"/>
                    </a:solidFill>
                  </a:rPr>
                  <a:t>Ничто иное не является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ППФ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eaLnBrk="1" hangingPunct="1">
                  <a:buFontTx/>
                  <a:buNone/>
                </a:pPr>
                <a:endParaRPr lang="ru-RU" altLang="ru-RU" sz="1400" u="sng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Замечание 1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: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Квантор существования обычно обозначается как </a:t>
                </a:r>
                <a:r>
                  <a:rPr lang="ru-RU" altLang="ru-RU" sz="1400" b="1" dirty="0"/>
                  <a:t>EXISTS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, квантор всеобщности как </a:t>
                </a:r>
                <a:r>
                  <a:rPr lang="ru-RU" altLang="ru-RU" sz="1400" b="1" dirty="0"/>
                  <a:t>FORALL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  <a:endParaRPr lang="ru-RU" altLang="ru-RU" sz="1400" u="sng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Замечание 2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: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Полезно сравнить это определение ППФ для исчисления на кортежах с определением ППФ для общего исчисления предикатов (сл.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34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) и убедиться в их изоморфизме.</a:t>
                </a:r>
                <a:endParaRPr lang="ru-RU" sz="14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3518"/>
                <a:ext cx="7776864" cy="3754874"/>
              </a:xfrm>
              <a:prstGeom prst="rect">
                <a:avLst/>
              </a:prstGeom>
              <a:blipFill>
                <a:blip r:embed="rId2"/>
                <a:stretch>
                  <a:fillRect l="-235" t="-162" r="-235" b="-8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266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1600" b="1" dirty="0">
                <a:solidFill>
                  <a:srgbClr val="CE2816"/>
                </a:solidFill>
              </a:rPr>
              <a:t>Сопоставление операторов реляционной алгебры и формул исчисления на кортежах</a:t>
            </a:r>
            <a:endParaRPr lang="en-GB" altLang="ru-RU" sz="1600" b="1" dirty="0">
              <a:solidFill>
                <a:srgbClr val="CC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/>
              <p:nvPr/>
            </p:nvSpPr>
            <p:spPr>
              <a:xfrm>
                <a:off x="755576" y="477772"/>
                <a:ext cx="7776864" cy="243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eaLnBrk="1" hangingPunct="1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Объединение</a:t>
                </a:r>
              </a:p>
              <a:p>
                <a:pPr indent="360000" eaLnBrk="1" hangingPunct="1"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</m:oMath>
                  </m:oMathPara>
                </a14:m>
                <a:endParaRPr lang="en-US" altLang="ru-RU" sz="1400" b="1" dirty="0">
                  <a:solidFill>
                    <a:srgbClr val="000099"/>
                  </a:solidFill>
                </a:endParaRPr>
              </a:p>
              <a:p>
                <a:pPr indent="360000" eaLnBrk="1" hangingPunct="1">
                  <a:spcAft>
                    <a:spcPts val="600"/>
                  </a:spcAft>
                  <a:buFontTx/>
                  <a:buNone/>
                </a:pPr>
                <a:endParaRPr lang="ru-RU" altLang="ru-RU" sz="1400" b="1" dirty="0">
                  <a:solidFill>
                    <a:srgbClr val="000099"/>
                  </a:solidFill>
                </a:endParaRPr>
              </a:p>
              <a:p>
                <a:pPr indent="360000" eaLnBrk="1" hangingPunct="1">
                  <a:spcAft>
                    <a:spcPts val="600"/>
                  </a:spcAft>
                  <a:buFont typeface="+mj-lt"/>
                  <a:buAutoNum type="arabicPeriod" startAt="2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Разность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 eaLnBrk="1" hangingPunct="1"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  <m:r>
                            <a:rPr lang="en-US" altLang="ru-RU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acc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</m:e>
                      </m:d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ru-RU" sz="14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indent="360000" eaLnBrk="1" hangingPunct="1">
                  <a:spcAft>
                    <a:spcPts val="600"/>
                  </a:spcAft>
                  <a:buFontTx/>
                  <a:buNone/>
                </a:pPr>
                <a:endParaRPr lang="en-US" altLang="ru-RU" sz="14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indent="360000" eaLnBrk="1" hangingPunct="1">
                  <a:spcAft>
                    <a:spcPts val="600"/>
                  </a:spcAft>
                  <a:buFont typeface="+mj-lt"/>
                  <a:buAutoNum type="arabicPeriod" startAt="3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Селекция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𝒔𝒆</m:t>
                      </m:r>
                      <m:sSub>
                        <m:sSub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d>
                        <m:d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  <m:r>
                            <a:rPr lang="en-US" altLang="ru-RU" sz="1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</m:d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ru-RU" sz="14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77772"/>
                <a:ext cx="7776864" cy="2431435"/>
              </a:xfrm>
              <a:prstGeom prst="rect">
                <a:avLst/>
              </a:prstGeom>
              <a:blipFill>
                <a:blip r:embed="rId2"/>
                <a:stretch>
                  <a:fillRect l="-157" t="-2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703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О реляционной полноте языка запросов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755576" y="483518"/>
            <a:ext cx="7776864" cy="380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Как определено ранее, язык запросов к реляционной базе данных называется </a:t>
            </a:r>
            <a:r>
              <a:rPr lang="ru-RU" altLang="ru-RU" sz="1400" b="1" dirty="0" err="1">
                <a:solidFill>
                  <a:srgbClr val="000099"/>
                </a:solidFill>
              </a:rPr>
              <a:t>реляционно</a:t>
            </a:r>
            <a:r>
              <a:rPr lang="ru-RU" altLang="ru-RU" sz="1400" b="1" dirty="0">
                <a:solidFill>
                  <a:srgbClr val="000099"/>
                </a:solidFill>
              </a:rPr>
              <a:t> полным</a:t>
            </a:r>
            <a:r>
              <a:rPr lang="ru-RU" altLang="ru-RU" sz="1400" dirty="0">
                <a:solidFill>
                  <a:srgbClr val="000099"/>
                </a:solidFill>
              </a:rPr>
              <a:t>, если он по крайней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мере так же выразителен, как язык запросов реляционной алгебры. Иначе говоря, </a:t>
            </a:r>
            <a:r>
              <a:rPr lang="ru-RU" altLang="ru-RU" sz="1400" dirty="0" err="1">
                <a:solidFill>
                  <a:srgbClr val="000099"/>
                </a:solidFill>
              </a:rPr>
              <a:t>реляционно</a:t>
            </a:r>
            <a:r>
              <a:rPr lang="ru-RU" altLang="ru-RU" sz="1400" dirty="0">
                <a:solidFill>
                  <a:srgbClr val="000099"/>
                </a:solidFill>
              </a:rPr>
              <a:t> полный язык позволяет, по крайней мере, моделировать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язык запросов реляционной алгебры.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Используемые в практике языки запросов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более чем полны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по меньшей мере за счет: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включения арифметики и вычисления однострочных функций;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включения агрегатных (многострочных) функций.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Иногда добавляется: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рекурсия (вычисление транзитивного замыкания отношения);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аналитические функции и пр.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эмулированные модели данных, например, иерархическая и многомерная.</a:t>
            </a:r>
          </a:p>
        </p:txBody>
      </p:sp>
    </p:spTree>
    <p:extLst>
      <p:ext uri="{BB962C8B-B14F-4D97-AF65-F5344CB8AC3E}">
        <p14:creationId xmlns:p14="http://schemas.microsoft.com/office/powerpoint/2010/main" val="18133193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Синтаксис запросов </a:t>
            </a:r>
            <a:r>
              <a:rPr lang="en-US" altLang="ru-RU" sz="2000" b="1" dirty="0">
                <a:solidFill>
                  <a:srgbClr val="CE2816"/>
                </a:solidFill>
              </a:rPr>
              <a:t>TRC </a:t>
            </a:r>
            <a:r>
              <a:rPr lang="ru-RU" altLang="ru-RU" sz="2000" b="1" dirty="0">
                <a:solidFill>
                  <a:srgbClr val="CE2816"/>
                </a:solidFill>
              </a:rPr>
              <a:t>в </a:t>
            </a:r>
            <a:r>
              <a:rPr lang="en-US" altLang="ru-RU" sz="2000" b="1" dirty="0" err="1">
                <a:solidFill>
                  <a:srgbClr val="CE2816"/>
                </a:solidFill>
              </a:rPr>
              <a:t>WinRDBI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/>
              <p:nvPr/>
            </p:nvSpPr>
            <p:spPr>
              <a:xfrm>
                <a:off x="1007604" y="461651"/>
                <a:ext cx="7128792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eaLnBrk="1" hangingPunct="1">
                  <a:buFontTx/>
                  <a:buNone/>
                  <a:defRPr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Запрос (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ППФ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) имеет вид: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ru-RU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ru-RU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ru-RU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ru-RU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ru-RU" sz="1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1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ru-RU" sz="1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ru-RU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altLang="ru-RU" sz="1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1400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ru-RU" sz="1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где 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– формула исчисления;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algn="just" eaLnBrk="1" hangingPunct="1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–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кортежные переменные, действующие как глобальные переменные в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и определяющие схему результата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04" y="461651"/>
                <a:ext cx="7128792" cy="954107"/>
              </a:xfrm>
              <a:prstGeom prst="rect">
                <a:avLst/>
              </a:prstGeom>
              <a:blipFill>
                <a:blip r:embed="rId2"/>
                <a:stretch>
                  <a:fillRect l="-256" t="-1282" r="-171" b="-5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">
                <a:extLst>
                  <a:ext uri="{FF2B5EF4-FFF2-40B4-BE49-F238E27FC236}">
                    <a16:creationId xmlns:a16="http://schemas.microsoft.com/office/drawing/2014/main" id="{ED581BD1-31B7-45D0-B6FA-BAE428064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349" y="1415759"/>
                <a:ext cx="3275619" cy="22361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Обозначим:</a:t>
                </a:r>
                <a:br>
                  <a:rPr lang="ru-RU" altLang="ru-RU" sz="1400" dirty="0">
                    <a:solidFill>
                      <a:srgbClr val="000099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	переменные кортежи</a:t>
                </a:r>
                <a:br>
                  <a:rPr lang="ru-RU" altLang="ru-RU" sz="1400" dirty="0">
                    <a:solidFill>
                      <a:srgbClr val="000099"/>
                    </a:solidFill>
                  </a:rPr>
                </a:b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ru-RU" sz="1400" b="1" baseline="-250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	атрибут</a:t>
                </a:r>
                <a:br>
                  <a:rPr lang="ru-RU" altLang="ru-RU" sz="1400" dirty="0">
                    <a:solidFill>
                      <a:srgbClr val="000099"/>
                    </a:solidFill>
                  </a:rPr>
                </a:b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	константа уровня домена</a:t>
                </a:r>
                <a:br>
                  <a:rPr lang="ru-RU" altLang="ru-RU" sz="1400" dirty="0">
                    <a:solidFill>
                      <a:srgbClr val="000099"/>
                    </a:solidFill>
                  </a:rPr>
                </a:b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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	оператор сравнения</a:t>
                </a:r>
                <a:b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</a:br>
                <a:r>
                  <a:rPr lang="ru-RU" altLang="ru-RU" sz="1400" dirty="0">
                    <a:solidFill>
                      <a:srgbClr val="000099"/>
                    </a:solidFill>
                  </a:rPr>
                  <a:t>Тогда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атомами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будут: </a:t>
                </a:r>
                <a:br>
                  <a:rPr lang="ru-RU" altLang="ru-RU" sz="1400" dirty="0">
                    <a:solidFill>
                      <a:srgbClr val="000099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</a:t>
                </a:r>
                <a:br>
                  <a:rPr lang="ru-RU" altLang="ru-RU" sz="1400" dirty="0">
                    <a:solidFill>
                      <a:srgbClr val="000099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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ru-RU" sz="1400" b="1" baseline="-25000" dirty="0">
                    <a:solidFill>
                      <a:srgbClr val="000099"/>
                    </a:solidFill>
                  </a:rPr>
                  <a:t>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,</a:t>
                </a:r>
                <a:br>
                  <a:rPr lang="en-US" altLang="ru-RU" sz="1400" b="1" baseline="-25000" dirty="0">
                    <a:solidFill>
                      <a:srgbClr val="000099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</m:t>
                      </m:r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br>
                  <a:rPr lang="ru-RU" altLang="ru-RU" sz="1400" dirty="0">
                    <a:solidFill>
                      <a:schemeClr val="tx2"/>
                    </a:solidFill>
                  </a:rPr>
                </a:br>
                <a:endParaRPr lang="ru-RU" altLang="ru-RU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Rectangle 6">
                <a:extLst>
                  <a:ext uri="{FF2B5EF4-FFF2-40B4-BE49-F238E27FC236}">
                    <a16:creationId xmlns:a16="http://schemas.microsoft.com/office/drawing/2014/main" id="{ED581BD1-31B7-45D0-B6FA-BAE428064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8349" y="1415759"/>
                <a:ext cx="3275619" cy="2236112"/>
              </a:xfrm>
              <a:prstGeom prst="rect">
                <a:avLst/>
              </a:prstGeom>
              <a:blipFill>
                <a:blip r:embed="rId3"/>
                <a:stretch>
                  <a:fillRect l="-37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A21D099-E939-4FBC-8A92-0AB858F32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1347614"/>
                <a:ext cx="3275619" cy="3168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altLang="ru-RU" sz="1400" b="1" dirty="0">
                    <a:solidFill>
                      <a:srgbClr val="000099"/>
                    </a:solidFill>
                  </a:rPr>
                  <a:t>,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ru-RU" sz="1400" dirty="0">
                    <a:solidFill>
                      <a:schemeClr val="tx1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формулы</a:t>
                </a:r>
                <a:br>
                  <a:rPr lang="en-US" altLang="ru-RU" sz="1400" b="1" dirty="0">
                    <a:solidFill>
                      <a:srgbClr val="000099"/>
                    </a:solidFill>
                  </a:rPr>
                </a:br>
                <a:r>
                  <a:rPr lang="ru-RU" altLang="ru-RU" sz="1400" dirty="0">
                    <a:solidFill>
                      <a:srgbClr val="000099"/>
                    </a:solidFill>
                  </a:rPr>
                  <a:t>Тогда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формулами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будут:</a:t>
                </a:r>
                <a:br>
                  <a:rPr lang="en-US" altLang="ru-RU" sz="1400" dirty="0">
                    <a:solidFill>
                      <a:srgbClr val="000099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ru-RU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altLang="ru-RU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ru-RU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ru-RU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ru-RU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ru-RU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ru-RU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ru-RU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ru-RU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ru-RU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ru-RU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ru-RU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ru-RU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ru-RU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ru-RU" altLang="ru-RU" sz="1400" dirty="0">
                    <a:solidFill>
                      <a:srgbClr val="000099"/>
                    </a:solidFill>
                  </a:rPr>
                </a:br>
                <a:r>
                  <a:rPr lang="ru-RU" altLang="ru-RU" sz="1400" dirty="0">
                    <a:solidFill>
                      <a:srgbClr val="000099"/>
                    </a:solidFill>
                  </a:rPr>
                  <a:t>Если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свободна</a:t>
                </a:r>
                <a:r>
                  <a:rPr lang="en-US" altLang="ru-RU" sz="1400" b="1" dirty="0">
                    <a:solidFill>
                      <a:srgbClr val="C00000"/>
                    </a:solidFill>
                  </a:rPr>
                  <a:t>*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то</a:t>
                </a:r>
                <a:br>
                  <a:rPr lang="ru-RU" altLang="ru-RU" sz="1400" dirty="0">
                    <a:solidFill>
                      <a:srgbClr val="000099"/>
                    </a:solidFill>
                  </a:rPr>
                </a:br>
                <a:r>
                  <a:rPr lang="ru-RU" altLang="ru-RU" sz="1400" dirty="0">
                    <a:solidFill>
                      <a:srgbClr val="000099"/>
                    </a:solidFill>
                  </a:rPr>
                  <a:t>формулами будут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br>
                  <a:rPr lang="en-US" altLang="ru-RU" sz="1400" dirty="0">
                    <a:solidFill>
                      <a:srgbClr val="000099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ru-RU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i="1" dirty="0" smtClean="0">
                              <a:latin typeface="Cambria Math" panose="02040503050406030204" pitchFamily="18" charset="0"/>
                            </a:rPr>
                            <m:t>𝑒𝑥𝑖𝑠𝑡𝑠</m:t>
                          </m:r>
                          <m:r>
                            <a:rPr lang="en-US" altLang="ru-RU" sz="1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ru-RU" sz="14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ru-RU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ru-RU" sz="1400" b="1" i="1" dirty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ru-RU" sz="1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ru-RU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i="1" dirty="0" err="1">
                              <a:latin typeface="Cambria Math" panose="02040503050406030204" pitchFamily="18" charset="0"/>
                            </a:rPr>
                            <m:t>𝑓𝑜𝑟𝑎𝑙𝑙</m:t>
                          </m:r>
                          <m:r>
                            <a:rPr lang="en-US" altLang="ru-RU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ru-RU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ru-RU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ru-RU" sz="1400" b="1" i="1" dirty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ru-RU" sz="1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br>
                  <a:rPr lang="en-US" altLang="ru-RU" sz="1400" dirty="0">
                    <a:solidFill>
                      <a:srgbClr val="000099"/>
                    </a:solidFill>
                  </a:rPr>
                </a:br>
                <a:r>
                  <a:rPr lang="ru-RU" altLang="ru-RU" sz="1400" dirty="0">
                    <a:solidFill>
                      <a:srgbClr val="000099"/>
                    </a:solidFill>
                  </a:rPr>
                  <a:t>-------------------------------------</a:t>
                </a:r>
                <a:br>
                  <a:rPr lang="ru-RU" altLang="ru-RU" sz="1400" dirty="0">
                    <a:solidFill>
                      <a:srgbClr val="000099"/>
                    </a:solidFill>
                  </a:rPr>
                </a:br>
                <a:r>
                  <a:rPr lang="en-US" altLang="ru-RU" sz="1400" b="1" dirty="0">
                    <a:solidFill>
                      <a:srgbClr val="C00000"/>
                    </a:solidFill>
                  </a:rPr>
                  <a:t>*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)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Переменная свободна в формуле, если она не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квантифицирована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действием </a:t>
                </a:r>
                <a:r>
                  <a:rPr lang="en-US" altLang="ru-RU" sz="1400" b="1" dirty="0"/>
                  <a:t>exists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или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US" altLang="ru-RU" sz="1400" b="1" dirty="0" err="1"/>
                  <a:t>forall</a:t>
                </a:r>
                <a:endParaRPr lang="ru-RU" altLang="ru-RU" sz="14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A21D099-E939-4FBC-8A92-0AB858F32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1347614"/>
                <a:ext cx="3275619" cy="3168352"/>
              </a:xfrm>
              <a:prstGeom prst="rect">
                <a:avLst/>
              </a:prstGeom>
              <a:blipFill>
                <a:blip r:embed="rId4"/>
                <a:stretch>
                  <a:fillRect l="-371" r="-186" b="-38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263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Реляционное исчисление на доменах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/>
              <p:nvPr/>
            </p:nvSpPr>
            <p:spPr>
              <a:xfrm>
                <a:off x="1007604" y="461651"/>
                <a:ext cx="7128792" cy="4303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2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В реляционном исчислении на доменах (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Domain Relational Calculus –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DRC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) область определения переменных не набор кортежей отношения, а домены. </a:t>
                </a:r>
              </a:p>
              <a:p>
                <a:pPr indent="360000" algn="just" eaLnBrk="1" hangingPunct="1">
                  <a:spcAft>
                    <a:spcPts val="2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Отношение состоит из кортежей, в которые входят значения, принадлежащие доменам. Поэтому необходимо как-то показывать, что некоторые значения на доменах входят в один кортеж. С этой целью в исчисление на доменах (в отличие от исчисления на кортежах) вводится дополнительный набор предикатов, выражающих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условия принадлежности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</a:p>
              <a:p>
                <a:pPr indent="360000" algn="just" eaLnBrk="1" hangingPunct="1">
                  <a:spcAft>
                    <a:spcPts val="2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– это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-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арное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отношение с атрибутами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Тогда условие принадлежности можно записать так:</a:t>
                </a:r>
              </a:p>
              <a:p>
                <a:pPr indent="360000" algn="just" eaLnBrk="1" hangingPunct="1">
                  <a:spcAft>
                    <a:spcPts val="200"/>
                  </a:spcAft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𝒊𝒎</m:t>
                            </m:r>
                          </m:sub>
                        </m:s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𝒊𝒎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2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– это либо константа, либо имя доменной переменной.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2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Условие принадлежности истинно тогда и только тогда, когда в отношении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существует кортеж, содержащий заданные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указанных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-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тых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атрибутов кортежа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то есть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2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– константа, то условие на атрибут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зависит от текущих значений доменных переменных;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если же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–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имя доменной переменной, то условие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принадлежности может принимать разные значения истинности при разных значениях этой переменной.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04" y="461651"/>
                <a:ext cx="7128792" cy="4303101"/>
              </a:xfrm>
              <a:prstGeom prst="rect">
                <a:avLst/>
              </a:prstGeom>
              <a:blipFill>
                <a:blip r:embed="rId2"/>
                <a:stretch>
                  <a:fillRect l="-256" t="-283" r="-1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384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Реляционное исчисление на доменах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/>
              <p:nvPr/>
            </p:nvSpPr>
            <p:spPr>
              <a:xfrm>
                <a:off x="1007604" y="461651"/>
                <a:ext cx="7128792" cy="2416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Во всех остальных отношениях правильно построенные формулы и выражения исчисления доменов и исчисления кортежей аналогичны. В частности, формулы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могут включать кванторы, и различаются свободные и связанные вхождения доменных переменных.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Сравните форму записи запроса в исчислении на доменах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altLang="ru-RU" sz="1400" i="1" dirty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ru-RU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ru-RU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400" b="1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ru-RU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ru-RU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sz="1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1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ru-RU" sz="1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ru-RU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altLang="ru-RU" sz="1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1400" b="1" i="1" dirty="0" err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ru-RU" sz="1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ru-RU" sz="1400" b="1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и аналогичную форму для исчисления на кортежах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u-RU" altLang="ru-RU" sz="1400" b="1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(см. слайд 4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5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и следующий слайд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48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04" y="461651"/>
                <a:ext cx="7128792" cy="2416046"/>
              </a:xfrm>
              <a:prstGeom prst="rect">
                <a:avLst/>
              </a:prstGeom>
              <a:blipFill>
                <a:blip r:embed="rId2"/>
                <a:stretch>
                  <a:fillRect l="-256" t="-505" r="-171" b="-17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4040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Синтаксис запросов </a:t>
            </a:r>
            <a:r>
              <a:rPr lang="en-US" altLang="ru-RU" sz="2000" b="1" dirty="0">
                <a:solidFill>
                  <a:srgbClr val="CE2816"/>
                </a:solidFill>
              </a:rPr>
              <a:t>DRC </a:t>
            </a:r>
            <a:r>
              <a:rPr lang="ru-RU" altLang="ru-RU" sz="2000" b="1" dirty="0">
                <a:solidFill>
                  <a:srgbClr val="CE2816"/>
                </a:solidFill>
              </a:rPr>
              <a:t>в </a:t>
            </a:r>
            <a:r>
              <a:rPr lang="en-US" altLang="ru-RU" sz="2000" b="1" dirty="0" err="1">
                <a:solidFill>
                  <a:srgbClr val="CE2816"/>
                </a:solidFill>
              </a:rPr>
              <a:t>WinRDBI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/>
              <p:nvPr/>
            </p:nvSpPr>
            <p:spPr>
              <a:xfrm>
                <a:off x="1007604" y="461651"/>
                <a:ext cx="7128792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Запрос имеет вид: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ru-RU" sz="1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ru-RU" sz="1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 err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ru-RU" sz="1400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ru-RU" sz="1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ru-RU" sz="1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1400" b="1" i="1" dirty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ru-RU" sz="1400" b="1" i="1" dirty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ru-RU" sz="1400" b="1" i="1" dirty="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altLang="ru-RU" sz="1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1400" b="1" i="1" dirty="0" err="1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ru-RU" sz="1400" b="1" i="1" dirty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где 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marL="285750" indent="-28575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– формула исчисления;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marL="285750" indent="-28575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err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– доменные переменные, действующие как глобальные переменные в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и определяющие схему результата.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</a:p>
              <a:p>
                <a:pPr eaLnBrk="1" hangingPunct="1"/>
                <a:r>
                  <a:rPr lang="ru-RU" altLang="ru-RU" sz="1400" dirty="0">
                    <a:solidFill>
                      <a:srgbClr val="000099"/>
                    </a:solidFill>
                  </a:rPr>
                  <a:t>Результатом запроса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DRC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будет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множество всех 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eaLnBrk="1" hangingPunct="1"/>
                <a:r>
                  <a:rPr lang="ru-RU" altLang="ru-RU" sz="1400" dirty="0">
                    <a:solidFill>
                      <a:srgbClr val="000099"/>
                    </a:solidFill>
                  </a:rPr>
                  <a:t>кортежей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err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ru-RU" sz="1400" baseline="-250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таких, что подстановка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eaLnBrk="1" hangingPunct="1"/>
                <a:r>
                  <a:rPr lang="ru-RU" altLang="ru-RU" sz="1400" dirty="0">
                    <a:solidFill>
                      <a:srgbClr val="000099"/>
                    </a:solidFill>
                  </a:rPr>
                  <a:t>делает формулу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истинной.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04" y="461651"/>
                <a:ext cx="7128792" cy="1600438"/>
              </a:xfrm>
              <a:prstGeom prst="rect">
                <a:avLst/>
              </a:prstGeom>
              <a:blipFill>
                <a:blip r:embed="rId2"/>
                <a:stretch>
                  <a:fillRect l="-256" t="-763" r="-427" b="-30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E6518ED2-FAA7-4C36-AE86-1544A0CEE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084" y="1347614"/>
                <a:ext cx="2808312" cy="30238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формулы</a:t>
                </a:r>
                <a:br>
                  <a:rPr lang="en-US" altLang="ru-RU" sz="1400" b="1" dirty="0">
                    <a:solidFill>
                      <a:srgbClr val="000099"/>
                    </a:solidFill>
                  </a:rPr>
                </a:br>
                <a:r>
                  <a:rPr lang="ru-RU" altLang="ru-RU" sz="1400" dirty="0">
                    <a:solidFill>
                      <a:srgbClr val="000099"/>
                    </a:solidFill>
                  </a:rPr>
                  <a:t>Тогда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формулами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будут:</a:t>
                </a:r>
                <a:br>
                  <a:rPr lang="en-US" altLang="ru-RU" sz="1400" dirty="0">
                    <a:solidFill>
                      <a:srgbClr val="000099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ru-RU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ru-RU" sz="1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ru-RU" sz="1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ru-RU" altLang="ru-RU" sz="1400" b="1" dirty="0">
                    <a:solidFill>
                      <a:srgbClr val="000099"/>
                    </a:solidFill>
                  </a:rPr>
                </a:br>
                <a:r>
                  <a:rPr lang="ru-RU" altLang="ru-RU" sz="1400" dirty="0">
                    <a:solidFill>
                      <a:srgbClr val="000099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свободна</a:t>
                </a:r>
                <a:r>
                  <a:rPr lang="en-US" altLang="ru-RU" sz="1400" b="1" dirty="0">
                    <a:solidFill>
                      <a:srgbClr val="C00000"/>
                    </a:solidFill>
                  </a:rPr>
                  <a:t>*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</a:t>
                </a:r>
                <a:br>
                  <a:rPr lang="ru-RU" altLang="ru-RU" sz="1400" dirty="0">
                    <a:solidFill>
                      <a:srgbClr val="000099"/>
                    </a:solidFill>
                  </a:rPr>
                </a:br>
                <a:r>
                  <a:rPr lang="ru-RU" altLang="ru-RU" sz="1400" dirty="0">
                    <a:solidFill>
                      <a:srgbClr val="000099"/>
                    </a:solidFill>
                  </a:rPr>
                  <a:t>формулами будут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br>
                  <a:rPr lang="en-US" altLang="ru-RU" sz="1400" dirty="0">
                    <a:solidFill>
                      <a:srgbClr val="000099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𝑒𝑥𝑖𝑠𝑡𝑠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b="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𝑓𝑜𝑟𝑎𝑙𝑙</m:t>
                          </m:r>
                          <m:r>
                            <a:rPr lang="en-US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</m:oMath>
                  </m:oMathPara>
                </a14:m>
                <a:br>
                  <a:rPr lang="en-US" altLang="ru-RU" sz="1400" b="1" dirty="0">
                    <a:solidFill>
                      <a:schemeClr val="tx1"/>
                    </a:solidFill>
                  </a:rPr>
                </a:br>
                <a:r>
                  <a:rPr lang="ru-RU" altLang="ru-RU" sz="1400" dirty="0">
                    <a:solidFill>
                      <a:srgbClr val="000099"/>
                    </a:solidFill>
                  </a:rPr>
                  <a:t>-------------------------------------</a:t>
                </a:r>
                <a:br>
                  <a:rPr lang="ru-RU" altLang="ru-RU" sz="1400" dirty="0">
                    <a:solidFill>
                      <a:srgbClr val="000099"/>
                    </a:solidFill>
                  </a:rPr>
                </a:br>
                <a:r>
                  <a:rPr lang="en-US" altLang="ru-RU" sz="1400" b="1" dirty="0">
                    <a:solidFill>
                      <a:srgbClr val="C00000"/>
                    </a:solidFill>
                  </a:rPr>
                  <a:t>*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)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Свободная переменная не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квантифицирована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действием </a:t>
                </a:r>
                <a14:m>
                  <m:oMath xmlns:m="http://schemas.openxmlformats.org/officeDocument/2006/math">
                    <m:r>
                      <a:rPr lang="en-US" altLang="ru-RU" sz="1400" b="0" i="1" dirty="0" smtClean="0">
                        <a:latin typeface="Cambria Math" panose="02040503050406030204" pitchFamily="18" charset="0"/>
                      </a:rPr>
                      <m:t>𝑒𝑥𝑖𝑠𝑡𝑠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или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𝑓𝑜𝑟𝑎𝑙𝑙</m:t>
                    </m:r>
                  </m:oMath>
                </a14:m>
                <a:endParaRPr lang="ru-RU" altLang="ru-RU" sz="14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E6518ED2-FAA7-4C36-AE86-1544A0CEE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8084" y="1347614"/>
                <a:ext cx="2808312" cy="3023890"/>
              </a:xfrm>
              <a:prstGeom prst="rect">
                <a:avLst/>
              </a:prstGeom>
              <a:blipFill>
                <a:blip r:embed="rId3"/>
                <a:stretch>
                  <a:fillRect l="-432" t="-1004" b="-281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6BA45E9E-9DD3-45D1-BDD1-2F32FF5A9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1640" y="2170783"/>
                <a:ext cx="2772271" cy="182125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defPPr>
                  <a:defRPr lang="ru-RU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Обозначим:</a:t>
                </a:r>
                <a:br>
                  <a:rPr lang="ru-RU" altLang="ru-RU" sz="1400" dirty="0">
                    <a:solidFill>
                      <a:srgbClr val="000099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переменная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-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домен</a:t>
                </a:r>
                <a:br>
                  <a:rPr lang="ru-RU" altLang="ru-RU" sz="1400" dirty="0">
                    <a:solidFill>
                      <a:srgbClr val="000099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константа уровня домена</a:t>
                </a:r>
                <a:br>
                  <a:rPr lang="ru-RU" altLang="ru-RU" sz="1400" dirty="0">
                    <a:solidFill>
                      <a:srgbClr val="000099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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  оператор сравнения</a:t>
                </a:r>
                <a:b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</a:br>
                <a:r>
                  <a:rPr lang="ru-RU" altLang="ru-RU" sz="1400" dirty="0">
                    <a:solidFill>
                      <a:srgbClr val="000099"/>
                    </a:solidFill>
                  </a:rPr>
                  <a:t>Тогда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атомами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будут: </a:t>
                </a:r>
                <a:br>
                  <a:rPr lang="ru-RU" altLang="ru-RU" sz="1400" dirty="0">
                    <a:solidFill>
                      <a:srgbClr val="000099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400" b="1" i="1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</m:t>
                      </m:r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1400" b="1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</m:t>
                      </m:r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ru-RU" altLang="ru-RU" sz="1400" b="1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6BA45E9E-9DD3-45D1-BDD1-2F32FF5A9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2170783"/>
                <a:ext cx="2772271" cy="1821257"/>
              </a:xfrm>
              <a:prstGeom prst="rect">
                <a:avLst/>
              </a:prstGeom>
              <a:blipFill>
                <a:blip r:embed="rId4"/>
                <a:stretch>
                  <a:fillRect l="-4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441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Реляционная полнота реляционного исчисления на кортежах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007604" y="461651"/>
            <a:ext cx="71287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Как вы помните, для доказательства достаточно выразить операции реляционной алгебры через операции исследуемой системы. Можно ограничиться независимыми операциями.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B58B76-4AC8-4F43-BC20-32C9B8978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200315"/>
            <a:ext cx="4680520" cy="2067547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04CBA7FC-F255-41BD-9A94-73E1FC965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605" y="2787774"/>
            <a:ext cx="7128792" cy="324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Итак, исчисление первого порядка на кортежах </a:t>
            </a:r>
            <a:r>
              <a:rPr lang="ru-RU" altLang="ru-RU" sz="1400" dirty="0" err="1">
                <a:solidFill>
                  <a:srgbClr val="000099"/>
                </a:solidFill>
              </a:rPr>
              <a:t>реляционно</a:t>
            </a:r>
            <a:r>
              <a:rPr lang="ru-RU" altLang="ru-RU" sz="1400" dirty="0">
                <a:solidFill>
                  <a:srgbClr val="000099"/>
                </a:solidFill>
              </a:rPr>
              <a:t> полно.</a:t>
            </a:r>
          </a:p>
        </p:txBody>
      </p:sp>
    </p:spTree>
    <p:extLst>
      <p:ext uri="{BB962C8B-B14F-4D97-AF65-F5344CB8AC3E}">
        <p14:creationId xmlns:p14="http://schemas.microsoft.com/office/powerpoint/2010/main" val="323357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Искусственные языки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B74F47-78E4-42C8-AA53-AF2F35ABB7A0}"/>
              </a:ext>
            </a:extLst>
          </p:cNvPr>
          <p:cNvSpPr/>
          <p:nvPr/>
        </p:nvSpPr>
        <p:spPr>
          <a:xfrm>
            <a:off x="755576" y="461651"/>
            <a:ext cx="756084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Функции </a:t>
            </a:r>
            <a:r>
              <a:rPr lang="ru-RU" altLang="ru-RU" sz="1400" dirty="0"/>
              <a:t>естественного языка (</a:t>
            </a:r>
            <a:r>
              <a:rPr lang="ru-RU" altLang="ru-RU" sz="1400" b="1" dirty="0"/>
              <a:t>ЕЯ</a:t>
            </a:r>
            <a:r>
              <a:rPr lang="ru-RU" altLang="ru-RU" sz="1400" dirty="0"/>
              <a:t>)</a:t>
            </a:r>
            <a:r>
              <a:rPr lang="ru-RU" altLang="ru-RU" sz="1400" dirty="0">
                <a:solidFill>
                  <a:srgbClr val="000099"/>
                </a:solidFill>
              </a:rPr>
              <a:t>:</a:t>
            </a:r>
          </a:p>
          <a:p>
            <a:pPr marL="285750" indent="-285750" algn="just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400" b="1" dirty="0"/>
              <a:t>коммуникативная;</a:t>
            </a:r>
          </a:p>
          <a:p>
            <a:pPr marL="285750" indent="-285750" algn="just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400" b="1" dirty="0"/>
              <a:t>экспрессивная;</a:t>
            </a:r>
          </a:p>
          <a:p>
            <a:pPr marL="285750" indent="-285750" algn="just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400" b="1" dirty="0"/>
              <a:t>аккумулятивная;</a:t>
            </a:r>
          </a:p>
          <a:p>
            <a:pPr marL="285750" indent="-285750" algn="just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400" b="1" dirty="0"/>
              <a:t>конструктивная.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Используемые в компьютерных науках </a:t>
            </a:r>
            <a:r>
              <a:rPr lang="ru-RU" altLang="ru-RU" sz="1400" dirty="0"/>
              <a:t>искусственные языки (</a:t>
            </a:r>
            <a:r>
              <a:rPr lang="ru-RU" altLang="ru-RU" sz="1400" b="1" dirty="0"/>
              <a:t>ИЯ</a:t>
            </a:r>
            <a:r>
              <a:rPr lang="ru-RU" altLang="ru-RU" sz="1400" dirty="0"/>
              <a:t>)</a:t>
            </a:r>
            <a:r>
              <a:rPr lang="ru-RU" altLang="ru-RU" sz="1400" dirty="0">
                <a:solidFill>
                  <a:srgbClr val="000099"/>
                </a:solidFill>
              </a:rPr>
              <a:t> существенно отличаются от естественных по происхождению и вмещающей среде, зачастую предполагающей в качестве носителей языка кроме человека ещё и компьютер. Из всех функций ЕЯ в ИЯ в полной мере развита только коммуникативная. Не нужна, естественно, экспрессивная функция. Недостаточно развита аккумулятивная функция, обеспечивающая сохранение опыта и знаний. Почти не используется конструктивная функция, которую в контексте ИЯ можно рассматривать как функцию формирования знаний. 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ИЯ выделим две категории, не предполагая полноты классификации и дихотомического их разделения:</a:t>
            </a:r>
          </a:p>
          <a:p>
            <a:pPr marL="285750" indent="-285750" algn="just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400" i="1" dirty="0"/>
              <a:t>Вербальные языки</a:t>
            </a:r>
            <a:r>
              <a:rPr lang="ru-RU" altLang="ru-RU" sz="1400" dirty="0">
                <a:solidFill>
                  <a:srgbClr val="000099"/>
                </a:solidFill>
              </a:rPr>
              <a:t> программирования и моделирования программ.</a:t>
            </a:r>
          </a:p>
          <a:p>
            <a:pPr marL="285750" indent="-285750" algn="just" eaLnBrk="1" hangingPunct="1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400" i="1" dirty="0"/>
              <a:t>Диаграммные языки</a:t>
            </a:r>
            <a:r>
              <a:rPr lang="ru-RU" altLang="ru-RU" sz="1400" dirty="0">
                <a:solidFill>
                  <a:srgbClr val="000099"/>
                </a:solidFill>
              </a:rPr>
              <a:t> визуализации знаний и рассуждений.</a:t>
            </a:r>
          </a:p>
          <a:p>
            <a:pPr indent="360000" algn="just" eaLnBrk="1" hangingPunct="1">
              <a:spcAft>
                <a:spcPts val="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Это языки вроде </a:t>
            </a:r>
            <a:r>
              <a:rPr lang="en-US" altLang="ru-RU" sz="1400" dirty="0">
                <a:solidFill>
                  <a:srgbClr val="000099"/>
                </a:solidFill>
              </a:rPr>
              <a:t>IDEF</a:t>
            </a:r>
            <a:r>
              <a:rPr lang="ru-RU" altLang="ru-RU" sz="1400" dirty="0">
                <a:solidFill>
                  <a:srgbClr val="000099"/>
                </a:solidFill>
              </a:rPr>
              <a:t>1</a:t>
            </a:r>
            <a:r>
              <a:rPr lang="en-US" altLang="ru-RU" sz="1400" dirty="0">
                <a:solidFill>
                  <a:srgbClr val="000099"/>
                </a:solidFill>
              </a:rPr>
              <a:t>x, </a:t>
            </a:r>
            <a:r>
              <a:rPr lang="ru-RU" altLang="ru-RU" sz="1400" dirty="0">
                <a:solidFill>
                  <a:srgbClr val="000099"/>
                </a:solidFill>
              </a:rPr>
              <a:t>диаграмм UML, а также языки декларативного описания интерфейсов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13415382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Реляционная полнота реляционного исчисления на доменах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/>
              <p:nvPr/>
            </p:nvSpPr>
            <p:spPr>
              <a:xfrm>
                <a:off x="1619672" y="2571750"/>
                <a:ext cx="597666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Итак, исчисление первого порядка на доменах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реляционно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полно.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Замечание 1</a:t>
                </a:r>
                <a:r>
                  <a:rPr lang="ru-RU" altLang="ru-RU" sz="1400" b="1" dirty="0">
                    <a:solidFill>
                      <a:srgbClr val="CC3300"/>
                    </a:solidFill>
                  </a:rPr>
                  <a:t>: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Условия вида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 err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это условия принадлежности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571750"/>
                <a:ext cx="5976664" cy="738664"/>
              </a:xfrm>
              <a:prstGeom prst="rect">
                <a:avLst/>
              </a:prstGeom>
              <a:blipFill>
                <a:blip r:embed="rId3"/>
                <a:stretch>
                  <a:fillRect l="-306" t="-1653" r="-204" b="-74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2F76EAEF-EFB9-45D4-83A3-D8628DE8BD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159065"/>
              </p:ext>
            </p:extLst>
          </p:nvPr>
        </p:nvGraphicFramePr>
        <p:xfrm>
          <a:off x="2267744" y="587219"/>
          <a:ext cx="5184576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602997" imgH="2450456" progId="Word.Document.8">
                  <p:embed/>
                </p:oleObj>
              </mc:Choice>
              <mc:Fallback>
                <p:oleObj name="Document" r:id="rId4" imgW="6602997" imgH="2450456" progId="Word.Document.8">
                  <p:embed/>
                  <p:pic>
                    <p:nvPicPr>
                      <p:cNvPr id="120836" name="Object 3">
                        <a:extLst>
                          <a:ext uri="{FF2B5EF4-FFF2-40B4-BE49-F238E27FC236}">
                            <a16:creationId xmlns:a16="http://schemas.microsoft.com/office/drawing/2014/main" id="{A2B5C0B5-EFBD-4A14-A282-A855985595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87219"/>
                        <a:ext cx="5184576" cy="185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43963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Запросы, основанные на реляционной алгебре и на исчислениях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043608" y="461651"/>
            <a:ext cx="6984776" cy="333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Основное отличие языков, основанных на реляционной алгебре и на исчислениях в </a:t>
            </a:r>
            <a:r>
              <a:rPr lang="ru-RU" altLang="ru-RU" sz="1400" b="1" dirty="0">
                <a:solidFill>
                  <a:srgbClr val="000099"/>
                </a:solidFill>
              </a:rPr>
              <a:t>уровне </a:t>
            </a:r>
            <a:r>
              <a:rPr lang="ru-RU" altLang="ru-RU" sz="1400" b="1" dirty="0" err="1">
                <a:solidFill>
                  <a:srgbClr val="000099"/>
                </a:solidFill>
              </a:rPr>
              <a:t>процедурности</a:t>
            </a:r>
            <a:r>
              <a:rPr lang="ru-RU" altLang="ru-RU" sz="1400" dirty="0">
                <a:solidFill>
                  <a:srgbClr val="000099"/>
                </a:solidFill>
              </a:rPr>
              <a:t>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Запросы основанные на реляционной алгебре задают дерево алгебраических операций, то есть имеют однозначную процедурную интерпретацию (с учетом старшинства операций и расстановки скобок).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Запрос реляционного исчисления не имеет однозначной процедурной интерпретации. Он только устанавливает условия, которым должны удовлетворять кортежи результирующего отношения. Поэтому языки реляционного исчисления являются менее процедурными и, соответственно, более декларативными.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Замечание</a:t>
            </a:r>
            <a:r>
              <a:rPr lang="ru-RU" altLang="ru-RU" sz="1400" b="1" dirty="0">
                <a:solidFill>
                  <a:srgbClr val="C00000"/>
                </a:solidFill>
              </a:rPr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Из реляционной полноты исчислений на кортежах и доменах следует, что любой </a:t>
            </a:r>
            <a:r>
              <a:rPr lang="ru-RU" altLang="ru-RU" sz="1400" dirty="0" err="1">
                <a:solidFill>
                  <a:srgbClr val="000099"/>
                </a:solidFill>
              </a:rPr>
              <a:t>реляционно</a:t>
            </a:r>
            <a:r>
              <a:rPr lang="ru-RU" altLang="ru-RU" sz="1400" dirty="0">
                <a:solidFill>
                  <a:srgbClr val="000099"/>
                </a:solidFill>
              </a:rPr>
              <a:t> полный язык для работы с данными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позволяет не только моделировать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язык запросов реляционной алгебры, но и языки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запросов реляционных исчислений на кортежах или на доменах.</a:t>
            </a:r>
            <a:endParaRPr lang="en-US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511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1C7A8-C1BE-46BD-93DB-57EC8CDE5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24446"/>
            <a:ext cx="7772400" cy="1894607"/>
          </a:xfrm>
        </p:spPr>
        <p:txBody>
          <a:bodyPr/>
          <a:lstStyle/>
          <a:p>
            <a:r>
              <a:rPr lang="ru-RU" altLang="ru-RU" sz="4000" dirty="0">
                <a:solidFill>
                  <a:srgbClr val="CE2816"/>
                </a:solidFill>
              </a:rPr>
              <a:t>Модальные и темпоральные  данные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875077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Замечание о модальной логике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755576" y="461651"/>
            <a:ext cx="7560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60000" algn="just">
              <a:spcAft>
                <a:spcPts val="4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Сделаем небольшое отступление, чтобы кратко охарактеризовать </a:t>
            </a:r>
            <a:r>
              <a:rPr lang="ru-RU" altLang="ru-RU" sz="1400" b="1" dirty="0">
                <a:solidFill>
                  <a:srgbClr val="000099"/>
                </a:solidFill>
              </a:rPr>
              <a:t>модальные логики</a:t>
            </a:r>
            <a:r>
              <a:rPr lang="ru-RU" altLang="ru-RU" sz="1400" dirty="0">
                <a:solidFill>
                  <a:srgbClr val="000099"/>
                </a:solidFill>
              </a:rPr>
              <a:t>. </a:t>
            </a:r>
          </a:p>
          <a:p>
            <a:pPr marL="0" indent="360000" algn="just">
              <a:spcAft>
                <a:spcPts val="4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классической логике рассматриваются только суждения, в которых связь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между предикатом и субъектом, делающим или анализирующим утверждение, отсутствует. Такие суждения называются </a:t>
            </a:r>
            <a:r>
              <a:rPr lang="ru-RU" altLang="ru-RU" sz="1400" b="1" dirty="0">
                <a:solidFill>
                  <a:srgbClr val="000099"/>
                </a:solidFill>
              </a:rPr>
              <a:t>ассерторическими</a:t>
            </a:r>
            <a:r>
              <a:rPr lang="ru-RU" altLang="ru-RU" sz="1400" dirty="0">
                <a:solidFill>
                  <a:srgbClr val="000099"/>
                </a:solidFill>
              </a:rPr>
              <a:t>. Например, я утверждаю, что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площадь треугольника равна произведению основания на высоту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 Как я или Вы относимся к этому факту? Да, как угодно! В языке классической логики нет средств для описания этого свойства.</a:t>
            </a:r>
            <a:endParaRPr lang="ru-RU" altLang="ru-RU" sz="1400" b="1" dirty="0">
              <a:solidFill>
                <a:srgbClr val="000099"/>
              </a:solidFill>
            </a:endParaRPr>
          </a:p>
          <a:p>
            <a:pPr marL="0" indent="360000" algn="just">
              <a:spcAft>
                <a:spcPts val="400"/>
              </a:spcAft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Модальность</a:t>
            </a:r>
            <a:r>
              <a:rPr lang="ru-RU" altLang="ru-RU" sz="1400" dirty="0">
                <a:solidFill>
                  <a:srgbClr val="000099"/>
                </a:solidFill>
              </a:rPr>
              <a:t> - это оценка высказывания, данная с той или иной точки зрения. Модальная оценка выражается с помощью понятий "необходимо", "возможно", "доказуемо", "опровержимо", "обязательно", "разрешено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верю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</a:t>
            </a:r>
            <a:r>
              <a:rPr lang="en-US" altLang="ru-RU" sz="1400" dirty="0">
                <a:solidFill>
                  <a:srgbClr val="000099"/>
                </a:solidFill>
              </a:rPr>
              <a:t> “</a:t>
            </a:r>
            <a:r>
              <a:rPr lang="ru-RU" altLang="ru-RU" sz="1400" dirty="0">
                <a:solidFill>
                  <a:srgbClr val="000099"/>
                </a:solidFill>
              </a:rPr>
              <a:t>знаю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и т. д.</a:t>
            </a:r>
          </a:p>
          <a:p>
            <a:pPr marL="0" indent="360000" algn="just">
              <a:spcAft>
                <a:spcPts val="4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Например, если утверждается</a:t>
            </a:r>
            <a:r>
              <a:rPr lang="en-US" altLang="ru-RU" sz="1400" dirty="0">
                <a:solidFill>
                  <a:srgbClr val="000099"/>
                </a:solidFill>
              </a:rPr>
              <a:t> “</a:t>
            </a:r>
            <a:r>
              <a:rPr lang="ru-RU" altLang="ru-RU" sz="1400" dirty="0">
                <a:solidFill>
                  <a:srgbClr val="000099"/>
                </a:solidFill>
              </a:rPr>
              <a:t>я верю, что площадь треугольника равна произведению основания на высоту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 то тут показывается отношение говорящего к описанному факту. Он не настаивает на таком способе вычисления площади как абсолютной истине. </a:t>
            </a:r>
          </a:p>
          <a:p>
            <a:pPr marL="0" indent="360000" algn="just">
              <a:spcAft>
                <a:spcPts val="4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Но, может быть модальностям не место в базах данных? Пусть в БД хранятся сведения, полученные в результате обследования больного. Как вы думаете, диагноз это ассерторическое высказывание?</a:t>
            </a:r>
          </a:p>
        </p:txBody>
      </p:sp>
    </p:spTree>
    <p:extLst>
      <p:ext uri="{BB962C8B-B14F-4D97-AF65-F5344CB8AC3E}">
        <p14:creationId xmlns:p14="http://schemas.microsoft.com/office/powerpoint/2010/main" val="3216902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Замечание о модальной логике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755576" y="461651"/>
            <a:ext cx="7560840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60000" algn="just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модальных суждениях  раскрывается связь между субъектом и предикатом или между отдельными простыми суждениями в сложном модальном суждении. </a:t>
            </a:r>
          </a:p>
          <a:p>
            <a:pPr marL="0" indent="360000" algn="just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Существуют данные, для которых естественной является именно модальная логика. В частности, темпоральные логики могут рассматриваться как модальные.</a:t>
            </a:r>
          </a:p>
          <a:p>
            <a:pPr marL="0" indent="360000" algn="just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Формализация модальных операторов естественного языка позволила расширить область применения методов математической логики для формализации языков некоторых предметных областей. </a:t>
            </a:r>
          </a:p>
          <a:p>
            <a:pPr marL="0" indent="360000" algn="just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современной логике изучаются следующие виды модальностей: </a:t>
            </a:r>
          </a:p>
          <a:p>
            <a:pPr marL="342900" indent="-342900" algn="just">
              <a:spcAft>
                <a:spcPts val="600"/>
              </a:spcAft>
              <a:buFontTx/>
              <a:buAutoNum type="arabicPeriod"/>
            </a:pPr>
            <a:r>
              <a:rPr lang="ru-RU" altLang="ru-RU" sz="1400" b="1" dirty="0">
                <a:solidFill>
                  <a:srgbClr val="000099"/>
                </a:solidFill>
              </a:rPr>
              <a:t>логические </a:t>
            </a:r>
            <a:r>
              <a:rPr lang="ru-RU" altLang="ru-RU" sz="1400" dirty="0">
                <a:solidFill>
                  <a:srgbClr val="000099"/>
                </a:solidFill>
              </a:rPr>
              <a:t>модальности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(абсолютные: «логически необходимо»,  «логически возможно» и др.; сравнительные: «логически влечет», и др.).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342900" indent="-342900" algn="just">
              <a:spcAft>
                <a:spcPts val="600"/>
              </a:spcAft>
              <a:buFontTx/>
              <a:buAutoNum type="arabicPeriod"/>
            </a:pPr>
            <a:r>
              <a:rPr lang="ru-RU" altLang="ru-RU" sz="1400" b="1" dirty="0">
                <a:solidFill>
                  <a:srgbClr val="000099"/>
                </a:solidFill>
              </a:rPr>
              <a:t>физические </a:t>
            </a:r>
            <a:r>
              <a:rPr lang="ru-RU" altLang="ru-RU" sz="1400" dirty="0">
                <a:solidFill>
                  <a:srgbClr val="000099"/>
                </a:solidFill>
              </a:rPr>
              <a:t>(онтологические, каузальные) модальности (абсолютные: «физически необходимо», «физически возможно», «физически невозможно»; сравнительные: «есть причина», «есть следствие», «не является ни причиной, ни следствием»);</a:t>
            </a:r>
          </a:p>
        </p:txBody>
      </p:sp>
    </p:spTree>
    <p:extLst>
      <p:ext uri="{BB962C8B-B14F-4D97-AF65-F5344CB8AC3E}">
        <p14:creationId xmlns:p14="http://schemas.microsoft.com/office/powerpoint/2010/main" val="735863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Замечание о модальной логике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/>
              <p:nvPr/>
            </p:nvSpPr>
            <p:spPr>
              <a:xfrm>
                <a:off x="755576" y="461651"/>
                <a:ext cx="7560840" cy="3956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Aft>
                    <a:spcPts val="600"/>
                  </a:spcAft>
                  <a:buFont typeface="+mj-lt"/>
                  <a:buAutoNum type="arabicPeriod" startAt="3"/>
                  <a:defRPr/>
                </a:pPr>
                <a:r>
                  <a:rPr lang="ru-RU" altLang="ru-RU" sz="1400" b="1" dirty="0">
                    <a:solidFill>
                      <a:srgbClr val="000099"/>
                    </a:solidFill>
                  </a:rPr>
                  <a:t>эпистемические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модальности 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marL="342900" indent="-34290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характеризующие знания («доказуемо»,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«опровержимо»,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«неразрешимо»), 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marL="342900" indent="-34290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веру или убеждения («убежден», «сомневаюсь», «допускаю») </a:t>
                </a:r>
              </a:p>
              <a:p>
                <a:pPr marL="342900" indent="-34290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связанные с истинностной характеристикой, абсолютные: «истинно», «ложно», «неопределенно» и сравнительные: «более вероятно», «менее вероятно», «равно вероятно»); </a:t>
                </a:r>
              </a:p>
              <a:p>
                <a:pPr marL="342900" indent="-342900" algn="just">
                  <a:spcAft>
                    <a:spcPts val="600"/>
                  </a:spcAft>
                  <a:buFont typeface="+mj-lt"/>
                  <a:buAutoNum type="arabicPeriod" startAt="4"/>
                  <a:defRPr/>
                </a:pPr>
                <a:r>
                  <a:rPr lang="ru-RU" altLang="ru-RU" sz="1400" b="1" dirty="0" err="1">
                    <a:solidFill>
                      <a:srgbClr val="000099"/>
                    </a:solidFill>
                  </a:rPr>
                  <a:t>деонтические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(нормативные) модальности («обязательно», «разрешено», «запрещено»); </a:t>
                </a:r>
              </a:p>
              <a:p>
                <a:pPr marL="342900" indent="-342900" algn="just">
                  <a:spcAft>
                    <a:spcPts val="600"/>
                  </a:spcAft>
                  <a:buFont typeface="+mj-lt"/>
                  <a:buAutoNum type="arabicPeriod" startAt="4"/>
                  <a:defRPr/>
                </a:pPr>
                <a:r>
                  <a:rPr lang="ru-RU" altLang="ru-RU" sz="1400" b="1" dirty="0">
                    <a:solidFill>
                      <a:srgbClr val="000099"/>
                    </a:solidFill>
                  </a:rPr>
                  <a:t>аксиологические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(оценочные) модальности (абсолютные: «хорошо», «безразлично», «плохо»; сравнительные: «лучше», «равноценно», «хуже»).</a:t>
                </a:r>
              </a:p>
              <a:p>
                <a:pPr marL="0" indent="0" algn="just">
                  <a:buFontTx/>
                  <a:buNone/>
                  <a:defRPr/>
                </a:pP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  <a:defRPr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Независимо от вида модальности для формального построения модальной логики вводят два символа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□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(модальность необходимости) и двойственный к нему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◊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(модальность возможности), например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необходимо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возможно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 Связь между ними: 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◊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̅"/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□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ru-RU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ru-RU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ru-RU" altLang="ru-RU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1"/>
                <a:ext cx="7560840" cy="3956596"/>
              </a:xfrm>
              <a:prstGeom prst="rect">
                <a:avLst/>
              </a:prstGeom>
              <a:blipFill>
                <a:blip r:embed="rId2"/>
                <a:stretch>
                  <a:fillRect l="-242" t="-308" r="-2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4607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Логические и физические модальности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/>
              <p:nvPr/>
            </p:nvSpPr>
            <p:spPr>
              <a:xfrm>
                <a:off x="755576" y="461651"/>
                <a:ext cx="7560840" cy="3792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Определим неформально некоторые модальности.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dirty="0">
                    <a:solidFill>
                      <a:srgbClr val="000099"/>
                    </a:solidFill>
                  </a:rPr>
                  <a:t>1.Логические модальности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1.1.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Логически необходимое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высказывание это высказывание, отрицание которого представляет собой логическое противоречие. Истинность логически необходимого высказывания устанавливается без привлечения физического опыта.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1.2.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Логическая возможность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это внутренняя непротиворечивость высказывания. Логически возможны только высказывания, не противоречащие законам логики.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1.3. Высказывание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логически случайно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, когда и оно само, и его отрицание являются логически возможными. Логически возможны только внутренне непротиворечивые высказывания.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Понятия логической необходимости и возможности связаны между собой. В самом деле, логическая возможность высказывания означает, что отрицание высказывания не является логически необходимым.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  <a:cs typeface="Times New Roman" panose="02020603050405020304" pitchFamily="18" charset="0"/>
                  </a:rPr>
                  <a:t>Логическая случайность определяется через возможность: "логически случайно 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cs typeface="Times New Roman" panose="02020603050405020304" pitchFamily="18" charset="0"/>
                  </a:rPr>
                  <a:t>" означает "логически возможно </a:t>
                </a:r>
                <a:r>
                  <a:rPr lang="ru-RU" altLang="ru-RU" sz="1400" i="1" dirty="0">
                    <a:solidFill>
                      <a:srgbClr val="000099"/>
                    </a:solidFill>
                    <a:cs typeface="Times New Roman" panose="02020603050405020304" pitchFamily="18" charset="0"/>
                  </a:rPr>
                  <a:t>как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cs typeface="Times New Roman" panose="02020603050405020304" pitchFamily="18" charset="0"/>
                  </a:rPr>
                  <a:t>, так и не-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cs typeface="Times New Roman" panose="02020603050405020304" pitchFamily="18" charset="0"/>
                  </a:rPr>
                  <a:t>".</a:t>
                </a:r>
                <a:endParaRPr lang="ru-RU" altLang="ru-RU" sz="1200" dirty="0">
                  <a:solidFill>
                    <a:srgbClr val="000099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1"/>
                <a:ext cx="7560840" cy="3792770"/>
              </a:xfrm>
              <a:prstGeom prst="rect">
                <a:avLst/>
              </a:prstGeom>
              <a:blipFill>
                <a:blip r:embed="rId2"/>
                <a:stretch>
                  <a:fillRect l="-242" t="-322" r="-242" b="-4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0262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Логические и физические модальности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204565" y="461651"/>
            <a:ext cx="6624736" cy="329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15000"/>
              </a:lnSpc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Логически необходимое высказывание истинно, обратное не верно.</a:t>
            </a:r>
          </a:p>
          <a:p>
            <a:pPr marL="0" indent="0" algn="just">
              <a:lnSpc>
                <a:spcPct val="115000"/>
              </a:lnSpc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Логически необходимое высказывание логически возможно, но не наоборот.</a:t>
            </a:r>
          </a:p>
          <a:p>
            <a:pPr marL="0" indent="0" algn="just">
              <a:lnSpc>
                <a:spcPct val="115000"/>
              </a:lnSpc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2. Физические модальности.</a:t>
            </a:r>
          </a:p>
          <a:p>
            <a:pPr marL="0" indent="0" algn="just">
              <a:lnSpc>
                <a:spcPct val="115000"/>
              </a:lnSpc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2.1. Физически возможным будем называть высказывание, не противоречащее законам природы. </a:t>
            </a:r>
          </a:p>
          <a:p>
            <a:pPr marL="0" indent="0" algn="just">
              <a:lnSpc>
                <a:spcPct val="115000"/>
              </a:lnSpc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2.2. Физически невозможное  высказывание противоречит законам природы.</a:t>
            </a:r>
          </a:p>
          <a:p>
            <a:pPr marL="0" indent="0" algn="just">
              <a:lnSpc>
                <a:spcPct val="115000"/>
              </a:lnSpc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2.3. Высказывание физически </a:t>
            </a:r>
          </a:p>
          <a:p>
            <a:pPr marL="0" indent="0" algn="just">
              <a:lnSpc>
                <a:spcPct val="115000"/>
              </a:lnSpc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случайно, если и оно само, </a:t>
            </a:r>
          </a:p>
          <a:p>
            <a:pPr marL="0" indent="0" algn="just">
              <a:lnSpc>
                <a:spcPct val="115000"/>
              </a:lnSpc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 его отрицание физически возможны.</a:t>
            </a:r>
          </a:p>
          <a:p>
            <a:pPr marL="0" indent="0" algn="just">
              <a:lnSpc>
                <a:spcPct val="115000"/>
              </a:lnSpc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2.4.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Если физическое </a:t>
            </a:r>
          </a:p>
          <a:p>
            <a:pPr marL="0" indent="0" algn="just">
              <a:lnSpc>
                <a:spcPct val="115000"/>
              </a:lnSpc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высказывание истинно, то </a:t>
            </a:r>
          </a:p>
          <a:p>
            <a:pPr marL="0" indent="0" algn="just">
              <a:lnSpc>
                <a:spcPct val="115000"/>
              </a:lnSpc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оно необходимое </a:t>
            </a:r>
          </a:p>
          <a:p>
            <a:pPr marL="0" indent="0" algn="just">
              <a:lnSpc>
                <a:spcPct val="115000"/>
              </a:lnSpc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физическое высказывание.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23C38D8-225A-446E-9657-525A1A16B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933" y="2067694"/>
            <a:ext cx="3799483" cy="248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248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Логика времени (цитата из словаря)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/>
              <p:nvPr/>
            </p:nvSpPr>
            <p:spPr>
              <a:xfrm>
                <a:off x="1204565" y="461651"/>
                <a:ext cx="6624736" cy="39241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300" b="1" dirty="0">
                    <a:solidFill>
                      <a:srgbClr val="CE2816"/>
                    </a:solidFill>
                  </a:rPr>
                  <a:t>Логика времени</a:t>
                </a:r>
                <a:r>
                  <a:rPr lang="en-US" altLang="ru-RU" sz="1300" b="1" dirty="0">
                    <a:solidFill>
                      <a:srgbClr val="CE2816"/>
                    </a:solidFill>
                  </a:rPr>
                  <a:t> 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— раздел современной модальной логики, изучающий логические связи временных утверждений, в которых временной параметр включается в логическую форму. Логика времени начала складываться в 50-е годы XX в. прежде всего благодаря работам английского логика А. Н. </a:t>
                </a:r>
                <a:r>
                  <a:rPr lang="ru-RU" altLang="ru-RU" sz="1300" dirty="0" err="1">
                    <a:solidFill>
                      <a:srgbClr val="000099"/>
                    </a:solidFill>
                  </a:rPr>
                  <a:t>Прайора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, хотя первые попытки учесть роль временного фактора в логическом выводе относятся еще к античности (Аристотель, Диодор Кронос).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300" dirty="0">
                    <a:solidFill>
                      <a:srgbClr val="000099"/>
                    </a:solidFill>
                  </a:rPr>
                  <a:t>Задачей логики времени является построение формализованных языков, делающих более ясными и точными рассуждения о предметах и явлениях, существующих во времени.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300" dirty="0">
                    <a:solidFill>
                      <a:srgbClr val="000099"/>
                    </a:solidFill>
                  </a:rPr>
                  <a:t>Логика  времени это множество логических систем (логик), распадающихся на </a:t>
                </a:r>
                <a:r>
                  <a:rPr lang="ru-RU" altLang="ru-RU" sz="1300" b="1" dirty="0">
                    <a:solidFill>
                      <a:srgbClr val="000099"/>
                    </a:solidFill>
                  </a:rPr>
                  <a:t>А-логику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 и </a:t>
                </a:r>
                <a:r>
                  <a:rPr lang="ru-RU" altLang="ru-RU" sz="1300" b="1" dirty="0">
                    <a:solidFill>
                      <a:srgbClr val="000099"/>
                    </a:solidFill>
                  </a:rPr>
                  <a:t>B-логику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 времени. Первая ориентирована на временной ряд «прошлое — настоящее — будущее», вторая - на временной ряд «раньше - одновременно -позже». Эти ряды несводимы друг к другу.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300" dirty="0">
                    <a:solidFill>
                      <a:srgbClr val="000099"/>
                    </a:solidFill>
                  </a:rPr>
                  <a:t>В А-логике рассматриваются высказывания с «будет», «было», «всегда будет», «всегда было» и т. п. Понятия «будет» («было») и «всегда будет» («всегда было») взаимно определимы: «Будет </a:t>
                </a:r>
                <a14:m>
                  <m:oMath xmlns:m="http://schemas.openxmlformats.org/officeDocument/2006/math">
                    <m:r>
                      <a:rPr lang="ru-RU" altLang="ru-RU" sz="13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» («Было </a:t>
                </a:r>
                <a14:m>
                  <m:oMath xmlns:m="http://schemas.openxmlformats.org/officeDocument/2006/math">
                    <m:r>
                      <a:rPr lang="ru-RU" altLang="ru-RU" sz="13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») означает «Неверно, что всегда будет не-</a:t>
                </a:r>
                <a14:m>
                  <m:oMath xmlns:m="http://schemas.openxmlformats.org/officeDocument/2006/math">
                    <m:r>
                      <a:rPr lang="ru-RU" altLang="ru-RU" sz="13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» («Неверно, что всегда было не-</a:t>
                </a:r>
                <a14:m>
                  <m:oMath xmlns:m="http://schemas.openxmlformats.org/officeDocument/2006/math">
                    <m:r>
                      <a:rPr lang="ru-RU" altLang="ru-RU" sz="13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»). Напр., «Будет ветрено» означает то же, что «Неверно, что всегда будет безветренно».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565" y="461651"/>
                <a:ext cx="6624736" cy="3924151"/>
              </a:xfrm>
              <a:prstGeom prst="rect">
                <a:avLst/>
              </a:prstGeom>
              <a:blipFill>
                <a:blip r:embed="rId2"/>
                <a:stretch>
                  <a:fillRect l="-184" t="-156" r="-184" b="-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780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Логика времени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204565" y="461651"/>
            <a:ext cx="6624736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>
              <a:spcAft>
                <a:spcPts val="3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В числе законов А-логики времени утверждения:</a:t>
            </a: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то, что всегда будет, будет; то, что всегда было, было (напр.: «Если всегда будет время, то оно будет»);</a:t>
            </a: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 неверно, что наступит противоречивое событие; неверно, что было такое событие («Неверно, что было холодно и не холодно»).</a:t>
            </a:r>
          </a:p>
          <a:p>
            <a:pPr indent="360000" algn="just">
              <a:spcAft>
                <a:spcPts val="3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В B-логике времени рассматриваются высказывания с «раньше», «позже» и «одновременно». Первые два из этих понятий взаимно определимы: «A раньше В» означает «В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позже A». Одновременные события могут быть определены как такие, что ни одно из них не раньше другого.</a:t>
            </a:r>
          </a:p>
          <a:p>
            <a:pPr indent="360000" algn="just">
              <a:spcAft>
                <a:spcPts val="3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Среди законов B-логики утверждения:</a:t>
            </a: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ничто не раньше самого себя;</a:t>
            </a: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если первое раньше второго, то неверно, что второе раньше первого;</a:t>
            </a: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если первое раньше второго, а второе одновременно с третьим, то первое раньше третьего и т. п.</a:t>
            </a:r>
          </a:p>
          <a:p>
            <a:pPr indent="360000" algn="just">
              <a:spcAft>
                <a:spcPts val="3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Темпоральные логики получаются из модальных добавлением символов, отражающих свойства времени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 В интерпретации вводится третье значение истинности: “ни истинно, ни ложно”.</a:t>
            </a:r>
          </a:p>
        </p:txBody>
      </p:sp>
    </p:spTree>
    <p:extLst>
      <p:ext uri="{BB962C8B-B14F-4D97-AF65-F5344CB8AC3E}">
        <p14:creationId xmlns:p14="http://schemas.microsoft.com/office/powerpoint/2010/main" val="362929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Искусственные языки 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827584" y="482961"/>
            <a:ext cx="76328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Основные особенности ИЯ, отличающие их от ЕЯ: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ИЯ конструируются эксплицитно (явно), а не складываются в процессах деятельности и общения; 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ИЯ оторваны от человеческого мышления и потому лишены способности накапливать и перерабатывать знания, не могут соотносить получаемую информацию с уже имеющейся, в частности, не поддерживают метафорическое мышление;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ИЯ имеют более жёсткие синтаксис и семантику чем ЕЯ, в частности непосредственно не включают явления типичные для ЕЯ такие, как </a:t>
            </a:r>
            <a:r>
              <a:rPr lang="ru-RU" altLang="ru-RU" sz="1300" dirty="0" err="1">
                <a:solidFill>
                  <a:srgbClr val="000099"/>
                </a:solidFill>
              </a:rPr>
              <a:t>дейксис</a:t>
            </a:r>
            <a:r>
              <a:rPr lang="ru-RU" altLang="ru-RU" sz="1300" dirty="0">
                <a:solidFill>
                  <a:srgbClr val="000099"/>
                </a:solidFill>
              </a:rPr>
              <a:t> (указание на объект через местоимения</a:t>
            </a:r>
            <a:r>
              <a:rPr lang="en-US" altLang="ru-RU" sz="1300" dirty="0">
                <a:solidFill>
                  <a:srgbClr val="000099"/>
                </a:solidFill>
              </a:rPr>
              <a:t>, </a:t>
            </a:r>
            <a:r>
              <a:rPr lang="ru-RU" altLang="ru-RU" sz="1300" dirty="0">
                <a:solidFill>
                  <a:srgbClr val="000099"/>
                </a:solidFill>
              </a:rPr>
              <a:t>например этот, вот, я, мы, здесь, сейчас и т.д.), референция (</a:t>
            </a:r>
            <a:r>
              <a:rPr lang="ru-RU" sz="1300" b="0" i="0" dirty="0">
                <a:solidFill>
                  <a:srgbClr val="000099"/>
                </a:solidFill>
                <a:effectLst/>
                <a:latin typeface="Helvetica" panose="020B0604020202020204" pitchFamily="34" charset="0"/>
              </a:rPr>
              <a:t>соотнесение употребленного в тексте имени с внешним миром (объектами действительности)</a:t>
            </a:r>
            <a:r>
              <a:rPr lang="ru-RU" altLang="ru-RU" sz="1300" dirty="0">
                <a:solidFill>
                  <a:srgbClr val="000099"/>
                </a:solidFill>
              </a:rPr>
              <a:t>) и др.;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использование многослойных моделей с соответствующей иерархией языков;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широкое использование встраивания одного языка в другой (серверные страницы, встроенный </a:t>
            </a:r>
            <a:r>
              <a:rPr lang="en-US" altLang="ru-RU" sz="1300" dirty="0">
                <a:solidFill>
                  <a:srgbClr val="000099"/>
                </a:solidFill>
              </a:rPr>
              <a:t>SQL</a:t>
            </a:r>
            <a:r>
              <a:rPr lang="ru-RU" altLang="ru-RU" sz="1300" dirty="0">
                <a:solidFill>
                  <a:srgbClr val="000099"/>
                </a:solidFill>
              </a:rPr>
              <a:t>), создания языков с вербальной и невербальной компонентой (например, </a:t>
            </a:r>
            <a:r>
              <a:rPr lang="en-US" altLang="ru-RU" sz="1300" dirty="0">
                <a:solidFill>
                  <a:srgbClr val="000099"/>
                </a:solidFill>
              </a:rPr>
              <a:t>QBE</a:t>
            </a:r>
            <a:r>
              <a:rPr lang="ru-RU" altLang="ru-RU" sz="1300" dirty="0">
                <a:solidFill>
                  <a:srgbClr val="000099"/>
                </a:solidFill>
              </a:rPr>
              <a:t>), и т.д.;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одновременное использование нескольких языков при работе с одной  моделью данных;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очень быстрое развитие ИЯ, по сравнению с ЕЯ, наметившееся сужение областей применения новых языков (в </a:t>
            </a:r>
            <a:r>
              <a:rPr lang="en-US" altLang="ru-RU" sz="1300" dirty="0">
                <a:solidFill>
                  <a:srgbClr val="000099"/>
                </a:solidFill>
              </a:rPr>
              <a:t>DSL</a:t>
            </a:r>
            <a:r>
              <a:rPr lang="ru-RU" altLang="ru-RU" sz="1300" dirty="0">
                <a:solidFill>
                  <a:srgbClr val="000099"/>
                </a:solidFill>
              </a:rPr>
              <a:t>, </a:t>
            </a:r>
            <a:r>
              <a:rPr lang="en-US" altLang="ru-RU" sz="1300" dirty="0">
                <a:solidFill>
                  <a:srgbClr val="000099"/>
                </a:solidFill>
              </a:rPr>
              <a:t>MDA</a:t>
            </a:r>
            <a:r>
              <a:rPr lang="ru-RU" altLang="ru-RU" sz="1300" dirty="0">
                <a:solidFill>
                  <a:srgbClr val="000099"/>
                </a:solidFill>
              </a:rPr>
              <a:t> и т.п.), а значит и числа «носителей» языка.</a:t>
            </a:r>
          </a:p>
        </p:txBody>
      </p:sp>
    </p:spTree>
    <p:extLst>
      <p:ext uri="{BB962C8B-B14F-4D97-AF65-F5344CB8AC3E}">
        <p14:creationId xmlns:p14="http://schemas.microsoft.com/office/powerpoint/2010/main" val="10688015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Темпоральные данные в БД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204565" y="461651"/>
            <a:ext cx="6624736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60000" algn="just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Практически все приложения построенные в табличной модели данных – темпоральные. Несмотря на это, СУБД, как правило, полностью возлагает на пользователя обработку данных, связанных со временем. Правда, всегда поддерживаются специальные типы временных данных DATA и TIMESTAMP.</a:t>
            </a:r>
          </a:p>
          <a:p>
            <a:pPr marL="0" indent="360000" algn="just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Различают </a:t>
            </a:r>
            <a:r>
              <a:rPr lang="ru-RU" altLang="ru-RU" sz="1400" b="1" dirty="0">
                <a:solidFill>
                  <a:srgbClr val="000099"/>
                </a:solidFill>
              </a:rPr>
              <a:t>модельное,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b="1" dirty="0">
                <a:solidFill>
                  <a:srgbClr val="000099"/>
                </a:solidFill>
              </a:rPr>
              <a:t>транзакционные</a:t>
            </a:r>
            <a:r>
              <a:rPr lang="ru-RU" altLang="ru-RU" sz="1400" dirty="0">
                <a:solidFill>
                  <a:srgbClr val="000099"/>
                </a:solidFill>
              </a:rPr>
              <a:t>  и другие времена.</a:t>
            </a:r>
          </a:p>
          <a:p>
            <a:pPr marL="0" indent="360000" algn="just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Если в семантику данных входит промежуток времени их актуальности с точки зрения моделируемого бизнеса, то время называются модельным, или действительным (</a:t>
            </a:r>
            <a:r>
              <a:rPr lang="ru-RU" altLang="ru-RU" sz="1400" dirty="0" err="1">
                <a:solidFill>
                  <a:srgbClr val="000099"/>
                </a:solidFill>
              </a:rPr>
              <a:t>valid</a:t>
            </a:r>
            <a:r>
              <a:rPr lang="ru-RU" altLang="ru-RU" sz="1400" dirty="0">
                <a:solidFill>
                  <a:srgbClr val="000099"/>
                </a:solidFill>
              </a:rPr>
              <a:t>). </a:t>
            </a:r>
          </a:p>
          <a:p>
            <a:pPr marL="0" indent="360000" algn="just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метках транзакционного времени каждой записи базы данных можно сопоставить промежуток времени между моментами добавления записи и ее удаления/обновления. Значения транзакционного времени не могут относиться к будущему. Обычно транзакционное время предназначено для работы с блокировками и журналом откатов. </a:t>
            </a:r>
          </a:p>
          <a:p>
            <a:pPr marL="0" indent="360000" algn="just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Существуют и другие виды времени. Например, время, используемое для контроля исполнительской дисциплины. </a:t>
            </a:r>
          </a:p>
        </p:txBody>
      </p:sp>
    </p:spTree>
    <p:extLst>
      <p:ext uri="{BB962C8B-B14F-4D97-AF65-F5344CB8AC3E}">
        <p14:creationId xmlns:p14="http://schemas.microsoft.com/office/powerpoint/2010/main" val="25297655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О логике </a:t>
            </a:r>
            <a:r>
              <a:rPr lang="ru-RU" altLang="ru-RU" sz="2000" b="1" dirty="0" err="1">
                <a:solidFill>
                  <a:srgbClr val="CE2816"/>
                </a:solidFill>
              </a:rPr>
              <a:t>Прайора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/>
              <p:nvPr/>
            </p:nvSpPr>
            <p:spPr>
              <a:xfrm>
                <a:off x="1204565" y="461651"/>
                <a:ext cx="6624736" cy="4093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Темпоральные логики  это модальные логики, получаемые добавление в модальные логики высказываний новых символов, отражающих свойства времени.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Так, в логике будущего предложенной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Прайором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, вводится новый символ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(будет) и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(всегда будет).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Для любой формулы </a:t>
                </a:r>
                <a14:m>
                  <m:oMath xmlns:m="http://schemas.openxmlformats.org/officeDocument/2006/math">
                    <m:r>
                      <a:rPr lang="el-GR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формула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l-GR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интерпретируется как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будет </a:t>
                </a:r>
                <a14:m>
                  <m:oMath xmlns:m="http://schemas.openxmlformats.org/officeDocument/2006/math">
                    <m:r>
                      <a:rPr lang="el-GR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Формула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l-GR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l-GR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понимается как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 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всегда будет </a:t>
                </a:r>
                <a14:m>
                  <m:oMath xmlns:m="http://schemas.openxmlformats.org/officeDocument/2006/math">
                    <m:r>
                      <a:rPr lang="el-GR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Эти формулы связаны аксиомой: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en-US" altLang="ru-RU" sz="1400" b="1" dirty="0">
                    <a:solidFill>
                      <a:schemeClr val="tx1"/>
                    </a:solidFill>
                  </a:rPr>
                  <a:t>├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l-GR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acc>
                      <m:accPr>
                        <m:chr m:val="̅"/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</m:acc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К исчислению высказываний добавляются аксиомы: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  <m:r>
                          <a:rPr lang="el-GR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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l-GR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𝝍</m:t>
                        </m:r>
                      </m:e>
                    </m:d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l-GR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l-GR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ru-RU" sz="14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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l-GR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𝝍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𝑭𝑭</m:t>
                    </m:r>
                    <m:r>
                      <a:rPr lang="el-GR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altLang="ru-RU" sz="1400" b="1" dirty="0">
                    <a:solidFill>
                      <a:schemeClr val="tx1"/>
                    </a:solidFill>
                  </a:rPr>
                  <a:t>├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l-GR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endParaRPr lang="en-US" altLang="ru-RU" sz="1400" b="1" dirty="0">
                  <a:solidFill>
                    <a:schemeClr val="tx1"/>
                  </a:solidFill>
                </a:endParaRP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и дополнительные правила вывода.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Возможность и необходимость связаны с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соотношениями: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◊</m:t>
                    </m:r>
                    <m:r>
                      <a:rPr lang="el-GR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l-GR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el-GR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⋁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l-GR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l-GR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,  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□</m:t>
                    </m:r>
                    <m:r>
                      <a:rPr lang="el-GR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l-GR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el-GR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l-GR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E76868-EAF5-4715-8F37-7A71D3C31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565" y="461651"/>
                <a:ext cx="6624736" cy="4093428"/>
              </a:xfrm>
              <a:prstGeom prst="rect">
                <a:avLst/>
              </a:prstGeom>
              <a:blipFill>
                <a:blip r:embed="rId2"/>
                <a:stretch>
                  <a:fillRect l="-276" t="-298" r="-368" b="-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795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Заключение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77686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Итак, на довольно примитивном, но достаточном для наших целей уровне, изучены: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исчисления вообще;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исчисления на кортежах и доменах.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На практических занятиях в </a:t>
            </a:r>
            <a:r>
              <a:rPr lang="en-US" altLang="ru-RU" sz="1400" dirty="0" err="1">
                <a:solidFill>
                  <a:srgbClr val="000099"/>
                </a:solidFill>
              </a:rPr>
              <a:t>WinRDBI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вы должны были обнаружить, как много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важных особенностей запросов не могут быть выражены в изученных исчислениях.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Остаётся сделать почти очевидный вывод о необходимости расширения языков. Вопрос в том, как это сделать, какие расширения обеспечат языку жизнеспособность, можно ли как то расширить базисную теорию и на её основе развивать язык?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оставшейся части курса мы не ставим задачу указать пути расширения теории. Мы просто рассмотрим версии языков </a:t>
            </a:r>
            <a:r>
              <a:rPr lang="en-US" altLang="ru-RU" sz="1400" dirty="0">
                <a:solidFill>
                  <a:srgbClr val="000099"/>
                </a:solidFill>
              </a:rPr>
              <a:t>SQL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dirty="0">
                <a:solidFill>
                  <a:srgbClr val="000099"/>
                </a:solidFill>
              </a:rPr>
              <a:t>QBE</a:t>
            </a:r>
            <a:r>
              <a:rPr lang="ru-RU" altLang="ru-RU" sz="1400" dirty="0">
                <a:solidFill>
                  <a:srgbClr val="000099"/>
                </a:solidFill>
              </a:rPr>
              <a:t>, основанных, соответственно, на исчислениях на кортежах и доменах, но существенно пополненных средствами, выходящими за рамки этих исчислений, и увидим как при таком расширении растёт мощность языка.</a:t>
            </a:r>
          </a:p>
        </p:txBody>
      </p:sp>
    </p:spTree>
    <p:extLst>
      <p:ext uri="{BB962C8B-B14F-4D97-AF65-F5344CB8AC3E}">
        <p14:creationId xmlns:p14="http://schemas.microsoft.com/office/powerpoint/2010/main" val="30191108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Основные понятия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pic>
        <p:nvPicPr>
          <p:cNvPr id="5" name="Picture 5" descr="Лек8_1">
            <a:extLst>
              <a:ext uri="{FF2B5EF4-FFF2-40B4-BE49-F238E27FC236}">
                <a16:creationId xmlns:a16="http://schemas.microsoft.com/office/drawing/2014/main" id="{ED62ABE0-C339-47E0-8506-CA7CA76E4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66" y="1052379"/>
            <a:ext cx="7423268" cy="303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4C356D-D0BD-48F6-A0CD-B24D11C2CA9D}"/>
              </a:ext>
            </a:extLst>
          </p:cNvPr>
          <p:cNvSpPr txBox="1"/>
          <p:nvPr/>
        </p:nvSpPr>
        <p:spPr>
          <a:xfrm>
            <a:off x="2951820" y="493673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1800" dirty="0">
                <a:solidFill>
                  <a:srgbClr val="000099"/>
                </a:solidFill>
              </a:rPr>
              <a:t>Язык реляционной алгебры.</a:t>
            </a:r>
            <a:endParaRPr lang="ru-RU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814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Основные понятия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pic>
        <p:nvPicPr>
          <p:cNvPr id="6" name="Picture 5" descr="Лек8_2">
            <a:extLst>
              <a:ext uri="{FF2B5EF4-FFF2-40B4-BE49-F238E27FC236}">
                <a16:creationId xmlns:a16="http://schemas.microsoft.com/office/drawing/2014/main" id="{DEFDE1B6-24F8-45CF-8C58-DA238074F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732" y="578136"/>
            <a:ext cx="4824536" cy="398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382757-0052-4681-B457-32B27F707227}"/>
              </a:ext>
            </a:extLst>
          </p:cNvPr>
          <p:cNvSpPr txBox="1"/>
          <p:nvPr/>
        </p:nvSpPr>
        <p:spPr>
          <a:xfrm>
            <a:off x="665820" y="543953"/>
            <a:ext cx="14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1800" dirty="0">
                <a:solidFill>
                  <a:srgbClr val="000099"/>
                </a:solidFill>
              </a:rPr>
              <a:t>Исчисления</a:t>
            </a:r>
            <a:endParaRPr lang="ru-RU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767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Основные понятия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pic>
        <p:nvPicPr>
          <p:cNvPr id="5" name="Picture 5" descr="Лек8_3">
            <a:extLst>
              <a:ext uri="{FF2B5EF4-FFF2-40B4-BE49-F238E27FC236}">
                <a16:creationId xmlns:a16="http://schemas.microsoft.com/office/drawing/2014/main" id="{062D0958-D880-4CD9-9261-B6255516F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66812"/>
            <a:ext cx="5616624" cy="380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1AA8F6-6CE4-4C75-8EDE-136D9F0F18AD}"/>
              </a:ext>
            </a:extLst>
          </p:cNvPr>
          <p:cNvSpPr txBox="1"/>
          <p:nvPr/>
        </p:nvSpPr>
        <p:spPr>
          <a:xfrm>
            <a:off x="755576" y="627534"/>
            <a:ext cx="24482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1800" dirty="0">
                <a:solidFill>
                  <a:srgbClr val="000099"/>
                </a:solidFill>
              </a:rPr>
              <a:t>Исчисления на кортежах и доменах</a:t>
            </a:r>
            <a:endParaRPr lang="ru-RU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303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Словарь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6A9283EB-6FC4-4911-BFA2-2515C8464835}"/>
                  </a:ext>
                </a:extLst>
              </p:cNvPr>
              <p:cNvSpPr/>
              <p:nvPr/>
            </p:nvSpPr>
            <p:spPr>
              <a:xfrm>
                <a:off x="827584" y="461651"/>
                <a:ext cx="7128792" cy="1600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buFontTx/>
                  <a:buNone/>
                </a:pPr>
                <a:r>
                  <a:rPr lang="ru-RU" altLang="ru-RU" sz="1400" b="1" dirty="0">
                    <a:solidFill>
                      <a:srgbClr val="000099"/>
                    </a:solidFill>
                  </a:rPr>
                  <a:t>Исчисление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это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дедуктивная система, т.е. способ задания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множества путем указания исходных элементов (аксиом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исчисления) и правил вывода, каждое из которых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описывает, как строить новые элементы из исходных и уже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построенных. Выводом в исчислении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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называется такое линейно упорядоченное множество, что всякий его элемент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𝑷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является либо аксиомой исчисления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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, либо заключением применения какого-либо принадлежащего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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правила вывода, причем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все посылки этого применения предшествуют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 выводе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.”</a:t>
                </a:r>
                <a:endParaRPr lang="ru-RU" altLang="ru-RU" sz="1400" b="1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6A9283EB-6FC4-4911-BFA2-2515C8464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61651"/>
                <a:ext cx="7128792" cy="1600438"/>
              </a:xfrm>
              <a:prstGeom prst="rect">
                <a:avLst/>
              </a:prstGeom>
              <a:blipFill>
                <a:blip r:embed="rId2"/>
                <a:stretch>
                  <a:fillRect l="-257" t="-763" r="-257" b="-30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8158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2067694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4000" b="1" dirty="0">
                <a:solidFill>
                  <a:schemeClr val="tx1"/>
                </a:solidFill>
              </a:rPr>
              <a:t>Спасибо за внимание</a:t>
            </a:r>
          </a:p>
          <a:p>
            <a:r>
              <a:rPr lang="ru-RU" sz="2000" b="1" dirty="0">
                <a:solidFill>
                  <a:srgbClr val="0000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20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Пример сочетания двух языков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75ECC37-059B-4879-8861-63E49BE39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715" y="1563638"/>
            <a:ext cx="3905994" cy="3024337"/>
          </a:xfrm>
          <a:prstGeom prst="rect">
            <a:avLst/>
          </a:prstGeom>
          <a:solidFill>
            <a:srgbClr val="F4FE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200" dirty="0">
                <a:solidFill>
                  <a:srgbClr val="000000"/>
                </a:solidFill>
              </a:rPr>
              <a:t>&lt;HTML&gt;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200" dirty="0">
                <a:solidFill>
                  <a:srgbClr val="000000"/>
                </a:solidFill>
              </a:rPr>
              <a:t>&lt;HEAD&gt;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200" dirty="0">
                <a:solidFill>
                  <a:srgbClr val="000000"/>
                </a:solidFill>
              </a:rPr>
              <a:t>&lt;TITLE&gt; </a:t>
            </a:r>
            <a:r>
              <a:rPr lang="en-US" altLang="ru-RU" sz="1200" dirty="0" err="1">
                <a:solidFill>
                  <a:srgbClr val="000000"/>
                </a:solidFill>
              </a:rPr>
              <a:t>Пример</a:t>
            </a:r>
            <a:r>
              <a:rPr lang="en-US" altLang="ru-RU" sz="1200" dirty="0">
                <a:solidFill>
                  <a:srgbClr val="000000"/>
                </a:solidFill>
              </a:rPr>
              <a:t>  JSP &lt;/TITLE&gt; </a:t>
            </a:r>
            <a:r>
              <a:rPr lang="ru-RU" altLang="ru-RU" sz="1200" dirty="0">
                <a:solidFill>
                  <a:srgbClr val="000000"/>
                </a:solidFill>
              </a:rPr>
              <a:t>		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solidFill>
                  <a:srgbClr val="000000"/>
                </a:solidFill>
              </a:rPr>
              <a:t>&lt;/</a:t>
            </a:r>
            <a:r>
              <a:rPr lang="en-US" altLang="ru-RU" sz="1200" dirty="0">
                <a:solidFill>
                  <a:srgbClr val="000000"/>
                </a:solidFill>
              </a:rPr>
              <a:t>HEAD</a:t>
            </a:r>
            <a:r>
              <a:rPr lang="ru-RU" altLang="ru-RU" sz="12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solidFill>
                  <a:srgbClr val="000000"/>
                </a:solidFill>
              </a:rPr>
              <a:t>&lt;</a:t>
            </a:r>
            <a:r>
              <a:rPr lang="en-US" altLang="ru-RU" sz="1200" dirty="0">
                <a:solidFill>
                  <a:srgbClr val="000000"/>
                </a:solidFill>
              </a:rPr>
              <a:t>BODY</a:t>
            </a:r>
            <a:r>
              <a:rPr lang="ru-RU" altLang="ru-RU" sz="12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solidFill>
                  <a:srgbClr val="000000"/>
                </a:solidFill>
              </a:rPr>
              <a:t>&lt;</a:t>
            </a:r>
            <a:r>
              <a:rPr lang="en-US" altLang="ru-RU" sz="1200" dirty="0">
                <a:solidFill>
                  <a:srgbClr val="000000"/>
                </a:solidFill>
              </a:rPr>
              <a:t>H</a:t>
            </a:r>
            <a:r>
              <a:rPr lang="ru-RU" altLang="ru-RU" sz="1200" dirty="0">
                <a:solidFill>
                  <a:srgbClr val="000000"/>
                </a:solidFill>
              </a:rPr>
              <a:t>2&gt; Выражение и </a:t>
            </a:r>
            <a:r>
              <a:rPr lang="ru-RU" altLang="ru-RU" sz="1200" dirty="0" err="1">
                <a:solidFill>
                  <a:srgbClr val="000000"/>
                </a:solidFill>
              </a:rPr>
              <a:t>скриплет</a:t>
            </a:r>
            <a:r>
              <a:rPr lang="ru-RU" altLang="ru-RU" sz="1200" dirty="0">
                <a:solidFill>
                  <a:srgbClr val="000000"/>
                </a:solidFill>
              </a:rPr>
              <a:t> </a:t>
            </a:r>
            <a:r>
              <a:rPr lang="en-US" altLang="ru-RU" sz="1200" dirty="0">
                <a:solidFill>
                  <a:srgbClr val="000000"/>
                </a:solidFill>
              </a:rPr>
              <a:t>JSP</a:t>
            </a:r>
            <a:r>
              <a:rPr lang="ru-RU" altLang="ru-RU" sz="1200" dirty="0">
                <a:solidFill>
                  <a:srgbClr val="000000"/>
                </a:solidFill>
              </a:rPr>
              <a:t> &lt;/</a:t>
            </a:r>
            <a:r>
              <a:rPr lang="en-US" altLang="ru-RU" sz="1200" dirty="0">
                <a:solidFill>
                  <a:srgbClr val="000000"/>
                </a:solidFill>
              </a:rPr>
              <a:t>H</a:t>
            </a:r>
            <a:r>
              <a:rPr lang="ru-RU" altLang="ru-RU" sz="1200" dirty="0">
                <a:solidFill>
                  <a:srgbClr val="000000"/>
                </a:solidFill>
              </a:rPr>
              <a:t>2&gt;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solidFill>
                  <a:srgbClr val="000000"/>
                </a:solidFill>
              </a:rPr>
              <a:t>&lt;</a:t>
            </a:r>
            <a:r>
              <a:rPr lang="en-US" altLang="ru-RU" sz="1200" dirty="0">
                <a:solidFill>
                  <a:srgbClr val="000000"/>
                </a:solidFill>
              </a:rPr>
              <a:t>UL</a:t>
            </a:r>
            <a:r>
              <a:rPr lang="ru-RU" altLang="ru-RU" sz="12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solidFill>
                  <a:srgbClr val="000000"/>
                </a:solidFill>
              </a:rPr>
              <a:t>&lt;</a:t>
            </a:r>
            <a:r>
              <a:rPr lang="en-US" altLang="ru-RU" sz="1200" dirty="0">
                <a:solidFill>
                  <a:srgbClr val="000000"/>
                </a:solidFill>
              </a:rPr>
              <a:t>LI</a:t>
            </a:r>
            <a:r>
              <a:rPr lang="ru-RU" altLang="ru-RU" sz="1200" dirty="0">
                <a:solidFill>
                  <a:srgbClr val="000000"/>
                </a:solidFill>
              </a:rPr>
              <a:t>&gt; Дата и время: </a:t>
            </a:r>
            <a:r>
              <a:rPr lang="ru-RU" altLang="ru-RU" sz="1200" b="1" dirty="0">
                <a:solidFill>
                  <a:srgbClr val="000000"/>
                </a:solidFill>
              </a:rPr>
              <a:t>&lt;%= </a:t>
            </a:r>
            <a:r>
              <a:rPr lang="en-US" altLang="ru-RU" sz="1200" b="1" dirty="0">
                <a:solidFill>
                  <a:srgbClr val="000000"/>
                </a:solidFill>
              </a:rPr>
              <a:t>new java</a:t>
            </a:r>
            <a:r>
              <a:rPr lang="ru-RU" altLang="ru-RU" sz="1200" b="1" dirty="0">
                <a:solidFill>
                  <a:srgbClr val="000000"/>
                </a:solidFill>
              </a:rPr>
              <a:t>.</a:t>
            </a:r>
            <a:r>
              <a:rPr lang="en-US" altLang="ru-RU" sz="1200" b="1" dirty="0">
                <a:solidFill>
                  <a:srgbClr val="000000"/>
                </a:solidFill>
              </a:rPr>
              <a:t>util</a:t>
            </a:r>
            <a:r>
              <a:rPr lang="ru-RU" altLang="ru-RU" sz="1200" b="1" dirty="0">
                <a:solidFill>
                  <a:srgbClr val="000000"/>
                </a:solidFill>
              </a:rPr>
              <a:t>.</a:t>
            </a:r>
            <a:r>
              <a:rPr lang="en-US" altLang="ru-RU" sz="1200" b="1" dirty="0">
                <a:solidFill>
                  <a:srgbClr val="000000"/>
                </a:solidFill>
              </a:rPr>
              <a:t>Date</a:t>
            </a:r>
            <a:r>
              <a:rPr lang="ru-RU" altLang="ru-RU" sz="1200" b="1" dirty="0">
                <a:solidFill>
                  <a:srgbClr val="000000"/>
                </a:solidFill>
              </a:rPr>
              <a:t>() %&gt;</a:t>
            </a:r>
            <a:endParaRPr lang="en-US" altLang="ru-RU" sz="12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200" dirty="0">
                <a:solidFill>
                  <a:srgbClr val="000000"/>
                </a:solidFill>
              </a:rPr>
              <a:t>&lt;LI&gt;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200" b="1" dirty="0">
                <a:solidFill>
                  <a:srgbClr val="000000"/>
                </a:solidFill>
              </a:rPr>
              <a:t>&lt;%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200" b="1" dirty="0">
                <a:solidFill>
                  <a:srgbClr val="000000"/>
                </a:solidFill>
              </a:rPr>
              <a:t>Date </a:t>
            </a:r>
            <a:r>
              <a:rPr lang="en-US" altLang="ru-RU" sz="1200" b="1" dirty="0" err="1">
                <a:solidFill>
                  <a:srgbClr val="000000"/>
                </a:solidFill>
              </a:rPr>
              <a:t>hDate</a:t>
            </a:r>
            <a:r>
              <a:rPr lang="en-US" altLang="ru-RU" sz="1200" b="1" dirty="0">
                <a:solidFill>
                  <a:srgbClr val="000000"/>
                </a:solidFill>
              </a:rPr>
              <a:t> = new </a:t>
            </a:r>
            <a:r>
              <a:rPr lang="en-US" altLang="ru-RU" sz="1200" b="1" dirty="0" err="1">
                <a:solidFill>
                  <a:srgbClr val="000000"/>
                </a:solidFill>
              </a:rPr>
              <a:t>java.util.Date</a:t>
            </a:r>
            <a:r>
              <a:rPr lang="en-US" altLang="ru-RU" sz="1200" b="1" dirty="0">
                <a:solidFill>
                  <a:srgbClr val="000000"/>
                </a:solidFill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200" b="1" dirty="0">
                <a:solidFill>
                  <a:srgbClr val="000000"/>
                </a:solidFill>
              </a:rPr>
              <a:t>out</a:t>
            </a:r>
            <a:r>
              <a:rPr lang="ru-RU" altLang="ru-RU" sz="1200" b="1" dirty="0">
                <a:solidFill>
                  <a:srgbClr val="000000"/>
                </a:solidFill>
              </a:rPr>
              <a:t>.</a:t>
            </a:r>
            <a:r>
              <a:rPr lang="en-US" altLang="ru-RU" sz="1200" b="1" dirty="0" err="1">
                <a:solidFill>
                  <a:srgbClr val="000000"/>
                </a:solidFill>
              </a:rPr>
              <a:t>println</a:t>
            </a:r>
            <a:r>
              <a:rPr lang="ru-RU" altLang="ru-RU" sz="1200" b="1" dirty="0">
                <a:solidFill>
                  <a:srgbClr val="000000"/>
                </a:solidFill>
              </a:rPr>
              <a:t>("Дата и время: "+</a:t>
            </a:r>
            <a:r>
              <a:rPr lang="en-US" altLang="ru-RU" sz="1200" b="1" dirty="0" err="1">
                <a:solidFill>
                  <a:srgbClr val="000000"/>
                </a:solidFill>
              </a:rPr>
              <a:t>hDate</a:t>
            </a:r>
            <a:r>
              <a:rPr lang="ru-RU" altLang="ru-RU" sz="1200" b="1" dirty="0">
                <a:solidFill>
                  <a:srgbClr val="000000"/>
                </a:solidFill>
              </a:rPr>
              <a:t>);</a:t>
            </a:r>
            <a:endParaRPr lang="en-US" altLang="ru-RU" sz="12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200" b="1" dirty="0">
                <a:solidFill>
                  <a:srgbClr val="000000"/>
                </a:solidFill>
              </a:rPr>
              <a:t>%&gt;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200" dirty="0">
                <a:solidFill>
                  <a:srgbClr val="000000"/>
                </a:solidFill>
              </a:rPr>
              <a:t>&lt;/UL&gt;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200" dirty="0">
                <a:solidFill>
                  <a:srgbClr val="000000"/>
                </a:solidFill>
              </a:rPr>
              <a:t>&lt;/BODY&gt;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200" dirty="0">
                <a:solidFill>
                  <a:srgbClr val="000000"/>
                </a:solidFill>
              </a:rPr>
              <a:t>&lt;/HTML&gt;</a:t>
            </a:r>
            <a:r>
              <a:rPr lang="ru-RU" altLang="ru-RU" sz="12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0F9F7FF-3536-4F8B-B498-B21D0CB95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218" y="3282055"/>
            <a:ext cx="1133723" cy="288107"/>
          </a:xfrm>
          <a:prstGeom prst="wedgeRoundRectCallout">
            <a:avLst>
              <a:gd name="adj1" fmla="val -59125"/>
              <a:gd name="adj2" fmla="val -11702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solidFill>
                  <a:srgbClr val="000000"/>
                </a:solidFill>
              </a:rPr>
              <a:t>Выражение</a:t>
            </a: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6F8B7AEF-AC6B-46EC-A2B2-C141AA88B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376" y="1244873"/>
            <a:ext cx="1638672" cy="542031"/>
          </a:xfrm>
          <a:prstGeom prst="wedgeRoundRectCallout">
            <a:avLst>
              <a:gd name="adj1" fmla="val -21417"/>
              <a:gd name="adj2" fmla="val 40685"/>
              <a:gd name="adj3" fmla="val 16667"/>
            </a:avLst>
          </a:prstGeom>
          <a:solidFill>
            <a:srgbClr val="F5FAF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00"/>
                </a:solidFill>
              </a:rPr>
              <a:t>Текст серверной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00"/>
                </a:solidFill>
              </a:rPr>
              <a:t>страницы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2C78C3E6-32BA-47B7-B449-9532808A4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712" y="4011910"/>
            <a:ext cx="989831" cy="288106"/>
          </a:xfrm>
          <a:prstGeom prst="wedgeRoundRectCallout">
            <a:avLst>
              <a:gd name="adj1" fmla="val -78468"/>
              <a:gd name="adj2" fmla="val -106718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 err="1">
                <a:solidFill>
                  <a:srgbClr val="000000"/>
                </a:solidFill>
              </a:rPr>
              <a:t>Скриптлет</a:t>
            </a:r>
            <a:endParaRPr lang="ru-RU" altLang="ru-RU" sz="1200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060516-CFB6-4F49-B7EF-8F8CDF14D9FD}"/>
              </a:ext>
            </a:extLst>
          </p:cNvPr>
          <p:cNvSpPr txBox="1"/>
          <p:nvPr/>
        </p:nvSpPr>
        <p:spPr>
          <a:xfrm>
            <a:off x="811715" y="466102"/>
            <a:ext cx="736068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серверных страницах (</a:t>
            </a:r>
            <a:r>
              <a:rPr lang="en-US" altLang="ru-RU" sz="1400" dirty="0">
                <a:solidFill>
                  <a:srgbClr val="000099"/>
                </a:solidFill>
              </a:rPr>
              <a:t>ASP, JSP, CSP</a:t>
            </a:r>
            <a:r>
              <a:rPr lang="ru-RU" altLang="ru-RU" sz="1400" dirty="0">
                <a:solidFill>
                  <a:srgbClr val="000099"/>
                </a:solidFill>
              </a:rPr>
              <a:t>)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 текст на одном языке,  например </a:t>
            </a:r>
            <a:r>
              <a:rPr lang="en-US" altLang="ru-RU" sz="1400" dirty="0">
                <a:solidFill>
                  <a:srgbClr val="000099"/>
                </a:solidFill>
              </a:rPr>
              <a:t>HTML, </a:t>
            </a:r>
            <a:r>
              <a:rPr lang="ru-RU" altLang="ru-RU" sz="1400" dirty="0">
                <a:solidFill>
                  <a:srgbClr val="000099"/>
                </a:solidFill>
              </a:rPr>
              <a:t>можно вставлять </a:t>
            </a:r>
            <a:r>
              <a:rPr lang="ru-RU" altLang="ru-RU" sz="1400" dirty="0" err="1">
                <a:solidFill>
                  <a:srgbClr val="000099"/>
                </a:solidFill>
              </a:rPr>
              <a:t>скриптлеты</a:t>
            </a:r>
            <a:r>
              <a:rPr lang="ru-RU" altLang="ru-RU" sz="1400" dirty="0">
                <a:solidFill>
                  <a:srgbClr val="000099"/>
                </a:solidFill>
              </a:rPr>
              <a:t> – тексты на другом языке. </a:t>
            </a:r>
          </a:p>
          <a:p>
            <a:pPr eaLnBrk="1" hangingPunct="1">
              <a:buFontTx/>
              <a:buNone/>
            </a:pPr>
            <a:r>
              <a:rPr lang="ru-RU" altLang="ru-RU" sz="1400" b="1" u="sng" dirty="0"/>
              <a:t>Пример</a:t>
            </a:r>
            <a:r>
              <a:rPr lang="en-US" altLang="ru-RU" sz="1400" b="1" dirty="0"/>
              <a:t>: </a:t>
            </a:r>
            <a:r>
              <a:rPr lang="en-US" altLang="ru-RU" sz="1400" dirty="0">
                <a:solidFill>
                  <a:srgbClr val="000099"/>
                </a:solidFill>
              </a:rPr>
              <a:t>JSP (Java Server Pages)</a:t>
            </a:r>
            <a:r>
              <a:rPr lang="ru-RU" altLang="ru-RU" sz="1400" dirty="0">
                <a:solidFill>
                  <a:srgbClr val="000099"/>
                </a:solidFill>
              </a:rPr>
              <a:t>. Вмещающий текст на </a:t>
            </a:r>
            <a:r>
              <a:rPr lang="en-US" altLang="ru-RU" sz="1400" dirty="0">
                <a:solidFill>
                  <a:srgbClr val="000099"/>
                </a:solidFill>
              </a:rPr>
              <a:t>HTML</a:t>
            </a:r>
            <a:r>
              <a:rPr lang="ru-RU" altLang="ru-RU" sz="1400" dirty="0">
                <a:solidFill>
                  <a:srgbClr val="000099"/>
                </a:solidFill>
              </a:rPr>
              <a:t>, а вставки (выражения,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322C9-1DF7-4CAE-B76B-F1EF3FC5257D}"/>
              </a:ext>
            </a:extLst>
          </p:cNvPr>
          <p:cNvSpPr txBox="1"/>
          <p:nvPr/>
        </p:nvSpPr>
        <p:spPr>
          <a:xfrm>
            <a:off x="4717709" y="1131590"/>
            <a:ext cx="323866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1400" dirty="0" err="1">
                <a:solidFill>
                  <a:srgbClr val="000099"/>
                </a:solidFill>
              </a:rPr>
              <a:t>скриптлеты</a:t>
            </a:r>
            <a:r>
              <a:rPr lang="ru-RU" altLang="ru-RU" sz="1400" dirty="0">
                <a:solidFill>
                  <a:srgbClr val="000099"/>
                </a:solidFill>
              </a:rPr>
              <a:t>, объявления) на </a:t>
            </a:r>
            <a:r>
              <a:rPr lang="en-US" altLang="ru-RU" sz="1400" dirty="0">
                <a:solidFill>
                  <a:srgbClr val="000099"/>
                </a:solidFill>
              </a:rPr>
              <a:t>Java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Выражение вставляет вычисляемое значение непосредственно в формируемую </a:t>
            </a:r>
            <a:r>
              <a:rPr lang="en-US" altLang="ru-RU" sz="1400" dirty="0">
                <a:solidFill>
                  <a:srgbClr val="000099"/>
                </a:solidFill>
              </a:rPr>
              <a:t>HTML</a:t>
            </a:r>
            <a:r>
              <a:rPr lang="ru-RU" altLang="ru-RU" sz="1400" dirty="0">
                <a:solidFill>
                  <a:srgbClr val="000099"/>
                </a:solidFill>
              </a:rPr>
              <a:t>-страницу. </a:t>
            </a:r>
            <a:r>
              <a:rPr lang="ru-RU" altLang="ru-RU" sz="1400" dirty="0" err="1">
                <a:solidFill>
                  <a:srgbClr val="000099"/>
                </a:solidFill>
              </a:rPr>
              <a:t>Скриптлет</a:t>
            </a:r>
            <a:r>
              <a:rPr lang="ru-RU" altLang="ru-RU" sz="1400" dirty="0">
                <a:solidFill>
                  <a:srgbClr val="000099"/>
                </a:solidFill>
              </a:rPr>
              <a:t> даёт часть кода для формируемого метода серверной страницы.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8489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1C7A8-C1BE-46BD-93DB-57EC8CDE5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1469231"/>
            <a:ext cx="7772400" cy="1102519"/>
          </a:xfrm>
        </p:spPr>
        <p:txBody>
          <a:bodyPr/>
          <a:lstStyle/>
          <a:p>
            <a:r>
              <a:rPr lang="ru-RU" altLang="ru-RU" sz="4000" dirty="0">
                <a:solidFill>
                  <a:srgbClr val="CE2816"/>
                </a:solidFill>
              </a:rPr>
              <a:t>Ограниченность языка запросов реляционной алгебры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87742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Ограниченность языка реляционной алгебры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755576" y="461651"/>
            <a:ext cx="738082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Перечислим некоторые типы запросов, </a:t>
            </a:r>
            <a:r>
              <a:rPr lang="ru-RU" altLang="ru-RU" sz="1400" i="1" dirty="0"/>
              <a:t>не выразимых </a:t>
            </a:r>
            <a:r>
              <a:rPr lang="ru-RU" altLang="ru-RU" sz="1400" dirty="0">
                <a:solidFill>
                  <a:srgbClr val="000099"/>
                </a:solidFill>
              </a:rPr>
              <a:t>средствами реляционной алгебры: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запросы, требующие дать в ответе список отношений и/или атрибутов, удовлетворяющих определенным условиям (например,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в каких отношениях имеется атрибут </a:t>
            </a:r>
            <a:r>
              <a:rPr lang="en-US" altLang="ru-RU" sz="1400" dirty="0" err="1">
                <a:solidFill>
                  <a:srgbClr val="000099"/>
                </a:solidFill>
              </a:rPr>
              <a:t>sal</a:t>
            </a:r>
            <a:r>
              <a:rPr lang="en-US" altLang="ru-RU" sz="1400" dirty="0">
                <a:solidFill>
                  <a:srgbClr val="000099"/>
                </a:solidFill>
              </a:rPr>
              <a:t>?”</a:t>
            </a:r>
            <a:r>
              <a:rPr lang="ru-RU" altLang="ru-RU" sz="1400" dirty="0">
                <a:solidFill>
                  <a:srgbClr val="000099"/>
                </a:solidFill>
              </a:rPr>
              <a:t>); 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запросы, требующие построения транзитивного замыкания отношений.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Запросы первого типа требуют использования языков, основанных на логике предикатов второго порядка, у которых кванторы могут навешиваться не только на переменные, как у языков первого порядка, но и на имена предикатов. Позже уточним, что с реляционной алгеброй связана только логика предикатов первого порядка. Тем не менее, некоторые запросы 2-го порядка в существующих СУБД со словарём могут выполняться.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Типичный пример запроса второго типа будет рассмотрен позже. Станет понятно, что для записи такого запроса язык должен представлять рекурсию. В языке реляционной алгебры её нет.  </a:t>
            </a:r>
          </a:p>
        </p:txBody>
      </p:sp>
    </p:spTree>
    <p:extLst>
      <p:ext uri="{BB962C8B-B14F-4D97-AF65-F5344CB8AC3E}">
        <p14:creationId xmlns:p14="http://schemas.microsoft.com/office/powerpoint/2010/main" val="2594938383"/>
      </p:ext>
    </p:extLst>
  </p:cSld>
  <p:clrMapOvr>
    <a:masterClrMapping/>
  </p:clrMapOvr>
</p:sld>
</file>

<file path=ppt/theme/theme1.xml><?xml version="1.0" encoding="utf-8"?>
<a:theme xmlns:a="http://schemas.openxmlformats.org/drawingml/2006/main" name="1_По_умолчанию">
  <a:themeElements>
    <a:clrScheme name="1_По_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По_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По_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_оформление">
  <a:themeElements>
    <a:clrScheme name="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Спец_оформление">
  <a:themeElements>
    <a:clrScheme name="1_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TestMatIV_GGE</Template>
  <TotalTime>15373</TotalTime>
  <Words>7318</Words>
  <Application>Microsoft Office PowerPoint</Application>
  <PresentationFormat>Экран (16:9)</PresentationFormat>
  <Paragraphs>479</Paragraphs>
  <Slides>67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76" baseType="lpstr">
      <vt:lpstr>Arial</vt:lpstr>
      <vt:lpstr>Calibri</vt:lpstr>
      <vt:lpstr>Cambria Math</vt:lpstr>
      <vt:lpstr>Helvetica</vt:lpstr>
      <vt:lpstr>Times New Roman</vt:lpstr>
      <vt:lpstr>1_По_умолчанию</vt:lpstr>
      <vt:lpstr>Спец_оформление</vt:lpstr>
      <vt:lpstr>1_Спец_оформление</vt:lpstr>
      <vt:lpstr>Document</vt:lpstr>
      <vt:lpstr>Презентация PowerPoint</vt:lpstr>
      <vt:lpstr>Презентация PowerPoint</vt:lpstr>
      <vt:lpstr>Гипотеза лингвистической относительности и искусственные языки</vt:lpstr>
      <vt:lpstr>Презентация PowerPoint</vt:lpstr>
      <vt:lpstr>Презентация PowerPoint</vt:lpstr>
      <vt:lpstr>Презентация PowerPoint</vt:lpstr>
      <vt:lpstr>Презентация PowerPoint</vt:lpstr>
      <vt:lpstr>Ограниченность языка запросов реляционной алгебры</vt:lpstr>
      <vt:lpstr>Презентация PowerPoint</vt:lpstr>
      <vt:lpstr>Презентация PowerPoint</vt:lpstr>
      <vt:lpstr>Презентация PowerPoint</vt:lpstr>
      <vt:lpstr>Презентация PowerPoint</vt:lpstr>
      <vt:lpstr>Первый звонок на урок по неклассическим логикам  – отсутствующие значения</vt:lpstr>
      <vt:lpstr>Презентация PowerPoint</vt:lpstr>
      <vt:lpstr>Презентация PowerPoint</vt:lpstr>
      <vt:lpstr>Презентация PowerPoint</vt:lpstr>
      <vt:lpstr>Второй звонок на урок по неклассическим логикам –  темпоральные  данные</vt:lpstr>
      <vt:lpstr>Презентация PowerPoint</vt:lpstr>
      <vt:lpstr>Презентация PowerPoint</vt:lpstr>
      <vt:lpstr>Презентация PowerPoint</vt:lpstr>
      <vt:lpstr>Презентация PowerPoint</vt:lpstr>
      <vt:lpstr>Третий звонок на урок по неклассическим логикам –  расширение семантики данных</vt:lpstr>
      <vt:lpstr>Презентация PowerPoint</vt:lpstr>
      <vt:lpstr>Языки основанные на исчислениях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Модальные и темпоральные  данные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+++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Eremin</dc:creator>
  <cp:lastModifiedBy>Александр Александрович Евдокимов</cp:lastModifiedBy>
  <cp:revision>663</cp:revision>
  <dcterms:created xsi:type="dcterms:W3CDTF">2014-10-05T21:41:36Z</dcterms:created>
  <dcterms:modified xsi:type="dcterms:W3CDTF">2022-06-03T08:26:08Z</dcterms:modified>
</cp:coreProperties>
</file>