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78"/>
  </p:notesMasterIdLst>
  <p:handoutMasterIdLst>
    <p:handoutMasterId r:id="rId79"/>
  </p:handoutMasterIdLst>
  <p:sldIdLst>
    <p:sldId id="330" r:id="rId4"/>
    <p:sldId id="552" r:id="rId5"/>
    <p:sldId id="591" r:id="rId6"/>
    <p:sldId id="592" r:id="rId7"/>
    <p:sldId id="593" r:id="rId8"/>
    <p:sldId id="595" r:id="rId9"/>
    <p:sldId id="596" r:id="rId10"/>
    <p:sldId id="597" r:id="rId11"/>
    <p:sldId id="598" r:id="rId12"/>
    <p:sldId id="600" r:id="rId13"/>
    <p:sldId id="601" r:id="rId14"/>
    <p:sldId id="599" r:id="rId15"/>
    <p:sldId id="602" r:id="rId16"/>
    <p:sldId id="603" r:id="rId17"/>
    <p:sldId id="604" r:id="rId18"/>
    <p:sldId id="605" r:id="rId19"/>
    <p:sldId id="606" r:id="rId20"/>
    <p:sldId id="607" r:id="rId21"/>
    <p:sldId id="646" r:id="rId22"/>
    <p:sldId id="608" r:id="rId23"/>
    <p:sldId id="609" r:id="rId24"/>
    <p:sldId id="610" r:id="rId25"/>
    <p:sldId id="511" r:id="rId26"/>
    <p:sldId id="512" r:id="rId27"/>
    <p:sldId id="611" r:id="rId28"/>
    <p:sldId id="612" r:id="rId29"/>
    <p:sldId id="620" r:id="rId30"/>
    <p:sldId id="647" r:id="rId31"/>
    <p:sldId id="648" r:id="rId32"/>
    <p:sldId id="649" r:id="rId33"/>
    <p:sldId id="650" r:id="rId34"/>
    <p:sldId id="651" r:id="rId35"/>
    <p:sldId id="652" r:id="rId36"/>
    <p:sldId id="654" r:id="rId37"/>
    <p:sldId id="655" r:id="rId38"/>
    <p:sldId id="656" r:id="rId39"/>
    <p:sldId id="657" r:id="rId40"/>
    <p:sldId id="658" r:id="rId41"/>
    <p:sldId id="659" r:id="rId42"/>
    <p:sldId id="660" r:id="rId43"/>
    <p:sldId id="661" r:id="rId44"/>
    <p:sldId id="662" r:id="rId45"/>
    <p:sldId id="663" r:id="rId46"/>
    <p:sldId id="664" r:id="rId47"/>
    <p:sldId id="665" r:id="rId48"/>
    <p:sldId id="667" r:id="rId49"/>
    <p:sldId id="668" r:id="rId50"/>
    <p:sldId id="669" r:id="rId51"/>
    <p:sldId id="670" r:id="rId52"/>
    <p:sldId id="671" r:id="rId53"/>
    <p:sldId id="672" r:id="rId54"/>
    <p:sldId id="673" r:id="rId55"/>
    <p:sldId id="674" r:id="rId56"/>
    <p:sldId id="676" r:id="rId57"/>
    <p:sldId id="677" r:id="rId58"/>
    <p:sldId id="678" r:id="rId59"/>
    <p:sldId id="679" r:id="rId60"/>
    <p:sldId id="680" r:id="rId61"/>
    <p:sldId id="681" r:id="rId62"/>
    <p:sldId id="682" r:id="rId63"/>
    <p:sldId id="692" r:id="rId64"/>
    <p:sldId id="638" r:id="rId65"/>
    <p:sldId id="683" r:id="rId66"/>
    <p:sldId id="685" r:id="rId67"/>
    <p:sldId id="686" r:id="rId68"/>
    <p:sldId id="687" r:id="rId69"/>
    <p:sldId id="688" r:id="rId70"/>
    <p:sldId id="689" r:id="rId71"/>
    <p:sldId id="690" r:id="rId72"/>
    <p:sldId id="691" r:id="rId73"/>
    <p:sldId id="684" r:id="rId74"/>
    <p:sldId id="587" r:id="rId75"/>
    <p:sldId id="639" r:id="rId76"/>
    <p:sldId id="550" r:id="rId77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33CC33"/>
    <a:srgbClr val="9681AB"/>
    <a:srgbClr val="FFCD2D"/>
    <a:srgbClr val="EAD9B4"/>
    <a:srgbClr val="C89800"/>
    <a:srgbClr val="ABDB77"/>
    <a:srgbClr val="CC3300"/>
    <a:srgbClr val="E6AF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956923" y="4747632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Транзакции</a:t>
            </a:r>
            <a:r>
              <a:rPr lang="en-US" alt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базах данных</a:t>
            </a:r>
            <a:endParaRPr lang="ru-RU" sz="1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73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8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Транзакции</a:t>
            </a:r>
            <a:r>
              <a:rPr lang="en-US" alt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базах данных</a:t>
            </a:r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Свойства АСИД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3AB0B2ED-E574-4B1C-9752-CCC109E4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589" y="2066826"/>
            <a:ext cx="2305050" cy="1225550"/>
          </a:xfrm>
          <a:prstGeom prst="ellipse">
            <a:avLst/>
          </a:prstGeom>
          <a:gradFill rotWithShape="1">
            <a:gsLst>
              <a:gs pos="0">
                <a:srgbClr val="FFFF00">
                  <a:alpha val="79999"/>
                </a:srgbClr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свойства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Транзакции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FD77EB52-41BF-472C-BC82-2088878C4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60" y="520615"/>
            <a:ext cx="1821495" cy="11736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D581">
                  <a:alpha val="79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</a:rPr>
              <a:t>(</a:t>
            </a:r>
            <a:r>
              <a:rPr lang="ru-RU" altLang="ru-RU" sz="1800" b="1" dirty="0">
                <a:solidFill>
                  <a:schemeClr val="tx1"/>
                </a:solidFill>
              </a:rPr>
              <a:t>Атомарность</a:t>
            </a:r>
            <a:r>
              <a:rPr lang="en-US" altLang="ru-RU" sz="1800" b="1" dirty="0">
                <a:solidFill>
                  <a:schemeClr val="tx1"/>
                </a:solidFill>
              </a:rPr>
              <a:t>)</a:t>
            </a:r>
            <a:endParaRPr lang="ru-RU" altLang="ru-RU" sz="1800" b="1" dirty="0">
              <a:solidFill>
                <a:schemeClr val="tx1"/>
              </a:solidFill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8795125A-1DC1-40D2-8D3D-0D137C01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03" y="1548364"/>
            <a:ext cx="2592388" cy="1079500"/>
          </a:xfrm>
          <a:prstGeom prst="cloudCallout">
            <a:avLst>
              <a:gd name="adj1" fmla="val -27708"/>
              <a:gd name="adj2" fmla="val -37204"/>
            </a:avLst>
          </a:prstGeom>
          <a:solidFill>
            <a:srgbClr val="FFCC99">
              <a:alpha val="79999"/>
            </a:srgbClr>
          </a:solidFill>
          <a:ln w="158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 sz="1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Либо все выполняется, либо все не выполняется.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600" dirty="0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6989479D-AF42-4594-B593-7DF615E2C212}"/>
              </a:ext>
            </a:extLst>
          </p:cNvPr>
          <p:cNvSpPr>
            <a:spLocks noChangeArrowheads="1"/>
          </p:cNvSpPr>
          <p:nvPr/>
        </p:nvSpPr>
        <p:spPr bwMode="auto">
          <a:xfrm rot="1314652">
            <a:off x="3170592" y="1935411"/>
            <a:ext cx="792162" cy="431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518" y="6212"/>
                </a:moveTo>
                <a:cubicBezTo>
                  <a:pt x="13466" y="5360"/>
                  <a:pt x="12153" y="4895"/>
                  <a:pt x="10800" y="4895"/>
                </a:cubicBezTo>
                <a:cubicBezTo>
                  <a:pt x="7538" y="4895"/>
                  <a:pt x="4895" y="7538"/>
                  <a:pt x="489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3276" y="0"/>
                  <a:pt x="15677" y="850"/>
                  <a:pt x="17600" y="2410"/>
                </a:cubicBezTo>
                <a:lnTo>
                  <a:pt x="19300" y="312"/>
                </a:lnTo>
                <a:lnTo>
                  <a:pt x="20058" y="7552"/>
                </a:lnTo>
                <a:lnTo>
                  <a:pt x="12818" y="8310"/>
                </a:lnTo>
                <a:lnTo>
                  <a:pt x="14518" y="6212"/>
                </a:lnTo>
                <a:close/>
              </a:path>
            </a:pathLst>
          </a:custGeom>
          <a:solidFill>
            <a:srgbClr val="FFCC99"/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AC4466C3-E1B8-4F35-8478-63067399B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447" y="512287"/>
            <a:ext cx="2017712" cy="11736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D581">
                  <a:alpha val="79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tx1"/>
                </a:solidFill>
              </a:rPr>
              <a:t>Д</a:t>
            </a:r>
            <a:endParaRPr lang="en-US" altLang="ru-RU" sz="1800" b="1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</a:rPr>
              <a:t>(</a:t>
            </a:r>
            <a:r>
              <a:rPr lang="ru-RU" altLang="ru-RU" sz="1800" b="1" dirty="0">
                <a:solidFill>
                  <a:schemeClr val="tx1"/>
                </a:solidFill>
              </a:rPr>
              <a:t>Долговечность</a:t>
            </a:r>
            <a:r>
              <a:rPr lang="en-US" altLang="ru-RU" sz="1800" b="1" dirty="0">
                <a:solidFill>
                  <a:schemeClr val="tx1"/>
                </a:solidFill>
              </a:rPr>
              <a:t>)</a:t>
            </a:r>
            <a:endParaRPr lang="ru-RU" altLang="ru-RU" sz="1800" b="1" dirty="0">
              <a:solidFill>
                <a:schemeClr val="tx1"/>
              </a:solidFill>
            </a:endParaRP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9ACA7AB4-017F-4EE9-B4DA-07AB47AC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133" y="1494122"/>
            <a:ext cx="3096169" cy="1402536"/>
          </a:xfrm>
          <a:prstGeom prst="cloudCallout">
            <a:avLst>
              <a:gd name="adj1" fmla="val 19194"/>
              <a:gd name="adj2" fmla="val -41324"/>
            </a:avLst>
          </a:prstGeom>
          <a:solidFill>
            <a:srgbClr val="FFCC99">
              <a:alpha val="79999"/>
            </a:srgbClr>
          </a:solidFill>
          <a:ln w="158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Результаты работы транзакции должны сохраниться в базе, даже при сбое системы после завершения транзакции.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600" dirty="0"/>
          </a:p>
        </p:txBody>
      </p:sp>
      <p:sp>
        <p:nvSpPr>
          <p:cNvPr id="41" name="AutoShape 13">
            <a:extLst>
              <a:ext uri="{FF2B5EF4-FFF2-40B4-BE49-F238E27FC236}">
                <a16:creationId xmlns:a16="http://schemas.microsoft.com/office/drawing/2014/main" id="{791F6B86-E194-4A6F-BA7E-F64745786D10}"/>
              </a:ext>
            </a:extLst>
          </p:cNvPr>
          <p:cNvSpPr>
            <a:spLocks noChangeArrowheads="1"/>
          </p:cNvSpPr>
          <p:nvPr/>
        </p:nvSpPr>
        <p:spPr bwMode="auto">
          <a:xfrm rot="9465540" flipV="1">
            <a:off x="5041679" y="1968117"/>
            <a:ext cx="792162" cy="46842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518" y="6212"/>
                </a:moveTo>
                <a:cubicBezTo>
                  <a:pt x="13466" y="5360"/>
                  <a:pt x="12153" y="4895"/>
                  <a:pt x="10800" y="4895"/>
                </a:cubicBezTo>
                <a:cubicBezTo>
                  <a:pt x="7538" y="4895"/>
                  <a:pt x="4895" y="7538"/>
                  <a:pt x="489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3276" y="0"/>
                  <a:pt x="15677" y="850"/>
                  <a:pt x="17600" y="2410"/>
                </a:cubicBezTo>
                <a:lnTo>
                  <a:pt x="19300" y="312"/>
                </a:lnTo>
                <a:lnTo>
                  <a:pt x="20058" y="7552"/>
                </a:lnTo>
                <a:lnTo>
                  <a:pt x="12818" y="8310"/>
                </a:lnTo>
                <a:lnTo>
                  <a:pt x="14518" y="6212"/>
                </a:lnTo>
                <a:close/>
              </a:path>
            </a:pathLst>
          </a:custGeom>
          <a:solidFill>
            <a:srgbClr val="FFCC99"/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id="{3ECD98E3-6B0E-4F5D-ACF5-9BBBF2952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14" y="2754258"/>
            <a:ext cx="2302470" cy="11736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D581">
                  <a:alpha val="79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tx1"/>
                </a:solidFill>
              </a:rPr>
              <a:t>С</a:t>
            </a:r>
            <a:endParaRPr lang="en-US" altLang="ru-RU" sz="1800" b="1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</a:rPr>
              <a:t>(</a:t>
            </a:r>
            <a:r>
              <a:rPr lang="ru-RU" altLang="ru-RU" sz="1800" b="1" dirty="0">
                <a:solidFill>
                  <a:schemeClr val="tx1"/>
                </a:solidFill>
              </a:rPr>
              <a:t>Согласованность</a:t>
            </a:r>
            <a:r>
              <a:rPr lang="en-US" altLang="ru-RU" sz="1800" b="1" dirty="0">
                <a:solidFill>
                  <a:schemeClr val="tx1"/>
                </a:solidFill>
              </a:rPr>
              <a:t>)</a:t>
            </a:r>
            <a:endParaRPr lang="ru-RU" altLang="ru-RU" sz="1800" b="1" dirty="0">
              <a:solidFill>
                <a:schemeClr val="tx1"/>
              </a:solidFill>
            </a:endParaRPr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2AB068BF-74B4-4BAA-B2D4-69942D99E7D3}"/>
              </a:ext>
            </a:extLst>
          </p:cNvPr>
          <p:cNvSpPr>
            <a:spLocks noChangeArrowheads="1"/>
          </p:cNvSpPr>
          <p:nvPr/>
        </p:nvSpPr>
        <p:spPr bwMode="auto">
          <a:xfrm rot="20108520">
            <a:off x="2946815" y="2708790"/>
            <a:ext cx="671512" cy="287337"/>
          </a:xfrm>
          <a:prstGeom prst="rightArrow">
            <a:avLst>
              <a:gd name="adj1" fmla="val 50000"/>
              <a:gd name="adj2" fmla="val 58425"/>
            </a:avLst>
          </a:prstGeom>
          <a:solidFill>
            <a:srgbClr val="FFD581">
              <a:alpha val="79999"/>
            </a:srgbClr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000">
              <a:solidFill>
                <a:srgbClr val="CC3300"/>
              </a:solidFill>
            </a:endParaRPr>
          </a:p>
        </p:txBody>
      </p:sp>
      <p:sp>
        <p:nvSpPr>
          <p:cNvPr id="45" name="AutoShape 4">
            <a:extLst>
              <a:ext uri="{FF2B5EF4-FFF2-40B4-BE49-F238E27FC236}">
                <a16:creationId xmlns:a16="http://schemas.microsoft.com/office/drawing/2014/main" id="{0C2F7895-D8E8-416A-9ACE-BF0EBD4D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561" y="2896658"/>
            <a:ext cx="2302470" cy="11736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FFD581">
                  <a:alpha val="79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tx1"/>
                </a:solidFill>
              </a:rPr>
              <a:t>И</a:t>
            </a:r>
            <a:endParaRPr lang="en-US" altLang="ru-RU" sz="1800" b="1" dirty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chemeClr val="tx1"/>
                </a:solidFill>
              </a:rPr>
              <a:t>(</a:t>
            </a:r>
            <a:r>
              <a:rPr lang="ru-RU" altLang="ru-RU" sz="1800" b="1" dirty="0">
                <a:solidFill>
                  <a:schemeClr val="tx1"/>
                </a:solidFill>
              </a:rPr>
              <a:t>Изолированность</a:t>
            </a:r>
            <a:r>
              <a:rPr lang="en-US" altLang="ru-RU" sz="1800" b="1" dirty="0">
                <a:solidFill>
                  <a:schemeClr val="tx1"/>
                </a:solidFill>
              </a:rPr>
              <a:t>)</a:t>
            </a:r>
            <a:endParaRPr lang="ru-RU" altLang="ru-RU" sz="1800" b="1" dirty="0">
              <a:solidFill>
                <a:schemeClr val="tx1"/>
              </a:solidFill>
            </a:endParaRPr>
          </a:p>
        </p:txBody>
      </p:sp>
      <p:sp>
        <p:nvSpPr>
          <p:cNvPr id="29" name="AutoShape 32">
            <a:extLst>
              <a:ext uri="{FF2B5EF4-FFF2-40B4-BE49-F238E27FC236}">
                <a16:creationId xmlns:a16="http://schemas.microsoft.com/office/drawing/2014/main" id="{2A9CD65C-A182-4205-AD85-5DAA9E627CA7}"/>
              </a:ext>
            </a:extLst>
          </p:cNvPr>
          <p:cNvSpPr>
            <a:spLocks noChangeArrowheads="1"/>
          </p:cNvSpPr>
          <p:nvPr/>
        </p:nvSpPr>
        <p:spPr bwMode="auto">
          <a:xfrm rot="12796569">
            <a:off x="4895373" y="2625223"/>
            <a:ext cx="988843" cy="287338"/>
          </a:xfrm>
          <a:prstGeom prst="rightArrow">
            <a:avLst>
              <a:gd name="adj1" fmla="val 50000"/>
              <a:gd name="adj2" fmla="val 58563"/>
            </a:avLst>
          </a:prstGeom>
          <a:solidFill>
            <a:srgbClr val="FFD581">
              <a:alpha val="79999"/>
            </a:srgbClr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000">
              <a:solidFill>
                <a:srgbClr val="CC3300"/>
              </a:solidFill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A6613A34-59CC-4FF8-BE75-5472E32B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" y="3745025"/>
            <a:ext cx="4624400" cy="719138"/>
          </a:xfrm>
          <a:prstGeom prst="cloudCallout">
            <a:avLst>
              <a:gd name="adj1" fmla="val -27708"/>
              <a:gd name="adj2" fmla="val -37204"/>
            </a:avLst>
          </a:prstGeom>
          <a:solidFill>
            <a:srgbClr val="FFCC99">
              <a:alpha val="79999"/>
            </a:srgbClr>
          </a:solidFill>
          <a:ln w="158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Из одного согласованного состояния в другое согласованное состояние.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600" dirty="0"/>
          </a:p>
        </p:txBody>
      </p:sp>
      <p:sp>
        <p:nvSpPr>
          <p:cNvPr id="35" name="AutoShape 22">
            <a:extLst>
              <a:ext uri="{FF2B5EF4-FFF2-40B4-BE49-F238E27FC236}">
                <a16:creationId xmlns:a16="http://schemas.microsoft.com/office/drawing/2014/main" id="{B5D2A66C-C2D9-4170-B6A1-A2BFD353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58" y="3891348"/>
            <a:ext cx="4413542" cy="587061"/>
          </a:xfrm>
          <a:prstGeom prst="cloudCallout">
            <a:avLst>
              <a:gd name="adj1" fmla="val 28810"/>
              <a:gd name="adj2" fmla="val -41324"/>
            </a:avLst>
          </a:prstGeom>
          <a:solidFill>
            <a:srgbClr val="FFCC99">
              <a:alpha val="79999"/>
            </a:srgbClr>
          </a:solidFill>
          <a:ln w="158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ru-RU" altLang="ru-RU" sz="1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Транзакции разных пользователей не должны мешать друг другу.</a:t>
            </a: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C3300"/>
                </a:solidFill>
              </a:rPr>
              <a:t>Замечание о свойствах АСИД</a:t>
            </a:r>
            <a:endParaRPr lang="ru-RU" sz="1800" b="1" dirty="0">
              <a:solidFill>
                <a:srgbClr val="0000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FD4DB-EC73-4913-8B15-B839572ABF01}"/>
              </a:ext>
            </a:extLst>
          </p:cNvPr>
          <p:cNvSpPr txBox="1"/>
          <p:nvPr/>
        </p:nvSpPr>
        <p:spPr>
          <a:xfrm>
            <a:off x="839051" y="482886"/>
            <a:ext cx="7465898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Свойства АСИД транзакций за исключением атомарности </a:t>
            </a:r>
            <a:r>
              <a:rPr lang="ru-RU" altLang="ru-RU" sz="1400" u="sng" dirty="0">
                <a:solidFill>
                  <a:srgbClr val="000099"/>
                </a:solidFill>
              </a:rPr>
              <a:t>не всегда выполняются в полном объеме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Согласованность.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Нарушается внутри транзакции. При неполной изоляции транзакций несогласованные данные могут быть доступны другим транзакциям.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Изоляция</a:t>
            </a:r>
            <a:r>
              <a:rPr lang="en-US" altLang="ru-RU" sz="1400" b="1" dirty="0"/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Полной изоляции транзакций можно достигнуть только если принудительно выстраивать транзакции в очередь и исполнять их строго одну после другой. При этом достаточно одной из транзакций зависнуть (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сначала я пила кофе, потом меня вызвал начальник, а потом был перерыв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или выполняться слишком долго, чтобы остановить работу. Поэтому вводится несколько уровней неполной изоляции.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Долговечность</a:t>
            </a:r>
            <a:r>
              <a:rPr lang="ru-RU" altLang="ru-RU" sz="1400" b="1" dirty="0"/>
              <a:t>: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Кажущееся несоответствие в определении свойства исчезает, если вспомнить, что завершение транзакции происходит в оперативной памяти, а сбой может помешать вытолкнуть изменения данных на диск.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Долговечность может нарушаться, например, если транзакция </a:t>
            </a:r>
            <a:r>
              <a:rPr lang="en-US" altLang="ru-RU" sz="1400" b="1" dirty="0"/>
              <a:t>T</a:t>
            </a:r>
            <a:r>
              <a:rPr lang="ru-RU" altLang="ru-RU" sz="1400" b="1" dirty="0"/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, вызванная из транзакции </a:t>
            </a:r>
            <a:r>
              <a:rPr lang="en-US" altLang="ru-RU" sz="1400" b="1" dirty="0"/>
              <a:t>T1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будет завершена успешно, а </a:t>
            </a:r>
            <a:r>
              <a:rPr lang="en-US" altLang="ru-RU" sz="1400" b="1" dirty="0"/>
              <a:t>T1</a:t>
            </a:r>
            <a:r>
              <a:rPr lang="ru-RU" altLang="ru-RU" sz="1400" dirty="0">
                <a:solidFill>
                  <a:srgbClr val="000099"/>
                </a:solidFill>
              </a:rPr>
              <a:t> откатится. </a:t>
            </a:r>
          </a:p>
        </p:txBody>
      </p:sp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Оформление транзакций в языках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36C0B4-D251-4925-A34C-2723A002721D}"/>
              </a:ext>
            </a:extLst>
          </p:cNvPr>
          <p:cNvSpPr/>
          <p:nvPr/>
        </p:nvSpPr>
        <p:spPr>
          <a:xfrm>
            <a:off x="1043608" y="463203"/>
            <a:ext cx="698477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Два способа запуска транзакции: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начинается автоматически с момента присоединения пользователя к СУБД или по завершении предыдущей транзакции (например,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начинается специальной командой </a:t>
            </a:r>
            <a:r>
              <a:rPr lang="ru-RU" altLang="ru-RU" sz="1400" b="1" dirty="0"/>
              <a:t>BEGIN TRANSACTION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или другой командой аналогичного назначения (например, в </a:t>
            </a:r>
            <a:r>
              <a:rPr lang="en-US" altLang="ru-RU" sz="1400" dirty="0" err="1">
                <a:solidFill>
                  <a:srgbClr val="000099"/>
                </a:solidFill>
              </a:rPr>
              <a:t>Caché</a:t>
            </a:r>
            <a:r>
              <a:rPr lang="ru-RU" altLang="ru-RU" sz="1400" dirty="0">
                <a:solidFill>
                  <a:srgbClr val="000099"/>
                </a:solidFill>
              </a:rPr>
              <a:t>).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завершается (успешно или не успешно) специальными командами или по событию: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Команда </a:t>
            </a:r>
            <a:r>
              <a:rPr lang="ru-RU" altLang="ru-RU" sz="1400" b="1" dirty="0"/>
              <a:t>COMMIT </a:t>
            </a:r>
            <a:r>
              <a:rPr lang="en-US" altLang="ru-RU" sz="1400" b="1" dirty="0"/>
              <a:t>[</a:t>
            </a:r>
            <a:r>
              <a:rPr lang="ru-RU" altLang="ru-RU" sz="1400" b="1" dirty="0"/>
              <a:t>WORK</a:t>
            </a:r>
            <a:r>
              <a:rPr lang="en-US" altLang="ru-RU" sz="1400" b="1" dirty="0"/>
              <a:t>]</a:t>
            </a:r>
            <a:r>
              <a:rPr lang="ru-RU" altLang="ru-RU" sz="1400" dirty="0">
                <a:solidFill>
                  <a:srgbClr val="000099"/>
                </a:solidFill>
              </a:rPr>
              <a:t> (зафиксировать транзакцию).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Команда </a:t>
            </a:r>
            <a:r>
              <a:rPr lang="ru-RU" altLang="ru-RU" sz="1400" b="1" dirty="0"/>
              <a:t>ROLLBACK </a:t>
            </a:r>
            <a:r>
              <a:rPr lang="en-US" altLang="ru-RU" sz="1400" b="1" dirty="0"/>
              <a:t>[</a:t>
            </a:r>
            <a:r>
              <a:rPr lang="ru-RU" altLang="ru-RU" sz="1400" b="1" dirty="0"/>
              <a:t>WORK</a:t>
            </a:r>
            <a:r>
              <a:rPr lang="en-US" altLang="ru-RU" sz="1400" b="1" dirty="0"/>
              <a:t>]</a:t>
            </a:r>
            <a:r>
              <a:rPr lang="ru-RU" altLang="ru-RU" sz="1400" dirty="0">
                <a:solidFill>
                  <a:srgbClr val="000099"/>
                </a:solidFill>
              </a:rPr>
              <a:t> (откатить транзакцию).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Событие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Отключение пользователя от СУБД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Событие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Сбой системы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Событие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Отключение системы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языке </a:t>
            </a:r>
            <a:r>
              <a:rPr lang="en-US" altLang="ru-RU" sz="1400" dirty="0">
                <a:solidFill>
                  <a:srgbClr val="000099"/>
                </a:solidFill>
              </a:rPr>
              <a:t>COS </a:t>
            </a:r>
            <a:r>
              <a:rPr lang="ru-RU" altLang="ru-RU" sz="1400" dirty="0">
                <a:solidFill>
                  <a:srgbClr val="000099"/>
                </a:solidFill>
              </a:rPr>
              <a:t>начало транзакции </a:t>
            </a:r>
            <a:r>
              <a:rPr lang="en-US" altLang="ru-RU" sz="1400" b="1" dirty="0" err="1"/>
              <a:t>TStart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успешное завершение </a:t>
            </a:r>
            <a:r>
              <a:rPr lang="en-US" altLang="ru-RU" sz="1400" b="1" dirty="0" err="1"/>
              <a:t>TCommit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неуспешное </a:t>
            </a:r>
            <a:r>
              <a:rPr lang="en-US" altLang="ru-RU" sz="1400" b="1" dirty="0" err="1"/>
              <a:t>TRollback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Транзакции в </a:t>
            </a:r>
            <a:r>
              <a:rPr lang="en-US" altLang="ru-RU" sz="2000" b="1" dirty="0" err="1">
                <a:solidFill>
                  <a:srgbClr val="CC3300"/>
                </a:solidFill>
              </a:rPr>
              <a:t>Cach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é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1007604" y="2931790"/>
            <a:ext cx="71287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/>
              <a:t>Замечание 1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любые действия вкладываются в транзакцию, которая всегда начинается неявно (без команды начала).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/>
              <a:t>Замечание 2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 err="1">
                <a:solidFill>
                  <a:srgbClr val="000099"/>
                </a:solidFill>
              </a:rPr>
              <a:t>Cach</a:t>
            </a:r>
            <a:r>
              <a:rPr lang="en-US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é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транзакции используются по желанию пользователя, то есть можно работать с данными, находясь вне какой-либо транзакции. Такой пользователь как бы </a:t>
            </a:r>
            <a:r>
              <a:rPr lang="en-US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не замечает</a:t>
            </a:r>
            <a:r>
              <a:rPr lang="en-US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чужих транзакций. Поэтому в </a:t>
            </a:r>
            <a:r>
              <a:rPr lang="en-US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Caché</a:t>
            </a:r>
            <a:r>
              <a:rPr lang="en-US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можно экспериментально исследовать сам механизм транзакций.</a:t>
            </a:r>
            <a:endParaRPr lang="en-US" altLang="ru-RU" sz="14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FD250E2-6628-423B-9CD2-A85F7676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46" y="541413"/>
            <a:ext cx="5871307" cy="23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043E794-315E-4E1A-9DA9-B3ECAF22616B}"/>
              </a:ext>
            </a:extLst>
          </p:cNvPr>
          <p:cNvSpPr/>
          <p:nvPr/>
        </p:nvSpPr>
        <p:spPr bwMode="auto">
          <a:xfrm>
            <a:off x="611561" y="771551"/>
            <a:ext cx="4824536" cy="1512167"/>
          </a:xfrm>
          <a:prstGeom prst="rect">
            <a:avLst/>
          </a:prstGeom>
          <a:solidFill>
            <a:schemeClr val="bg1">
              <a:lumMod val="95000"/>
              <a:alpha val="4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ru-RU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Простейшая транзакция (программа </a:t>
            </a:r>
            <a:r>
              <a:rPr lang="en-US" altLang="ru-RU" sz="2000" b="1" dirty="0">
                <a:solidFill>
                  <a:srgbClr val="CC3300"/>
                </a:solidFill>
              </a:rPr>
              <a:t>^tr1</a:t>
            </a:r>
            <a:r>
              <a:rPr lang="ru-RU" altLang="ru-RU" sz="2000" b="1" dirty="0">
                <a:solidFill>
                  <a:srgbClr val="CC3300"/>
                </a:solidFill>
              </a:rPr>
              <a:t>)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F7E1EE-D5BC-4B8B-88DE-CC4BE423ECB7}"/>
              </a:ext>
            </a:extLst>
          </p:cNvPr>
          <p:cNvSpPr txBox="1">
            <a:spLocks noChangeArrowheads="1"/>
          </p:cNvSpPr>
          <p:nvPr/>
        </p:nvSpPr>
        <p:spPr>
          <a:xfrm>
            <a:off x="935596" y="481528"/>
            <a:ext cx="7380820" cy="40344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dirty="0"/>
              <a:t>S</a:t>
            </a:r>
            <a:r>
              <a:rPr lang="en-US" altLang="ru-RU" sz="1400" b="1" dirty="0"/>
              <a:t>et</a:t>
            </a:r>
            <a:r>
              <a:rPr lang="ru-RU" altLang="ru-RU" sz="1400" b="1" dirty="0"/>
              <a:t> 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(0)=0, 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(1)=1</a:t>
            </a:r>
            <a:r>
              <a:rPr lang="ru-RU" altLang="ru-RU" sz="1400" dirty="0">
                <a:solidFill>
                  <a:srgbClr val="000099"/>
                </a:solidFill>
              </a:rPr>
              <a:t>		</a:t>
            </a:r>
            <a:r>
              <a:rPr lang="en-US" altLang="ru-RU" sz="1400" dirty="0">
                <a:solidFill>
                  <a:srgbClr val="000099"/>
                </a:solidFill>
              </a:rPr>
              <a:t>	;</a:t>
            </a:r>
            <a:r>
              <a:rPr lang="ru-RU" altLang="ru-RU" sz="1400" dirty="0">
                <a:solidFill>
                  <a:srgbClr val="000099"/>
                </a:solidFill>
              </a:rPr>
              <a:t>значения до транзакции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dirty="0"/>
              <a:t>T</a:t>
            </a:r>
            <a:r>
              <a:rPr lang="en-US" altLang="ru-RU" sz="1400" b="1" dirty="0"/>
              <a:t>s</a:t>
            </a:r>
            <a:r>
              <a:rPr lang="ru-RU" altLang="ru-RU" sz="1400" b="1" dirty="0" err="1"/>
              <a:t>tart</a:t>
            </a:r>
            <a:r>
              <a:rPr lang="ru-RU" altLang="ru-RU" sz="1400" dirty="0">
                <a:solidFill>
                  <a:srgbClr val="000099"/>
                </a:solidFill>
              </a:rPr>
              <a:t>				</a:t>
            </a: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;начало транзакции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dirty="0"/>
              <a:t>S</a:t>
            </a:r>
            <a:r>
              <a:rPr lang="en-US" altLang="ru-RU" sz="1400" b="1" dirty="0"/>
              <a:t>et</a:t>
            </a:r>
            <a:r>
              <a:rPr lang="ru-RU" altLang="ru-RU" sz="1400" b="1" dirty="0"/>
              <a:t> 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(0)= "Значение 1 из транзакции"</a:t>
            </a:r>
            <a:endParaRPr lang="en-US" altLang="ru-RU" sz="1400" b="1" dirty="0"/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ru-RU" sz="1400" b="1" dirty="0"/>
              <a:t>Read </a:t>
            </a:r>
            <a:r>
              <a:rPr lang="ru-RU" altLang="ru-RU" sz="1400" b="1" dirty="0"/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			</a:t>
            </a: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dirty="0">
                <a:solidFill>
                  <a:srgbClr val="000099"/>
                </a:solidFill>
              </a:rPr>
              <a:t>;приостанавливает исполнение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dirty="0"/>
              <a:t>S</a:t>
            </a:r>
            <a:r>
              <a:rPr lang="en-US" altLang="ru-RU" sz="1400" b="1" dirty="0"/>
              <a:t>et</a:t>
            </a:r>
            <a:r>
              <a:rPr lang="ru-RU" altLang="ru-RU" sz="1400" b="1" dirty="0"/>
              <a:t> 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(1)= "Значение 2 из транзакции"</a:t>
            </a:r>
            <a:endParaRPr lang="en-US" altLang="ru-RU" sz="1400" b="1" dirty="0"/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dirty="0"/>
              <a:t>T</a:t>
            </a:r>
            <a:r>
              <a:rPr lang="en-US" altLang="ru-RU" sz="1400" b="1" dirty="0"/>
              <a:t>c</a:t>
            </a:r>
            <a:r>
              <a:rPr lang="ru-RU" altLang="ru-RU" sz="1400" b="1" dirty="0" err="1"/>
              <a:t>ommit</a:t>
            </a:r>
            <a:r>
              <a:rPr lang="en-US" altLang="ru-RU" sz="1400" dirty="0">
                <a:solidFill>
                  <a:srgbClr val="000099"/>
                </a:solidFill>
              </a:rPr>
              <a:t>				</a:t>
            </a:r>
            <a:r>
              <a:rPr lang="ru-RU" altLang="ru-RU" sz="1400" dirty="0">
                <a:solidFill>
                  <a:srgbClr val="000099"/>
                </a:solidFill>
              </a:rPr>
              <a:t>/* конец транзакции -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ru-RU" sz="1400" dirty="0">
                <a:solidFill>
                  <a:srgbClr val="000099"/>
                </a:solidFill>
              </a:rPr>
              <a:t>                     </a:t>
            </a:r>
            <a:r>
              <a:rPr lang="ru-RU" altLang="ru-RU" sz="1400" dirty="0">
                <a:solidFill>
                  <a:srgbClr val="000099"/>
                </a:solidFill>
              </a:rPr>
              <a:t>                  </a:t>
            </a:r>
            <a:r>
              <a:rPr lang="en-US" altLang="ru-RU" sz="1400" dirty="0">
                <a:solidFill>
                  <a:srgbClr val="000099"/>
                </a:solidFill>
              </a:rPr>
              <a:t>			</a:t>
            </a:r>
            <a:r>
              <a:rPr lang="ru-RU" altLang="ru-RU" sz="1400" dirty="0">
                <a:solidFill>
                  <a:srgbClr val="000099"/>
                </a:solidFill>
              </a:rPr>
              <a:t>успешное завершение */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dirty="0"/>
              <a:t>W</a:t>
            </a:r>
            <a:r>
              <a:rPr lang="en-US" altLang="ru-RU" sz="1400" b="1" dirty="0"/>
              <a:t>rite</a:t>
            </a:r>
            <a:r>
              <a:rPr lang="ru-RU" altLang="ru-RU" sz="1400" b="1" dirty="0"/>
              <a:t> "^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(0)= ",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(0),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!, "^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(1)= ",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 ^</a:t>
            </a:r>
            <a:r>
              <a:rPr lang="ru-RU" altLang="ru-RU" sz="1400" b="1" dirty="0" err="1"/>
              <a:t>tt</a:t>
            </a:r>
            <a:r>
              <a:rPr lang="ru-RU" altLang="ru-RU" sz="1400" b="1" dirty="0"/>
              <a:t>(1)</a:t>
            </a:r>
            <a:r>
              <a:rPr lang="en-US" altLang="ru-RU" sz="1400" b="1" dirty="0"/>
              <a:t> </a:t>
            </a: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ru-RU" sz="1400" b="1" dirty="0"/>
              <a:t>Quit</a:t>
            </a:r>
          </a:p>
          <a:p>
            <a:pPr marL="0" indent="360000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Команда </a:t>
            </a:r>
            <a:r>
              <a:rPr lang="en-US" altLang="ru-RU" sz="1400" b="1" dirty="0"/>
              <a:t>Read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позволяет приостановить работу программы. Это позволяет задавать (или имитировать) сдвиг во времени,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 также прервать транзакцию, не завершая её командой </a:t>
            </a:r>
            <a:r>
              <a:rPr lang="en-US" sz="1400" b="1" dirty="0" err="1"/>
              <a:t>Tcommit</a:t>
            </a:r>
            <a:r>
              <a:rPr lang="ru-RU" sz="1400" dirty="0">
                <a:solidFill>
                  <a:srgbClr val="000099"/>
                </a:solidFill>
              </a:rPr>
              <a:t> или </a:t>
            </a:r>
            <a:r>
              <a:rPr lang="en-US" sz="1400" b="1" dirty="0" err="1"/>
              <a:t>Trollback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7" name="Скругленная прямоугольная выноска 2">
            <a:extLst>
              <a:ext uri="{FF2B5EF4-FFF2-40B4-BE49-F238E27FC236}">
                <a16:creationId xmlns:a16="http://schemas.microsoft.com/office/drawing/2014/main" id="{3BA41EE2-49A4-4F94-9E89-525E8EBBDB3B}"/>
              </a:ext>
            </a:extLst>
          </p:cNvPr>
          <p:cNvSpPr/>
          <p:nvPr/>
        </p:nvSpPr>
        <p:spPr bwMode="auto">
          <a:xfrm>
            <a:off x="5148064" y="2724708"/>
            <a:ext cx="1296144" cy="351098"/>
          </a:xfrm>
          <a:prstGeom prst="wedgeRoundRectCallout">
            <a:avLst>
              <a:gd name="adj1" fmla="val -69078"/>
              <a:gd name="adj2" fmla="val -22663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1400" b="1" dirty="0">
                <a:solidFill>
                  <a:srgbClr val="C00000"/>
                </a:solidFill>
              </a:rPr>
              <a:t>Транзакция</a:t>
            </a:r>
          </a:p>
        </p:txBody>
      </p:sp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Варианты исполнения транзакции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1A62D0-A55D-4E55-8C29-2C4B010E9AE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21730" y="525491"/>
            <a:ext cx="5699497" cy="30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 вводом пустого значения в переменную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 (левый терминал)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028F9CC-E329-464C-8642-35561CA8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57591"/>
            <a:ext cx="4141154" cy="134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FE0EA5F1-3CB7-41BE-864F-0E01B43F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129" y="3538528"/>
            <a:ext cx="4266127" cy="96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8BB3FD0-D9E9-43F9-920A-A526AC16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51465"/>
            <a:ext cx="2529527" cy="102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1F5EC546-FEA3-4131-BE60-9FC82BAD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64845"/>
            <a:ext cx="297446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0">
            <a:extLst>
              <a:ext uri="{FF2B5EF4-FFF2-40B4-BE49-F238E27FC236}">
                <a16:creationId xmlns:a16="http://schemas.microsoft.com/office/drawing/2014/main" id="{FE886639-CA8C-4143-8D67-FE8965D2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516" y="2553750"/>
            <a:ext cx="2529526" cy="602778"/>
          </a:xfrm>
          <a:prstGeom prst="leftArrowCallout">
            <a:avLst>
              <a:gd name="adj1" fmla="val 21694"/>
              <a:gd name="adj2" fmla="val 25000"/>
              <a:gd name="adj3" fmla="val 49089"/>
              <a:gd name="adj4" fmla="val 780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Левый терминал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перед выключением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2766695-6EE5-47F6-BF9A-B53249A2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819630"/>
            <a:ext cx="1224136" cy="269043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Сначала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в левом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терминале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запускается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программа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</a:rPr>
              <a:t>^tr1</a:t>
            </a:r>
            <a:r>
              <a:rPr lang="ru-RU" altLang="ru-RU" sz="1400" dirty="0"/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затем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в правом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читается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значение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 err="1"/>
              <a:t>глобала</a:t>
            </a:r>
            <a:r>
              <a:rPr lang="ru-RU" altLang="ru-RU" sz="1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898F8-6241-48B6-B325-FB86E19FD37A}"/>
              </a:ext>
            </a:extLst>
          </p:cNvPr>
          <p:cNvSpPr txBox="1"/>
          <p:nvPr/>
        </p:nvSpPr>
        <p:spPr>
          <a:xfrm>
            <a:off x="1721730" y="2156180"/>
            <a:ext cx="4895527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     С выключением левого терминала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нажать на       </a:t>
            </a:r>
            <a:r>
              <a:rPr lang="en-US" altLang="ru-RU" sz="1400" dirty="0">
                <a:solidFill>
                  <a:srgbClr val="000099"/>
                </a:solidFill>
              </a:rPr>
              <a:t>  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B4CD8D8D-284C-47FA-A4BC-4B5B9DA3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434114"/>
            <a:ext cx="4608512" cy="1178355"/>
          </a:xfrm>
          <a:prstGeom prst="rightArrowCallout">
            <a:avLst>
              <a:gd name="adj1" fmla="val 31806"/>
              <a:gd name="adj2" fmla="val 25000"/>
              <a:gd name="adj3" fmla="val 19133"/>
              <a:gd name="adj4" fmla="val 856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1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Правый терминал читает </a:t>
            </a:r>
            <a:r>
              <a:rPr lang="en-US" altLang="ru-RU" sz="1400" dirty="0"/>
              <a:t>^</a:t>
            </a:r>
            <a:r>
              <a:rPr lang="en-US" altLang="ru-RU" sz="1400" dirty="0" err="1"/>
              <a:t>tt</a:t>
            </a:r>
            <a:r>
              <a:rPr lang="en-US" altLang="ru-RU" sz="1400" dirty="0"/>
              <a:t>(0)</a:t>
            </a:r>
            <a:r>
              <a:rPr lang="ru-RU" altLang="ru-RU" sz="1400" dirty="0"/>
              <a:t> первый раз до </a:t>
            </a:r>
            <a:endParaRPr lang="en-US" altLang="ru-RU" sz="1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выключения левого терминала, а второй раз </a:t>
            </a:r>
            <a:endParaRPr lang="en-US" altLang="ru-RU" sz="1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после его выключения.</a:t>
            </a:r>
            <a:r>
              <a:rPr lang="en-US" altLang="ru-RU" sz="1400" dirty="0"/>
              <a:t> </a:t>
            </a:r>
            <a:r>
              <a:rPr lang="ru-RU" altLang="ru-RU" sz="1400" dirty="0"/>
              <a:t>Данные не изолированы!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/>
              <a:t>Вывод</a:t>
            </a:r>
            <a:r>
              <a:rPr lang="ru-RU" altLang="ru-RU" sz="1400" b="1" dirty="0"/>
              <a:t>: </a:t>
            </a:r>
            <a:r>
              <a:rPr lang="ru-RU" altLang="ru-RU" sz="1400" dirty="0"/>
              <a:t>выключение терминала </a:t>
            </a:r>
            <a:endParaRPr lang="en-US" altLang="ru-RU" sz="1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откатывает транзакцию </a:t>
            </a:r>
            <a:r>
              <a:rPr lang="ru-RU" altLang="ru-RU" sz="1400" dirty="0">
                <a:solidFill>
                  <a:srgbClr val="CC3300"/>
                </a:solidFill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ru-RU" sz="2000" b="1" dirty="0">
                <a:solidFill>
                  <a:srgbClr val="CC3300"/>
                </a:solidFill>
              </a:rPr>
              <a:t>I. </a:t>
            </a:r>
            <a:r>
              <a:rPr lang="ru-RU" altLang="ru-RU" sz="2000" b="1" dirty="0">
                <a:solidFill>
                  <a:srgbClr val="CC3300"/>
                </a:solidFill>
              </a:rPr>
              <a:t>Транзакции и ограничения целостности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DC07166D-B17B-4E19-AF1F-FEC4C0E0F392}"/>
              </a:ext>
            </a:extLst>
          </p:cNvPr>
          <p:cNvSpPr txBox="1">
            <a:spLocks noChangeArrowheads="1"/>
          </p:cNvSpPr>
          <p:nvPr/>
        </p:nvSpPr>
        <p:spPr>
          <a:xfrm>
            <a:off x="1403648" y="1059582"/>
            <a:ext cx="6336704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этом разделе рассмотрим реакции СУБД на нарушения целостности.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Приведем примеры ограничений целостности, в том числе ссылочных.    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Изучим классификацию ограничений целостности по способам реализации, по времени проверки и по области действия.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частности, выясним что такое триггеры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Нарушения целостности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5E52B8B-6AEC-4B47-8662-7665C8B74F44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72584"/>
            <a:ext cx="6912768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Уточняем определение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База данных находится в </a:t>
            </a:r>
            <a:r>
              <a:rPr lang="ru-RU" altLang="ru-RU" sz="1400" b="1" dirty="0">
                <a:solidFill>
                  <a:srgbClr val="000099"/>
                </a:solidFill>
              </a:rPr>
              <a:t>согласованном (целостном)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состоянии</a:t>
            </a:r>
            <a:r>
              <a:rPr lang="ru-RU" altLang="ru-RU" sz="1400" dirty="0">
                <a:solidFill>
                  <a:srgbClr val="000099"/>
                </a:solidFill>
              </a:rPr>
              <a:t>, если выполнены все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процедурные и декларативные)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ограничения целостности, определенные в реализации базы данных.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Для распределённых баз данных важна ещё согласованность копий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фрагментов данных в узлах. Меру различия между копиями данных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узлах сети называют </a:t>
            </a:r>
            <a:r>
              <a:rPr lang="ru-RU" altLang="ru-RU" sz="1400" b="1" dirty="0">
                <a:solidFill>
                  <a:srgbClr val="000099"/>
                </a:solidFill>
              </a:rPr>
              <a:t>связностью</a:t>
            </a:r>
            <a:r>
              <a:rPr lang="ru-RU" altLang="ru-RU" sz="1400" dirty="0">
                <a:solidFill>
                  <a:srgbClr val="000099"/>
                </a:solidFill>
              </a:rPr>
              <a:t> данных. В распределённой базе </a:t>
            </a:r>
            <a:r>
              <a:rPr lang="ru-RU" altLang="ru-RU" sz="1400" b="1" dirty="0">
                <a:solidFill>
                  <a:srgbClr val="000099"/>
                </a:solidFill>
              </a:rPr>
              <a:t>невозможно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обеспечить одновременно высокую связность и высокую скорость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работы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Система управления базами данных обязана  </a:t>
            </a:r>
            <a:r>
              <a:rPr lang="ru-RU" altLang="ru-RU" sz="1400" b="1" dirty="0">
                <a:solidFill>
                  <a:srgbClr val="000099"/>
                </a:solidFill>
              </a:rPr>
              <a:t>реагировать на любые попытки нарушения целостности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Два основных типа реакции СУБД: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Отказ выполнить "недопустимую" операцию.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Выполнение действий компенсирующих нарушения ограничений целостности.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Вариант реализуется процедурно.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Давайте выделим основные виды ограничений целостности. 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Классификация ограничений целостности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461650"/>
            <a:ext cx="676875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Основания классификации: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По </a:t>
            </a:r>
            <a:r>
              <a:rPr lang="ru-RU" altLang="ru-RU" sz="1400" b="1" dirty="0">
                <a:solidFill>
                  <a:srgbClr val="000099"/>
                </a:solidFill>
                <a:ea typeface="+mj-ea"/>
                <a:cs typeface="+mj-cs"/>
              </a:rPr>
              <a:t>способам реализации</a:t>
            </a: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По </a:t>
            </a:r>
            <a:r>
              <a:rPr lang="ru-RU" altLang="ru-RU" sz="1400" b="1" dirty="0">
                <a:solidFill>
                  <a:srgbClr val="000099"/>
                </a:solidFill>
                <a:ea typeface="+mj-ea"/>
                <a:cs typeface="+mj-cs"/>
              </a:rPr>
              <a:t>времени проверки</a:t>
            </a: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. 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По </a:t>
            </a:r>
            <a:r>
              <a:rPr lang="ru-RU" altLang="ru-RU" sz="1400" b="1" dirty="0">
                <a:solidFill>
                  <a:srgbClr val="000099"/>
                </a:solidFill>
                <a:ea typeface="+mj-ea"/>
                <a:cs typeface="+mj-cs"/>
              </a:rPr>
              <a:t>области действия</a:t>
            </a:r>
            <a:r>
              <a:rPr lang="ru-RU" altLang="ru-RU" sz="1400" dirty="0">
                <a:solidFill>
                  <a:srgbClr val="000099"/>
                </a:solidFill>
                <a:ea typeface="+mj-ea"/>
                <a:cs typeface="+mj-cs"/>
              </a:rPr>
              <a:t>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Любые ограничения целостности расширяют семантику данных, поддерживаемую в базе данных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Классификация </a:t>
            </a:r>
            <a:r>
              <a:rPr lang="ru-RU" altLang="ru-RU" sz="1400" b="1" dirty="0">
                <a:solidFill>
                  <a:srgbClr val="000099"/>
                </a:solidFill>
              </a:rPr>
              <a:t>по способам реализации</a:t>
            </a:r>
            <a:endParaRPr lang="en-US" altLang="ru-RU" sz="1400" b="1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Декларативная</a:t>
            </a:r>
            <a:r>
              <a:rPr lang="ru-RU" altLang="ru-RU" sz="1400" dirty="0">
                <a:solidFill>
                  <a:srgbClr val="000099"/>
                </a:solidFill>
              </a:rPr>
              <a:t> поддержка ограничений целостности.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Процедурная</a:t>
            </a:r>
            <a:r>
              <a:rPr lang="ru-RU" altLang="ru-RU" sz="1400" dirty="0">
                <a:solidFill>
                  <a:srgbClr val="000099"/>
                </a:solidFill>
              </a:rPr>
              <a:t> поддержка ограничений целостности.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Декларативная поддержка ограничений целостности реализуется определениями ограничений средствами языка ЯОД определения данных (DDL - Data Definition Language).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 (для языка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):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ru-RU" sz="1400" dirty="0"/>
              <a:t>CREATE TABLE PERSON  (</a:t>
            </a:r>
            <a:r>
              <a:rPr lang="en-US" altLang="ru-RU" sz="1400" dirty="0" err="1"/>
              <a:t>PersId</a:t>
            </a:r>
            <a:r>
              <a:rPr lang="en-US" altLang="ru-RU" sz="1400" dirty="0"/>
              <a:t> INTEGER </a:t>
            </a:r>
            <a:r>
              <a:rPr lang="en-US" altLang="ru-RU" sz="1400" b="1" dirty="0"/>
              <a:t>PRIMARY KEY</a:t>
            </a:r>
            <a:r>
              <a:rPr lang="en-US" altLang="ru-RU" sz="1400" dirty="0"/>
              <a:t>, </a:t>
            </a:r>
            <a:r>
              <a:rPr lang="en-US" altLang="ru-RU" sz="1400" dirty="0" err="1"/>
              <a:t>PersName</a:t>
            </a:r>
            <a:r>
              <a:rPr lang="ru-RU" altLang="ru-RU" sz="1400" dirty="0"/>
              <a:t> </a:t>
            </a:r>
            <a:r>
              <a:rPr lang="en-US" altLang="ru-RU" sz="1400" dirty="0"/>
              <a:t>CHAR(30) </a:t>
            </a:r>
            <a:r>
              <a:rPr lang="en-US" altLang="ru-RU" sz="1400" b="1" dirty="0"/>
              <a:t>NOT NULL</a:t>
            </a:r>
            <a:r>
              <a:rPr lang="en-US" altLang="ru-RU" sz="1400" dirty="0"/>
              <a:t>);</a:t>
            </a:r>
            <a:r>
              <a:rPr lang="ru-RU" alt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Процедурная поддержка ограничений целостности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61650"/>
            <a:ext cx="7488832" cy="326222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Процедурные ограничения целостности реализуются использованием триггеров 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хранимых процедур.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 ограничения целостности обычно реализуемого процедурно: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Начальник отдела может изменять заработную  плату только своим подчиненным и только в сторону уменьшения</a:t>
            </a:r>
            <a:r>
              <a:rPr lang="en-US" altLang="ru-RU" sz="1400" dirty="0">
                <a:solidFill>
                  <a:srgbClr val="000099"/>
                </a:solidFill>
              </a:rPr>
              <a:t>”.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Деление на процедурные и декларативные ограничения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целостности условно, так как оба вида ограничений в действительности поддерживаются специальными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процедурами. Просто в каждой СУБД определен список ограничений, которые можно записать декларативно.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Другие ограничения реализуются явным заданием в процедурной части приложения.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Не следует думать, что в любой СУБД реализуются любые мыслимые ограничения целостности! </a:t>
            </a:r>
            <a:endParaRPr lang="ru-RU" altLang="ru-RU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Цели лекции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344816" cy="423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Базы данных</a:t>
            </a:r>
            <a:r>
              <a:rPr lang="ru-RU" altLang="ru-RU" sz="1400" dirty="0">
                <a:solidFill>
                  <a:srgbClr val="000099"/>
                </a:solidFill>
              </a:rPr>
              <a:t>, на которых строятся корпоративные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информационные системы </a:t>
            </a:r>
            <a:r>
              <a:rPr lang="ru-RU" altLang="ru-RU" sz="1400" u="sng" dirty="0">
                <a:solidFill>
                  <a:srgbClr val="000099"/>
                </a:solidFill>
              </a:rPr>
              <a:t>должны обеспечить одновременный и независимый доступ к данным </a:t>
            </a:r>
            <a:r>
              <a:rPr lang="ru-RU" altLang="ru-RU" sz="1400" dirty="0">
                <a:solidFill>
                  <a:srgbClr val="000099"/>
                </a:solidFill>
              </a:rPr>
              <a:t>для сотен и тысяч пользователей. Оказывается, при параллельной работе пользователей </a:t>
            </a:r>
            <a:r>
              <a:rPr lang="ru-RU" altLang="ru-RU" sz="1400" u="sng" dirty="0">
                <a:solidFill>
                  <a:srgbClr val="000099"/>
                </a:solidFill>
              </a:rPr>
              <a:t>результаты вычислений могут зависеть от временных соотношений </a:t>
            </a:r>
            <a:r>
              <a:rPr lang="ru-RU" altLang="ru-RU" sz="1400" dirty="0">
                <a:solidFill>
                  <a:srgbClr val="000099"/>
                </a:solidFill>
              </a:rPr>
              <a:t>между действиями пользователей. Как избежать этой зависимости? Можно ли организовать чтение данных одним пользователем и одновременно  их изменение другим? Как добиться, чтобы деньги, снятые с одного счета, и из-за сбоя системы не зачисленные на другой счет, не могли пропасть бесследно? Можно ли восстановить данные при отказах и сбоях?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Все эти проблемы решаются за счёт использования </a:t>
            </a:r>
            <a:r>
              <a:rPr lang="ru-RU" altLang="ru-RU" sz="1400" b="1" dirty="0">
                <a:solidFill>
                  <a:srgbClr val="000099"/>
                </a:solidFill>
              </a:rPr>
              <a:t>механизма транзакций</a:t>
            </a:r>
            <a:r>
              <a:rPr lang="ru-RU" altLang="ru-RU" sz="1400" dirty="0">
                <a:solidFill>
                  <a:srgbClr val="000099"/>
                </a:solidFill>
              </a:rPr>
              <a:t>, работающего в базах с любыми моделями данных.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Транзакции обеспечивают:</a:t>
            </a:r>
          </a:p>
          <a:p>
            <a:pPr marL="342900" indent="-342900" algn="just" eaLnBrk="1" hangingPunct="1">
              <a:spcAft>
                <a:spcPts val="3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Сохранение целостности данных.</a:t>
            </a:r>
          </a:p>
          <a:p>
            <a:pPr marL="342900" indent="-342900" algn="just" eaLnBrk="1" hangingPunct="1">
              <a:spcAft>
                <a:spcPts val="3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Параллельную работу пользователей с базой данных. </a:t>
            </a:r>
          </a:p>
          <a:p>
            <a:pPr marL="342900" indent="-342900" algn="just" eaLnBrk="1" hangingPunct="1">
              <a:spcAft>
                <a:spcPts val="3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Восстановление данных при отказах и сбоях.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этой лекции будут рассмотрены транзакции и часть вопросов, связанных с перечисленными тремя аспектами их применения. Тема довольно сложна для начинающих, в частности, из-за необходимости рассмотрения процессов во времени.</a:t>
            </a:r>
            <a:endParaRPr lang="ru-RU" altLang="ru-RU" sz="14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Триггеры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81012"/>
            <a:ext cx="6768752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Триггеры это процедуры специального вида,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прикрепленные к объекту базы, обычно таблице, 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срабатывающие при наступлении одного события из некоторого набора событий. Наиболее известны триггеры реализуемые в языке </a:t>
            </a:r>
            <a:r>
              <a:rPr lang="en-US" altLang="ru-RU" sz="1400" dirty="0">
                <a:solidFill>
                  <a:srgbClr val="000099"/>
                </a:solidFill>
              </a:rPr>
              <a:t>SQL.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набор событий обычно входят вставка записи (оператор </a:t>
            </a:r>
            <a:r>
              <a:rPr lang="en-US" altLang="ru-RU" sz="1400" b="1" dirty="0"/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 в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), удаление записи (оператор </a:t>
            </a:r>
            <a:r>
              <a:rPr lang="en-US" altLang="ru-RU" sz="1400" b="1" dirty="0"/>
              <a:t>DELETE</a:t>
            </a:r>
            <a:r>
              <a:rPr lang="ru-RU" altLang="ru-RU" sz="1400" dirty="0">
                <a:solidFill>
                  <a:srgbClr val="000099"/>
                </a:solidFill>
              </a:rPr>
              <a:t>) и обновление записи (оператор </a:t>
            </a:r>
            <a:r>
              <a:rPr lang="en-US" altLang="ru-RU" sz="1400" b="1" dirty="0"/>
              <a:t>UPDATE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Триггер может выполняться до отработки события (триггер </a:t>
            </a:r>
            <a:r>
              <a:rPr lang="en-US" altLang="ru-RU" sz="1400" b="1" dirty="0"/>
              <a:t>BEFORE</a:t>
            </a:r>
            <a:r>
              <a:rPr lang="ru-RU" altLang="ru-RU" sz="1400" dirty="0">
                <a:solidFill>
                  <a:srgbClr val="000099"/>
                </a:solidFill>
              </a:rPr>
              <a:t>) и после его отработки (триггер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/>
              <a:t>AFTER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Выделяют также </a:t>
            </a:r>
            <a:r>
              <a:rPr lang="ru-RU" altLang="ru-RU" sz="1400" b="1" dirty="0"/>
              <a:t>триггеры уровня строки (записи)</a:t>
            </a:r>
            <a:r>
              <a:rPr lang="ru-RU" altLang="ru-RU" sz="1400" dirty="0">
                <a:solidFill>
                  <a:srgbClr val="000099"/>
                </a:solidFill>
              </a:rPr>
              <a:t>, срабатывающие один раз на каждую выбранную строку, и </a:t>
            </a:r>
            <a:r>
              <a:rPr lang="ru-RU" altLang="ru-RU" sz="1400" b="1" dirty="0"/>
              <a:t>триггеры уровня выражения</a:t>
            </a:r>
            <a:r>
              <a:rPr lang="ru-RU" altLang="ru-RU" sz="1400" dirty="0">
                <a:solidFill>
                  <a:srgbClr val="000099"/>
                </a:solidFill>
              </a:rPr>
              <a:t>, срабатывающие один раз при обработке набора записей.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Итого </a:t>
            </a:r>
            <a:r>
              <a:rPr lang="ru-RU" altLang="ru-RU" sz="1400" b="1" dirty="0"/>
              <a:t>12</a:t>
            </a:r>
            <a:r>
              <a:rPr lang="ru-RU" altLang="ru-RU" sz="1400" dirty="0">
                <a:solidFill>
                  <a:srgbClr val="000099"/>
                </a:solidFill>
              </a:rPr>
              <a:t> типов триггеров на один набор записей (таблицу).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657F555-6C8C-4B2A-BECD-F2873002D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795886"/>
            <a:ext cx="5256584" cy="360363"/>
          </a:xfrm>
          <a:prstGeom prst="wedgeRoundRectCallout">
            <a:avLst>
              <a:gd name="adj1" fmla="val -33329"/>
              <a:gd name="adj2" fmla="val -1026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но не штук! Триггеров одного типа может быть несколько.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Пример срабатывания</a:t>
            </a:r>
            <a:r>
              <a:rPr lang="en-US" altLang="ru-RU" sz="2000" b="1" dirty="0">
                <a:solidFill>
                  <a:srgbClr val="CC3300"/>
                </a:solidFill>
              </a:rPr>
              <a:t> </a:t>
            </a:r>
            <a:r>
              <a:rPr lang="ru-RU" altLang="ru-RU" sz="2000" b="1" dirty="0">
                <a:solidFill>
                  <a:srgbClr val="CC3300"/>
                </a:solidFill>
              </a:rPr>
              <a:t>строчного триггера</a:t>
            </a:r>
            <a:r>
              <a:rPr lang="ru-RU" altLang="ru-RU" sz="20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CAF842-8A50-4089-A8C2-DC9EBB7E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91270"/>
            <a:ext cx="7200800" cy="2190035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23E1928-F8E3-4A52-B50E-63C88D33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728323"/>
            <a:ext cx="7200800" cy="13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проверки ограничения на возраст принимаемого на работу создают триггер на команду вставки записи </a:t>
            </a:r>
            <a:r>
              <a:rPr lang="en-US" altLang="ru-RU" sz="1400" dirty="0">
                <a:solidFill>
                  <a:srgbClr val="000099"/>
                </a:solidFill>
              </a:rPr>
              <a:t>INSERT</a:t>
            </a:r>
            <a:r>
              <a:rPr lang="ru-RU" altLang="ru-RU" sz="1400" dirty="0">
                <a:solidFill>
                  <a:srgbClr val="000099"/>
                </a:solidFill>
              </a:rPr>
              <a:t>, срабатывающий до ее выполнения (нельзя допускать запись о неправильном приеме – значит тип - </a:t>
            </a:r>
            <a:r>
              <a:rPr lang="en-US" altLang="ru-RU" sz="1400" dirty="0">
                <a:solidFill>
                  <a:srgbClr val="000099"/>
                </a:solidFill>
              </a:rPr>
              <a:t>before</a:t>
            </a:r>
            <a:r>
              <a:rPr lang="ru-RU" altLang="ru-RU" sz="1400" dirty="0">
                <a:solidFill>
                  <a:srgbClr val="000099"/>
                </a:solidFill>
              </a:rPr>
              <a:t>). В теле триггера вычисляют возраст, проверяют условие </a:t>
            </a:r>
            <a:r>
              <a:rPr lang="ru-RU" altLang="ru-RU" sz="1400" b="1" dirty="0">
                <a:solidFill>
                  <a:schemeClr val="tx1"/>
                </a:solidFill>
              </a:rPr>
              <a:t>21 ≤ возраст ≤ 35</a:t>
            </a:r>
            <a:r>
              <a:rPr lang="ru-RU" altLang="ru-RU" sz="1400" dirty="0">
                <a:solidFill>
                  <a:srgbClr val="000099"/>
                </a:solidFill>
              </a:rPr>
              <a:t>. Если условие не выполнено, попытка записи о приеме аннулируется. </a:t>
            </a: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Пример ссылочного ограничения целостности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BF74-6610-40BF-94A1-5A474DDBCB46}"/>
              </a:ext>
            </a:extLst>
          </p:cNvPr>
          <p:cNvSpPr txBox="1"/>
          <p:nvPr/>
        </p:nvSpPr>
        <p:spPr>
          <a:xfrm>
            <a:off x="683568" y="462995"/>
            <a:ext cx="777686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Перечень отделов в таблице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DEP(</a:t>
            </a:r>
            <a:r>
              <a:rPr lang="ru-RU" altLang="ru-RU" sz="1400" b="1" dirty="0" err="1"/>
              <a:t>DepId</a:t>
            </a:r>
            <a:r>
              <a:rPr lang="ru-RU" altLang="ru-RU" sz="1400" b="1" dirty="0"/>
              <a:t>, </a:t>
            </a:r>
            <a:r>
              <a:rPr lang="ru-RU" altLang="ru-RU" sz="1400" b="1" dirty="0" err="1"/>
              <a:t>DepName</a:t>
            </a:r>
            <a:r>
              <a:rPr lang="ru-RU" altLang="ru-RU" sz="1400" b="1" dirty="0"/>
              <a:t>, </a:t>
            </a: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b="1" dirty="0"/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где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err="1"/>
              <a:t>DeptId</a:t>
            </a:r>
            <a:r>
              <a:rPr lang="ru-RU" altLang="ru-RU" sz="1400" dirty="0">
                <a:solidFill>
                  <a:srgbClr val="000099"/>
                </a:solidFill>
              </a:rPr>
              <a:t> – ид. подразделения,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err="1"/>
              <a:t>DeptName</a:t>
            </a:r>
            <a:r>
              <a:rPr lang="ru-RU" altLang="ru-RU" sz="1400" dirty="0">
                <a:solidFill>
                  <a:srgbClr val="000099"/>
                </a:solidFill>
              </a:rPr>
              <a:t> – название подразделения,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dirty="0">
                <a:solidFill>
                  <a:srgbClr val="000099"/>
                </a:solidFill>
              </a:rPr>
              <a:t> – кол-во сотрудников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подразделении.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Список сотрудников в таблице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PERSON(</a:t>
            </a:r>
            <a:r>
              <a:rPr lang="ru-RU" altLang="ru-RU" sz="1400" b="1" dirty="0" err="1"/>
              <a:t>PersId</a:t>
            </a:r>
            <a:r>
              <a:rPr lang="ru-RU" altLang="ru-RU" sz="1400" b="1" dirty="0"/>
              <a:t>, </a:t>
            </a:r>
            <a:r>
              <a:rPr lang="ru-RU" altLang="ru-RU" sz="1400" b="1" dirty="0" err="1"/>
              <a:t>PersName</a:t>
            </a:r>
            <a:r>
              <a:rPr lang="ru-RU" altLang="ru-RU" sz="1400" b="1" dirty="0"/>
              <a:t>, </a:t>
            </a:r>
            <a:r>
              <a:rPr lang="ru-RU" altLang="ru-RU" sz="1400" b="1" dirty="0" err="1"/>
              <a:t>DeptId</a:t>
            </a:r>
            <a:r>
              <a:rPr lang="ru-RU" altLang="ru-RU" sz="1400" b="1" dirty="0"/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где </a:t>
            </a:r>
            <a:r>
              <a:rPr lang="ru-RU" altLang="ru-RU" sz="1400" b="1" dirty="0" err="1"/>
              <a:t>PersId</a:t>
            </a:r>
            <a:r>
              <a:rPr lang="ru-RU" altLang="ru-RU" sz="1400" dirty="0">
                <a:solidFill>
                  <a:srgbClr val="000099"/>
                </a:solidFill>
              </a:rPr>
              <a:t> – ид. сотрудника,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err="1"/>
              <a:t>PersName</a:t>
            </a:r>
            <a:r>
              <a:rPr lang="ru-RU" altLang="ru-RU" sz="1400" dirty="0">
                <a:solidFill>
                  <a:srgbClr val="000099"/>
                </a:solidFill>
              </a:rPr>
              <a:t> - имя сотрудника,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 err="1"/>
              <a:t>DeptId</a:t>
            </a:r>
            <a:r>
              <a:rPr lang="ru-RU" altLang="ru-RU" sz="1400" dirty="0">
                <a:solidFill>
                  <a:srgbClr val="000099"/>
                </a:solidFill>
              </a:rPr>
              <a:t> – ид. подразделения,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котором работает сотрудник.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/>
              <a:t>Пожелание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конце курса, когда Вы начнёте разбираться с семантикой данных, обратите внимание на странность этого примера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вызванную отсутствием временных данных.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370EAE-BD8E-44B3-BFFF-12D1735A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458995"/>
            <a:ext cx="1766342" cy="30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Таблица </a:t>
            </a:r>
            <a:r>
              <a:rPr lang="en-US" altLang="ru-RU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DEP</a:t>
            </a:r>
            <a:endParaRPr lang="ru-RU" altLang="ru-RU" sz="1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C827DB0D-76A7-42B8-B685-7000BDAF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56" y="764069"/>
            <a:ext cx="3449637" cy="859956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481891B2-86A0-4513-BD2D-4F958102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90" y="1931137"/>
            <a:ext cx="2995968" cy="1614365"/>
          </a:xfrm>
          <a:prstGeom prst="rect">
            <a:avLst/>
          </a:prstGeom>
        </p:spPr>
      </p:pic>
      <p:sp>
        <p:nvSpPr>
          <p:cNvPr id="9" name="Объект 3">
            <a:extLst>
              <a:ext uri="{FF2B5EF4-FFF2-40B4-BE49-F238E27FC236}">
                <a16:creationId xmlns:a16="http://schemas.microsoft.com/office/drawing/2014/main" id="{348395C3-11B9-40AF-941F-1926960CCB32}"/>
              </a:ext>
            </a:extLst>
          </p:cNvPr>
          <p:cNvSpPr>
            <a:spLocks noGrp="1"/>
          </p:cNvSpPr>
          <p:nvPr/>
        </p:nvSpPr>
        <p:spPr bwMode="auto">
          <a:xfrm>
            <a:off x="5530374" y="1624025"/>
            <a:ext cx="243363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altLang="ru-RU" sz="1400" b="1" dirty="0"/>
              <a:t>Таблица </a:t>
            </a:r>
            <a:r>
              <a:rPr lang="en-US" altLang="ru-RU" sz="1400" b="1" dirty="0"/>
              <a:t>PERSON</a:t>
            </a:r>
            <a:endParaRPr lang="ru-RU" alt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Описание к примеру ограничения ссылочной целостности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F1968-465D-4F84-9419-1D1383E5CBD8}"/>
              </a:ext>
            </a:extLst>
          </p:cNvPr>
          <p:cNvSpPr txBox="1"/>
          <p:nvPr/>
        </p:nvSpPr>
        <p:spPr>
          <a:xfrm>
            <a:off x="899592" y="483518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Ограничение ссылочной целостности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C00000"/>
                </a:solidFill>
              </a:rPr>
              <a:t>  </a:t>
            </a:r>
            <a:r>
              <a:rPr lang="ru-RU" altLang="ru-RU" sz="1400" dirty="0">
                <a:solidFill>
                  <a:srgbClr val="000099"/>
                </a:solidFill>
              </a:rPr>
              <a:t>поле </a:t>
            </a: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dirty="0">
                <a:solidFill>
                  <a:srgbClr val="000099"/>
                </a:solidFill>
              </a:rPr>
              <a:t> должно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содержать количество сотрудников, записанных в таблице </a:t>
            </a:r>
            <a:r>
              <a:rPr lang="en-US" altLang="ru-RU" sz="1400" b="1" dirty="0"/>
              <a:t>PERSON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для данного отдела.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Например, прием нового сотрудника </a:t>
            </a:r>
            <a:r>
              <a:rPr lang="ru-RU" altLang="ru-RU" sz="1400" b="1" dirty="0">
                <a:solidFill>
                  <a:srgbClr val="000099"/>
                </a:solidFill>
              </a:rPr>
              <a:t>не может быть выполнен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одной операцией</a:t>
            </a:r>
            <a:r>
              <a:rPr lang="ru-RU" altLang="ru-RU" sz="1400" dirty="0">
                <a:solidFill>
                  <a:srgbClr val="000099"/>
                </a:solidFill>
              </a:rPr>
              <a:t>. Необходимо вставить запись в таблицу </a:t>
            </a:r>
            <a:r>
              <a:rPr lang="en-US" altLang="ru-RU" sz="1400" b="1" dirty="0"/>
              <a:t>PERSON</a:t>
            </a:r>
            <a:r>
              <a:rPr lang="ru-RU" altLang="ru-RU" sz="1400" dirty="0">
                <a:solidFill>
                  <a:srgbClr val="000099"/>
                </a:solidFill>
              </a:rPr>
              <a:t> и одновременно увеличить на </a:t>
            </a:r>
            <a:r>
              <a:rPr lang="ru-RU" altLang="ru-RU" sz="1400" b="1" dirty="0"/>
              <a:t>1</a:t>
            </a:r>
            <a:r>
              <a:rPr lang="ru-RU" altLang="ru-RU" sz="1400" dirty="0">
                <a:solidFill>
                  <a:srgbClr val="000099"/>
                </a:solidFill>
              </a:rPr>
              <a:t> значение поля </a:t>
            </a: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dirty="0">
                <a:solidFill>
                  <a:srgbClr val="000099"/>
                </a:solidFill>
              </a:rPr>
              <a:t> в одной из строк.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Выполняем два шага, которые конечно же необходимо включить в транзакцию: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Шаг 1</a:t>
            </a:r>
            <a:r>
              <a:rPr lang="ru-RU" altLang="ru-RU" sz="1400" b="1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Вставить запись о сотруднике в таблицу </a:t>
            </a:r>
            <a:r>
              <a:rPr lang="ru-RU" altLang="ru-RU" sz="1400" b="1" dirty="0"/>
              <a:t>PERSON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/>
              <a:t>INSERT INTO </a:t>
            </a:r>
            <a:r>
              <a:rPr lang="ru-RU" altLang="ru-RU" sz="1400" b="1" dirty="0"/>
              <a:t>PERSON</a:t>
            </a:r>
            <a:r>
              <a:rPr lang="ru-RU" altLang="ru-RU" sz="1400" dirty="0"/>
              <a:t> </a:t>
            </a:r>
            <a:endParaRPr lang="en-US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VALUES </a:t>
            </a:r>
            <a:r>
              <a:rPr lang="ru-RU" altLang="ru-RU" sz="1400" dirty="0"/>
              <a:t>(6, </a:t>
            </a:r>
            <a:r>
              <a:rPr lang="en-US" altLang="ru-RU" sz="1400" dirty="0"/>
              <a:t>“</a:t>
            </a:r>
            <a:r>
              <a:rPr lang="ru-RU" altLang="ru-RU" sz="1400" dirty="0"/>
              <a:t>Петросян</a:t>
            </a:r>
            <a:r>
              <a:rPr lang="en-US" altLang="ru-RU" sz="1400" dirty="0"/>
              <a:t>”</a:t>
            </a:r>
            <a:r>
              <a:rPr lang="ru-RU" altLang="ru-RU" sz="1400" dirty="0"/>
              <a:t>, 1)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Шаг 2</a:t>
            </a:r>
            <a:r>
              <a:rPr lang="ru-RU" altLang="ru-RU" sz="1400" b="1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Увеличить значение поля </a:t>
            </a: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dirty="0">
                <a:solidFill>
                  <a:srgbClr val="000099"/>
                </a:solidFill>
              </a:rPr>
              <a:t> командой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/>
              <a:t>UPDATE </a:t>
            </a:r>
            <a:r>
              <a:rPr lang="ru-RU" altLang="ru-RU" sz="1400" b="1" dirty="0"/>
              <a:t>DEPART</a:t>
            </a:r>
            <a:r>
              <a:rPr lang="ru-RU" altLang="ru-RU" sz="1400" dirty="0"/>
              <a:t> SET </a:t>
            </a:r>
            <a:endParaRPr lang="en-US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b="1" dirty="0"/>
              <a:t>=</a:t>
            </a:r>
            <a:r>
              <a:rPr lang="ru-RU" altLang="ru-RU" sz="1400" b="1" dirty="0" err="1"/>
              <a:t>Dept</a:t>
            </a:r>
            <a:r>
              <a:rPr lang="en-US" altLang="ru-RU" sz="1400" b="1" dirty="0"/>
              <a:t>Quan</a:t>
            </a:r>
            <a:r>
              <a:rPr lang="ru-RU" altLang="ru-RU" sz="1400" b="1" dirty="0"/>
              <a:t>+1 </a:t>
            </a:r>
            <a:endParaRPr lang="en-US" altLang="ru-RU" sz="1400" b="1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/>
              <a:t>WHERE </a:t>
            </a:r>
            <a:r>
              <a:rPr lang="ru-RU" altLang="ru-RU" sz="1400" dirty="0" err="1"/>
              <a:t>Dept_Id</a:t>
            </a:r>
            <a:r>
              <a:rPr lang="ru-RU" altLang="ru-RU" sz="1400" dirty="0"/>
              <a:t>=1</a:t>
            </a:r>
            <a:endParaRPr lang="en-US" altLang="ru-RU" sz="1400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Заметим, что для увольнения и перемещения сотрудников необходимы свои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Примеры ограничений целостности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0255E4-54A1-4BAF-A2AA-A16678C5419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Пример 1</a:t>
            </a:r>
            <a:r>
              <a:rPr lang="ru-RU" altLang="ru-RU" sz="1400" b="1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Возраст сотрудника не может быть меньше 21 и больше 45 лет (Декларативное ограничение типа </a:t>
            </a:r>
            <a:r>
              <a:rPr lang="en-US" altLang="ru-RU" sz="1400" dirty="0">
                <a:solidFill>
                  <a:srgbClr val="000099"/>
                </a:solidFill>
              </a:rPr>
              <a:t>check</a:t>
            </a:r>
            <a:r>
              <a:rPr lang="ru-RU" altLang="ru-RU" sz="1400" dirty="0">
                <a:solidFill>
                  <a:srgbClr val="000099"/>
                </a:solidFill>
              </a:rPr>
              <a:t>). </a:t>
            </a:r>
            <a:endParaRPr lang="ru-RU" altLang="ru-RU" sz="1400" b="1" u="sng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Пример 2</a:t>
            </a:r>
            <a:r>
              <a:rPr lang="ru-RU" altLang="ru-RU" sz="1400" b="1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Атрибут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Табельный номер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 уникален. (Декларативное ограничение – 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уникальный или первичный ключ). </a:t>
            </a:r>
            <a:endParaRPr lang="ru-RU" altLang="ru-RU" sz="1400" b="1" u="sng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Пример 3.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 обязан числиться в одном из отделов.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(Декларативное ссылочное ограничение целостности). </a:t>
            </a:r>
            <a:endParaRPr lang="ru-RU" altLang="ru-RU" sz="1400" b="1" u="sng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Пример 4</a:t>
            </a:r>
            <a:r>
              <a:rPr lang="ru-RU" altLang="ru-RU" sz="1400" b="1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Сумма накладной равняется сумме произведений цен товаров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на количество товаров для всех товаров, входящих в накладную.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(Определение вычислимого столбца. Обычно процедурное ограничение).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 вычислимыми столбцами связано необычное ограничение целостности: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Сущность, выделяемая по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должна быть осмысленной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 Например в сущности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 err="1">
                <a:solidFill>
                  <a:srgbClr val="000099"/>
                </a:solidFill>
              </a:rPr>
              <a:t>строка_заказа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имеется функциональная зависимость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из столбцов </a:t>
            </a:r>
            <a:r>
              <a:rPr lang="en-US" altLang="ru-RU" sz="1400" dirty="0">
                <a:solidFill>
                  <a:srgbClr val="000099"/>
                </a:solidFill>
              </a:rPr>
              <a:t>“price”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“amount” </a:t>
            </a:r>
            <a:r>
              <a:rPr lang="ru-RU" altLang="ru-RU" sz="1400" dirty="0">
                <a:solidFill>
                  <a:srgbClr val="000099"/>
                </a:solidFill>
              </a:rPr>
              <a:t>в вычислимый столбец </a:t>
            </a:r>
            <a:r>
              <a:rPr lang="en-US" altLang="ru-RU" sz="1400" dirty="0">
                <a:solidFill>
                  <a:srgbClr val="000099"/>
                </a:solidFill>
              </a:rPr>
              <a:t>“subtotals”</a:t>
            </a:r>
            <a:r>
              <a:rPr lang="ru-RU" altLang="ru-RU" sz="1400" dirty="0">
                <a:solidFill>
                  <a:srgbClr val="000099"/>
                </a:solidFill>
              </a:rPr>
              <a:t>, но таблица с этой тройкой столбцов не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образует осмысленной сущности.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Ограничение целостности может определять не только значения атрибутов, но и особенности удаления или обновления кортежей. Например, в схеме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Отдел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–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удаление отдела может вызвать удаление его сотрудников или их перевод в другие отделы.</a:t>
            </a:r>
          </a:p>
        </p:txBody>
      </p:sp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Классификация ограничений целостности по времени проверки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272A7-4710-4527-AACA-D469F2B1C9D1}"/>
              </a:ext>
            </a:extLst>
          </p:cNvPr>
          <p:cNvSpPr txBox="1"/>
          <p:nvPr/>
        </p:nvSpPr>
        <p:spPr>
          <a:xfrm>
            <a:off x="1331640" y="555526"/>
            <a:ext cx="64807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Продолжаем изучать классификацию ограничений целостности.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 </a:t>
            </a:r>
            <a:r>
              <a:rPr lang="ru-RU" altLang="ru-RU" sz="1400" b="1" dirty="0">
                <a:solidFill>
                  <a:srgbClr val="000099"/>
                </a:solidFill>
              </a:rPr>
              <a:t>времени проверки </a:t>
            </a:r>
            <a:r>
              <a:rPr lang="ru-RU" altLang="ru-RU" sz="1400" dirty="0">
                <a:solidFill>
                  <a:srgbClr val="000099"/>
                </a:solidFill>
              </a:rPr>
              <a:t>выделяют два вида ограничений: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dirty="0">
                <a:solidFill>
                  <a:srgbClr val="000099"/>
                </a:solidFill>
              </a:rPr>
              <a:t>Немедленно проверяемые </a:t>
            </a:r>
            <a:r>
              <a:rPr lang="ru-RU" altLang="ru-RU" sz="1400" dirty="0">
                <a:solidFill>
                  <a:srgbClr val="000099"/>
                </a:solidFill>
              </a:rPr>
              <a:t>ограничения. Проверяются непосредственно в момент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выполнения операции, могущей нарушить ограничение.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проверка уникальности значения </a:t>
            </a:r>
            <a:r>
              <a:rPr lang="en-US" altLang="ru-RU" sz="1400" dirty="0">
                <a:solidFill>
                  <a:srgbClr val="000099"/>
                </a:solidFill>
              </a:rPr>
              <a:t>PK.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2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</a:t>
            </a:r>
            <a:r>
              <a:rPr lang="ru-RU" altLang="ru-RU" sz="1400" b="1" dirty="0">
                <a:solidFill>
                  <a:srgbClr val="000099"/>
                </a:solidFill>
              </a:rPr>
              <a:t>с отложенной проверкой</a:t>
            </a:r>
            <a:r>
              <a:rPr lang="ru-RU" altLang="ru-RU" sz="1400" dirty="0">
                <a:solidFill>
                  <a:srgbClr val="000099"/>
                </a:solidFill>
              </a:rPr>
              <a:t>. Проверяются в момент фиксации транзакции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оператором COMMIT.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проверка ссылочного ограничения целостности в примере на слайдах 22-23.</a:t>
            </a:r>
          </a:p>
        </p:txBody>
      </p:sp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Классификация ограничений целостности по области действия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FBCAD-27A3-4A8E-BC12-30E3AF12E254}"/>
              </a:ext>
            </a:extLst>
          </p:cNvPr>
          <p:cNvSpPr txBox="1"/>
          <p:nvPr/>
        </p:nvSpPr>
        <p:spPr>
          <a:xfrm>
            <a:off x="755576" y="483518"/>
            <a:ext cx="7776864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домена (из-за отсутствия в СУБД поддержки доменов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обычно переносятся на атрибуты).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атрибута (немедленно проверяемые ограничения на допустимые значения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атрибута). Реализуются почти всегда декларативно. Проверяют обычно попадание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диапазон или в список. Проверки на соответствие шаблону, например, в записи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телефонного номера в настоящее время реализуются с помощью регулярных выражений.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кортежа. Это ограничения на соотношение атрибутов одного экземпляра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сущности.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отношения (или сущности или таблицы). Для проверки ограничения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необходимо обработать все кортежи отношения.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ru-RU" altLang="ru-RU" sz="1400" b="1" dirty="0"/>
              <a:t>: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Только у двух человек заработная плата может быть больше 1000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5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на допустимые связи.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5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базы или схемы данных (межтабличные). Накладываются на значения двух или более связанных между собой отношений.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b="1" u="sng" dirty="0"/>
              <a:t>Пример: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ссылочная целостность. </a:t>
            </a:r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Ограничения на допустимые связи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115616" y="483518"/>
            <a:ext cx="669674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Поскольку связи в реляционной модели не выделены как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существа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 err="1">
                <a:solidFill>
                  <a:srgbClr val="000099"/>
                </a:solidFill>
              </a:rPr>
              <a:t>рядоположные</a:t>
            </a:r>
            <a:r>
              <a:rPr lang="ru-RU" altLang="ru-RU" sz="1400" dirty="0">
                <a:solidFill>
                  <a:srgbClr val="000099"/>
                </a:solidFill>
              </a:rPr>
              <a:t> сущностям, то ограничения на допустимые связи могут определяться только как свойства самих связываемых сущностей. (Вспоминаем, что в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 связи это объекты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отдельные от сущностей.)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типичном случае имеется несколько взаимно исключающих связей. Например, сущность </a:t>
            </a:r>
            <a:r>
              <a:rPr lang="en-US" altLang="ru-RU" sz="1400" dirty="0">
                <a:solidFill>
                  <a:srgbClr val="000099"/>
                </a:solidFill>
              </a:rPr>
              <a:t>A </a:t>
            </a:r>
            <a:r>
              <a:rPr lang="ru-RU" altLang="ru-RU" sz="1400" dirty="0">
                <a:solidFill>
                  <a:srgbClr val="000099"/>
                </a:solidFill>
              </a:rPr>
              <a:t>может быть связана бинарной связью с </a:t>
            </a:r>
            <a:r>
              <a:rPr lang="en-US" altLang="ru-RU" sz="1400" dirty="0">
                <a:solidFill>
                  <a:srgbClr val="000099"/>
                </a:solidFill>
              </a:rPr>
              <a:t>B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dirty="0">
                <a:solidFill>
                  <a:srgbClr val="000099"/>
                </a:solidFill>
              </a:rPr>
              <a:t>C</a:t>
            </a:r>
            <a:r>
              <a:rPr lang="ru-RU" altLang="ru-RU" sz="1400" dirty="0">
                <a:solidFill>
                  <a:srgbClr val="000099"/>
                </a:solidFill>
              </a:rPr>
              <a:t>, но если существует связь </a:t>
            </a:r>
            <a:r>
              <a:rPr lang="en-US" altLang="ru-RU" sz="1400" dirty="0">
                <a:solidFill>
                  <a:srgbClr val="000099"/>
                </a:solidFill>
              </a:rPr>
              <a:t>A</a:t>
            </a:r>
            <a:r>
              <a:rPr lang="ru-RU" altLang="ru-RU" sz="1400" dirty="0">
                <a:solidFill>
                  <a:srgbClr val="000099"/>
                </a:solidFill>
              </a:rPr>
              <a:t> с </a:t>
            </a:r>
            <a:r>
              <a:rPr lang="en-US" altLang="ru-RU" sz="1400" dirty="0">
                <a:solidFill>
                  <a:srgbClr val="000099"/>
                </a:solidFill>
              </a:rPr>
              <a:t>B</a:t>
            </a:r>
            <a:r>
              <a:rPr lang="ru-RU" altLang="ru-RU" sz="1400" dirty="0">
                <a:solidFill>
                  <a:srgbClr val="000099"/>
                </a:solidFill>
              </a:rPr>
              <a:t>, то не может существовать связь</a:t>
            </a:r>
            <a:r>
              <a:rPr lang="en-US" altLang="ru-RU" sz="1400" dirty="0">
                <a:solidFill>
                  <a:srgbClr val="000099"/>
                </a:solidFill>
              </a:rPr>
              <a:t> A</a:t>
            </a:r>
            <a:r>
              <a:rPr lang="ru-RU" altLang="ru-RU" sz="1400" dirty="0">
                <a:solidFill>
                  <a:srgbClr val="000099"/>
                </a:solidFill>
              </a:rPr>
              <a:t> с </a:t>
            </a:r>
            <a:r>
              <a:rPr lang="en-US" altLang="ru-RU" sz="1400" dirty="0">
                <a:solidFill>
                  <a:srgbClr val="000099"/>
                </a:solidFill>
              </a:rPr>
              <a:t>C</a:t>
            </a:r>
            <a:r>
              <a:rPr lang="ru-RU" altLang="ru-RU" sz="1400" dirty="0">
                <a:solidFill>
                  <a:srgbClr val="000099"/>
                </a:solidFill>
              </a:rPr>
              <a:t>, и наоборот.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Возможно, наличие или отсутствие связи определяется состоянием экземпляров сущностей, которые могут входить в связь. Под состоянием здесь понимаются значения атрибутов сущностей.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Заметим, что реализация рассматриваемого класса ограничений достаточно сложна.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Одна из возможных связей – наследование. Реализация ограничений на наследование будет рассмотрена позже при изучении объектных моделей.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EER </a:t>
            </a:r>
            <a:r>
              <a:rPr lang="ru-RU" altLang="ru-RU" sz="1400" dirty="0">
                <a:solidFill>
                  <a:srgbClr val="000099"/>
                </a:solidFill>
              </a:rPr>
              <a:t>имеется </a:t>
            </a:r>
            <a:r>
              <a:rPr lang="ru-RU" altLang="ru-RU" sz="1400" dirty="0" err="1">
                <a:solidFill>
                  <a:srgbClr val="000099"/>
                </a:solidFill>
              </a:rPr>
              <a:t>псевдонаследование</a:t>
            </a:r>
            <a:r>
              <a:rPr lang="ru-RU" altLang="ru-RU" sz="1400" dirty="0">
                <a:solidFill>
                  <a:srgbClr val="000099"/>
                </a:solidFill>
              </a:rPr>
              <a:t> – категория.</a:t>
            </a:r>
          </a:p>
        </p:txBody>
      </p:sp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Классификация ограничений целостности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AE7049-45E5-4927-B804-B71F037B8B1C}"/>
              </a:ext>
            </a:extLst>
          </p:cNvPr>
          <p:cNvSpPr/>
          <p:nvPr/>
        </p:nvSpPr>
        <p:spPr>
          <a:xfrm>
            <a:off x="2886815" y="511024"/>
            <a:ext cx="2700300" cy="410181"/>
          </a:xfrm>
          <a:prstGeom prst="rect">
            <a:avLst/>
          </a:prstGeom>
          <a:solidFill>
            <a:srgbClr val="ABDB77"/>
          </a:solidFill>
          <a:ln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u="sng" dirty="0">
                <a:solidFill>
                  <a:sysClr val="windowText" lastClr="000000"/>
                </a:solidFill>
              </a:rPr>
              <a:t>Ограничения целостности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FF932CA-7EF6-4654-825C-F95D6070DCEA}"/>
              </a:ext>
            </a:extLst>
          </p:cNvPr>
          <p:cNvSpPr/>
          <p:nvPr/>
        </p:nvSpPr>
        <p:spPr>
          <a:xfrm>
            <a:off x="899592" y="1178527"/>
            <a:ext cx="1944216" cy="626205"/>
          </a:xfrm>
          <a:prstGeom prst="ellipse">
            <a:avLst/>
          </a:prstGeom>
          <a:solidFill>
            <a:srgbClr val="EAD9B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000099"/>
                </a:solidFill>
              </a:rPr>
              <a:t>По способам реализации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842F290-438C-4F99-97F4-4DE760B27506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1871700" y="716115"/>
            <a:ext cx="1015115" cy="46241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D1473DF2-93CE-4CE1-9EBA-661B7D01C8BD}"/>
              </a:ext>
            </a:extLst>
          </p:cNvPr>
          <p:cNvSpPr/>
          <p:nvPr/>
        </p:nvSpPr>
        <p:spPr>
          <a:xfrm>
            <a:off x="82499" y="2215795"/>
            <a:ext cx="2228940" cy="995270"/>
          </a:xfrm>
          <a:prstGeom prst="ellipse">
            <a:avLst/>
          </a:prstGeom>
          <a:solidFill>
            <a:srgbClr val="EAD9B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Декларативная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поддержка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ОЦ (</a:t>
            </a:r>
            <a:r>
              <a:rPr lang="en-US" altLang="ru-RU" sz="1400" b="1" dirty="0">
                <a:solidFill>
                  <a:srgbClr val="000099"/>
                </a:solidFill>
              </a:rPr>
              <a:t>DDL</a:t>
            </a:r>
            <a:r>
              <a:rPr lang="ru-RU" altLang="ru-RU" sz="1400" b="1" dirty="0">
                <a:solidFill>
                  <a:srgbClr val="000099"/>
                </a:solidFill>
              </a:rPr>
              <a:t>)</a:t>
            </a:r>
            <a:endParaRPr lang="ru-RU" sz="1400" b="1" dirty="0">
              <a:solidFill>
                <a:srgbClr val="000099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AF378D2-C264-4688-9D38-EC5299798DF1}"/>
              </a:ext>
            </a:extLst>
          </p:cNvPr>
          <p:cNvSpPr/>
          <p:nvPr/>
        </p:nvSpPr>
        <p:spPr>
          <a:xfrm>
            <a:off x="1673678" y="3035138"/>
            <a:ext cx="1944216" cy="1537239"/>
          </a:xfrm>
          <a:prstGeom prst="ellipse">
            <a:avLst/>
          </a:prstGeom>
          <a:solidFill>
            <a:srgbClr val="EAD9B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Процедурная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Поддержка ОЦ</a:t>
            </a:r>
          </a:p>
          <a:p>
            <a:pPr algn="ctr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(триггеры,</a:t>
            </a:r>
          </a:p>
          <a:p>
            <a:pPr algn="ctr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хранимые </a:t>
            </a:r>
          </a:p>
          <a:p>
            <a:pPr algn="ctr" eaLnBrk="1" hangingPunct="1">
              <a:lnSpc>
                <a:spcPts val="1300"/>
              </a:lnSpc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процедуры)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7623958-500C-4727-B9E4-BF262AD911BB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1196969" y="1804732"/>
            <a:ext cx="674731" cy="41106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96E086-FBAE-4D59-85FF-1B9640A961C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1871700" y="1804732"/>
            <a:ext cx="774086" cy="123040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D96CD528-D3A5-4399-9249-8BEBBD29ADF7}"/>
              </a:ext>
            </a:extLst>
          </p:cNvPr>
          <p:cNvSpPr/>
          <p:nvPr/>
        </p:nvSpPr>
        <p:spPr>
          <a:xfrm>
            <a:off x="3264857" y="1178058"/>
            <a:ext cx="1944216" cy="626205"/>
          </a:xfrm>
          <a:prstGeom prst="ellipse">
            <a:avLst/>
          </a:prstGeom>
          <a:solidFill>
            <a:srgbClr val="FFCD2D"/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000099"/>
                </a:solidFill>
              </a:rPr>
              <a:t>По времени проверки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A080669C-1C38-44A2-A2DB-5265EA097FF0}"/>
              </a:ext>
            </a:extLst>
          </p:cNvPr>
          <p:cNvSpPr/>
          <p:nvPr/>
        </p:nvSpPr>
        <p:spPr>
          <a:xfrm>
            <a:off x="2508626" y="1850915"/>
            <a:ext cx="1530317" cy="914400"/>
          </a:xfrm>
          <a:prstGeom prst="roundRect">
            <a:avLst/>
          </a:prstGeom>
          <a:solidFill>
            <a:srgbClr val="FFCD2D"/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400" b="1" dirty="0">
              <a:solidFill>
                <a:srgbClr val="000099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Немедленно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проверяемые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ограничения</a:t>
            </a:r>
          </a:p>
          <a:p>
            <a:pPr algn="ctr"/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5DA3BBE-3828-479F-91E8-4C791696DAD5}"/>
              </a:ext>
            </a:extLst>
          </p:cNvPr>
          <p:cNvSpPr/>
          <p:nvPr/>
        </p:nvSpPr>
        <p:spPr>
          <a:xfrm>
            <a:off x="4124254" y="2096044"/>
            <a:ext cx="1530317" cy="914400"/>
          </a:xfrm>
          <a:prstGeom prst="roundRect">
            <a:avLst/>
          </a:prstGeom>
          <a:solidFill>
            <a:srgbClr val="FFCD2D"/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400" b="1" dirty="0">
              <a:solidFill>
                <a:srgbClr val="000099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Ограничения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 отложенной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проверкой</a:t>
            </a:r>
          </a:p>
          <a:p>
            <a:pPr algn="ctr"/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A083AE4-69F3-4422-B967-C10ED5D5C203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4236965" y="921205"/>
            <a:ext cx="0" cy="256853"/>
          </a:xfrm>
          <a:prstGeom prst="straightConnector1">
            <a:avLst/>
          </a:prstGeom>
          <a:ln w="38100">
            <a:solidFill>
              <a:schemeClr val="accent5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2A350B7-C10C-419D-8EA9-8B65ED3A5458}"/>
              </a:ext>
            </a:extLst>
          </p:cNvPr>
          <p:cNvCxnSpPr>
            <a:cxnSpLocks/>
            <a:stCxn id="23" idx="3"/>
            <a:endCxn id="29" idx="0"/>
          </p:cNvCxnSpPr>
          <p:nvPr/>
        </p:nvCxnSpPr>
        <p:spPr>
          <a:xfrm flipH="1">
            <a:off x="3273785" y="1712557"/>
            <a:ext cx="275796" cy="138358"/>
          </a:xfrm>
          <a:prstGeom prst="straightConnector1">
            <a:avLst/>
          </a:prstGeom>
          <a:ln w="38100">
            <a:solidFill>
              <a:schemeClr val="accent5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3B89D10A-50FF-459C-A798-9EFD80962195}"/>
              </a:ext>
            </a:extLst>
          </p:cNvPr>
          <p:cNvCxnSpPr>
            <a:cxnSpLocks/>
            <a:stCxn id="23" idx="4"/>
            <a:endCxn id="30" idx="0"/>
          </p:cNvCxnSpPr>
          <p:nvPr/>
        </p:nvCxnSpPr>
        <p:spPr>
          <a:xfrm>
            <a:off x="4236965" y="1804263"/>
            <a:ext cx="652448" cy="291781"/>
          </a:xfrm>
          <a:prstGeom prst="straightConnector1">
            <a:avLst/>
          </a:prstGeom>
          <a:ln w="38100">
            <a:solidFill>
              <a:schemeClr val="accent5">
                <a:lumMod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E24A4727-56E9-47F3-8976-F59CD1E65C91}"/>
              </a:ext>
            </a:extLst>
          </p:cNvPr>
          <p:cNvSpPr/>
          <p:nvPr/>
        </p:nvSpPr>
        <p:spPr>
          <a:xfrm>
            <a:off x="6532646" y="1079846"/>
            <a:ext cx="1944216" cy="626205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По области действия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5C3ACD3-E1C5-4682-BBF2-25A67E0B1EE1}"/>
              </a:ext>
            </a:extLst>
          </p:cNvPr>
          <p:cNvCxnSpPr>
            <a:cxnSpLocks/>
            <a:stCxn id="2" idx="3"/>
            <a:endCxn id="41" idx="0"/>
          </p:cNvCxnSpPr>
          <p:nvPr/>
        </p:nvCxnSpPr>
        <p:spPr>
          <a:xfrm>
            <a:off x="5587115" y="716115"/>
            <a:ext cx="1917639" cy="363731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E3FB781D-BA7F-4B28-903D-AEEA4C88E8CC}"/>
              </a:ext>
            </a:extLst>
          </p:cNvPr>
          <p:cNvSpPr/>
          <p:nvPr/>
        </p:nvSpPr>
        <p:spPr>
          <a:xfrm>
            <a:off x="6228184" y="3803757"/>
            <a:ext cx="2160240" cy="56060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базы или схемы данных</a:t>
            </a: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67B67BEA-ECEC-45BA-966A-9BC4043A52E7}"/>
              </a:ext>
            </a:extLst>
          </p:cNvPr>
          <p:cNvSpPr/>
          <p:nvPr/>
        </p:nvSpPr>
        <p:spPr>
          <a:xfrm>
            <a:off x="5739882" y="2948864"/>
            <a:ext cx="1647800" cy="36373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отношения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92A7CE17-77A5-45B2-AAE9-5CC7EB47C25F}"/>
              </a:ext>
            </a:extLst>
          </p:cNvPr>
          <p:cNvSpPr/>
          <p:nvPr/>
        </p:nvSpPr>
        <p:spPr>
          <a:xfrm>
            <a:off x="5218001" y="1674495"/>
            <a:ext cx="1115977" cy="36373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связей</a:t>
            </a:r>
            <a:endParaRPr lang="ru-RU" altLang="ru-RU" sz="14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DB6F3110-CA19-4E9E-8C27-3645CE0460B8}"/>
              </a:ext>
            </a:extLst>
          </p:cNvPr>
          <p:cNvSpPr/>
          <p:nvPr/>
        </p:nvSpPr>
        <p:spPr>
          <a:xfrm>
            <a:off x="5684032" y="2072820"/>
            <a:ext cx="1299889" cy="36373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кортежа</a:t>
            </a:r>
            <a:endParaRPr lang="ru-RU" altLang="ru-RU" sz="14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42238153-2FE0-4C7F-93DD-824DF4706D79}"/>
              </a:ext>
            </a:extLst>
          </p:cNvPr>
          <p:cNvSpPr/>
          <p:nvPr/>
        </p:nvSpPr>
        <p:spPr>
          <a:xfrm>
            <a:off x="5739882" y="2537319"/>
            <a:ext cx="1411164" cy="34520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атрибута</a:t>
            </a:r>
            <a:endParaRPr lang="ru-RU" altLang="ru-RU" sz="14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E46C79F8-38A7-40BC-9CBD-EAE7DBDB2F49}"/>
              </a:ext>
            </a:extLst>
          </p:cNvPr>
          <p:cNvSpPr/>
          <p:nvPr/>
        </p:nvSpPr>
        <p:spPr>
          <a:xfrm>
            <a:off x="6333977" y="3378939"/>
            <a:ext cx="1246922" cy="363731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домена</a:t>
            </a:r>
            <a:endParaRPr lang="ru-RU" altLang="ru-RU" sz="1400" b="1" dirty="0">
              <a:solidFill>
                <a:srgbClr val="000099"/>
              </a:solidFill>
              <a:latin typeface="+mj-lt"/>
            </a:endParaRPr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986D8C07-AC1E-465B-B0DB-EF0973A62507}"/>
              </a:ext>
            </a:extLst>
          </p:cNvPr>
          <p:cNvCxnSpPr>
            <a:cxnSpLocks/>
            <a:stCxn id="41" idx="2"/>
            <a:endCxn id="64" idx="0"/>
          </p:cNvCxnSpPr>
          <p:nvPr/>
        </p:nvCxnSpPr>
        <p:spPr>
          <a:xfrm flipH="1">
            <a:off x="5775990" y="1392949"/>
            <a:ext cx="756656" cy="281546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BD9A3893-5EE7-4684-A4DD-9EB7A5385B25}"/>
              </a:ext>
            </a:extLst>
          </p:cNvPr>
          <p:cNvCxnSpPr>
            <a:cxnSpLocks/>
            <a:stCxn id="41" idx="3"/>
            <a:endCxn id="65" idx="0"/>
          </p:cNvCxnSpPr>
          <p:nvPr/>
        </p:nvCxnSpPr>
        <p:spPr>
          <a:xfrm flipH="1">
            <a:off x="6333977" y="1614345"/>
            <a:ext cx="483393" cy="458475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BDD19AE2-F9F5-4E14-A0B3-55C5D082FE5B}"/>
              </a:ext>
            </a:extLst>
          </p:cNvPr>
          <p:cNvCxnSpPr>
            <a:cxnSpLocks/>
            <a:stCxn id="41" idx="4"/>
            <a:endCxn id="66" idx="7"/>
          </p:cNvCxnSpPr>
          <p:nvPr/>
        </p:nvCxnSpPr>
        <p:spPr>
          <a:xfrm flipH="1">
            <a:off x="6944386" y="1706051"/>
            <a:ext cx="560368" cy="881822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7C165CB0-F68A-4555-A03D-07348B04E611}"/>
              </a:ext>
            </a:extLst>
          </p:cNvPr>
          <p:cNvCxnSpPr>
            <a:cxnSpLocks/>
            <a:stCxn id="41" idx="4"/>
            <a:endCxn id="63" idx="6"/>
          </p:cNvCxnSpPr>
          <p:nvPr/>
        </p:nvCxnSpPr>
        <p:spPr>
          <a:xfrm flipH="1">
            <a:off x="7387682" y="1706051"/>
            <a:ext cx="117072" cy="1424679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DED2A296-57BF-4858-BA62-EEE74B229ADA}"/>
              </a:ext>
            </a:extLst>
          </p:cNvPr>
          <p:cNvCxnSpPr>
            <a:cxnSpLocks/>
            <a:stCxn id="41" idx="4"/>
            <a:endCxn id="67" idx="6"/>
          </p:cNvCxnSpPr>
          <p:nvPr/>
        </p:nvCxnSpPr>
        <p:spPr>
          <a:xfrm>
            <a:off x="7504754" y="1706051"/>
            <a:ext cx="76145" cy="1854754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15D7104-7218-4FA5-AB87-E2505A2E7C29}"/>
              </a:ext>
            </a:extLst>
          </p:cNvPr>
          <p:cNvCxnSpPr>
            <a:cxnSpLocks/>
            <a:stCxn id="41" idx="4"/>
            <a:endCxn id="62" idx="7"/>
          </p:cNvCxnSpPr>
          <p:nvPr/>
        </p:nvCxnSpPr>
        <p:spPr>
          <a:xfrm>
            <a:off x="7504754" y="1706051"/>
            <a:ext cx="567310" cy="2179805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35">
            <a:extLst>
              <a:ext uri="{FF2B5EF4-FFF2-40B4-BE49-F238E27FC236}">
                <a16:creationId xmlns:a16="http://schemas.microsoft.com/office/drawing/2014/main" id="{8A1EABE8-A804-44D5-B986-0C676E08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296" y="1813907"/>
            <a:ext cx="1800225" cy="307777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Ограничения</a:t>
            </a:r>
            <a:endParaRPr lang="ru-RU" altLang="ru-RU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8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C3300"/>
                </a:solidFill>
              </a:rPr>
              <a:t>II. </a:t>
            </a:r>
            <a:r>
              <a:rPr lang="ru-RU" altLang="ru-RU" sz="2000" b="1" dirty="0">
                <a:solidFill>
                  <a:srgbClr val="CC3300"/>
                </a:solidFill>
              </a:rPr>
              <a:t>Параллельная работа транзакций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655676" y="555526"/>
            <a:ext cx="5832648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Рассмотрим проблемы возникающие при параллельной работе транзакций. В соответствии с традицией будем называть эти проблемы </a:t>
            </a:r>
            <a:r>
              <a:rPr lang="ru-RU" altLang="ru-RU" sz="1400" b="1" dirty="0"/>
              <a:t>феноменами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основе феноменов зададим </a:t>
            </a:r>
            <a:r>
              <a:rPr lang="ru-RU" altLang="ru-RU" sz="1400" b="1" dirty="0"/>
              <a:t>уровни изолированности транзакций</a:t>
            </a:r>
            <a:r>
              <a:rPr lang="ru-RU" altLang="ru-RU" sz="1400" dirty="0">
                <a:solidFill>
                  <a:srgbClr val="000099"/>
                </a:solidFill>
              </a:rPr>
              <a:t>. В определениях изолированности будет использован стандарт версии </a:t>
            </a:r>
            <a:r>
              <a:rPr lang="en-US" altLang="ru-RU" sz="1400" dirty="0">
                <a:solidFill>
                  <a:srgbClr val="000099"/>
                </a:solidFill>
              </a:rPr>
              <a:t>SQL-92</a:t>
            </a:r>
            <a:r>
              <a:rPr lang="ru-RU" altLang="ru-RU" sz="1400" dirty="0">
                <a:solidFill>
                  <a:srgbClr val="000099"/>
                </a:solidFill>
              </a:rPr>
              <a:t> языка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других моделей данных соответствующие стандарты отсутствуют.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заключительной части раздела рассмотрим блокировки ресурсов и эффекты возникающие при блокировании.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248667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Сбой при выполнении связанных действий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7D305D1C-85EF-483F-A709-36955D9B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6" y="679527"/>
            <a:ext cx="0" cy="112220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C8C0D07-7566-48E8-B1A6-B9A15825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226" y="1828697"/>
            <a:ext cx="1079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99"/>
                </a:solidFill>
              </a:rPr>
              <a:t>Время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124A3E0-E384-4AAA-B8B9-E8280A9FF3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07111" y="734914"/>
            <a:ext cx="1297729" cy="4248150"/>
          </a:xfrm>
          <a:prstGeom prst="notchedRightArrow">
            <a:avLst>
              <a:gd name="adj1" fmla="val 49556"/>
              <a:gd name="adj2" fmla="val 24384"/>
            </a:avLst>
          </a:prstGeom>
          <a:solidFill>
            <a:srgbClr val="FFD581">
              <a:alpha val="59999"/>
            </a:srgbClr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b="1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9C1C933-F10C-4148-BEF3-FE310651E98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65010" y="1600200"/>
            <a:ext cx="1926527" cy="1362724"/>
          </a:xfrm>
          <a:prstGeom prst="cloudCallout">
            <a:avLst>
              <a:gd name="adj1" fmla="val -23542"/>
              <a:gd name="adj2" fmla="val 73037"/>
            </a:avLst>
          </a:prstGeom>
          <a:solidFill>
            <a:srgbClr val="FFD581">
              <a:alpha val="50195"/>
            </a:srgbClr>
          </a:solidFill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99"/>
                </a:solidFill>
              </a:rPr>
              <a:t>Все выполнено правильно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BA93C2F-AF52-4DD0-A742-0A559A3F838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156176" y="1881837"/>
            <a:ext cx="2484437" cy="1081087"/>
          </a:xfrm>
          <a:prstGeom prst="cloudCallout">
            <a:avLst>
              <a:gd name="adj1" fmla="val 32315"/>
              <a:gd name="adj2" fmla="val 77151"/>
            </a:avLst>
          </a:prstGeom>
          <a:solidFill>
            <a:srgbClr val="FFD581">
              <a:alpha val="50195"/>
            </a:srgbClr>
          </a:solidFill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18000" tIns="10800" rIns="18000" bIns="1080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99"/>
                </a:solidFill>
              </a:rPr>
              <a:t>Со счета </a:t>
            </a:r>
            <a:r>
              <a:rPr lang="en-US" altLang="ru-RU" sz="1600" dirty="0">
                <a:solidFill>
                  <a:srgbClr val="000099"/>
                </a:solidFill>
              </a:rPr>
              <a:t>A </a:t>
            </a:r>
            <a:r>
              <a:rPr lang="ru-RU" altLang="ru-RU" sz="1600" dirty="0">
                <a:solidFill>
                  <a:srgbClr val="000099"/>
                </a:solidFill>
              </a:rPr>
              <a:t>исчезли деньги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600" dirty="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2189FA74-E8F5-40B1-B32F-24F95A61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06" y="3685978"/>
            <a:ext cx="7704138" cy="863600"/>
          </a:xfrm>
          <a:prstGeom prst="roundRect">
            <a:avLst>
              <a:gd name="adj" fmla="val 37685"/>
            </a:avLst>
          </a:prstGeom>
          <a:solidFill>
            <a:srgbClr val="FFCC99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99"/>
                </a:solidFill>
              </a:rPr>
              <a:t>Необходим механизм, позволяющий исключить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99"/>
                </a:solidFill>
              </a:rPr>
              <a:t>такую возможность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BB4A1042-716C-4B8B-9225-E4789220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75" y="699021"/>
            <a:ext cx="3174613" cy="541610"/>
          </a:xfrm>
          <a:prstGeom prst="roundRect">
            <a:avLst>
              <a:gd name="adj" fmla="val 16667"/>
            </a:avLst>
          </a:prstGeom>
          <a:solidFill>
            <a:srgbClr val="CCCC06">
              <a:alpha val="59999"/>
            </a:srgbClr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000099"/>
                </a:solidFill>
              </a:rPr>
              <a:t>Снятие 300 р. со счета </a:t>
            </a:r>
            <a:r>
              <a:rPr lang="en-US" altLang="ru-RU" sz="1600" b="1" dirty="0">
                <a:solidFill>
                  <a:srgbClr val="000099"/>
                </a:solidFill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000099"/>
                </a:solidFill>
              </a:rPr>
              <a:t>Зачисление 300 </a:t>
            </a:r>
            <a:r>
              <a:rPr lang="ru-RU" altLang="ru-RU" sz="1600" b="1" dirty="0" err="1">
                <a:solidFill>
                  <a:srgbClr val="000099"/>
                </a:solidFill>
              </a:rPr>
              <a:t>р.на</a:t>
            </a:r>
            <a:r>
              <a:rPr lang="ru-RU" altLang="ru-RU" sz="1600" b="1" dirty="0">
                <a:solidFill>
                  <a:srgbClr val="000099"/>
                </a:solidFill>
              </a:rPr>
              <a:t> счет </a:t>
            </a:r>
            <a:r>
              <a:rPr lang="en-US" altLang="ru-RU" sz="1600" b="1" dirty="0">
                <a:solidFill>
                  <a:srgbClr val="000099"/>
                </a:solidFill>
              </a:rPr>
              <a:t>B</a:t>
            </a:r>
            <a:endParaRPr lang="ru-RU" altLang="ru-RU" sz="1600" dirty="0">
              <a:solidFill>
                <a:srgbClr val="000099"/>
              </a:solidFill>
            </a:endParaRP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253268A3-4EDC-482F-A834-D39DB59F6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703719"/>
            <a:ext cx="3335368" cy="821687"/>
          </a:xfrm>
          <a:prstGeom prst="roundRect">
            <a:avLst>
              <a:gd name="adj" fmla="val 16667"/>
            </a:avLst>
          </a:prstGeom>
          <a:solidFill>
            <a:srgbClr val="CCCC06">
              <a:alpha val="59999"/>
            </a:srgbClr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000099"/>
                </a:solidFill>
              </a:rPr>
              <a:t>Снятие 300 р. со счета </a:t>
            </a:r>
            <a:r>
              <a:rPr lang="en-US" altLang="ru-RU" sz="1600" b="1" dirty="0">
                <a:solidFill>
                  <a:srgbClr val="000099"/>
                </a:solidFill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</a:rPr>
              <a:t>Сбой сервера, зачисление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</a:rPr>
              <a:t>не может быть выполнено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2032C2C-0ACF-40E2-A62E-7BAECB1A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3631" y="2721329"/>
            <a:ext cx="1944688" cy="366712"/>
          </a:xfrm>
          <a:prstGeom prst="rect">
            <a:avLst/>
          </a:prstGeom>
          <a:gradFill rotWithShape="1">
            <a:gsLst>
              <a:gs pos="0">
                <a:srgbClr val="CCCC06"/>
              </a:gs>
              <a:gs pos="100000">
                <a:srgbClr val="FFD581">
                  <a:alpha val="54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8000" rIns="18000" bIns="1800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solidFill>
                  <a:srgbClr val="000099"/>
                </a:solidFill>
              </a:rPr>
              <a:t>Следовательно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Феномен </a:t>
            </a:r>
            <a:r>
              <a:rPr lang="en-US" altLang="ru-RU" sz="2000" b="1" dirty="0">
                <a:solidFill>
                  <a:srgbClr val="CE2816"/>
                </a:solidFill>
              </a:rPr>
              <a:t>“</a:t>
            </a:r>
            <a:r>
              <a:rPr lang="ru-RU" altLang="ru-RU" sz="2000" b="1" dirty="0">
                <a:solidFill>
                  <a:srgbClr val="CE2816"/>
                </a:solidFill>
              </a:rPr>
              <a:t>Потерянные</a:t>
            </a:r>
            <a:r>
              <a:rPr lang="en-US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изменения</a:t>
            </a:r>
            <a:r>
              <a:rPr lang="en-US" altLang="ru-RU" sz="2000" b="1" dirty="0">
                <a:solidFill>
                  <a:srgbClr val="CE2816"/>
                </a:solidFill>
              </a:rPr>
              <a:t>”</a:t>
            </a:r>
            <a:br>
              <a:rPr lang="ru-RU" altLang="ru-RU" sz="2000" dirty="0"/>
            </a:b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187624" y="483518"/>
            <a:ext cx="68407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При отсутствии блокировок </a:t>
            </a:r>
            <a:r>
              <a:rPr lang="ru-RU" altLang="ru-RU" sz="1400" dirty="0">
                <a:solidFill>
                  <a:srgbClr val="000099"/>
                </a:solidFill>
              </a:rPr>
              <a:t>или других средств, ограничивающих доступ к ресурсам используемым транзакцией, некоторые изменения могут быть утеряны.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На счёт </a:t>
            </a:r>
            <a:r>
              <a:rPr lang="en-US" altLang="ru-RU" sz="1400" dirty="0">
                <a:solidFill>
                  <a:srgbClr val="000099"/>
                </a:solidFill>
              </a:rPr>
              <a:t>Acc</a:t>
            </a:r>
            <a:r>
              <a:rPr lang="ru-RU" altLang="ru-RU" sz="1400" dirty="0">
                <a:solidFill>
                  <a:srgbClr val="000099"/>
                </a:solidFill>
              </a:rPr>
              <a:t> с начальным сальдо 100, зачисляют первой транзакцией 20 руб., а второй 100 руб. Изменения, внесенные первой транзакцией, теряются.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В каждой транзакции переменная </a:t>
            </a:r>
            <a:r>
              <a:rPr lang="en-US" altLang="ru-RU" sz="1400" b="1" dirty="0">
                <a:solidFill>
                  <a:srgbClr val="000099"/>
                </a:solidFill>
              </a:rPr>
              <a:t>X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своя!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7D042-47EC-48E1-BD31-D1655E73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8" y="1980504"/>
            <a:ext cx="6632561" cy="213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98D0C3-F988-47AF-BC4B-CEA94CD28D97}"/>
              </a:ext>
            </a:extLst>
          </p:cNvPr>
          <p:cNvSpPr/>
          <p:nvPr/>
        </p:nvSpPr>
        <p:spPr bwMode="auto">
          <a:xfrm>
            <a:off x="899591" y="4011910"/>
            <a:ext cx="7344816" cy="603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ru-RU" sz="1400" dirty="0">
                <a:solidFill>
                  <a:srgbClr val="000099"/>
                </a:solidFill>
              </a:rPr>
              <a:t>Существенно, что обе транзакции читают данные до их изменения и что после </a:t>
            </a:r>
            <a:r>
              <a:rPr lang="en-US" sz="1400" b="1" dirty="0">
                <a:solidFill>
                  <a:schemeClr val="tx1"/>
                </a:solidFill>
              </a:rPr>
              <a:t>commit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одной транзакции изменённые ею данные не читаются второй транзакцией.</a:t>
            </a:r>
          </a:p>
        </p:txBody>
      </p:sp>
    </p:spTree>
    <p:extLst>
      <p:ext uri="{BB962C8B-B14F-4D97-AF65-F5344CB8AC3E}">
        <p14:creationId xmlns:p14="http://schemas.microsoft.com/office/powerpoint/2010/main" val="154532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E2816"/>
                </a:solidFill>
              </a:rPr>
              <a:t>“</a:t>
            </a:r>
            <a:r>
              <a:rPr lang="ru-RU" altLang="ru-RU" sz="2000" b="1" dirty="0">
                <a:solidFill>
                  <a:srgbClr val="CE2816"/>
                </a:solidFill>
              </a:rPr>
              <a:t>Потерянные изменения</a:t>
            </a:r>
            <a:r>
              <a:rPr lang="en-US" altLang="ru-RU" sz="2000" b="1" dirty="0">
                <a:solidFill>
                  <a:srgbClr val="CE2816"/>
                </a:solidFill>
              </a:rPr>
              <a:t>”</a:t>
            </a:r>
            <a:r>
              <a:rPr lang="ru-RU" altLang="ru-RU" sz="2000" b="1" dirty="0">
                <a:solidFill>
                  <a:srgbClr val="CE2816"/>
                </a:solidFill>
              </a:rPr>
              <a:t>. Демонстрация в </a:t>
            </a:r>
            <a:r>
              <a:rPr lang="en-US" altLang="ru-RU" sz="2000" b="1" dirty="0" err="1">
                <a:solidFill>
                  <a:srgbClr val="CE2816"/>
                </a:solidFill>
              </a:rPr>
              <a:t>Cach</a:t>
            </a:r>
            <a:r>
              <a:rPr lang="en-US" altLang="ru-RU" sz="2000" b="1" dirty="0" err="1">
                <a:solidFill>
                  <a:srgbClr val="CE2816"/>
                </a:solidFill>
                <a:cs typeface="Arial" panose="020B0604020202020204" pitchFamily="34" charset="0"/>
              </a:rPr>
              <a:t>é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0D6B7DA2-23A6-4ED5-BD99-09F8E62569A2}"/>
                  </a:ext>
                </a:extLst>
              </p:cNvPr>
              <p:cNvSpPr>
                <a:spLocks noGrp="1" noChangeArrowheads="1"/>
              </p:cNvSpPr>
              <p:nvPr/>
            </p:nvSpPr>
            <p:spPr bwMode="auto">
              <a:xfrm>
                <a:off x="1187624" y="3147814"/>
                <a:ext cx="6768752" cy="1368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Начальное значение </a:t>
                </a:r>
                <a:r>
                  <a:rPr lang="en-US" altLang="ru-RU" sz="1400" b="1" dirty="0"/>
                  <a:t>^Acc=100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несколько транзакций до завершения некоторых из них читают одни и те же данные, то в итоге полученные значения определит последняя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комитованная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транзакция.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en-US" altLang="ru-RU" sz="1400" b="1" dirty="0" err="1"/>
                  <a:t>TStart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начало транзакции,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b="1" dirty="0" err="1"/>
                  <a:t>TCommit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– успешное завершение.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Переменная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использована вместо комментария для задания отметки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очерёдности, соответствующей моментам времени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endParaRPr lang="ru-RU" altLang="ru-RU" sz="14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0D6B7DA2-23A6-4ED5-BD99-09F8E6256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147814"/>
                <a:ext cx="6768752" cy="1368152"/>
              </a:xfrm>
              <a:prstGeom prst="rect">
                <a:avLst/>
              </a:prstGeom>
              <a:blipFill>
                <a:blip r:embed="rId2"/>
                <a:stretch>
                  <a:fillRect l="-270" t="-444" r="-270" b="-4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9B9F55DA-35DC-4C08-A18B-3B3BA1EF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83518"/>
            <a:ext cx="4968552" cy="246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A58DEAED-514B-4F82-B3ED-E23CF20E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72599"/>
            <a:ext cx="1944837" cy="971798"/>
          </a:xfrm>
          <a:prstGeom prst="cloudCallout">
            <a:avLst>
              <a:gd name="adj1" fmla="val 58522"/>
              <a:gd name="adj2" fmla="val 35280"/>
            </a:avLst>
          </a:prstGeom>
          <a:solidFill>
            <a:srgbClr val="FFCC99">
              <a:alpha val="79999"/>
            </a:srgbClr>
          </a:solidFill>
          <a:ln w="1587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Times New Roman" panose="02020603050405020304" pitchFamily="18" charset="0"/>
              </a:rPr>
              <a:t>Выполняется раньше правого </a:t>
            </a:r>
            <a:r>
              <a:rPr lang="en-US" altLang="ru-RU" sz="1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TCommit</a:t>
            </a:r>
            <a:endParaRPr lang="ru-RU" altLang="ru-RU" sz="1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9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E2816"/>
                </a:solidFill>
              </a:rPr>
              <a:t>Зависимость от незафиксированных результатов (чтение </a:t>
            </a:r>
            <a:r>
              <a:rPr lang="en-US" altLang="ru-RU" sz="1800" b="1" dirty="0">
                <a:solidFill>
                  <a:srgbClr val="CE2816"/>
                </a:solidFill>
              </a:rPr>
              <a:t>“</a:t>
            </a:r>
            <a:r>
              <a:rPr lang="ru-RU" altLang="ru-RU" sz="1800" b="1" dirty="0">
                <a:solidFill>
                  <a:srgbClr val="CE2816"/>
                </a:solidFill>
              </a:rPr>
              <a:t>грязных</a:t>
            </a:r>
            <a:r>
              <a:rPr lang="en-US" altLang="ru-RU" sz="1800" b="1" dirty="0">
                <a:solidFill>
                  <a:srgbClr val="CE2816"/>
                </a:solidFill>
              </a:rPr>
              <a:t>”</a:t>
            </a:r>
            <a:r>
              <a:rPr lang="ru-RU" altLang="ru-RU" sz="1800" b="1" dirty="0">
                <a:solidFill>
                  <a:srgbClr val="CE2816"/>
                </a:solidFill>
              </a:rPr>
              <a:t> данных)</a:t>
            </a:r>
            <a:endParaRPr lang="en-GB" altLang="ru-RU" sz="18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77700" y="582986"/>
            <a:ext cx="6588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Возникает, когда читаются данные незавершённой транзакции,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которые впоследствии откатываются. Начальное значение </a:t>
            </a:r>
            <a:r>
              <a:rPr lang="en-US" altLang="ru-RU" sz="1400" dirty="0">
                <a:solidFill>
                  <a:srgbClr val="000099"/>
                </a:solidFill>
              </a:rPr>
              <a:t>Acc </a:t>
            </a:r>
            <a:r>
              <a:rPr lang="ru-RU" altLang="ru-RU" sz="1400" dirty="0">
                <a:solidFill>
                  <a:srgbClr val="000099"/>
                </a:solidFill>
              </a:rPr>
              <a:t>в примере равно 100.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45133D-8421-47F4-99F5-DB8BE633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82" y="1230915"/>
            <a:ext cx="7061831" cy="188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8E7F87-F195-4845-B550-FAAC2AC6957D}"/>
              </a:ext>
            </a:extLst>
          </p:cNvPr>
          <p:cNvSpPr/>
          <p:nvPr/>
        </p:nvSpPr>
        <p:spPr bwMode="auto">
          <a:xfrm>
            <a:off x="1277700" y="3291830"/>
            <a:ext cx="6588597" cy="5232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1400" dirty="0">
                <a:solidFill>
                  <a:srgbClr val="000099"/>
                </a:solidFill>
              </a:rPr>
              <a:t>Существенно, что чтение второй транзакции производится после изменения данных первой транзакцией, но до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отката  первой транзакции  </a:t>
            </a:r>
          </a:p>
        </p:txBody>
      </p:sp>
    </p:spTree>
    <p:extLst>
      <p:ext uri="{BB962C8B-B14F-4D97-AF65-F5344CB8AC3E}">
        <p14:creationId xmlns:p14="http://schemas.microsoft.com/office/powerpoint/2010/main" val="3083131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Чтение </a:t>
            </a:r>
            <a:r>
              <a:rPr lang="en-US" altLang="ru-RU" sz="2000" b="1" dirty="0">
                <a:solidFill>
                  <a:srgbClr val="CE2816"/>
                </a:solidFill>
              </a:rPr>
              <a:t>“</a:t>
            </a:r>
            <a:r>
              <a:rPr lang="ru-RU" altLang="ru-RU" sz="2000" b="1" dirty="0">
                <a:solidFill>
                  <a:srgbClr val="CE2816"/>
                </a:solidFill>
              </a:rPr>
              <a:t>грязных</a:t>
            </a:r>
            <a:r>
              <a:rPr lang="en-US" altLang="ru-RU" sz="2000" b="1" dirty="0">
                <a:solidFill>
                  <a:srgbClr val="CE2816"/>
                </a:solidFill>
              </a:rPr>
              <a:t>”</a:t>
            </a:r>
            <a:r>
              <a:rPr lang="ru-RU" altLang="ru-RU" sz="2000" b="1" dirty="0">
                <a:solidFill>
                  <a:srgbClr val="CE2816"/>
                </a:solidFill>
              </a:rPr>
              <a:t> данных – демонстрация в </a:t>
            </a:r>
            <a:r>
              <a:rPr lang="en-US" altLang="ru-RU" sz="1800" b="1" dirty="0" err="1">
                <a:solidFill>
                  <a:srgbClr val="CE2816"/>
                </a:solidFill>
              </a:rPr>
              <a:t>Cach</a:t>
            </a:r>
            <a:r>
              <a:rPr lang="en-US" altLang="ru-RU" sz="1800" b="1" dirty="0" err="1">
                <a:solidFill>
                  <a:srgbClr val="CE2816"/>
                </a:solidFill>
                <a:cs typeface="Arial" panose="020B0604020202020204" pitchFamily="34" charset="0"/>
              </a:rPr>
              <a:t>é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425C2AE-8EAF-4D54-AC14-24F830E5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5526"/>
            <a:ext cx="5760640" cy="293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4B1E28AE-6B8C-479D-96D5-642DA57EF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67694"/>
            <a:ext cx="2304256" cy="1080443"/>
          </a:xfrm>
          <a:prstGeom prst="wedgeRoundRectCallout">
            <a:avLst>
              <a:gd name="adj1" fmla="val -43011"/>
              <a:gd name="adj2" fmla="val -7879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CC3300"/>
                </a:solidFill>
              </a:rPr>
              <a:t>Откат левой транзакции выполняется. После этого присваивания</a:t>
            </a:r>
          </a:p>
        </p:txBody>
      </p:sp>
    </p:spTree>
    <p:extLst>
      <p:ext uri="{BB962C8B-B14F-4D97-AF65-F5344CB8AC3E}">
        <p14:creationId xmlns:p14="http://schemas.microsoft.com/office/powerpoint/2010/main" val="68334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>
                <a:srgbClr val="CE2816"/>
              </a:buClr>
            </a:pPr>
            <a:r>
              <a:rPr lang="ru-RU" altLang="ru-RU" sz="2000" b="1" dirty="0">
                <a:solidFill>
                  <a:srgbClr val="CE2816"/>
                </a:solidFill>
              </a:rPr>
              <a:t>Феномен </a:t>
            </a:r>
            <a:r>
              <a:rPr lang="en-US" altLang="ru-RU" sz="2000" b="1" dirty="0">
                <a:solidFill>
                  <a:srgbClr val="CE2816"/>
                </a:solidFill>
              </a:rPr>
              <a:t>“</a:t>
            </a:r>
            <a:r>
              <a:rPr lang="ru-RU" altLang="ru-RU" sz="2000" b="1" dirty="0">
                <a:solidFill>
                  <a:srgbClr val="CE2816"/>
                </a:solidFill>
              </a:rPr>
              <a:t>Неповторяющееся чтение</a:t>
            </a:r>
            <a:r>
              <a:rPr lang="en-US" altLang="ru-RU" sz="2000" b="1" dirty="0">
                <a:solidFill>
                  <a:srgbClr val="CE2816"/>
                </a:solidFill>
              </a:rPr>
              <a:t>”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439652" y="526156"/>
            <a:ext cx="6264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Неверные результаты могут быть получены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транзакциях, которые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только считывают результаты, 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 изменяют их, как в двух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предыдущих феноменах. Для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проявления эффекта необходимо, чтобы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первая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 изменяла данные, используемые второй.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B3E72A-928E-475D-A099-24030C3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49" y="1480263"/>
            <a:ext cx="6582502" cy="21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E2816"/>
                </a:solidFill>
              </a:rPr>
              <a:t>“</a:t>
            </a:r>
            <a:r>
              <a:rPr lang="ru-RU" altLang="ru-RU" sz="2000" b="1" dirty="0">
                <a:solidFill>
                  <a:srgbClr val="CE2816"/>
                </a:solidFill>
              </a:rPr>
              <a:t>Неповторяющееся чтение</a:t>
            </a:r>
            <a:r>
              <a:rPr lang="en-US" altLang="ru-RU" sz="2000" b="1" dirty="0">
                <a:solidFill>
                  <a:srgbClr val="CE2816"/>
                </a:solidFill>
              </a:rPr>
              <a:t>” </a:t>
            </a:r>
            <a:r>
              <a:rPr lang="ru-RU" altLang="ru-RU" sz="2000" b="1" dirty="0">
                <a:solidFill>
                  <a:srgbClr val="CE2816"/>
                </a:solidFill>
              </a:rPr>
              <a:t>– демонстрация в </a:t>
            </a:r>
            <a:r>
              <a:rPr lang="en-US" altLang="ru-RU" sz="2000" b="1" dirty="0" err="1">
                <a:solidFill>
                  <a:srgbClr val="CE2816"/>
                </a:solidFill>
              </a:rPr>
              <a:t>Cach</a:t>
            </a:r>
            <a:r>
              <a:rPr lang="en-US" altLang="ru-RU" sz="2000" b="1" dirty="0" err="1">
                <a:solidFill>
                  <a:srgbClr val="CE2816"/>
                </a:solidFill>
                <a:cs typeface="Arial" panose="020B0604020202020204" pitchFamily="34" charset="0"/>
              </a:rPr>
              <a:t>é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6BF1CC-53D4-4C9C-9E50-E7DEBBD2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493" y="678688"/>
            <a:ext cx="5545013" cy="282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DED4144B-7710-4F64-AE25-14139841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370839"/>
            <a:ext cx="1727696" cy="792162"/>
          </a:xfrm>
          <a:prstGeom prst="wedgeRoundRectCallout">
            <a:avLst>
              <a:gd name="adj1" fmla="val 81872"/>
              <a:gd name="adj2" fmla="val -665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Строка с </a:t>
            </a:r>
            <a:r>
              <a:rPr lang="en-US" altLang="ru-RU" sz="1400" dirty="0">
                <a:solidFill>
                  <a:srgbClr val="000099"/>
                </a:solidFill>
              </a:rPr>
              <a:t>t=2 </a:t>
            </a:r>
            <a:r>
              <a:rPr lang="ru-RU" altLang="ru-RU" sz="1400" dirty="0">
                <a:solidFill>
                  <a:srgbClr val="000099"/>
                </a:solidFill>
              </a:rPr>
              <a:t>выполняется после этого </a:t>
            </a:r>
            <a:r>
              <a:rPr lang="en-US" altLang="ru-RU" sz="1400" dirty="0">
                <a:solidFill>
                  <a:srgbClr val="000099"/>
                </a:solidFill>
              </a:rPr>
              <a:t>IF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66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Появление записей “фантомов”</a:t>
            </a:r>
            <a:br>
              <a:rPr lang="ru-RU" altLang="ru-RU" sz="1600" dirty="0">
                <a:solidFill>
                  <a:srgbClr val="CE2816"/>
                </a:solidFill>
              </a:rPr>
            </a:br>
            <a:endParaRPr lang="en-GB" altLang="ru-RU" sz="16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583668" y="461651"/>
            <a:ext cx="597666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Блокировка 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ресурса может выполняться инструкцией типа </a:t>
            </a:r>
            <a:r>
              <a:rPr lang="en-US" altLang="ru-RU" sz="1400" b="1" dirty="0"/>
              <a:t>LOCK </a:t>
            </a:r>
            <a:r>
              <a:rPr lang="ru-RU" altLang="ru-RU" sz="1400" b="1" dirty="0" err="1"/>
              <a:t>имя_ресурса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Пусть за счёт блокировок на уровне строк перечисленные выше три феномена исключены.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Рассмотрим следующую последовательность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 </a:t>
            </a:r>
            <a:r>
              <a:rPr lang="ru-RU" altLang="ru-RU" sz="1400" b="1" dirty="0"/>
              <a:t>Тр1</a:t>
            </a:r>
            <a:r>
              <a:rPr lang="ru-RU" altLang="ru-RU" sz="1400" dirty="0">
                <a:solidFill>
                  <a:srgbClr val="000099"/>
                </a:solidFill>
              </a:rPr>
              <a:t> выбирает группу строк из таблицы </a:t>
            </a:r>
            <a:r>
              <a:rPr lang="ru-RU" altLang="ru-RU" sz="1400" b="1" dirty="0"/>
              <a:t>Т</a:t>
            </a:r>
            <a:r>
              <a:rPr lang="ru-RU" altLang="ru-RU" sz="1400" dirty="0">
                <a:solidFill>
                  <a:srgbClr val="000099"/>
                </a:solidFill>
              </a:rPr>
              <a:t>, удовлетворяющих условию </a:t>
            </a:r>
            <a:r>
              <a:rPr lang="en-US" altLang="ru-RU" sz="1400" b="1" dirty="0"/>
              <a:t>Y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Затем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 </a:t>
            </a:r>
            <a:r>
              <a:rPr lang="ru-RU" altLang="ru-RU" sz="1400" b="1" dirty="0"/>
              <a:t>Тр2</a:t>
            </a:r>
            <a:r>
              <a:rPr lang="ru-RU" altLang="ru-RU" sz="1400" dirty="0">
                <a:solidFill>
                  <a:srgbClr val="000099"/>
                </a:solidFill>
              </a:rPr>
              <a:t> вставляет в </a:t>
            </a:r>
            <a:r>
              <a:rPr lang="ru-RU" altLang="ru-RU" sz="1400" b="1" dirty="0"/>
              <a:t>Т</a:t>
            </a:r>
            <a:r>
              <a:rPr lang="ru-RU" altLang="ru-RU" sz="1400" dirty="0">
                <a:solidFill>
                  <a:srgbClr val="000099"/>
                </a:solidFill>
              </a:rPr>
              <a:t> ещё одну строку, удовлетворяющую условию </a:t>
            </a:r>
            <a:r>
              <a:rPr lang="en-US" altLang="ru-RU" sz="1400" b="1" dirty="0"/>
              <a:t>Y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При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повторной выборке транзакцией </a:t>
            </a:r>
            <a:r>
              <a:rPr lang="ru-RU" altLang="ru-RU" sz="1400" b="1" dirty="0"/>
              <a:t>Тр1</a:t>
            </a:r>
            <a:r>
              <a:rPr lang="ru-RU" altLang="ru-RU" sz="1400" dirty="0">
                <a:solidFill>
                  <a:srgbClr val="000099"/>
                </a:solidFill>
              </a:rPr>
              <a:t> к набору добавляется ещё одна строка, называемая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фантомом.</a:t>
            </a:r>
            <a:endParaRPr lang="en-US" altLang="ru-RU" sz="1400" b="1" dirty="0">
              <a:solidFill>
                <a:srgbClr val="000099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03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Обеспечение правильной работы транзакций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83518"/>
            <a:ext cx="777686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Как обеспечить правильную работу транзакций, обращающихся к одним и тем же ресурсам</a:t>
            </a:r>
            <a:r>
              <a:rPr lang="en-US" altLang="ru-RU" sz="1400" dirty="0">
                <a:solidFill>
                  <a:srgbClr val="000099"/>
                </a:solidFill>
              </a:rPr>
              <a:t>?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360000" algn="ctr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Два основных способа: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Блокирование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общих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ресурсов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Предоставление транзакциям, конкурирующим за ресурсы, разных экземпляров данных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Блокирование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по степени </a:t>
            </a:r>
            <a:r>
              <a:rPr lang="ru-RU" altLang="ru-RU" sz="1400" b="1" dirty="0" err="1">
                <a:solidFill>
                  <a:srgbClr val="000099"/>
                </a:solidFill>
              </a:rPr>
              <a:t>разделяемости</a:t>
            </a:r>
            <a:r>
              <a:rPr lang="ru-RU" altLang="ru-RU" sz="1400" dirty="0">
                <a:solidFill>
                  <a:srgbClr val="000099"/>
                </a:solidFill>
              </a:rPr>
              <a:t> блокируемых ресурсов различают: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Монопольные блокировки (</a:t>
            </a:r>
            <a:r>
              <a:rPr lang="en-US" altLang="ru-RU" sz="1400" dirty="0" err="1">
                <a:solidFill>
                  <a:srgbClr val="000099"/>
                </a:solidFill>
              </a:rPr>
              <a:t>e</a:t>
            </a:r>
            <a:r>
              <a:rPr lang="en-US" altLang="ru-RU" sz="1400" b="1" dirty="0" err="1">
                <a:solidFill>
                  <a:srgbClr val="000099"/>
                </a:solidFill>
              </a:rPr>
              <a:t>X</a:t>
            </a:r>
            <a:r>
              <a:rPr lang="en-US" altLang="ru-RU" sz="1400" dirty="0" err="1">
                <a:solidFill>
                  <a:srgbClr val="000099"/>
                </a:solidFill>
              </a:rPr>
              <a:t>clusive</a:t>
            </a:r>
            <a:r>
              <a:rPr lang="en-US" altLang="ru-RU" sz="1400" dirty="0">
                <a:solidFill>
                  <a:srgbClr val="000099"/>
                </a:solidFill>
              </a:rPr>
              <a:t> locks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dirty="0">
                <a:solidFill>
                  <a:srgbClr val="000099"/>
                </a:solidFill>
              </a:rPr>
              <a:t>X-locks</a:t>
            </a:r>
            <a:r>
              <a:rPr lang="ru-RU" altLang="ru-RU" sz="1400" dirty="0">
                <a:solidFill>
                  <a:srgbClr val="000099"/>
                </a:solidFill>
              </a:rPr>
              <a:t>), называемые ещё блокировками записи. Не разрешают  другим транзакциям доступ к блокированному ресурсу.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Разделяемые блокировки (</a:t>
            </a:r>
            <a:r>
              <a:rPr lang="en-US" altLang="ru-RU" sz="1400" b="1" dirty="0">
                <a:solidFill>
                  <a:srgbClr val="000099"/>
                </a:solidFill>
              </a:rPr>
              <a:t>S</a:t>
            </a:r>
            <a:r>
              <a:rPr lang="en-US" altLang="ru-RU" sz="1400" dirty="0">
                <a:solidFill>
                  <a:srgbClr val="000099"/>
                </a:solidFill>
              </a:rPr>
              <a:t>hared locks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en-US" altLang="ru-RU" sz="1400" dirty="0">
                <a:solidFill>
                  <a:srgbClr val="000099"/>
                </a:solidFill>
              </a:rPr>
              <a:t>S-locks</a:t>
            </a:r>
            <a:r>
              <a:rPr lang="ru-RU" altLang="ru-RU" sz="1400" dirty="0">
                <a:solidFill>
                  <a:srgbClr val="000099"/>
                </a:solidFill>
              </a:rPr>
              <a:t>) иначе блокировки чтения. Разрешают совместный доступ к блокированному ресурсу, но только по чтению.</a:t>
            </a:r>
          </a:p>
        </p:txBody>
      </p:sp>
    </p:spTree>
    <p:extLst>
      <p:ext uri="{BB962C8B-B14F-4D97-AF65-F5344CB8AC3E}">
        <p14:creationId xmlns:p14="http://schemas.microsoft.com/office/powerpoint/2010/main" val="181331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Уровни изолированности пользователей 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007604" y="461651"/>
            <a:ext cx="712879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Стандарт </a:t>
            </a:r>
            <a:r>
              <a:rPr lang="en-US" altLang="ru-RU" sz="1400" dirty="0">
                <a:solidFill>
                  <a:srgbClr val="000099"/>
                </a:solidFill>
              </a:rPr>
              <a:t>ANSI SQL</a:t>
            </a:r>
            <a:r>
              <a:rPr lang="ru-RU" altLang="ru-RU" sz="1400" dirty="0">
                <a:solidFill>
                  <a:srgbClr val="000099"/>
                </a:solidFill>
              </a:rPr>
              <a:t>-92, основываясь на перечисленных феноменах, определяет четыре уровня изолированности: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1400" b="1" dirty="0"/>
              <a:t>Read </a:t>
            </a:r>
            <a:r>
              <a:rPr lang="ru-RU" altLang="ru-RU" sz="1400" b="1" dirty="0"/>
              <a:t>  </a:t>
            </a:r>
            <a:r>
              <a:rPr lang="en-US" altLang="ru-RU" sz="1400" b="1" dirty="0"/>
              <a:t>uncommitted</a:t>
            </a:r>
            <a:r>
              <a:rPr lang="en-US" altLang="ru-RU" sz="1400" dirty="0"/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Чтение незафиксированных изменений. </a:t>
            </a:r>
          </a:p>
          <a:p>
            <a:pPr lvl="1" algn="just"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Самый низкий уровень изоляции. Воспринимаются как окончательные, так и промежуточные результаты других транзакций (в</a:t>
            </a:r>
            <a:r>
              <a:rPr lang="en-US" altLang="ru-RU" sz="1400" dirty="0">
                <a:solidFill>
                  <a:srgbClr val="000099"/>
                </a:solidFill>
              </a:rPr>
              <a:t> Oracle </a:t>
            </a:r>
            <a:r>
              <a:rPr lang="ru-RU" altLang="ru-RU" sz="1400" dirty="0">
                <a:solidFill>
                  <a:srgbClr val="000099"/>
                </a:solidFill>
              </a:rPr>
              <a:t>отсутствует). Предотвращает только потерянные изменения. Но за счёт чего?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1400" b="1" dirty="0"/>
              <a:t>Read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committed</a:t>
            </a:r>
            <a:r>
              <a:rPr lang="ru-RU" altLang="ru-RU" sz="1400" dirty="0"/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Чтение только зафиксированных изменений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(В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устанавливается по умолчанию). </a:t>
            </a:r>
          </a:p>
          <a:p>
            <a:pPr lvl="1" algn="just"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Уровень изоляции выше чем у </a:t>
            </a:r>
            <a:r>
              <a:rPr lang="en-US" altLang="ru-RU" sz="1400" dirty="0">
                <a:solidFill>
                  <a:srgbClr val="000099"/>
                </a:solidFill>
              </a:rPr>
              <a:t>read </a:t>
            </a:r>
            <a:r>
              <a:rPr lang="en-US" altLang="ru-RU" sz="1400" dirty="0" err="1">
                <a:solidFill>
                  <a:srgbClr val="000099"/>
                </a:solidFill>
              </a:rPr>
              <a:t>uncommited</a:t>
            </a:r>
            <a:r>
              <a:rPr lang="ru-RU" altLang="ru-RU" sz="1400" dirty="0">
                <a:solidFill>
                  <a:srgbClr val="000099"/>
                </a:solidFill>
              </a:rPr>
              <a:t>. Промежуточные результаты других транзакций не доступны. Параллельно транзакции могут работать с разными данными. Нет потерянных изменений и грязного чтения. Возможны фантомы и неповторяющееся чтение. </a:t>
            </a:r>
            <a:r>
              <a:rPr lang="ru-RU" sz="1400" dirty="0">
                <a:solidFill>
                  <a:srgbClr val="000099"/>
                </a:solidFill>
              </a:rPr>
              <a:t>Реализация основывается либо на блокированиях данных, либо на </a:t>
            </a:r>
            <a:r>
              <a:rPr lang="ru-RU" sz="1400" b="1" dirty="0">
                <a:solidFill>
                  <a:srgbClr val="000099"/>
                </a:solidFill>
              </a:rPr>
              <a:t>версионности</a:t>
            </a:r>
            <a:r>
              <a:rPr lang="ru-RU" sz="1400" dirty="0">
                <a:solidFill>
                  <a:srgbClr val="000099"/>
                </a:solidFill>
              </a:rPr>
              <a:t>. В </a:t>
            </a:r>
            <a:r>
              <a:rPr lang="en-US" sz="1400" dirty="0">
                <a:solidFill>
                  <a:srgbClr val="000099"/>
                </a:solidFill>
              </a:rPr>
              <a:t>Oracle </a:t>
            </a:r>
            <a:r>
              <a:rPr lang="ru-RU" sz="1400" dirty="0">
                <a:solidFill>
                  <a:srgbClr val="000099"/>
                </a:solidFill>
              </a:rPr>
              <a:t>имеется.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63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Уровни изолированности пользователей 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683568" y="483518"/>
            <a:ext cx="777686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1400" b="1" dirty="0">
                <a:solidFill>
                  <a:srgbClr val="000099"/>
                </a:solidFill>
              </a:rPr>
              <a:t>Repeatable read</a:t>
            </a:r>
            <a:r>
              <a:rPr lang="ru-RU" altLang="ru-RU" sz="1400" dirty="0">
                <a:solidFill>
                  <a:srgbClr val="000099"/>
                </a:solidFill>
              </a:rPr>
              <a:t>. Повторяемое чтение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Транзакция не имеет доступа к промежуточным или окончательным результатам других транзакций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Уровень изоляции у неё выше, а степень параллелизма ниже, чем у транзакций уровня изоляции </a:t>
            </a:r>
            <a:r>
              <a:rPr lang="en-US" altLang="ru-RU" sz="1400" dirty="0">
                <a:solidFill>
                  <a:srgbClr val="000099"/>
                </a:solidFill>
              </a:rPr>
              <a:t>Read </a:t>
            </a:r>
            <a:r>
              <a:rPr lang="en-US" altLang="ru-RU" sz="1400" dirty="0" err="1">
                <a:solidFill>
                  <a:srgbClr val="000099"/>
                </a:solidFill>
              </a:rPr>
              <a:t>commited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Монопольные блокировки применяются ко всем данным, считываемым любой инструкцией транзакции, и сохраняются до её завершения. Другие транзакции не могут изменять строки, считанные незавершённой транзакцией. Однако, они могут вставлять новые строки, удовлетворяющие условиям фраз </a:t>
            </a:r>
            <a:r>
              <a:rPr lang="en-US" altLang="ru-RU" sz="1400" dirty="0">
                <a:solidFill>
                  <a:srgbClr val="000099"/>
                </a:solidFill>
              </a:rPr>
              <a:t>WHERE </a:t>
            </a:r>
            <a:r>
              <a:rPr lang="ru-RU" altLang="ru-RU" sz="1400" dirty="0">
                <a:solidFill>
                  <a:srgbClr val="000099"/>
                </a:solidFill>
              </a:rPr>
              <a:t> инструкций, содержащихся в текущей транзакции. При повторном запуске таких инструкций будут извлечены эти новые строки. Так появляются фантомные записи. (В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этот уровень не нужен)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1400" b="1" dirty="0">
                <a:solidFill>
                  <a:srgbClr val="000099"/>
                </a:solidFill>
              </a:rPr>
              <a:t>Serializable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Сериализуемость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Самый высокий уровень изоляции. Результат параллельного выполнения транзакций будет точно таким же как при последовательном их выполнении. Все перечисленные выше феномены отсутствуют, но параллельное выполнение транзакций, работающих с одними ресурсами невозможно. (В 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имеется)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три уровня изоляции</a:t>
            </a:r>
            <a:r>
              <a:rPr lang="en-US" altLang="ru-RU" sz="1400" dirty="0">
                <a:solidFill>
                  <a:srgbClr val="000099"/>
                </a:solidFill>
              </a:rPr>
              <a:t>: Read Committed, Serializable, Read-Only</a:t>
            </a:r>
            <a:r>
              <a:rPr lang="ru-RU" altLang="ru-RU" sz="1400" dirty="0">
                <a:solidFill>
                  <a:srgbClr val="000099"/>
                </a:solidFill>
              </a:rPr>
              <a:t>. Но </a:t>
            </a:r>
            <a:r>
              <a:rPr lang="en-US" altLang="ru-RU" sz="1400" dirty="0">
                <a:solidFill>
                  <a:srgbClr val="000099"/>
                </a:solidFill>
              </a:rPr>
              <a:t>Read-Only </a:t>
            </a:r>
            <a:r>
              <a:rPr lang="ru-RU" altLang="ru-RU" sz="1400" dirty="0">
                <a:solidFill>
                  <a:srgbClr val="000099"/>
                </a:solidFill>
              </a:rPr>
              <a:t>не предусмотрен </a:t>
            </a:r>
            <a:r>
              <a:rPr lang="en-US" altLang="ru-RU" sz="1400" dirty="0">
                <a:solidFill>
                  <a:srgbClr val="000099"/>
                </a:solidFill>
              </a:rPr>
              <a:t>ANSI</a:t>
            </a:r>
            <a:r>
              <a:rPr lang="ru-RU" altLang="ru-RU" sz="1400" dirty="0">
                <a:solidFill>
                  <a:srgbClr val="000099"/>
                </a:solidFill>
              </a:rPr>
              <a:t> и представляет собой разновидность </a:t>
            </a:r>
            <a:r>
              <a:rPr lang="en-US" altLang="ru-RU" sz="1400" dirty="0">
                <a:solidFill>
                  <a:srgbClr val="000099"/>
                </a:solidFill>
              </a:rPr>
              <a:t>Serializable. </a:t>
            </a:r>
            <a:r>
              <a:rPr lang="ru-RU" altLang="ru-RU" sz="1400" dirty="0">
                <a:solidFill>
                  <a:srgbClr val="000099"/>
                </a:solidFill>
              </a:rPr>
              <a:t>Считаем, что два. </a:t>
            </a:r>
            <a:r>
              <a:rPr lang="en-US" altLang="ru-RU" sz="1400" dirty="0">
                <a:solidFill>
                  <a:srgbClr val="000099"/>
                </a:solidFill>
              </a:rPr>
              <a:t>Read uncommitted, Repeatable read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 нет. По умолчанию уровень изоляции </a:t>
            </a:r>
            <a:r>
              <a:rPr lang="en-US" altLang="ru-RU" sz="1400" dirty="0">
                <a:solidFill>
                  <a:srgbClr val="000099"/>
                </a:solidFill>
              </a:rPr>
              <a:t>Read Committed.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8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E2816"/>
                </a:solidFill>
              </a:rPr>
              <a:t>Ошибки при параллельной работе пользователей. Сальдо по группе счетов</a:t>
            </a: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E56C19-88F1-4E2A-AF08-9940B733167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58766" y="496970"/>
            <a:ext cx="4989314" cy="31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ru-RU" altLang="ru-RU" sz="1600" dirty="0">
                <a:solidFill>
                  <a:srgbClr val="000099"/>
                </a:solidFill>
              </a:rPr>
              <a:t>С данными работают два пользователя П1 и П2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F1C7E7E-168F-4E8E-ADD7-52A72A3258C5}"/>
              </a:ext>
            </a:extLst>
          </p:cNvPr>
          <p:cNvSpPr>
            <a:spLocks noEditPoints="1"/>
          </p:cNvSpPr>
          <p:nvPr/>
        </p:nvSpPr>
        <p:spPr bwMode="auto">
          <a:xfrm>
            <a:off x="1421456" y="1380481"/>
            <a:ext cx="122459" cy="2389659"/>
          </a:xfrm>
          <a:custGeom>
            <a:avLst/>
            <a:gdLst>
              <a:gd name="T0" fmla="*/ 2147483646 w 1600"/>
              <a:gd name="T1" fmla="*/ 2147483646 h 33733"/>
              <a:gd name="T2" fmla="*/ 2147483646 w 1600"/>
              <a:gd name="T3" fmla="*/ 2147483646 h 33733"/>
              <a:gd name="T4" fmla="*/ 2147483646 w 1600"/>
              <a:gd name="T5" fmla="*/ 2147483646 h 33733"/>
              <a:gd name="T6" fmla="*/ 2147483646 w 1600"/>
              <a:gd name="T7" fmla="*/ 2147483646 h 33733"/>
              <a:gd name="T8" fmla="*/ 2147483646 w 1600"/>
              <a:gd name="T9" fmla="*/ 2147483646 h 33733"/>
              <a:gd name="T10" fmla="*/ 2147483646 w 1600"/>
              <a:gd name="T11" fmla="*/ 0 h 33733"/>
              <a:gd name="T12" fmla="*/ 2147483646 w 1600"/>
              <a:gd name="T13" fmla="*/ 2147483646 h 33733"/>
              <a:gd name="T14" fmla="*/ 2147483646 w 1600"/>
              <a:gd name="T15" fmla="*/ 2147483646 h 33733"/>
              <a:gd name="T16" fmla="*/ 2147483646 w 1600"/>
              <a:gd name="T17" fmla="*/ 2147483646 h 33733"/>
              <a:gd name="T18" fmla="*/ 0 w 1600"/>
              <a:gd name="T19" fmla="*/ 2147483646 h 33733"/>
              <a:gd name="T20" fmla="*/ 2147483646 w 1600"/>
              <a:gd name="T21" fmla="*/ 2147483646 h 337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00" h="33733">
                <a:moveTo>
                  <a:pt x="934" y="133"/>
                </a:moveTo>
                <a:lnTo>
                  <a:pt x="934" y="32400"/>
                </a:lnTo>
                <a:cubicBezTo>
                  <a:pt x="934" y="32474"/>
                  <a:pt x="874" y="32533"/>
                  <a:pt x="800" y="32533"/>
                </a:cubicBezTo>
                <a:cubicBezTo>
                  <a:pt x="727" y="32533"/>
                  <a:pt x="667" y="32474"/>
                  <a:pt x="667" y="32400"/>
                </a:cubicBezTo>
                <a:lnTo>
                  <a:pt x="667" y="133"/>
                </a:lnTo>
                <a:cubicBezTo>
                  <a:pt x="667" y="60"/>
                  <a:pt x="727" y="0"/>
                  <a:pt x="800" y="0"/>
                </a:cubicBezTo>
                <a:cubicBezTo>
                  <a:pt x="874" y="0"/>
                  <a:pt x="934" y="60"/>
                  <a:pt x="934" y="133"/>
                </a:cubicBezTo>
                <a:close/>
                <a:moveTo>
                  <a:pt x="1600" y="32133"/>
                </a:moveTo>
                <a:lnTo>
                  <a:pt x="800" y="33733"/>
                </a:lnTo>
                <a:lnTo>
                  <a:pt x="0" y="32133"/>
                </a:lnTo>
                <a:lnTo>
                  <a:pt x="1600" y="32133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79302E42-6300-4AC6-923E-6955AA242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305" y="1566405"/>
            <a:ext cx="2447925" cy="1873250"/>
          </a:xfrm>
          <a:prstGeom prst="roundRect">
            <a:avLst>
              <a:gd name="adj" fmla="val 16667"/>
            </a:avLst>
          </a:prstGeom>
          <a:solidFill>
            <a:srgbClr val="FFD581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 = С + Сч1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 = С + Сч2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 = С + Сч3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……………..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……………..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400" b="1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 = С + Сч1000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B948C59A-39D9-43E9-AE36-B2DB8F8E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64" y="919718"/>
            <a:ext cx="2859286" cy="406275"/>
          </a:xfrm>
          <a:prstGeom prst="cloudCallout">
            <a:avLst>
              <a:gd name="adj1" fmla="val 3772"/>
              <a:gd name="adj2" fmla="val 140338"/>
            </a:avLst>
          </a:prstGeom>
          <a:solidFill>
            <a:srgbClr val="FFD581">
              <a:alpha val="50195"/>
            </a:srgbClr>
          </a:solidFill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</a:t>
            </a:r>
            <a:r>
              <a:rPr lang="en-US" altLang="ru-RU" sz="1400" dirty="0">
                <a:solidFill>
                  <a:srgbClr val="000099"/>
                </a:solidFill>
              </a:rPr>
              <a:t>1: </a:t>
            </a:r>
            <a:r>
              <a:rPr lang="ru-RU" altLang="ru-RU" sz="1400" dirty="0">
                <a:solidFill>
                  <a:srgbClr val="000099"/>
                </a:solidFill>
              </a:rPr>
              <a:t>Подсчёт сальдо С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4FDDC0DB-CCF6-46F2-9603-7381EB2B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586" y="2082483"/>
            <a:ext cx="2211858" cy="647700"/>
          </a:xfrm>
          <a:prstGeom prst="roundRect">
            <a:avLst>
              <a:gd name="adj" fmla="val 23935"/>
            </a:avLst>
          </a:prstGeom>
          <a:solidFill>
            <a:srgbClr val="FFD581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Сч1 = Сч1 – 200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Сч1000 = Сч1000 + 200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3A07385-F5D5-40DA-9792-691C1E2F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586" y="3115805"/>
            <a:ext cx="2485532" cy="579937"/>
          </a:xfrm>
          <a:prstGeom prst="wedgeRoundRectCallout">
            <a:avLst>
              <a:gd name="adj1" fmla="val -106099"/>
              <a:gd name="adj2" fmla="val -25080"/>
              <a:gd name="adj3" fmla="val 16667"/>
            </a:avLst>
          </a:prstGeom>
          <a:solidFill>
            <a:srgbClr val="CCCC06">
              <a:alpha val="39999"/>
            </a:srgbClr>
          </a:solidFill>
          <a:ln w="158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Ошибка подсчета сальдо </a:t>
            </a:r>
            <a:r>
              <a:rPr lang="ru-RU" altLang="ru-RU" sz="1400" b="1" dirty="0">
                <a:solidFill>
                  <a:srgbClr val="000099"/>
                </a:solidFill>
              </a:rPr>
              <a:t>С</a:t>
            </a:r>
            <a:r>
              <a:rPr lang="ru-RU" altLang="ru-RU" sz="1400" dirty="0">
                <a:solidFill>
                  <a:srgbClr val="000099"/>
                </a:solidFill>
              </a:rPr>
              <a:t> составила </a:t>
            </a:r>
            <a:r>
              <a:rPr lang="ru-RU" altLang="ru-RU" sz="1400" b="1" dirty="0">
                <a:solidFill>
                  <a:srgbClr val="000099"/>
                </a:solidFill>
              </a:rPr>
              <a:t>+</a:t>
            </a:r>
            <a:r>
              <a:rPr lang="en-US" altLang="ru-RU" sz="1400" b="1" dirty="0">
                <a:solidFill>
                  <a:srgbClr val="000099"/>
                </a:solidFill>
              </a:rPr>
              <a:t>2</a:t>
            </a:r>
            <a:r>
              <a:rPr lang="ru-RU" altLang="ru-RU" sz="1400" b="1" dirty="0">
                <a:solidFill>
                  <a:srgbClr val="000099"/>
                </a:solidFill>
              </a:rPr>
              <a:t>00</a:t>
            </a: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7CEEAC71-B60A-4F8D-A492-2DA11D09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65" y="3874235"/>
            <a:ext cx="5579070" cy="699094"/>
          </a:xfrm>
          <a:prstGeom prst="roundRect">
            <a:avLst>
              <a:gd name="adj" fmla="val 32866"/>
            </a:avLst>
          </a:prstGeom>
          <a:solidFill>
            <a:srgbClr val="CCCC06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99"/>
                </a:solidFill>
              </a:rPr>
              <a:t>Необходим механизм, позволяющий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99"/>
                </a:solidFill>
              </a:rPr>
              <a:t>исключить такие ошибки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8D26DC7-776E-4F1C-8F7E-5C6A1B5D765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48508" y="1378194"/>
            <a:ext cx="448666" cy="31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ru-RU" altLang="ru-RU" sz="1600" b="1" dirty="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872D091-A2FD-4081-9848-16A9257E728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43608" y="3555740"/>
            <a:ext cx="448666" cy="31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altLang="ru-RU" sz="1600" b="1" dirty="0">
                <a:solidFill>
                  <a:srgbClr val="000099"/>
                </a:solidFill>
              </a:rPr>
              <a:t>t</a:t>
            </a:r>
            <a:endParaRPr lang="ru-RU" altLang="ru-RU" sz="1600" b="1" dirty="0">
              <a:solidFill>
                <a:srgbClr val="000099"/>
              </a:solidFill>
            </a:endParaRP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96BD7153-191A-4BD6-8BD5-0AF10448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652" y="934163"/>
            <a:ext cx="2859286" cy="888061"/>
          </a:xfrm>
          <a:prstGeom prst="cloudCallout">
            <a:avLst>
              <a:gd name="adj1" fmla="val 18793"/>
              <a:gd name="adj2" fmla="val 92071"/>
            </a:avLst>
          </a:prstGeom>
          <a:solidFill>
            <a:srgbClr val="FFD581">
              <a:alpha val="50195"/>
            </a:srgbClr>
          </a:solidFill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</a:t>
            </a:r>
            <a:r>
              <a:rPr lang="en-US" altLang="ru-RU" sz="1400" dirty="0">
                <a:solidFill>
                  <a:srgbClr val="000099"/>
                </a:solidFill>
              </a:rPr>
              <a:t>2: </a:t>
            </a:r>
            <a:r>
              <a:rPr lang="ru-RU" altLang="ru-RU" sz="1400" dirty="0">
                <a:solidFill>
                  <a:srgbClr val="000099"/>
                </a:solidFill>
              </a:rPr>
              <a:t>Перевод со счета №1 на счет №1000</a:t>
            </a:r>
          </a:p>
        </p:txBody>
      </p:sp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Уровни изолированности и отсутствие феноменов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95636" y="2830286"/>
            <a:ext cx="655272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Знак </a:t>
            </a:r>
            <a:r>
              <a:rPr lang="en-US" altLang="ru-RU" sz="1400" dirty="0">
                <a:solidFill>
                  <a:srgbClr val="000099"/>
                </a:solidFill>
              </a:rPr>
              <a:t>“+” </a:t>
            </a:r>
            <a:r>
              <a:rPr lang="ru-RU" altLang="ru-RU" sz="1400" dirty="0">
                <a:solidFill>
                  <a:srgbClr val="000099"/>
                </a:solidFill>
              </a:rPr>
              <a:t>означает, что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феномен имеется, а </a:t>
            </a:r>
            <a:r>
              <a:rPr lang="en-US" altLang="ru-RU" sz="1400" dirty="0">
                <a:solidFill>
                  <a:srgbClr val="000099"/>
                </a:solidFill>
              </a:rPr>
              <a:t>“-”</a:t>
            </a:r>
            <a:r>
              <a:rPr lang="ru-RU" altLang="ru-RU" sz="1400" dirty="0">
                <a:solidFill>
                  <a:srgbClr val="000099"/>
                </a:solidFill>
              </a:rPr>
              <a:t>, что отсутствует.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При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задании типа транзакции может указываться ещё способ доступа (</a:t>
            </a:r>
            <a:r>
              <a:rPr lang="en-US" altLang="ru-RU" sz="1400" dirty="0">
                <a:solidFill>
                  <a:srgbClr val="000099"/>
                </a:solidFill>
              </a:rPr>
              <a:t>read only </a:t>
            </a:r>
            <a:r>
              <a:rPr lang="ru-RU" altLang="ru-RU" sz="1400" dirty="0">
                <a:solidFill>
                  <a:srgbClr val="000099"/>
                </a:solidFill>
              </a:rPr>
              <a:t>или</a:t>
            </a:r>
            <a:r>
              <a:rPr lang="en-US" altLang="ru-RU" sz="1400" dirty="0">
                <a:solidFill>
                  <a:srgbClr val="000099"/>
                </a:solidFill>
              </a:rPr>
              <a:t> read write</a:t>
            </a:r>
            <a:r>
              <a:rPr lang="ru-RU" altLang="ru-RU" sz="1400" dirty="0">
                <a:solidFill>
                  <a:srgbClr val="000099"/>
                </a:solidFill>
              </a:rPr>
              <a:t>), определяющий может ли транзакция изменять данные,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уровень изоляции. Уровень </a:t>
            </a:r>
            <a:r>
              <a:rPr lang="en-US" altLang="ru-RU" sz="1400" dirty="0">
                <a:solidFill>
                  <a:srgbClr val="000099"/>
                </a:solidFill>
              </a:rPr>
              <a:t>read </a:t>
            </a:r>
            <a:r>
              <a:rPr lang="en-US" altLang="ru-RU" sz="1400" dirty="0" err="1">
                <a:solidFill>
                  <a:srgbClr val="000099"/>
                </a:solidFill>
              </a:rPr>
              <a:t>uncommited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совместим только со способом доступа </a:t>
            </a:r>
            <a:r>
              <a:rPr lang="en-US" altLang="ru-RU" sz="1400" dirty="0">
                <a:solidFill>
                  <a:srgbClr val="000099"/>
                </a:solidFill>
              </a:rPr>
              <a:t>read only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68F35EA-63A3-4496-ADCD-95E5C8EA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02" y="483518"/>
            <a:ext cx="5364596" cy="23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C3300"/>
                </a:solidFill>
              </a:rPr>
              <a:t>Причины существования различных видов транзакций</a:t>
            </a:r>
            <a:endParaRPr lang="en-GB" altLang="ru-RU" sz="18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475656" y="483518"/>
            <a:ext cx="6192688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</a:pPr>
            <a:r>
              <a:rPr lang="ru-RU" altLang="ru-RU" sz="1400" b="1" dirty="0"/>
              <a:t>Вопрос</a:t>
            </a:r>
            <a:r>
              <a:rPr lang="en-US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Так зачем нужны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плохие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виды транзакций, и особенно, </a:t>
            </a:r>
            <a:r>
              <a:rPr lang="en-US" altLang="ru-RU" sz="1400" dirty="0">
                <a:solidFill>
                  <a:srgbClr val="000099"/>
                </a:solidFill>
              </a:rPr>
              <a:t>Read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 err="1">
                <a:solidFill>
                  <a:srgbClr val="000099"/>
                </a:solidFill>
              </a:rPr>
              <a:t>uncommited</a:t>
            </a:r>
            <a:r>
              <a:rPr lang="ru-RU" altLang="ru-RU" sz="1400" dirty="0">
                <a:solidFill>
                  <a:srgbClr val="000099"/>
                </a:solidFill>
              </a:rPr>
              <a:t>?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Ответ</a:t>
            </a:r>
            <a:r>
              <a:rPr lang="en-US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С одной стороны, чем выше уровень изоляции, тем меньше шансов на параллельную работу транзакций. С другой стороны, полная изоляция не всегда полезна.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Библиотекари регулярно работают с каталогом, открывая транзакции для сверки и изменения каталога. Эти работы могут длиться часами. Что Вы предпочитаете, ждать появления исправленного каталога, или просматривать его в любой момент времени, может быть получив неправильные данные?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Правильнее было бы дать библиотекарям работать с копией каталога, а когда они закончат работу быстро обновить каталог, запретив пользователям доступ на несколько минут.</a:t>
            </a:r>
          </a:p>
        </p:txBody>
      </p:sp>
    </p:spTree>
    <p:extLst>
      <p:ext uri="{BB962C8B-B14F-4D97-AF65-F5344CB8AC3E}">
        <p14:creationId xmlns:p14="http://schemas.microsoft.com/office/powerpoint/2010/main" val="3294441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Уровни изолированности пользователей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5F3B573-6A18-4D22-B632-3F798D95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6" y="533090"/>
            <a:ext cx="7201421" cy="4053100"/>
          </a:xfrm>
          <a:prstGeom prst="roundRect">
            <a:avLst>
              <a:gd name="adj" fmla="val 16667"/>
            </a:avLst>
          </a:prstGeom>
          <a:solidFill>
            <a:srgbClr val="FFD581">
              <a:alpha val="50195"/>
            </a:srgbClr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4000">
              <a:solidFill>
                <a:srgbClr val="CC3300"/>
              </a:solidFill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BD3C59A-8C0A-4AFA-AEBC-946C58A03CCB}"/>
              </a:ext>
            </a:extLst>
          </p:cNvPr>
          <p:cNvGrpSpPr>
            <a:grpSpLocks/>
          </p:cNvGrpSpPr>
          <p:nvPr/>
        </p:nvGrpSpPr>
        <p:grpSpPr bwMode="auto">
          <a:xfrm>
            <a:off x="1433603" y="911623"/>
            <a:ext cx="2503041" cy="3603127"/>
            <a:chOff x="839" y="845"/>
            <a:chExt cx="2404" cy="2721"/>
          </a:xfrm>
        </p:grpSpPr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C55D9FE6-88DF-4430-A715-8D1EC460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845"/>
              <a:ext cx="2404" cy="544"/>
            </a:xfrm>
            <a:prstGeom prst="ellipse">
              <a:avLst/>
            </a:prstGeom>
            <a:solidFill>
              <a:srgbClr val="CCFF99">
                <a:alpha val="79999"/>
              </a:srgbClr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2000" b="1"/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19C7A1F8-9286-46B2-B0F3-AFB33224B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570"/>
              <a:ext cx="2404" cy="544"/>
            </a:xfrm>
            <a:prstGeom prst="ellipse">
              <a:avLst/>
            </a:prstGeom>
            <a:solidFill>
              <a:srgbClr val="CCCC00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2000" b="1"/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D7441AFA-36C3-457D-8DF2-7DF86560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296"/>
              <a:ext cx="2404" cy="544"/>
            </a:xfrm>
            <a:prstGeom prst="ellipse">
              <a:avLst/>
            </a:prstGeom>
            <a:solidFill>
              <a:srgbClr val="99CC00">
                <a:alpha val="79999"/>
              </a:srgbClr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2000" b="1"/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CB622C56-0D38-4446-96C0-E1161876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22"/>
              <a:ext cx="2404" cy="544"/>
            </a:xfrm>
            <a:prstGeom prst="ellipse">
              <a:avLst/>
            </a:prstGeom>
            <a:solidFill>
              <a:srgbClr val="82B000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2000" b="1"/>
            </a:p>
          </p:txBody>
        </p:sp>
      </p:grpSp>
      <p:sp>
        <p:nvSpPr>
          <p:cNvPr id="10" name="Text Box 9">
            <a:extLst>
              <a:ext uri="{FF2B5EF4-FFF2-40B4-BE49-F238E27FC236}">
                <a16:creationId xmlns:a16="http://schemas.microsoft.com/office/drawing/2014/main" id="{2E7B8ECA-D7EC-4CD1-8C58-4F85AC7F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55526"/>
            <a:ext cx="30956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rgbClr val="993300"/>
                </a:solidFill>
                <a:latin typeface="Georgia" panose="02040502050405020303" pitchFamily="18" charset="0"/>
              </a:rPr>
              <a:t>Сопутствующие феномены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B021DAF8-AAB2-4C34-B305-CD5AC237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928" y="997075"/>
            <a:ext cx="3194337" cy="8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latin typeface="Times New Roman" panose="02020603050405020304" pitchFamily="18" charset="0"/>
              </a:rPr>
              <a:t>Чтение «грязных» данных</a:t>
            </a:r>
          </a:p>
          <a:p>
            <a:pPr eaLnBrk="1" hangingPunct="1">
              <a:lnSpc>
                <a:spcPts val="1300"/>
              </a:lnSpc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latin typeface="Times New Roman" panose="02020603050405020304" pitchFamily="18" charset="0"/>
              </a:rPr>
              <a:t>«Неповторяющееся чтение»</a:t>
            </a:r>
          </a:p>
          <a:p>
            <a:pPr eaLnBrk="1" hangingPunct="1">
              <a:lnSpc>
                <a:spcPts val="1300"/>
              </a:lnSpc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latin typeface="Times New Roman" panose="02020603050405020304" pitchFamily="18" charset="0"/>
              </a:rPr>
              <a:t>Появление записей - фантомов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660139-3D20-4441-9265-FCA4C2997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5245" y="1097110"/>
            <a:ext cx="821658" cy="8396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AEEB60BB-55B2-48E2-BB46-4797F502F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4196" y="1271060"/>
            <a:ext cx="792181" cy="79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DC26C359-5E47-43FC-82FE-1015EB6F7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245" y="1346461"/>
            <a:ext cx="821658" cy="26476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ABFA671-0CF5-4520-BD51-B68736A4F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857" y="1901212"/>
            <a:ext cx="30241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Times New Roman" panose="02020603050405020304" pitchFamily="18" charset="0"/>
              </a:rPr>
              <a:t>«Неповторяющееся чтение»</a:t>
            </a:r>
          </a:p>
          <a:p>
            <a:pPr eaLnBrk="1" hangingPunct="1">
              <a:lnSpc>
                <a:spcPts val="2700"/>
              </a:lnSpc>
              <a:spcBef>
                <a:spcPct val="0"/>
              </a:spcBef>
              <a:buFontTx/>
              <a:buNone/>
            </a:pPr>
            <a:r>
              <a:rPr lang="ru-RU" altLang="ru-RU" sz="1400" b="1" dirty="0">
                <a:latin typeface="Times New Roman" panose="02020603050405020304" pitchFamily="18" charset="0"/>
              </a:rPr>
              <a:t>Появление записей - фантомов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3BC214BB-93DF-44BA-9B1A-4B3C6D820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77" y="3011250"/>
            <a:ext cx="31686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latin typeface="Times New Roman" panose="02020603050405020304" pitchFamily="18" charset="0"/>
              </a:rPr>
              <a:t>Появление записей - фантомов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BD56FA38-5EBC-4EF0-AA65-FAFD76D6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186" y="3943956"/>
            <a:ext cx="28082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5000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Но нет и параллельной работы с общим ресурсом.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1E354036-4D32-4028-9BB2-C721BB17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77" y="3568080"/>
            <a:ext cx="2952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Указанных феноменов нет!</a:t>
            </a: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D2091681-A8B1-41E5-B051-00B72CEA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063" y="1946713"/>
            <a:ext cx="287337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936AD590-8822-407A-B019-D59A6D94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865" y="928075"/>
            <a:ext cx="287338" cy="2873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E06D9231-6475-421B-A586-137606A8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492" y="1467558"/>
            <a:ext cx="287337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211EF46D-9738-4904-87A8-8625A5DA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618" y="1206408"/>
            <a:ext cx="287338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Oval 27">
            <a:extLst>
              <a:ext uri="{FF2B5EF4-FFF2-40B4-BE49-F238E27FC236}">
                <a16:creationId xmlns:a16="http://schemas.microsoft.com/office/drawing/2014/main" id="{DF555023-AE12-4887-AF02-788C70BD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849" y="2307076"/>
            <a:ext cx="287338" cy="2873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Oval 28">
            <a:extLst>
              <a:ext uri="{FF2B5EF4-FFF2-40B4-BE49-F238E27FC236}">
                <a16:creationId xmlns:a16="http://schemas.microsoft.com/office/drawing/2014/main" id="{F5F1A13C-2BE6-41FE-BB47-85F39B58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731" y="2990231"/>
            <a:ext cx="287337" cy="2873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8" name="Oval 29">
            <a:extLst>
              <a:ext uri="{FF2B5EF4-FFF2-40B4-BE49-F238E27FC236}">
                <a16:creationId xmlns:a16="http://schemas.microsoft.com/office/drawing/2014/main" id="{9F40608A-4DF9-442A-970F-E45997E6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618" y="4071486"/>
            <a:ext cx="287337" cy="287337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B53F0673-E94D-4B58-98FF-1AC41EC0D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832" y="1185615"/>
            <a:ext cx="25923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(Чтение незафиксированных изменений)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93275311-A4AA-46E4-B7B0-CCF50D19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744" y="977985"/>
            <a:ext cx="2447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400" b="1" dirty="0"/>
              <a:t>Read uncommitted</a:t>
            </a:r>
            <a:endParaRPr lang="ru-RU" altLang="ru-RU" sz="1400" b="1" dirty="0"/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8D7D1B30-1FDD-45A0-B43D-466401CF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895" y="1924745"/>
            <a:ext cx="20891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400" b="1" dirty="0"/>
              <a:t>Read</a:t>
            </a:r>
            <a:r>
              <a:rPr lang="ru-RU" altLang="ru-RU" sz="1400" b="1" dirty="0"/>
              <a:t> </a:t>
            </a:r>
            <a:r>
              <a:rPr lang="en-US" altLang="ru-RU" sz="1400" b="1" dirty="0"/>
              <a:t>committed</a:t>
            </a:r>
            <a:endParaRPr lang="ru-RU" altLang="ru-RU" sz="1400" b="1" dirty="0"/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B53F30B3-FB84-499E-9F68-48F7B440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301" y="2158637"/>
            <a:ext cx="25923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(Чтение зафиксированных изменений)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EF891A3E-FE74-488A-86BB-B84C671F4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6" y="2871623"/>
            <a:ext cx="21605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400" b="1" dirty="0"/>
              <a:t>Repeatable read</a:t>
            </a:r>
            <a:endParaRPr lang="ru-RU" altLang="ru-RU" sz="1400" b="1" dirty="0"/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8E4326DE-12FD-4EA7-B443-37E2815AD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542" y="3133107"/>
            <a:ext cx="25923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(Повторяемое чтение)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9DD9B0B6-A17C-4AF9-9EDE-1C500844B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282" y="4144546"/>
            <a:ext cx="259238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400" dirty="0">
                <a:latin typeface="Times New Roman" panose="02020603050405020304" pitchFamily="18" charset="0"/>
              </a:rPr>
              <a:t>(</a:t>
            </a:r>
            <a:r>
              <a:rPr lang="ru-RU" altLang="ru-RU" sz="1400" dirty="0" err="1">
                <a:latin typeface="Times New Roman" panose="02020603050405020304" pitchFamily="18" charset="0"/>
              </a:rPr>
              <a:t>Сериализуемость</a:t>
            </a:r>
            <a:r>
              <a:rPr lang="ru-RU" altLang="ru-RU" sz="1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EEB1FF92-C751-4D38-A867-8FFCB19A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42" y="3848128"/>
            <a:ext cx="20875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400" b="1" dirty="0"/>
              <a:t>Serializable</a:t>
            </a:r>
            <a:endParaRPr lang="ru-RU" altLang="ru-RU" sz="1400" b="1" dirty="0"/>
          </a:p>
        </p:txBody>
      </p:sp>
      <p:sp>
        <p:nvSpPr>
          <p:cNvPr id="41" name="Line 14">
            <a:extLst>
              <a:ext uri="{FF2B5EF4-FFF2-40B4-BE49-F238E27FC236}">
                <a16:creationId xmlns:a16="http://schemas.microsoft.com/office/drawing/2014/main" id="{5532794B-AAE0-49DF-B96D-4357F907D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4763" y="2100182"/>
            <a:ext cx="785940" cy="79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9097682E-68CF-4D1A-9B1A-3F48ED5CE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8" y="2280920"/>
            <a:ext cx="821658" cy="147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3" name="Line 14">
            <a:extLst>
              <a:ext uri="{FF2B5EF4-FFF2-40B4-BE49-F238E27FC236}">
                <a16:creationId xmlns:a16="http://schemas.microsoft.com/office/drawing/2014/main" id="{CCB90293-0955-49B9-BEC8-CC3157835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5244" y="3130097"/>
            <a:ext cx="751303" cy="39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579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Виды блокировок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583668" y="461651"/>
            <a:ext cx="5976664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Блокировки различают ещё </a:t>
            </a:r>
            <a:r>
              <a:rPr lang="ru-RU" altLang="ru-RU" sz="1400" b="1" dirty="0">
                <a:solidFill>
                  <a:srgbClr val="000099"/>
                </a:solidFill>
              </a:rPr>
              <a:t>по размерам блокируемого ресурса</a:t>
            </a:r>
            <a:r>
              <a:rPr lang="ru-RU" altLang="ru-RU" sz="1400" dirty="0">
                <a:solidFill>
                  <a:srgbClr val="000099"/>
                </a:solidFill>
              </a:rPr>
              <a:t> (поле записи, запись, отношение, страница (блок базы), группа отношений, вся база). В современных СУБД со строчной организацией блокировка полей не применяется.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СУБД со </a:t>
            </a:r>
            <a:r>
              <a:rPr lang="ru-RU" altLang="ru-RU" sz="1400" dirty="0" err="1">
                <a:solidFill>
                  <a:srgbClr val="000099"/>
                </a:solidFill>
              </a:rPr>
              <a:t>столбцовой</a:t>
            </a:r>
            <a:r>
              <a:rPr lang="ru-RU" altLang="ru-RU" sz="1400" dirty="0">
                <a:solidFill>
                  <a:srgbClr val="000099"/>
                </a:solidFill>
              </a:rPr>
              <a:t> организацией может использоваться.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Иерархичность</a:t>
            </a:r>
            <a:r>
              <a:rPr lang="ru-RU" altLang="ru-RU" sz="1400" dirty="0">
                <a:solidFill>
                  <a:srgbClr val="000099"/>
                </a:solidFill>
              </a:rPr>
              <a:t>. Если объект верхнего уровня обладает блокировкой, то такой же блокировкой обладает его объект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нижнего уровня.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Время жизни</a:t>
            </a:r>
            <a:r>
              <a:rPr lang="ru-RU" altLang="ru-RU" sz="1400" dirty="0">
                <a:solidFill>
                  <a:srgbClr val="000099"/>
                </a:solidFill>
              </a:rPr>
              <a:t>: </a:t>
            </a:r>
            <a:r>
              <a:rPr lang="en-US" altLang="ru-RU" sz="1400" dirty="0">
                <a:solidFill>
                  <a:srgbClr val="000099"/>
                </a:solidFill>
              </a:rPr>
              <a:t>X-</a:t>
            </a:r>
            <a:r>
              <a:rPr lang="ru-RU" altLang="ru-RU" sz="1400" dirty="0">
                <a:solidFill>
                  <a:srgbClr val="000099"/>
                </a:solidFill>
              </a:rPr>
              <a:t>блокировки сохраняются до конца транзакции. </a:t>
            </a:r>
            <a:r>
              <a:rPr lang="en-US" altLang="ru-RU" sz="1400" dirty="0">
                <a:solidFill>
                  <a:srgbClr val="000099"/>
                </a:solidFill>
              </a:rPr>
              <a:t>S-</a:t>
            </a:r>
            <a:r>
              <a:rPr lang="ru-RU" altLang="ru-RU" sz="1400" dirty="0">
                <a:solidFill>
                  <a:srgbClr val="000099"/>
                </a:solidFill>
              </a:rPr>
              <a:t>блокировка снимается по завершении чтения.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Взаимодействие блокировок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Имеется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-блокировка. Запросы на любые блокировки от других транзакций будут отменены.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arenR"/>
            </a:pPr>
            <a:r>
              <a:rPr lang="ru-RU" altLang="ru-RU" sz="1400" dirty="0">
                <a:solidFill>
                  <a:srgbClr val="000099"/>
                </a:solidFill>
              </a:rPr>
              <a:t>Имеется 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-блокировка. Запрос других транзакций на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-блокировку отвергается. Запрос на 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-блокировку принимается.</a:t>
            </a:r>
            <a:endParaRPr lang="en-US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96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Доступ по чтению и записи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043608" y="461651"/>
            <a:ext cx="6984776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Возможный протокол доступа к данным по чтению и записи с блокировками: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Перед чтением объекта базы транзакция должна наложить на него 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-блокировку.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Перед записью объекта базы транзакция должна наложить на него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-блокировку.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Если перед этим транзакция выполняла </a:t>
            </a:r>
            <a:r>
              <a:rPr lang="en-US" altLang="ru-RU" sz="1400" dirty="0">
                <a:solidFill>
                  <a:srgbClr val="000099"/>
                </a:solidFill>
              </a:rPr>
              <a:t>S-</a:t>
            </a:r>
            <a:r>
              <a:rPr lang="ru-RU" altLang="ru-RU" sz="1400" dirty="0">
                <a:solidFill>
                  <a:srgbClr val="000099"/>
                </a:solidFill>
              </a:rPr>
              <a:t>блокировку этого объекта,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 она заменяется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-блокировкой.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объект уже заблокирован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-блокировкой другой транзакции, то любая блокировка отвергается, и транзакция переводится в состояние ожидания до тех пор, пока мешающая блокировка не снимется.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объект уже заблокирован 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-блокировкой другой транзакции, то другая 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>
                <a:solidFill>
                  <a:srgbClr val="000099"/>
                </a:solidFill>
              </a:rPr>
              <a:t>-блокировка принимается, а </a:t>
            </a:r>
            <a:r>
              <a:rPr lang="en-US" altLang="ru-RU" sz="1400" dirty="0">
                <a:solidFill>
                  <a:srgbClr val="000099"/>
                </a:solidFill>
              </a:rPr>
              <a:t>X-</a:t>
            </a:r>
            <a:r>
              <a:rPr lang="ru-RU" altLang="ru-RU" sz="1400" dirty="0">
                <a:solidFill>
                  <a:srgbClr val="000099"/>
                </a:solidFill>
              </a:rPr>
              <a:t>блокировка отвергается.</a:t>
            </a:r>
          </a:p>
        </p:txBody>
      </p:sp>
    </p:spTree>
    <p:extLst>
      <p:ext uri="{BB962C8B-B14F-4D97-AF65-F5344CB8AC3E}">
        <p14:creationId xmlns:p14="http://schemas.microsoft.com/office/powerpoint/2010/main" val="1455151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Пример использования блокировок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7BCF601-97DF-494B-8A63-EB6B732C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99" y="555526"/>
            <a:ext cx="6471402" cy="29523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18E9A2-7D20-43D1-80B3-3B0C5A82CAF7}"/>
              </a:ext>
            </a:extLst>
          </p:cNvPr>
          <p:cNvSpPr/>
          <p:nvPr/>
        </p:nvSpPr>
        <p:spPr bwMode="auto">
          <a:xfrm>
            <a:off x="1619672" y="3723878"/>
            <a:ext cx="5904656" cy="5760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sz="1400" b="1" dirty="0">
                <a:solidFill>
                  <a:srgbClr val="000099"/>
                </a:solidFill>
              </a:rPr>
              <a:t>: </a:t>
            </a:r>
            <a:r>
              <a:rPr lang="ru-RU" sz="1400" dirty="0">
                <a:solidFill>
                  <a:srgbClr val="000099"/>
                </a:solidFill>
              </a:rPr>
              <a:t>В примере считается, что команда </a:t>
            </a:r>
            <a:r>
              <a:rPr lang="en-US" sz="1400" dirty="0">
                <a:solidFill>
                  <a:srgbClr val="000099"/>
                </a:solidFill>
              </a:rPr>
              <a:t>Unlock </a:t>
            </a:r>
            <a:r>
              <a:rPr lang="ru-RU" sz="1400" dirty="0">
                <a:solidFill>
                  <a:srgbClr val="000099"/>
                </a:solidFill>
              </a:rPr>
              <a:t>снимает монопольную блокировку до конца 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3216902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Совместимость блокировок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5" y="461651"/>
            <a:ext cx="7632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транзакция </a:t>
            </a:r>
            <a:r>
              <a:rPr lang="en-US" altLang="ru-RU" sz="1400" dirty="0">
                <a:solidFill>
                  <a:srgbClr val="000099"/>
                </a:solidFill>
              </a:rPr>
              <a:t>B </a:t>
            </a:r>
            <a:r>
              <a:rPr lang="ru-RU" altLang="ru-RU" sz="1400" dirty="0">
                <a:solidFill>
                  <a:srgbClr val="000099"/>
                </a:solidFill>
              </a:rPr>
              <a:t>начинается позже транзакции </a:t>
            </a:r>
            <a:r>
              <a:rPr lang="en-US" altLang="ru-RU" sz="1400" dirty="0">
                <a:solidFill>
                  <a:srgbClr val="000099"/>
                </a:solidFill>
              </a:rPr>
              <a:t>A,</a:t>
            </a:r>
            <a:r>
              <a:rPr lang="ru-RU" altLang="ru-RU" sz="1400" dirty="0">
                <a:solidFill>
                  <a:srgbClr val="000099"/>
                </a:solidFill>
              </a:rPr>
              <a:t> то успешность блокирования объекта базы транзакцией </a:t>
            </a:r>
            <a:r>
              <a:rPr lang="en-US" altLang="ru-RU" sz="1400" dirty="0">
                <a:solidFill>
                  <a:srgbClr val="000099"/>
                </a:solidFill>
              </a:rPr>
              <a:t>B </a:t>
            </a:r>
            <a:r>
              <a:rPr lang="ru-RU" altLang="ru-RU" sz="1400" dirty="0">
                <a:solidFill>
                  <a:srgbClr val="000099"/>
                </a:solidFill>
              </a:rPr>
              <a:t>определяется следующей </a:t>
            </a:r>
            <a:r>
              <a:rPr lang="ru-RU" altLang="ru-RU" sz="1400" b="1" dirty="0">
                <a:solidFill>
                  <a:srgbClr val="000099"/>
                </a:solidFill>
              </a:rPr>
              <a:t>матрицей совместимости блокировок: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C9704FE-3F23-4889-9009-A0DB2BDF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06" y="3243353"/>
            <a:ext cx="7632843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Отсюда следует важный вывод: При использовании одних и тех же ресурсов транзакции-читатели мешают транзакциям-писателям.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Естественно, при этом же условии транзакции-писатели всегда мешают другим транзакциям-писателям и транзакциям-читателям.</a:t>
            </a:r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0F6B0045-9613-4790-8CCB-C4B9816F9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140" y="1504555"/>
            <a:ext cx="2160496" cy="527092"/>
          </a:xfrm>
          <a:prstGeom prst="rect">
            <a:avLst/>
          </a:prstGeom>
          <a:solidFill>
            <a:srgbClr val="FFCC99">
              <a:alpha val="79999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</a:rPr>
              <a:t>S</a:t>
            </a:r>
            <a:r>
              <a:rPr lang="ru-RU" altLang="ru-RU" sz="1400" b="1" dirty="0">
                <a:solidFill>
                  <a:schemeClr val="tx1"/>
                </a:solidFill>
              </a:rPr>
              <a:t>-блокировку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06846FA-9DA0-4D48-92B3-D170324B2ED0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987574"/>
            <a:ext cx="6670973" cy="2131857"/>
            <a:chOff x="250824" y="2492374"/>
            <a:chExt cx="8642351" cy="2886076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1330A0F9-B0C3-4D28-ADF4-9F43869D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375" y="4592638"/>
              <a:ext cx="2971800" cy="785812"/>
            </a:xfrm>
            <a:prstGeom prst="rect">
              <a:avLst/>
            </a:prstGeom>
            <a:solidFill>
              <a:srgbClr val="DDF7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Нет (Конфликт</a:t>
              </a:r>
              <a:r>
                <a:rPr lang="en-US" altLang="ru-RU" sz="1400" b="1" dirty="0">
                  <a:solidFill>
                    <a:schemeClr val="tx1"/>
                  </a:solidFill>
                </a:rPr>
                <a:t> W-W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)</a:t>
              </a:r>
            </a:p>
            <a:p>
              <a:pPr eaLnBrk="1" hangingPunct="1">
                <a:buFontTx/>
                <a:buNone/>
              </a:pPr>
              <a:endParaRPr lang="ru-RU" altLang="ru-RU" sz="2000" b="1" dirty="0"/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861A6560-56BD-4ADB-9C46-6C63EE60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4592638"/>
              <a:ext cx="2789237" cy="785812"/>
            </a:xfrm>
            <a:prstGeom prst="rect">
              <a:avLst/>
            </a:prstGeom>
            <a:solidFill>
              <a:srgbClr val="DDF7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Нет (Конфликт</a:t>
              </a:r>
              <a:r>
                <a:rPr lang="en-US" altLang="ru-RU" sz="1400" b="1" dirty="0">
                  <a:solidFill>
                    <a:schemeClr val="tx1"/>
                  </a:solidFill>
                </a:rPr>
                <a:t> W-R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9B154270-F79D-42D3-BD9B-8982A38F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4592638"/>
              <a:ext cx="2881313" cy="785812"/>
            </a:xfrm>
            <a:prstGeom prst="rect">
              <a:avLst/>
            </a:prstGeom>
            <a:solidFill>
              <a:srgbClr val="FFCC99">
                <a:alpha val="79999"/>
              </a:srgbClr>
            </a:solidFill>
            <a:ln w="1905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ru-RU" sz="1400" b="1" dirty="0">
                  <a:solidFill>
                    <a:schemeClr val="tx1"/>
                  </a:solidFill>
                </a:rPr>
                <a:t>X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-блокировку</a:t>
              </a:r>
            </a:p>
            <a:p>
              <a:pPr eaLnBrk="1" hangingPunct="1">
                <a:buFontTx/>
                <a:buNone/>
              </a:pPr>
              <a:endParaRPr lang="ru-RU" altLang="ru-RU" sz="2000" b="1" dirty="0"/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0F83573B-A83D-41D1-8366-7E1A33AB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375" y="3914775"/>
              <a:ext cx="2971800" cy="677863"/>
            </a:xfrm>
            <a:prstGeom prst="rect">
              <a:avLst/>
            </a:prstGeom>
            <a:solidFill>
              <a:srgbClr val="DDF7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Нет (Конфликт </a:t>
              </a:r>
              <a:r>
                <a:rPr lang="en-US" altLang="ru-RU" sz="1400" b="1" dirty="0">
                  <a:solidFill>
                    <a:schemeClr val="tx1"/>
                  </a:solidFill>
                </a:rPr>
                <a:t>R-W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F668B963-260A-4201-A047-D774EB0F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3914775"/>
              <a:ext cx="2789237" cy="677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ECD4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Да</a:t>
              </a:r>
            </a:p>
          </p:txBody>
        </p:sp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B048C02E-60E1-4B23-860C-6B1E1E80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3914775"/>
              <a:ext cx="2881313" cy="677863"/>
            </a:xfrm>
            <a:prstGeom prst="rect">
              <a:avLst/>
            </a:prstGeom>
            <a:solidFill>
              <a:srgbClr val="FFCC99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ru-RU" sz="1400" b="1" dirty="0">
                  <a:solidFill>
                    <a:schemeClr val="tx1"/>
                  </a:solidFill>
                </a:rPr>
                <a:t>S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-блокировку</a:t>
              </a:r>
            </a:p>
          </p:txBody>
        </p:sp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8AA38A74-2325-4FCF-AE25-7137F51A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375" y="3192463"/>
              <a:ext cx="2971800" cy="722312"/>
            </a:xfrm>
            <a:prstGeom prst="rect">
              <a:avLst/>
            </a:prstGeom>
            <a:solidFill>
              <a:srgbClr val="FFCC99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ru-RU" sz="1400" b="1" dirty="0">
                  <a:solidFill>
                    <a:schemeClr val="tx1"/>
                  </a:solidFill>
                </a:rPr>
                <a:t>X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-блокировку</a:t>
              </a:r>
            </a:p>
          </p:txBody>
        </p:sp>
        <p:sp>
          <p:nvSpPr>
            <p:cNvPr id="42" name="Rectangle 12">
              <a:extLst>
                <a:ext uri="{FF2B5EF4-FFF2-40B4-BE49-F238E27FC236}">
                  <a16:creationId xmlns:a16="http://schemas.microsoft.com/office/drawing/2014/main" id="{7E9E2268-2A6D-443B-9A9D-EC27162D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3192463"/>
              <a:ext cx="2881313" cy="722312"/>
            </a:xfrm>
            <a:prstGeom prst="rect">
              <a:avLst/>
            </a:prstGeom>
            <a:solidFill>
              <a:srgbClr val="FF8F43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Транзакция </a:t>
              </a:r>
              <a:r>
                <a:rPr lang="en-US" altLang="ru-RU" sz="1400" b="1" dirty="0">
                  <a:solidFill>
                    <a:schemeClr val="tx1"/>
                  </a:solidFill>
                </a:rPr>
                <a:t>A </a:t>
              </a:r>
              <a:r>
                <a:rPr lang="ru-RU" altLang="ru-RU" sz="1400" b="1" dirty="0" err="1">
                  <a:solidFill>
                    <a:schemeClr val="tx1"/>
                  </a:solidFill>
                </a:rPr>
                <a:t>нало</a:t>
              </a:r>
              <a:r>
                <a:rPr lang="en-US" altLang="ru-RU" sz="1400" b="1" dirty="0">
                  <a:solidFill>
                    <a:schemeClr val="tx1"/>
                  </a:solidFill>
                </a:rPr>
                <a:t>-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жила блокировку</a:t>
              </a:r>
            </a:p>
          </p:txBody>
        </p:sp>
        <p:sp>
          <p:nvSpPr>
            <p:cNvPr id="43" name="Rectangle 13">
              <a:extLst>
                <a:ext uri="{FF2B5EF4-FFF2-40B4-BE49-F238E27FC236}">
                  <a16:creationId xmlns:a16="http://schemas.microsoft.com/office/drawing/2014/main" id="{28BB47EA-2AEE-425D-984B-EE9D0B992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492375"/>
              <a:ext cx="5761037" cy="700088"/>
            </a:xfrm>
            <a:prstGeom prst="rect">
              <a:avLst/>
            </a:prstGeom>
            <a:solidFill>
              <a:srgbClr val="FF8F43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Транзакция </a:t>
              </a:r>
              <a:r>
                <a:rPr lang="en-US" altLang="ru-RU" sz="1400" b="1" dirty="0">
                  <a:solidFill>
                    <a:schemeClr val="tx1"/>
                  </a:solidFill>
                </a:rPr>
                <a:t>B</a:t>
              </a:r>
              <a:r>
                <a:rPr lang="ru-RU" altLang="ru-RU" sz="1400" b="1" dirty="0">
                  <a:solidFill>
                    <a:schemeClr val="tx1"/>
                  </a:solidFill>
                </a:rPr>
                <a:t> пытается </a:t>
              </a:r>
              <a:endParaRPr lang="en-US" altLang="ru-RU" sz="1400" b="1" dirty="0">
                <a:solidFill>
                  <a:schemeClr val="tx1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ru-RU" altLang="ru-RU" sz="1400" b="1" dirty="0">
                  <a:solidFill>
                    <a:schemeClr val="tx1"/>
                  </a:solidFill>
                </a:rPr>
                <a:t>наложить блокировку</a:t>
              </a:r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93426E22-C8ED-4E5B-A9EA-98C0419AE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2492375"/>
              <a:ext cx="2881313" cy="700088"/>
            </a:xfrm>
            <a:prstGeom prst="rect">
              <a:avLst/>
            </a:prstGeom>
            <a:noFill/>
            <a:ln w="158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8F43">
                      <a:alpha val="79999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endParaRPr lang="ru-RU" altLang="ru-RU" sz="2000"/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FD2FFAD1-4E85-40E0-94E1-05ED9925B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25" y="2492375"/>
              <a:ext cx="864235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39B28F23-0E91-43A1-BBA5-6C2CA5748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25" y="3192463"/>
              <a:ext cx="8642350" cy="0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7" name="Line 17">
              <a:extLst>
                <a:ext uri="{FF2B5EF4-FFF2-40B4-BE49-F238E27FC236}">
                  <a16:creationId xmlns:a16="http://schemas.microsoft.com/office/drawing/2014/main" id="{D1B1CB1B-051C-4C89-B4BF-017744210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25" y="3914775"/>
              <a:ext cx="8642350" cy="0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98CBAA64-A20F-409E-A96E-6C5ACEE0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25" y="4592638"/>
              <a:ext cx="8642350" cy="0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68A71C3D-064F-43CE-847B-88454CD3F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25" y="5378450"/>
              <a:ext cx="864235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ECCE2F22-226D-4FFA-A82B-2D7E4B663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24" y="2492374"/>
              <a:ext cx="1" cy="2498726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51" name="Line 21">
              <a:extLst>
                <a:ext uri="{FF2B5EF4-FFF2-40B4-BE49-F238E27FC236}">
                  <a16:creationId xmlns:a16="http://schemas.microsoft.com/office/drawing/2014/main" id="{9DF8DAF5-7227-46BD-93AE-C17326627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138" y="2492375"/>
              <a:ext cx="0" cy="2886075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52" name="Line 22">
              <a:extLst>
                <a:ext uri="{FF2B5EF4-FFF2-40B4-BE49-F238E27FC236}">
                  <a16:creationId xmlns:a16="http://schemas.microsoft.com/office/drawing/2014/main" id="{3E45F2D3-3014-473E-B09C-FCC6B0EC5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3175" y="2492375"/>
              <a:ext cx="0" cy="2886075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53" name="Line 23">
              <a:extLst>
                <a:ext uri="{FF2B5EF4-FFF2-40B4-BE49-F238E27FC236}">
                  <a16:creationId xmlns:a16="http://schemas.microsoft.com/office/drawing/2014/main" id="{5088E255-37A3-4BED-8848-397DCEE79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1375" y="3192463"/>
              <a:ext cx="0" cy="2185987"/>
            </a:xfrm>
            <a:prstGeom prst="line">
              <a:avLst/>
            </a:prstGeom>
            <a:noFill/>
            <a:ln w="190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  <p:sp>
        <p:nvSpPr>
          <p:cNvPr id="33" name="AutoShape 28">
            <a:extLst>
              <a:ext uri="{FF2B5EF4-FFF2-40B4-BE49-F238E27FC236}">
                <a16:creationId xmlns:a16="http://schemas.microsoft.com/office/drawing/2014/main" id="{7F61DF73-6026-4661-8348-40131B14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519" y="1333893"/>
            <a:ext cx="1362988" cy="1388187"/>
          </a:xfrm>
          <a:prstGeom prst="wedgeRoundRectCallout">
            <a:avLst>
              <a:gd name="adj1" fmla="val -88235"/>
              <a:gd name="adj2" fmla="val 140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Транзакция-читатель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мешает транзакции-писателю</a:t>
            </a:r>
          </a:p>
        </p:txBody>
      </p:sp>
      <p:sp>
        <p:nvSpPr>
          <p:cNvPr id="34" name="Выноска-облако 2">
            <a:extLst>
              <a:ext uri="{FF2B5EF4-FFF2-40B4-BE49-F238E27FC236}">
                <a16:creationId xmlns:a16="http://schemas.microsoft.com/office/drawing/2014/main" id="{D95D5A6D-0895-4CF5-861E-377B412E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545" y="3927173"/>
            <a:ext cx="4313638" cy="651123"/>
          </a:xfrm>
          <a:prstGeom prst="cloudCallout">
            <a:avLst>
              <a:gd name="adj1" fmla="val -11912"/>
              <a:gd name="adj2" fmla="val 4384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C00000"/>
                </a:solidFill>
              </a:rPr>
              <a:t>А если убрать </a:t>
            </a:r>
            <a:r>
              <a:rPr lang="en-US" altLang="ru-RU" sz="1400" dirty="0">
                <a:solidFill>
                  <a:srgbClr val="C00000"/>
                </a:solidFill>
              </a:rPr>
              <a:t>S-</a:t>
            </a:r>
            <a:r>
              <a:rPr lang="ru-RU" altLang="ru-RU" sz="1400" dirty="0">
                <a:solidFill>
                  <a:srgbClr val="C00000"/>
                </a:solidFill>
              </a:rPr>
              <a:t>блокировки чтобы не мешали? Подумайте!</a:t>
            </a:r>
          </a:p>
        </p:txBody>
      </p:sp>
    </p:spTree>
    <p:extLst>
      <p:ext uri="{BB962C8B-B14F-4D97-AF65-F5344CB8AC3E}">
        <p14:creationId xmlns:p14="http://schemas.microsoft.com/office/powerpoint/2010/main" val="735863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Проблема эскалации блокировок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439652" y="699542"/>
            <a:ext cx="6264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Если, например, в одной таблице блокируются много строк, то  некоторые СУБД переходят к блокированию всей таблицы. Это явление называемое </a:t>
            </a:r>
            <a:r>
              <a:rPr lang="ru-RU" altLang="ru-RU" sz="1400" b="1" dirty="0">
                <a:solidFill>
                  <a:srgbClr val="000099"/>
                </a:solidFill>
              </a:rPr>
              <a:t>эскалацией блокировок</a:t>
            </a:r>
            <a:r>
              <a:rPr lang="ru-RU" altLang="ru-RU" sz="1400" dirty="0">
                <a:solidFill>
                  <a:srgbClr val="000099"/>
                </a:solidFill>
              </a:rPr>
              <a:t>, может резко уменьшить возможности конкурентного доступа.</a:t>
            </a:r>
            <a:endParaRPr lang="ru-RU" altLang="ru-RU" sz="1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60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Блокировки в </a:t>
            </a:r>
            <a:r>
              <a:rPr lang="en-US" altLang="ru-RU" sz="2000" b="1" dirty="0" err="1">
                <a:solidFill>
                  <a:srgbClr val="CC3300"/>
                </a:solidFill>
              </a:rPr>
              <a:t>Cach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é</a:t>
            </a:r>
            <a:r>
              <a:rPr lang="en-US" altLang="ru-RU" sz="2000" b="1" dirty="0">
                <a:solidFill>
                  <a:srgbClr val="CC3300"/>
                </a:solidFill>
                <a:cs typeface="Arial" panose="020B0604020202020204" pitchFamily="34" charset="0"/>
              </a:rPr>
              <a:t> 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ObjectScript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2087724" y="461651"/>
            <a:ext cx="496855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Выполняет блокировку команда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имеющая формат:</a:t>
            </a:r>
            <a:br>
              <a:rPr lang="ru-RU" altLang="ru-RU" sz="1400" dirty="0">
                <a:solidFill>
                  <a:srgbClr val="000099"/>
                </a:solidFill>
              </a:rPr>
            </a:br>
            <a:r>
              <a:rPr lang="ru-RU" altLang="ru-RU" sz="1400" b="1" dirty="0"/>
              <a:t>LOCK </a:t>
            </a:r>
            <a:r>
              <a:rPr lang="ru-RU" altLang="ru-RU" sz="1400" b="1" dirty="0" err="1"/>
              <a:t>имя_блокируемого_ресурса</a:t>
            </a:r>
            <a:endParaRPr lang="ru-RU" altLang="ru-RU" sz="1400" b="1" dirty="0"/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/>
              <a:t>LOCK ^a(1)  </a:t>
            </a:r>
            <a:r>
              <a:rPr lang="ru-RU" altLang="ru-RU" sz="1400" dirty="0">
                <a:solidFill>
                  <a:srgbClr val="000099"/>
                </a:solidFill>
              </a:rPr>
              <a:t>или, сокращённо, </a:t>
            </a:r>
            <a:r>
              <a:rPr lang="ru-RU" altLang="ru-RU" sz="1400" b="1" dirty="0"/>
              <a:t>L ^a(1)</a:t>
            </a:r>
            <a:r>
              <a:rPr lang="ru-RU" altLang="ru-RU" sz="1400" dirty="0">
                <a:solidFill>
                  <a:srgbClr val="000099"/>
                </a:solidFill>
              </a:rPr>
              <a:t> .</a:t>
            </a:r>
            <a:endParaRPr lang="ru-RU" altLang="ru-RU" sz="12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B41F0C-4BA9-49A4-AF9D-A78550FE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91" y="1294302"/>
            <a:ext cx="6662618" cy="1777684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7903D25-304A-481D-A549-9E64246A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24" y="3003798"/>
            <a:ext cx="5815585" cy="144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</a:rPr>
              <a:t>LOCK ^A(1), ^B(3) </a:t>
            </a:r>
            <a:r>
              <a:rPr lang="ru-RU" altLang="ru-RU" sz="1400" dirty="0">
                <a:solidFill>
                  <a:srgbClr val="000099"/>
                </a:solidFill>
              </a:rPr>
              <a:t>эквивалентно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chemeClr val="tx1"/>
                </a:solidFill>
              </a:rPr>
              <a:t>LOCK ^A(1) LOCK </a:t>
            </a:r>
            <a:r>
              <a:rPr lang="ru-RU" altLang="ru-RU" sz="1400" b="1" dirty="0">
                <a:solidFill>
                  <a:schemeClr val="tx1"/>
                </a:solidFill>
              </a:rPr>
              <a:t>+</a:t>
            </a:r>
            <a:r>
              <a:rPr lang="en-US" altLang="ru-RU" sz="1400" b="1" dirty="0">
                <a:solidFill>
                  <a:schemeClr val="tx1"/>
                </a:solidFill>
              </a:rPr>
              <a:t>^B(3)</a:t>
            </a:r>
            <a:br>
              <a:rPr lang="ru-RU" altLang="ru-RU" sz="1400" b="1" dirty="0">
                <a:solidFill>
                  <a:schemeClr val="tx1"/>
                </a:solidFill>
              </a:rPr>
            </a:br>
            <a:r>
              <a:rPr lang="ru-RU" altLang="ru-RU" sz="1400" dirty="0">
                <a:solidFill>
                  <a:srgbClr val="000099"/>
                </a:solidFill>
              </a:rPr>
              <a:t>Использование времени ожидания (для инкрементальных блокировок рекомендуется всегда):</a:t>
            </a: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1400" b="1" dirty="0">
                <a:solidFill>
                  <a:schemeClr val="tx1"/>
                </a:solidFill>
              </a:rPr>
              <a:t>LOCK ^A(1):5  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Попытка блокирования прерывается, если прошло 5 секунд, устанавливается </a:t>
            </a:r>
            <a:r>
              <a:rPr lang="en-US" altLang="ru-RU" sz="1400" b="1" dirty="0">
                <a:solidFill>
                  <a:schemeClr val="tx1"/>
                </a:solidFill>
              </a:rPr>
              <a:t>$TEST=0</a:t>
            </a:r>
          </a:p>
        </p:txBody>
      </p:sp>
    </p:spTree>
    <p:extLst>
      <p:ext uri="{BB962C8B-B14F-4D97-AF65-F5344CB8AC3E}">
        <p14:creationId xmlns:p14="http://schemas.microsoft.com/office/powerpoint/2010/main" val="2407026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Блокировки в </a:t>
            </a:r>
            <a:r>
              <a:rPr lang="en-US" altLang="ru-RU" sz="2000" b="1" dirty="0" err="1">
                <a:solidFill>
                  <a:srgbClr val="CC3300"/>
                </a:solidFill>
              </a:rPr>
              <a:t>Cach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é</a:t>
            </a:r>
            <a:r>
              <a:rPr lang="en-US" altLang="ru-RU" sz="2000" b="1" dirty="0">
                <a:solidFill>
                  <a:srgbClr val="CC3300"/>
                </a:solidFill>
                <a:cs typeface="Arial" panose="020B0604020202020204" pitchFamily="34" charset="0"/>
              </a:rPr>
              <a:t> 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ObjectScript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123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sz="1400" b="1" dirty="0">
                <a:solidFill>
                  <a:srgbClr val="000099"/>
                </a:solidFill>
              </a:rPr>
              <a:t>Таблица блокировок. </a:t>
            </a:r>
            <a:r>
              <a:rPr lang="ru-RU" sz="1400" dirty="0">
                <a:solidFill>
                  <a:srgbClr val="000099"/>
                </a:solidFill>
              </a:rPr>
              <a:t>Просмотреть текущие блокировки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можно двумя способами: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F20CC3-C4AF-4EC0-B595-1E6459F957F8}"/>
              </a:ext>
            </a:extLst>
          </p:cNvPr>
          <p:cNvSpPr txBox="1"/>
          <p:nvPr/>
        </p:nvSpPr>
        <p:spPr>
          <a:xfrm>
            <a:off x="1207658" y="951433"/>
            <a:ext cx="315141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С помощью панели управления (на слайде не показано)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Программой </a:t>
            </a:r>
            <a:r>
              <a:rPr lang="ru-RU" sz="1400" b="1" dirty="0"/>
              <a:t>^</a:t>
            </a:r>
            <a:r>
              <a:rPr lang="en-US" sz="1400" b="1" dirty="0"/>
              <a:t>LOCKTAB</a:t>
            </a:r>
            <a:r>
              <a:rPr lang="ru-RU" sz="1400" dirty="0">
                <a:solidFill>
                  <a:srgbClr val="000099"/>
                </a:solidFill>
              </a:rPr>
              <a:t>, запускаемой из терминала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577660C-2449-4FE6-8037-443659D5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85" y="757072"/>
            <a:ext cx="2212303" cy="18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8229F011-4D5F-4914-BE06-37033AF5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36" y="2643758"/>
            <a:ext cx="5752942" cy="18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Моделируем параллельную работу двух пользователей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B220E0-2F12-4DBB-B606-C0AEF4E95C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35502" y="3507854"/>
            <a:ext cx="7056908" cy="123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Сальдо по группе счетов </a:t>
            </a:r>
            <a:r>
              <a:rPr lang="en-US" altLang="ru-RU" sz="1400" b="1" dirty="0"/>
              <a:t>^</a:t>
            </a:r>
            <a:r>
              <a:rPr lang="ru-RU" altLang="ru-RU" sz="1400" b="1" dirty="0"/>
              <a:t>Сч1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^</a:t>
            </a:r>
            <a:r>
              <a:rPr lang="ru-RU" altLang="ru-RU" sz="1400" b="1" dirty="0"/>
              <a:t>Сч2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^</a:t>
            </a:r>
            <a:r>
              <a:rPr lang="ru-RU" altLang="ru-RU" sz="1400" b="1" dirty="0"/>
              <a:t>Сч3</a:t>
            </a:r>
            <a:r>
              <a:rPr lang="ru-RU" altLang="ru-RU" sz="1400" dirty="0">
                <a:solidFill>
                  <a:srgbClr val="000099"/>
                </a:solidFill>
              </a:rPr>
              <a:t>. Два запущенных терминала моделируют работу двух пользователей. Присваивание переменной </a:t>
            </a:r>
            <a:r>
              <a:rPr lang="en-US" altLang="ru-RU" sz="1400" b="1" dirty="0"/>
              <a:t>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значений </a:t>
            </a:r>
            <a:r>
              <a:rPr lang="ru-RU" altLang="ru-RU" sz="1400" b="1" dirty="0"/>
              <a:t>0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/>
              <a:t>1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/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/>
              <a:t>3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/>
              <a:t>4</a:t>
            </a:r>
            <a:r>
              <a:rPr lang="ru-RU" altLang="ru-RU" sz="1400" dirty="0">
                <a:solidFill>
                  <a:srgbClr val="000099"/>
                </a:solidFill>
              </a:rPr>
              <a:t> просто отмечает порядок выполнения действий. Так, первая строка в терминале справа (с присваиванием </a:t>
            </a:r>
            <a:r>
              <a:rPr lang="en-US" altLang="ru-RU" sz="1400" b="1" dirty="0"/>
              <a:t>t=1</a:t>
            </a:r>
            <a:r>
              <a:rPr lang="ru-RU" altLang="ru-RU" sz="1400" dirty="0">
                <a:solidFill>
                  <a:srgbClr val="000099"/>
                </a:solidFill>
              </a:rPr>
              <a:t>) выполняется после второй строки в левом терминале (с присваиванием </a:t>
            </a:r>
            <a:r>
              <a:rPr lang="en-US" altLang="ru-RU" sz="1400" b="1" dirty="0"/>
              <a:t>t=0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AFBD4A6-FBF9-480E-9DA2-A5E9DC18F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6" y="508588"/>
            <a:ext cx="6857947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F0A3C935-C384-4CAD-A2C5-E63F1048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449" y="2931790"/>
            <a:ext cx="2993100" cy="321697"/>
          </a:xfrm>
          <a:prstGeom prst="wedgeRoundRectCallout">
            <a:avLst>
              <a:gd name="adj1" fmla="val -99322"/>
              <a:gd name="adj2" fmla="val 17283"/>
              <a:gd name="adj3" fmla="val 16667"/>
            </a:avLst>
          </a:prstGeom>
          <a:solidFill>
            <a:srgbClr val="FFD581"/>
          </a:solidFill>
          <a:ln w="15875">
            <a:solidFill>
              <a:srgbClr val="9933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Ошибка – сальдо 2200, а не 2000</a:t>
            </a:r>
          </a:p>
        </p:txBody>
      </p:sp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Блокировки в </a:t>
            </a:r>
            <a:r>
              <a:rPr lang="en-US" altLang="ru-RU" sz="2000" b="1" dirty="0" err="1">
                <a:solidFill>
                  <a:srgbClr val="CC3300"/>
                </a:solidFill>
              </a:rPr>
              <a:t>Cach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é</a:t>
            </a:r>
            <a:r>
              <a:rPr lang="en-US" altLang="ru-RU" sz="2000" b="1" dirty="0">
                <a:solidFill>
                  <a:srgbClr val="CC3300"/>
                </a:solidFill>
                <a:cs typeface="Arial" panose="020B0604020202020204" pitchFamily="34" charset="0"/>
              </a:rPr>
              <a:t> </a:t>
            </a:r>
            <a:r>
              <a:rPr lang="en-US" altLang="ru-RU" sz="2000" b="1" dirty="0" err="1">
                <a:solidFill>
                  <a:srgbClr val="CC3300"/>
                </a:solidFill>
                <a:cs typeface="Arial" panose="020B0604020202020204" pitchFamily="34" charset="0"/>
              </a:rPr>
              <a:t>ObjectScript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Блокировки распространяются на всех потомков и предков.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en-US" altLang="ru-RU" sz="1400" b="1" dirty="0"/>
              <a:t>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/>
              <a:t>S ^A(1)=1,^A(1,1)=11,^A(2)=2,^A(2,1)=21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Команда </a:t>
            </a:r>
            <a:r>
              <a:rPr lang="en-US" altLang="ru-RU" sz="1400" dirty="0"/>
              <a:t>L ^A(1)</a:t>
            </a:r>
            <a:r>
              <a:rPr lang="ru-RU" altLang="ru-RU" sz="1400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блокирует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 только </a:t>
            </a:r>
            <a:r>
              <a:rPr lang="en-US" altLang="ru-RU" sz="1400" dirty="0"/>
              <a:t>^A(1)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но и </a:t>
            </a:r>
            <a:r>
              <a:rPr lang="en-US" altLang="ru-RU" sz="1400" dirty="0"/>
              <a:t>^A,^A(1,1)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 1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Блокируются и </a:t>
            </a:r>
            <a:r>
              <a:rPr lang="ru-RU" altLang="ru-RU" sz="1400" dirty="0" err="1">
                <a:solidFill>
                  <a:srgbClr val="000099"/>
                </a:solidFill>
              </a:rPr>
              <a:t>локалы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ru-RU" altLang="ru-RU" sz="1400" dirty="0" err="1">
                <a:solidFill>
                  <a:srgbClr val="000099"/>
                </a:solidFill>
              </a:rPr>
              <a:t>глобалы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 2</a:t>
            </a:r>
            <a:r>
              <a:rPr lang="ru-RU" altLang="ru-RU" sz="1400" b="1" dirty="0"/>
              <a:t>:</a:t>
            </a:r>
            <a:r>
              <a:rPr lang="en-US" altLang="ru-RU" sz="1400" b="1" dirty="0"/>
              <a:t> </a:t>
            </a:r>
            <a:r>
              <a:rPr lang="en-US" altLang="ru-RU" sz="1400" dirty="0"/>
              <a:t>LOCK</a:t>
            </a:r>
            <a:r>
              <a:rPr lang="ru-RU" altLang="ru-RU" sz="1400" dirty="0">
                <a:solidFill>
                  <a:srgbClr val="000099"/>
                </a:solidFill>
              </a:rPr>
              <a:t> не проверяет существование узлов. Поэтому блокировка создаётся и для несуществующих узлов.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Рекомендация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Для удобства тестирования желательно, чтобы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количество инкрементальных блокировок узла совпадало с количеством инкрементальных деблокировок.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Если выполнена команда </a:t>
            </a:r>
            <a:r>
              <a:rPr lang="en-US" altLang="ru-RU" sz="1400" dirty="0"/>
              <a:t>L</a:t>
            </a:r>
            <a:r>
              <a:rPr lang="ru-RU" altLang="ru-RU" sz="1400" dirty="0"/>
              <a:t> +(^</a:t>
            </a:r>
            <a:r>
              <a:rPr lang="en-US" altLang="ru-RU" sz="1400" dirty="0"/>
              <a:t>A</a:t>
            </a:r>
            <a:r>
              <a:rPr lang="ru-RU" altLang="ru-RU" sz="1400" dirty="0"/>
              <a:t>,^</a:t>
            </a:r>
            <a:r>
              <a:rPr lang="en-US" altLang="ru-RU" sz="1400" dirty="0"/>
              <a:t>B</a:t>
            </a:r>
            <a:r>
              <a:rPr lang="ru-RU" altLang="ru-RU" sz="1400" dirty="0"/>
              <a:t>,^</a:t>
            </a:r>
            <a:r>
              <a:rPr lang="en-US" altLang="ru-RU" sz="1400" dirty="0"/>
              <a:t>C</a:t>
            </a:r>
            <a:r>
              <a:rPr lang="ru-RU" altLang="ru-RU" sz="1400" dirty="0"/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, а затем </a:t>
            </a:r>
            <a:r>
              <a:rPr lang="en-US" altLang="ru-RU" sz="1400" dirty="0"/>
              <a:t>L</a:t>
            </a:r>
            <a:r>
              <a:rPr lang="ru-RU" altLang="ru-RU" sz="1400" dirty="0"/>
              <a:t> ^</a:t>
            </a:r>
            <a:r>
              <a:rPr lang="en-US" altLang="ru-RU" sz="1400" dirty="0"/>
              <a:t>B</a:t>
            </a:r>
            <a:r>
              <a:rPr lang="ru-RU" altLang="ru-RU" sz="1400" dirty="0">
                <a:solidFill>
                  <a:srgbClr val="000099"/>
                </a:solidFill>
              </a:rPr>
              <a:t>, то останется заблокированным только </a:t>
            </a:r>
            <a:r>
              <a:rPr lang="ru-RU" altLang="ru-RU" sz="1400" dirty="0"/>
              <a:t>^</a:t>
            </a:r>
            <a:r>
              <a:rPr lang="en-US" altLang="ru-RU" sz="1400" dirty="0"/>
              <a:t>B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780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Тупики </a:t>
            </a:r>
            <a:r>
              <a:rPr lang="en-US" altLang="ru-RU" sz="2000" b="1" dirty="0">
                <a:solidFill>
                  <a:srgbClr val="CC3300"/>
                </a:solidFill>
              </a:rPr>
              <a:t>(</a:t>
            </a:r>
            <a:r>
              <a:rPr lang="en-US" altLang="ru-RU" sz="2000" b="1" dirty="0" err="1">
                <a:solidFill>
                  <a:srgbClr val="CC3300"/>
                </a:solidFill>
              </a:rPr>
              <a:t>Clinch,Deadlock</a:t>
            </a:r>
            <a:r>
              <a:rPr lang="en-US" altLang="ru-RU" sz="2000" b="1" dirty="0">
                <a:solidFill>
                  <a:srgbClr val="CC3300"/>
                </a:solidFill>
              </a:rPr>
              <a:t>)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204565" y="461651"/>
                <a:ext cx="6624736" cy="3447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Обозначения операций транзакций: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Б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– блокирование ресурса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Р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разблокирование ресурса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Д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действие над ресурсом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Ситуация тупика: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Тр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Б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Б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…….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Тр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Б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Б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…….</a:t>
                </a:r>
                <a:endParaRPr lang="en-US" altLang="ru-RU" sz="1400" b="1" dirty="0">
                  <a:solidFill>
                    <a:schemeClr val="tx1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 момента времени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продолжение работы транзакций невозможно, если СУБД не использует какой-нибудь алгоритм разрешения конфликта.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65" y="461651"/>
                <a:ext cx="6624736" cy="3447098"/>
              </a:xfrm>
              <a:prstGeom prst="rect">
                <a:avLst/>
              </a:prstGeom>
              <a:blipFill>
                <a:blip r:embed="rId2"/>
                <a:stretch>
                  <a:fillRect l="-276" t="-354" r="-368" b="-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79F4D739-E89C-4FC8-B2CE-8DB2355D7C24}"/>
              </a:ext>
            </a:extLst>
          </p:cNvPr>
          <p:cNvCxnSpPr/>
          <p:nvPr/>
        </p:nvCxnSpPr>
        <p:spPr>
          <a:xfrm>
            <a:off x="1653921" y="2643758"/>
            <a:ext cx="42484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5E5F96-8F29-40EB-8453-D393A0EB1627}"/>
              </a:ext>
            </a:extLst>
          </p:cNvPr>
          <p:cNvSpPr txBox="1"/>
          <p:nvPr/>
        </p:nvSpPr>
        <p:spPr>
          <a:xfrm>
            <a:off x="5560609" y="2223267"/>
            <a:ext cx="34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b="1" dirty="0"/>
              <a:t>t</a:t>
            </a:r>
            <a:endParaRPr lang="ru-R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22E19-1B2F-49AB-8028-81CA04CE4E2D}"/>
              </a:ext>
            </a:extLst>
          </p:cNvPr>
          <p:cNvSpPr txBox="1"/>
          <p:nvPr/>
        </p:nvSpPr>
        <p:spPr>
          <a:xfrm>
            <a:off x="2384884" y="2247516"/>
            <a:ext cx="341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b="1" dirty="0"/>
              <a:t>T</a:t>
            </a:r>
            <a:endParaRPr lang="ru-RU" b="1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68605D2-E72B-4CC5-B918-F5FA32303015}"/>
              </a:ext>
            </a:extLst>
          </p:cNvPr>
          <p:cNvSpPr/>
          <p:nvPr/>
        </p:nvSpPr>
        <p:spPr>
          <a:xfrm>
            <a:off x="2483768" y="2592599"/>
            <a:ext cx="144016" cy="1231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90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C3300"/>
                </a:solidFill>
              </a:rPr>
              <a:t>Решение проблем параллельного доступа при использовании блокировок</a:t>
            </a:r>
            <a:r>
              <a:rPr lang="ru-RU" altLang="ru-RU" sz="1800" b="1" dirty="0"/>
              <a:t> </a:t>
            </a:r>
            <a:endParaRPr lang="en-GB" altLang="ru-RU" sz="18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Пример ситуации чтения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грязных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данных: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818CD-B243-4326-B905-ACF7F3B2D7C2}"/>
              </a:ext>
            </a:extLst>
          </p:cNvPr>
          <p:cNvSpPr txBox="1"/>
          <p:nvPr/>
        </p:nvSpPr>
        <p:spPr>
          <a:xfrm>
            <a:off x="1204565" y="2919202"/>
            <a:ext cx="66247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>
                <a:solidFill>
                  <a:srgbClr val="000099"/>
                </a:solidFill>
              </a:rPr>
              <a:t>X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-</a:t>
            </a:r>
            <a:r>
              <a:rPr lang="ru-RU" altLang="ru-RU" sz="1400" b="1" dirty="0">
                <a:solidFill>
                  <a:srgbClr val="000099"/>
                </a:solidFill>
              </a:rPr>
              <a:t> блокировки </a:t>
            </a:r>
            <a:r>
              <a:rPr lang="ru-RU" altLang="ru-RU" sz="1400" dirty="0">
                <a:solidFill>
                  <a:srgbClr val="000099"/>
                </a:solidFill>
              </a:rPr>
              <a:t>отвергаются, так как уже установлены две </a:t>
            </a:r>
            <a:r>
              <a:rPr lang="en-US" altLang="ru-RU" sz="1400" b="1" dirty="0">
                <a:solidFill>
                  <a:srgbClr val="000099"/>
                </a:solidFill>
              </a:rPr>
              <a:t>S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–</a:t>
            </a:r>
            <a:r>
              <a:rPr lang="ru-RU" altLang="ru-RU" sz="1400" b="1" dirty="0">
                <a:solidFill>
                  <a:srgbClr val="000099"/>
                </a:solidFill>
              </a:rPr>
              <a:t> блокировки</a:t>
            </a:r>
            <a:r>
              <a:rPr lang="ru-RU" altLang="ru-RU" sz="1400" dirty="0">
                <a:solidFill>
                  <a:srgbClr val="000099"/>
                </a:solidFill>
              </a:rPr>
              <a:t>. Обе транзакции ожидают завершения другой транзакции. Тупик, но феномен чтение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грязных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данных отсутствует. Если же </a:t>
            </a:r>
            <a:r>
              <a:rPr lang="en-US" altLang="ru-RU" sz="1400" dirty="0">
                <a:solidFill>
                  <a:srgbClr val="000099"/>
                </a:solidFill>
              </a:rPr>
              <a:t>S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блокировка транзакции 2 будет выполнена после успешной </a:t>
            </a:r>
            <a:r>
              <a:rPr lang="en-US" altLang="ru-RU" sz="1400" dirty="0">
                <a:solidFill>
                  <a:srgbClr val="000099"/>
                </a:solidFill>
              </a:rPr>
              <a:t>X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–</a:t>
            </a:r>
            <a:r>
              <a:rPr lang="ru-RU" altLang="ru-RU" sz="1400" dirty="0">
                <a:solidFill>
                  <a:srgbClr val="000099"/>
                </a:solidFill>
              </a:rPr>
              <a:t> блокировки транзакции 1, то транзакция 2 будет ждать завершения транзакции 1.  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DFDB36D9-9356-4480-9E90-8BDA656B5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786827"/>
            <a:ext cx="5653038" cy="2056682"/>
          </a:xfrm>
          <a:prstGeom prst="rect">
            <a:avLst/>
          </a:prstGeom>
        </p:spPr>
      </p:pic>
      <p:sp>
        <p:nvSpPr>
          <p:cNvPr id="8" name="AutoShape 76">
            <a:extLst>
              <a:ext uri="{FF2B5EF4-FFF2-40B4-BE49-F238E27FC236}">
                <a16:creationId xmlns:a16="http://schemas.microsoft.com/office/drawing/2014/main" id="{0616F6D8-3570-40BD-BFBA-87E71259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1555205"/>
            <a:ext cx="1602359" cy="335293"/>
          </a:xfrm>
          <a:prstGeom prst="wedgeRoundRectCallout">
            <a:avLst>
              <a:gd name="adj1" fmla="val -34071"/>
              <a:gd name="adj2" fmla="val 101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CC3300"/>
                </a:solidFill>
              </a:rPr>
              <a:t>Попытка записи</a:t>
            </a:r>
          </a:p>
        </p:txBody>
      </p:sp>
      <p:sp>
        <p:nvSpPr>
          <p:cNvPr id="9" name="AutoShape 77">
            <a:extLst>
              <a:ext uri="{FF2B5EF4-FFF2-40B4-BE49-F238E27FC236}">
                <a16:creationId xmlns:a16="http://schemas.microsoft.com/office/drawing/2014/main" id="{2A09461C-413D-4A95-B0F8-65119CF84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1815168"/>
            <a:ext cx="1656184" cy="335293"/>
          </a:xfrm>
          <a:prstGeom prst="wedgeRoundRectCallout">
            <a:avLst>
              <a:gd name="adj1" fmla="val -85194"/>
              <a:gd name="adj2" fmla="val 1032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CC3300"/>
                </a:solidFill>
              </a:rPr>
              <a:t>Попытка записи</a:t>
            </a:r>
          </a:p>
        </p:txBody>
      </p:sp>
    </p:spTree>
    <p:extLst>
      <p:ext uri="{BB962C8B-B14F-4D97-AF65-F5344CB8AC3E}">
        <p14:creationId xmlns:p14="http://schemas.microsoft.com/office/powerpoint/2010/main" val="2529765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 err="1">
                <a:solidFill>
                  <a:srgbClr val="CC3300"/>
                </a:solidFill>
              </a:rPr>
              <a:t>Многоверсионные</a:t>
            </a:r>
            <a:r>
              <a:rPr lang="ru-RU" altLang="ru-RU" sz="2000" b="1" dirty="0">
                <a:solidFill>
                  <a:srgbClr val="CC3300"/>
                </a:solidFill>
              </a:rPr>
              <a:t> данные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СУБД с единственной версией данных транзакции-читатели могут мешать транзакциям – писателям (конфликты </a:t>
            </a:r>
            <a:r>
              <a:rPr lang="en-US" altLang="ru-RU" sz="1400" dirty="0">
                <a:solidFill>
                  <a:srgbClr val="000099"/>
                </a:solidFill>
              </a:rPr>
              <a:t>R-W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ru-RU" altLang="ru-RU" sz="1400" dirty="0" err="1">
                <a:solidFill>
                  <a:srgbClr val="000099"/>
                </a:solidFill>
              </a:rPr>
              <a:t>многоверсионных</a:t>
            </a:r>
            <a:r>
              <a:rPr lang="ru-RU" altLang="ru-RU" sz="1400" dirty="0">
                <a:solidFill>
                  <a:srgbClr val="000099"/>
                </a:solidFill>
              </a:rPr>
              <a:t> СУБД транзакциям-читателям предоставляются свои версии данных, получаемые откатом части схемы базы до последнего согласованного состояния. Такие транзакции не блокируют данных и потому не мешают транзакциям-писателям.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 err="1">
                <a:solidFill>
                  <a:srgbClr val="000099"/>
                </a:solidFill>
              </a:rPr>
              <a:t>Многоверсионная</a:t>
            </a:r>
            <a:r>
              <a:rPr lang="ru-RU" altLang="ru-RU" sz="1400" dirty="0">
                <a:solidFill>
                  <a:srgbClr val="000099"/>
                </a:solidFill>
              </a:rPr>
              <a:t> СУБД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 создаёт и поддерживает системный номер изменения </a:t>
            </a:r>
            <a:r>
              <a:rPr lang="en-US" altLang="ru-RU" sz="1400" b="1" dirty="0"/>
              <a:t>SCN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b="1" dirty="0">
                <a:solidFill>
                  <a:srgbClr val="000099"/>
                </a:solidFill>
              </a:rPr>
              <a:t>system change number</a:t>
            </a:r>
            <a:r>
              <a:rPr lang="en-US" altLang="ru-RU" sz="1400" dirty="0">
                <a:solidFill>
                  <a:srgbClr val="000099"/>
                </a:solidFill>
              </a:rPr>
              <a:t>). </a:t>
            </a:r>
            <a:r>
              <a:rPr lang="ru-RU" altLang="ru-RU" sz="1400" dirty="0">
                <a:solidFill>
                  <a:srgbClr val="000099"/>
                </a:solidFill>
              </a:rPr>
              <a:t>Каждая </a:t>
            </a:r>
            <a:r>
              <a:rPr lang="ru-RU" altLang="ru-RU" sz="1400" dirty="0" err="1">
                <a:solidFill>
                  <a:srgbClr val="000099"/>
                </a:solidFill>
              </a:rPr>
              <a:t>завершёная</a:t>
            </a:r>
            <a:r>
              <a:rPr lang="ru-RU" altLang="ru-RU" sz="1400" dirty="0">
                <a:solidFill>
                  <a:srgbClr val="000099"/>
                </a:solidFill>
              </a:rPr>
              <a:t> транзакция увеличивает его. Поэтому можно считать </a:t>
            </a:r>
            <a:r>
              <a:rPr lang="en-US" altLang="ru-RU" sz="1400" b="1" dirty="0"/>
              <a:t>SCN</a:t>
            </a:r>
            <a:r>
              <a:rPr lang="ru-RU" altLang="ru-RU" sz="1400" dirty="0">
                <a:solidFill>
                  <a:srgbClr val="000099"/>
                </a:solidFill>
              </a:rPr>
              <a:t> уникальным идентификатором последней завершённой транзакции.    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ru-RU" altLang="ru-RU" sz="1400" i="1" dirty="0">
                <a:solidFill>
                  <a:srgbClr val="000099"/>
                </a:solidFill>
              </a:rPr>
              <a:t>заголовок блока данных </a:t>
            </a:r>
            <a:r>
              <a:rPr lang="ru-RU" altLang="ru-RU" sz="1400" dirty="0">
                <a:solidFill>
                  <a:srgbClr val="000099"/>
                </a:solidFill>
              </a:rPr>
              <a:t>записывается </a:t>
            </a:r>
            <a:r>
              <a:rPr lang="en-US" altLang="ru-RU" sz="1400" b="1" dirty="0"/>
              <a:t>SCN</a:t>
            </a:r>
            <a:r>
              <a:rPr lang="ru-RU" altLang="ru-RU" sz="1400" dirty="0">
                <a:solidFill>
                  <a:srgbClr val="000099"/>
                </a:solidFill>
              </a:rPr>
              <a:t> завершившейся транзакции, которая изменяла блок последней. </a:t>
            </a:r>
          </a:p>
        </p:txBody>
      </p:sp>
    </p:spTree>
    <p:extLst>
      <p:ext uri="{BB962C8B-B14F-4D97-AF65-F5344CB8AC3E}">
        <p14:creationId xmlns:p14="http://schemas.microsoft.com/office/powerpoint/2010/main" val="3054795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 err="1">
                <a:solidFill>
                  <a:srgbClr val="CC3300"/>
                </a:solidFill>
              </a:rPr>
              <a:t>Многоверсионные</a:t>
            </a:r>
            <a:r>
              <a:rPr lang="ru-RU" altLang="ru-RU" sz="2000" b="1" dirty="0">
                <a:solidFill>
                  <a:srgbClr val="CC3300"/>
                </a:solidFill>
              </a:rPr>
              <a:t> данные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204565" y="461651"/>
                <a:ext cx="6624736" cy="3708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При чтении результирующее множество запроса формируется следующим образом: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Анализируется текущий </a:t>
                </a:r>
                <a14:m>
                  <m:oMath xmlns:m="http://schemas.openxmlformats.org/officeDocument/2006/math">
                    <m:r>
                      <a:rPr lang="en-US" altLang="ru-RU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𝐒𝐂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ru-RU" sz="1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Будем его называть </a:t>
                </a:r>
                <a:r>
                  <a:rPr lang="en-US" altLang="ru-RU" sz="1400" b="1" dirty="0"/>
                  <a:t>SCN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запроса. </a:t>
                </a: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При считывании блока данных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Oracle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сравнивает </a:t>
                </a:r>
                <a:r>
                  <a:rPr lang="en-US" altLang="ru-RU" sz="1400" b="1" dirty="0"/>
                  <a:t>SCN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запроса с </a:t>
                </a:r>
                <a:r>
                  <a:rPr lang="en-US" altLang="ru-RU" sz="1400" b="1" dirty="0"/>
                  <a:t>SCN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из заголовка этого блока чтобы определить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–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читать ли сам блок или воспользоваться сегментом отката. Возможны два варианта:</a:t>
                </a:r>
              </a:p>
              <a:p>
                <a:pPr marL="742950" lvl="1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:r>
                  <a:rPr lang="en-US" altLang="ru-RU" sz="1400" b="1" dirty="0"/>
                  <a:t>SCN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блока меньше или равен </a:t>
                </a:r>
                <a:r>
                  <a:rPr lang="en-US" altLang="ru-RU" sz="1400" b="1" dirty="0"/>
                  <a:t>SCN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запроса, то последняя изменявшая блок транзакция завершилась до начала чтения. В этом случае читается сам блок; </a:t>
                </a:r>
              </a:p>
              <a:p>
                <a:pPr marL="742950" lvl="1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же </a:t>
                </a:r>
                <a:r>
                  <a:rPr lang="en-US" altLang="ru-RU" sz="1400" b="1" dirty="0"/>
                  <a:t>SCN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блока больше </a:t>
                </a:r>
                <a:r>
                  <a:rPr lang="en-US" altLang="ru-RU" sz="1400" b="1" dirty="0"/>
                  <a:t>SCN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запроса, то изменения блока завершатся после начала чтения. В этом случае из сегмента отката читается нужный блок, сохранённый в состоянии до начала чтения.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Замечание</a:t>
                </a:r>
                <a:r>
                  <a:rPr lang="ru-RU" altLang="ru-RU" sz="1400" b="1" dirty="0"/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Стратегия многовариантных данных применяется редко. Если же не использовать многовариантности и не применять блокировки, то можно получать несогласованные данные.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65" y="461651"/>
                <a:ext cx="6624736" cy="3708708"/>
              </a:xfrm>
              <a:prstGeom prst="rect">
                <a:avLst/>
              </a:prstGeom>
              <a:blipFill>
                <a:blip r:embed="rId2"/>
                <a:stretch>
                  <a:fillRect l="-276" t="-329" r="-368" b="-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21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00000"/>
                </a:solidFill>
                <a:ea typeface="+mn-ea"/>
                <a:cs typeface="+mn-cs"/>
              </a:rPr>
              <a:t>Изоляция транзакций в некоторых СУБД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Транзакционные СУБД не всегда поддерживают все четыре уровня изоляции и могут вводить дополнительные уровни. Возможны также различные нюансы в обеспечении изоляции.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Oracle в принципе не поддерживает уровень</a:t>
            </a:r>
            <a:r>
              <a:rPr lang="en-US" altLang="ru-RU" sz="1400" b="1" dirty="0">
                <a:solidFill>
                  <a:srgbClr val="000099"/>
                </a:solidFill>
              </a:rPr>
              <a:t> Repeatable read</a:t>
            </a:r>
            <a:r>
              <a:rPr lang="ru-RU" sz="1400" dirty="0">
                <a:solidFill>
                  <a:srgbClr val="000099"/>
                </a:solidFill>
              </a:rPr>
              <a:t>, так как </a:t>
            </a:r>
            <a:r>
              <a:rPr lang="ru-RU" sz="1400" dirty="0" err="1">
                <a:solidFill>
                  <a:srgbClr val="000099"/>
                </a:solidFill>
              </a:rPr>
              <a:t>многоверсионность</a:t>
            </a:r>
            <a:r>
              <a:rPr lang="ru-RU" sz="1400" dirty="0">
                <a:solidFill>
                  <a:srgbClr val="000099"/>
                </a:solidFill>
              </a:rPr>
              <a:t> исключает грязные и неповторяющиеся чтения. По умолчанию для Oracle уровни изоляции – </a:t>
            </a:r>
            <a:r>
              <a:rPr lang="ru-RU" sz="1400" b="1" dirty="0" err="1">
                <a:solidFill>
                  <a:srgbClr val="000099"/>
                </a:solidFill>
              </a:rPr>
              <a:t>Read</a:t>
            </a:r>
            <a:r>
              <a:rPr lang="ru-RU" sz="1400" b="1" dirty="0">
                <a:solidFill>
                  <a:srgbClr val="000099"/>
                </a:solidFill>
              </a:rPr>
              <a:t> </a:t>
            </a:r>
            <a:r>
              <a:rPr lang="ru-RU" sz="1400" b="1" dirty="0" err="1">
                <a:solidFill>
                  <a:srgbClr val="000099"/>
                </a:solidFill>
              </a:rPr>
              <a:t>committed</a:t>
            </a:r>
            <a:r>
              <a:rPr lang="ru-RU" sz="1400" dirty="0">
                <a:solidFill>
                  <a:srgbClr val="000099"/>
                </a:solidFill>
              </a:rPr>
              <a:t> (по умолчанию) и </a:t>
            </a:r>
            <a:r>
              <a:rPr lang="ru-RU" sz="1400" b="1" dirty="0" err="1">
                <a:solidFill>
                  <a:srgbClr val="000099"/>
                </a:solidFill>
              </a:rPr>
              <a:t>Serializable</a:t>
            </a:r>
            <a:r>
              <a:rPr lang="ru-RU" sz="1400" dirty="0">
                <a:solidFill>
                  <a:srgbClr val="000099"/>
                </a:solidFill>
              </a:rPr>
              <a:t>. Механика </a:t>
            </a:r>
            <a:r>
              <a:rPr lang="en-US" sz="1400" b="1" dirty="0"/>
              <a:t>SCN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гарантирует повторяемость чтения (если SELECT в одной  транзакции выбирает из базы набор строк, и в это время вторая транзакция изменяет какие-то из этих строк, то результирующий набор, полученный первой транзакцией,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не заметит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 этих изменений. Уже упоминалось, что в Oracle существуют </a:t>
            </a:r>
            <a:r>
              <a:rPr lang="ru-RU" sz="1400" b="1" dirty="0">
                <a:solidFill>
                  <a:srgbClr val="000099"/>
                </a:solidFill>
              </a:rPr>
              <a:t>READ-ONLY</a:t>
            </a:r>
            <a:r>
              <a:rPr lang="ru-RU" sz="1400" dirty="0">
                <a:solidFill>
                  <a:srgbClr val="000099"/>
                </a:solidFill>
              </a:rPr>
              <a:t> транзакции, которые не могут изменять данные, а по уровню изоляции соответствуют </a:t>
            </a:r>
            <a:r>
              <a:rPr lang="ru-RU" sz="1400" b="1" dirty="0" err="1">
                <a:solidFill>
                  <a:srgbClr val="000099"/>
                </a:solidFill>
              </a:rPr>
              <a:t>Serializable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Microsoft SQL Server поддерживает все четыре стандартных уровня изоляции транзакций, а дополнительно — уровень </a:t>
            </a:r>
            <a:r>
              <a:rPr lang="ru-RU" sz="1400" b="1" dirty="0">
                <a:solidFill>
                  <a:srgbClr val="000099"/>
                </a:solidFill>
              </a:rPr>
              <a:t>SNAPSHOT</a:t>
            </a:r>
            <a:r>
              <a:rPr lang="ru-RU" sz="1400" dirty="0">
                <a:solidFill>
                  <a:srgbClr val="000099"/>
                </a:solidFill>
              </a:rPr>
              <a:t>, находящийся между </a:t>
            </a:r>
            <a:r>
              <a:rPr lang="ru-RU" sz="1400" b="1" dirty="0" err="1">
                <a:solidFill>
                  <a:srgbClr val="000099"/>
                </a:solidFill>
              </a:rPr>
              <a:t>Repeatable</a:t>
            </a:r>
            <a:r>
              <a:rPr lang="ru-RU" sz="1400" b="1" dirty="0">
                <a:solidFill>
                  <a:srgbClr val="000099"/>
                </a:solidFill>
              </a:rPr>
              <a:t> </a:t>
            </a:r>
            <a:r>
              <a:rPr lang="ru-RU" sz="1400" b="1" dirty="0" err="1">
                <a:solidFill>
                  <a:srgbClr val="000099"/>
                </a:solidFill>
              </a:rPr>
              <a:t>read</a:t>
            </a:r>
            <a:r>
              <a:rPr lang="ru-RU" sz="1400" dirty="0">
                <a:solidFill>
                  <a:srgbClr val="000099"/>
                </a:solidFill>
              </a:rPr>
              <a:t> и </a:t>
            </a:r>
            <a:r>
              <a:rPr lang="ru-RU" sz="1400" b="1" dirty="0" err="1">
                <a:solidFill>
                  <a:srgbClr val="000099"/>
                </a:solidFill>
              </a:rPr>
              <a:t>Serialized</a:t>
            </a:r>
            <a:r>
              <a:rPr lang="ru-RU" sz="1400" dirty="0">
                <a:solidFill>
                  <a:srgbClr val="000099"/>
                </a:solidFill>
              </a:rPr>
              <a:t>. Транзакция этого уровня ведёт себя так, как будто получила при запуске моментальный снимок данных базы и работает только с ним.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53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О разделении времени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однопроцессорной системе практически всегда применяют квазипараллельную обработку. В течение короткого промежутка времени процессор обрабатывает задание (программу) одного пользователя. Затем её выполнение прерывается, и небольшое время выделяется другому пользователю. После обработки задания последнего пользователя процессор вновь займётся первым пользователем и т. д. Такой способ обработки называется </a:t>
            </a:r>
            <a:r>
              <a:rPr lang="ru-RU" altLang="ru-RU" sz="1400" i="1" dirty="0">
                <a:solidFill>
                  <a:srgbClr val="000099"/>
                </a:solidFill>
              </a:rPr>
              <a:t>режимом разделения времени</a:t>
            </a:r>
            <a:r>
              <a:rPr lang="ru-RU" altLang="ru-RU" sz="1400" dirty="0">
                <a:solidFill>
                  <a:srgbClr val="000099"/>
                </a:solidFill>
              </a:rPr>
              <a:t>. В современных операционных системах выделяемые промежутки времени могут быть неодинаковые. Будем называть квазипараллельно выполняющиеся программы процессами.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Обратим внимание на то, что внутри процесса последовательность обработки информации не изменяется, но за счёт разделения времени все процессы замедляются. </a:t>
            </a:r>
          </a:p>
        </p:txBody>
      </p:sp>
    </p:spTree>
    <p:extLst>
      <p:ext uri="{BB962C8B-B14F-4D97-AF65-F5344CB8AC3E}">
        <p14:creationId xmlns:p14="http://schemas.microsoft.com/office/powerpoint/2010/main" val="1355505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Аналоги транзакций в языках общего назначения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Аналогами транзакций в языках программирования общего назначения можно считать процессы </a:t>
            </a:r>
            <a:r>
              <a:rPr lang="en-US" altLang="ru-RU" sz="1400" dirty="0">
                <a:solidFill>
                  <a:srgbClr val="000099"/>
                </a:solidFill>
              </a:rPr>
              <a:t>(</a:t>
            </a:r>
            <a:r>
              <a:rPr lang="en-US" altLang="ru-RU" sz="1400" b="1" dirty="0">
                <a:solidFill>
                  <a:srgbClr val="000099"/>
                </a:solidFill>
              </a:rPr>
              <a:t>processes</a:t>
            </a:r>
            <a:r>
              <a:rPr lang="en-US" altLang="ru-RU" sz="1400" dirty="0">
                <a:solidFill>
                  <a:srgbClr val="000099"/>
                </a:solidFill>
              </a:rPr>
              <a:t>) </a:t>
            </a:r>
            <a:r>
              <a:rPr lang="ru-RU" altLang="ru-RU" sz="1400" dirty="0">
                <a:solidFill>
                  <a:srgbClr val="000099"/>
                </a:solidFill>
              </a:rPr>
              <a:t>или потоки (</a:t>
            </a:r>
            <a:r>
              <a:rPr lang="en-US" altLang="ru-RU" sz="1400" b="1" dirty="0">
                <a:solidFill>
                  <a:srgbClr val="000099"/>
                </a:solidFill>
              </a:rPr>
              <a:t>threads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Многозадачность, основанная на потоках предпочтительнее из-за того, что потоки разделяют одно адресное пространство, переключение контекста и взаимодействие между потоками дешевле, чем между процессами.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US" altLang="ru-RU" sz="1400" dirty="0">
                <a:solidFill>
                  <a:srgbClr val="000099"/>
                </a:solidFill>
              </a:rPr>
              <a:t>Java </a:t>
            </a:r>
            <a:r>
              <a:rPr lang="ru-RU" altLang="ru-RU" sz="1400" dirty="0">
                <a:solidFill>
                  <a:srgbClr val="000099"/>
                </a:solidFill>
              </a:rPr>
              <a:t>потоки создаются уникальными объектами класса </a:t>
            </a:r>
            <a:r>
              <a:rPr lang="en-US" altLang="ru-RU" sz="1400" dirty="0" err="1">
                <a:solidFill>
                  <a:srgbClr val="000099"/>
                </a:solidFill>
              </a:rPr>
              <a:t>java.lang.Thread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Выделяют пользовательские потоки и потоки-демоны, управляемые средой исполнения.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Разделение доступа к ресурсам называется синхронизацией. В </a:t>
            </a:r>
            <a:r>
              <a:rPr lang="en-US" altLang="ru-RU" sz="1400" dirty="0">
                <a:solidFill>
                  <a:srgbClr val="000099"/>
                </a:solidFill>
              </a:rPr>
              <a:t>Java </a:t>
            </a:r>
            <a:r>
              <a:rPr lang="ru-RU" altLang="ru-RU" sz="1400" dirty="0">
                <a:solidFill>
                  <a:srgbClr val="000099"/>
                </a:solidFill>
              </a:rPr>
              <a:t>все объекты, включая массивы, имеют блокировку. Поток должен сначала получить блокировку объекта, связанного с разделяемым ресурсом, и только затем войти в разделяемый ресурс.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Используя термины из области баз данных блокировки в </a:t>
            </a:r>
            <a:r>
              <a:rPr lang="en-US" altLang="ru-RU" sz="1400" dirty="0">
                <a:solidFill>
                  <a:srgbClr val="000099"/>
                </a:solidFill>
              </a:rPr>
              <a:t>Java </a:t>
            </a:r>
            <a:r>
              <a:rPr lang="ru-RU" altLang="ru-RU" sz="1400" dirty="0">
                <a:solidFill>
                  <a:srgbClr val="000099"/>
                </a:solidFill>
              </a:rPr>
              <a:t>можно назвать монопольными, так как только один поток одновременно получает  доступ к блокируемому ресурсу.</a:t>
            </a:r>
          </a:p>
        </p:txBody>
      </p:sp>
    </p:spTree>
    <p:extLst>
      <p:ext uri="{BB962C8B-B14F-4D97-AF65-F5344CB8AC3E}">
        <p14:creationId xmlns:p14="http://schemas.microsoft.com/office/powerpoint/2010/main" val="154412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Аналоги транзакций в языках общего назначения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 виду ресурса различают два варианта синхронизации: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синхронизация методов;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синхронизация блоков.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определении синхронизируемых методов должно быть указано ключевое слово </a:t>
            </a:r>
            <a:r>
              <a:rPr lang="en-US" altLang="ru-RU" sz="1400" b="1" dirty="0">
                <a:solidFill>
                  <a:srgbClr val="000099"/>
                </a:solidFill>
              </a:rPr>
              <a:t>synchronized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Блокировка такого метода реализуется просто его вызовом.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же метод уже заблокирован, то вызывающий метод ждёт. Например, в реализации стека операторы </a:t>
            </a:r>
            <a:r>
              <a:rPr lang="en-US" altLang="ru-RU" sz="1400" dirty="0">
                <a:solidFill>
                  <a:srgbClr val="000099"/>
                </a:solidFill>
              </a:rPr>
              <a:t>push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pop</a:t>
            </a:r>
            <a:r>
              <a:rPr lang="ru-RU" altLang="ru-RU" sz="1400" dirty="0">
                <a:solidFill>
                  <a:srgbClr val="000099"/>
                </a:solidFill>
              </a:rPr>
              <a:t> синхронизированы, что исключает их одновременное исполнение.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Синхронизация блоков кода может обеспечить более тонкое управление. Синтаксис записи синхронизированного блока: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synchronized (</a:t>
            </a:r>
            <a:r>
              <a:rPr lang="ru-RU" altLang="ru-RU" sz="1400" dirty="0" err="1">
                <a:solidFill>
                  <a:srgbClr val="000099"/>
                </a:solidFill>
              </a:rPr>
              <a:t>ссылка_на_объект</a:t>
            </a:r>
            <a:r>
              <a:rPr lang="en-US" altLang="ru-RU" sz="1400" dirty="0">
                <a:solidFill>
                  <a:srgbClr val="000099"/>
                </a:solidFill>
              </a:rPr>
              <a:t>) {</a:t>
            </a:r>
            <a:r>
              <a:rPr lang="ru-RU" altLang="ru-RU" sz="1400" dirty="0">
                <a:solidFill>
                  <a:srgbClr val="000099"/>
                </a:solidFill>
              </a:rPr>
              <a:t>блок-кода</a:t>
            </a:r>
            <a:r>
              <a:rPr lang="en-US" altLang="ru-RU" sz="1400" dirty="0">
                <a:solidFill>
                  <a:srgbClr val="000099"/>
                </a:solidFill>
              </a:rPr>
              <a:t>}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Обратите внимание на то, что в отличие от баз данных блокируется процедурная часть, а не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146647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C3300"/>
                </a:solidFill>
              </a:rPr>
              <a:t>III. </a:t>
            </a:r>
            <a:r>
              <a:rPr lang="ru-RU" altLang="ru-RU" sz="2000" b="1" dirty="0">
                <a:solidFill>
                  <a:srgbClr val="CC3300"/>
                </a:solidFill>
              </a:rPr>
              <a:t>Транзакции, откаты и восстановление после сбоев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Требование атомарности транзакций означает, что откатившиеся транзакции или транзакции, не успевшие завершиться, не должны оставлять никаких следов своей работы в базе данных.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Требование долговечности означает, что данные полученные зафиксированными транзакциями должны сохраниться в базе даже если в следующий за подтверждением момент произойдет сбой.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современном уровне развития вычислительной техники единственный способ достичь приемлемой производительности это буферизация данных в оперативной памяти. Кажущийся естественным способ немедленной записи данных завершенных транзакций на диск неприемлем, так как требует работы с медленными файлами с адресным доступом.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Выход из положения – использование дополнительных кольцевых последовательных буферов и файлов журналов имеющих последовательный доступ. Такие файлы быстрее адресных.  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Образующаяся избыточность позволяет хранить в базе и измененные данные и их версии, существовавшие до внесения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224959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Простейшая транзакция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3808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Вернемся к рассмотренной ранее операции -- переводу денег с одного счета на другой. Эта операция включает две атомарные (элементарные, неделимые)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операции: 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снятие суммы с одного счета,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зачисление суммы на другой  счет.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СУБД будет выполнять (или не выполнять) эти две операции только вместе, то база будет находиться в </a:t>
            </a:r>
            <a:r>
              <a:rPr lang="ru-RU" altLang="ru-RU" sz="1400" b="1" dirty="0">
                <a:solidFill>
                  <a:srgbClr val="000099"/>
                </a:solidFill>
              </a:rPr>
              <a:t>согласованном состоянии </a:t>
            </a:r>
            <a:r>
              <a:rPr lang="ru-RU" altLang="ru-RU" sz="1400" dirty="0">
                <a:solidFill>
                  <a:srgbClr val="000099"/>
                </a:solidFill>
              </a:rPr>
              <a:t>всегда за исключением промежутка времени выполнения этих операций. Не будут возникать ситуации при которых суммы, снятые с одного счета, ни на какой другой счет не поступают. Объединение нескольких операций в неделимое целое называют </a:t>
            </a:r>
            <a:r>
              <a:rPr lang="ru-RU" altLang="ru-RU" sz="1400" b="1" dirty="0">
                <a:solidFill>
                  <a:srgbClr val="000099"/>
                </a:solidFill>
              </a:rPr>
              <a:t>транзакцией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Вопрос:</a:t>
            </a:r>
            <a:r>
              <a:rPr lang="ru-RU" altLang="ru-RU" sz="1400" dirty="0">
                <a:solidFill>
                  <a:srgbClr val="000099"/>
                </a:solidFill>
              </a:rPr>
              <a:t> Что делать, если часть данных уже изменена, а остальные измениться не могут? </a:t>
            </a:r>
          </a:p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Ответ:</a:t>
            </a:r>
            <a:r>
              <a:rPr lang="ru-RU" altLang="ru-RU" sz="1400" dirty="0">
                <a:solidFill>
                  <a:srgbClr val="000099"/>
                </a:solidFill>
              </a:rPr>
              <a:t> Откатить выполненные изменения, то есть вернуться к ранее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существовавшим значениям. Но как?</a:t>
            </a:r>
          </a:p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Определение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База находится в согласованном состоянии, если выполняются все записанные в ней ограничения целостности. </a:t>
            </a:r>
          </a:p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 время выполнения транзакций база может </a:t>
            </a:r>
            <a:r>
              <a:rPr lang="ru-RU" altLang="ru-RU" sz="1400" dirty="0" err="1">
                <a:solidFill>
                  <a:srgbClr val="000099"/>
                </a:solidFill>
              </a:rPr>
              <a:t>рассогласовываться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ru-RU" altLang="ru-RU" sz="1400" b="1" u="sng" dirty="0"/>
              <a:t>Вопрос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Какое ограничение целостности нарушается в примере на слайде 3 (перевод денег со счёта на счёт)?</a:t>
            </a:r>
          </a:p>
        </p:txBody>
      </p:sp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C3300"/>
                </a:solidFill>
              </a:rPr>
              <a:t>Oracle </a:t>
            </a:r>
            <a:r>
              <a:rPr lang="ru-RU" altLang="ru-RU" sz="2000" b="1" dirty="0">
                <a:solidFill>
                  <a:srgbClr val="CC3300"/>
                </a:solidFill>
              </a:rPr>
              <a:t>– пример архитектуры СУБД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A0ADCBE-9EAA-4EB4-A475-77D701DE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89" y="524412"/>
            <a:ext cx="6120680" cy="344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F2694167-1B95-4FEB-8EB9-2F051A4E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609472"/>
            <a:ext cx="1392987" cy="349174"/>
          </a:xfrm>
          <a:prstGeom prst="wedgeRoundRectCallout">
            <a:avLst>
              <a:gd name="adj1" fmla="val -106033"/>
              <a:gd name="adj2" fmla="val 1202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Блоки базы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898E4F82-9192-4BA6-A98D-E7F4788F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63" y="2116582"/>
            <a:ext cx="1368202" cy="391617"/>
          </a:xfrm>
          <a:prstGeom prst="wedgeRoundRectCallout">
            <a:avLst>
              <a:gd name="adj1" fmla="val 96059"/>
              <a:gd name="adj2" fmla="val -578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Процессы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B229588-CC8C-4958-A5D6-4EC6734E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45" y="1383677"/>
            <a:ext cx="1263578" cy="561900"/>
          </a:xfrm>
          <a:prstGeom prst="wedgeRoundRectCallout">
            <a:avLst>
              <a:gd name="adj1" fmla="val -100139"/>
              <a:gd name="adj2" fmla="val 9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Кольцевые буферы</a:t>
            </a: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D04A7B97-0645-446E-8344-D1386772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71" y="2715766"/>
            <a:ext cx="2088654" cy="778147"/>
          </a:xfrm>
          <a:prstGeom prst="wedgeRoundRectCallout">
            <a:avLst>
              <a:gd name="adj1" fmla="val 139229"/>
              <a:gd name="adj2" fmla="val -837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Обмен между файлами данных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и буфером базы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A147614-873B-486B-91E6-522EE60719E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38852" y="3928641"/>
            <a:ext cx="4464495" cy="690447"/>
          </a:xfrm>
          <a:prstGeom prst="rect">
            <a:avLst/>
          </a:prstGeom>
          <a:solidFill>
            <a:srgbClr val="E2FBFE"/>
          </a:solidFill>
          <a:ln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1400" dirty="0"/>
              <a:t>Структуру запоминать не следует.</a:t>
            </a:r>
            <a:r>
              <a:rPr lang="en-US" altLang="ru-RU" sz="1400" dirty="0"/>
              <a:t> </a:t>
            </a:r>
            <a:r>
              <a:rPr lang="ru-RU" altLang="ru-RU" sz="1400" dirty="0"/>
              <a:t>Важны цепочки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1400" dirty="0"/>
              <a:t>“</a:t>
            </a:r>
            <a:r>
              <a:rPr lang="ru-RU" altLang="ru-RU" sz="1400" dirty="0"/>
              <a:t>Кэш буферов базы –</a:t>
            </a:r>
            <a:r>
              <a:rPr lang="en-US" altLang="ru-RU" sz="1400" dirty="0"/>
              <a:t> </a:t>
            </a:r>
            <a:r>
              <a:rPr lang="ru-RU" altLang="ru-RU" sz="1400" dirty="0"/>
              <a:t>Файлы данных</a:t>
            </a:r>
            <a:r>
              <a:rPr lang="en-US" altLang="ru-RU" sz="1400" dirty="0"/>
              <a:t>”</a:t>
            </a:r>
            <a:r>
              <a:rPr lang="ru-RU" altLang="ru-RU" sz="1400" dirty="0"/>
              <a:t> и</a:t>
            </a:r>
            <a:r>
              <a:rPr lang="en-US" altLang="ru-RU" sz="1400" dirty="0"/>
              <a:t> </a:t>
            </a:r>
            <a:endParaRPr lang="ru-RU" altLang="ru-RU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1400" dirty="0"/>
              <a:t>“</a:t>
            </a:r>
            <a:r>
              <a:rPr lang="ru-RU" altLang="ru-RU" sz="1400" dirty="0"/>
              <a:t>Журнальный буфер – Журнальные файлы</a:t>
            </a:r>
            <a:r>
              <a:rPr lang="en-US" altLang="ru-RU" sz="1400" dirty="0"/>
              <a:t>”</a:t>
            </a:r>
            <a:endParaRPr lang="ru-RU" altLang="ru-RU" sz="140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D69685FE-0E07-476F-A74D-0B8A6FCA7596}"/>
              </a:ext>
            </a:extLst>
          </p:cNvPr>
          <p:cNvCxnSpPr/>
          <p:nvPr/>
        </p:nvCxnSpPr>
        <p:spPr>
          <a:xfrm flipV="1">
            <a:off x="4932040" y="1707654"/>
            <a:ext cx="288032" cy="399237"/>
          </a:xfrm>
          <a:prstGeom prst="straightConnector1">
            <a:avLst/>
          </a:prstGeom>
          <a:ln w="38100">
            <a:solidFill>
              <a:srgbClr val="33CC3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9F34390-08A7-4BAB-9E26-AE5BB0FE94F9}"/>
              </a:ext>
            </a:extLst>
          </p:cNvPr>
          <p:cNvCxnSpPr>
            <a:cxnSpLocks/>
          </p:cNvCxnSpPr>
          <p:nvPr/>
        </p:nvCxnSpPr>
        <p:spPr>
          <a:xfrm flipV="1">
            <a:off x="4585498" y="2283401"/>
            <a:ext cx="346542" cy="691730"/>
          </a:xfrm>
          <a:prstGeom prst="straightConnector1">
            <a:avLst/>
          </a:prstGeom>
          <a:ln w="38100">
            <a:solidFill>
              <a:srgbClr val="33CC3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3F05C5E-D530-4878-99B3-9C807F8A210B}"/>
              </a:ext>
            </a:extLst>
          </p:cNvPr>
          <p:cNvCxnSpPr>
            <a:cxnSpLocks/>
          </p:cNvCxnSpPr>
          <p:nvPr/>
        </p:nvCxnSpPr>
        <p:spPr>
          <a:xfrm flipV="1">
            <a:off x="5652703" y="1707654"/>
            <a:ext cx="431465" cy="399237"/>
          </a:xfrm>
          <a:prstGeom prst="straightConnector1">
            <a:avLst/>
          </a:prstGeom>
          <a:ln w="38100">
            <a:solidFill>
              <a:srgbClr val="33CC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9FDD7FE-15FE-41E9-B97D-64E93073EE1D}"/>
              </a:ext>
            </a:extLst>
          </p:cNvPr>
          <p:cNvCxnSpPr>
            <a:cxnSpLocks/>
          </p:cNvCxnSpPr>
          <p:nvPr/>
        </p:nvCxnSpPr>
        <p:spPr>
          <a:xfrm flipH="1" flipV="1">
            <a:off x="5580112" y="2312391"/>
            <a:ext cx="625988" cy="547391"/>
          </a:xfrm>
          <a:prstGeom prst="straightConnector1">
            <a:avLst/>
          </a:prstGeom>
          <a:ln w="38100">
            <a:solidFill>
              <a:srgbClr val="33CC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75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i="0" u="none" strike="noStrike" baseline="0" dirty="0">
                <a:solidFill>
                  <a:srgbClr val="C00000"/>
                </a:solidFill>
              </a:rPr>
              <a:t>Базы данных и экземпляры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549DC-2943-4B53-9260-4732D9548441}"/>
              </a:ext>
            </a:extLst>
          </p:cNvPr>
          <p:cNvSpPr txBox="1"/>
          <p:nvPr/>
        </p:nvSpPr>
        <p:spPr>
          <a:xfrm>
            <a:off x="611560" y="461651"/>
            <a:ext cx="7992888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</a:pP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Многие пользователи Oracle употребляют термины </a:t>
            </a:r>
            <a:r>
              <a:rPr lang="ru-RU" sz="1400" b="1" i="1" u="none" strike="noStrike" baseline="0" dirty="0">
                <a:solidFill>
                  <a:srgbClr val="000099"/>
                </a:solidFill>
                <a:latin typeface="+mn-lt"/>
              </a:rPr>
              <a:t>экземпляр</a:t>
            </a:r>
            <a:r>
              <a:rPr lang="ru-RU" sz="1400" b="0" i="1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и </a:t>
            </a:r>
            <a:r>
              <a:rPr lang="ru-RU" sz="1400" b="1" i="1" u="none" strike="noStrike" baseline="0" dirty="0">
                <a:solidFill>
                  <a:srgbClr val="000099"/>
                </a:solidFill>
                <a:latin typeface="+mn-lt"/>
              </a:rPr>
              <a:t>база данных</a:t>
            </a:r>
            <a:r>
              <a:rPr lang="ru-RU" sz="1400" b="0" i="1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как синонимы. На самом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деле это разные (хотя и взаимосвязанные) вещи. Различие существенно, так как проливает свет </a:t>
            </a:r>
            <a:r>
              <a:rPr lang="ru-RU" sz="1400" b="0" i="0" u="none" strike="noStrike" baseline="0">
                <a:solidFill>
                  <a:srgbClr val="000099"/>
                </a:solidFill>
                <a:latin typeface="+mn-lt"/>
              </a:rPr>
              <a:t>на архитектуру </a:t>
            </a:r>
            <a:r>
              <a:rPr lang="en-US" sz="1400" b="0" i="0" u="none" strike="noStrike" baseline="0">
                <a:solidFill>
                  <a:srgbClr val="000099"/>
                </a:solidFill>
                <a:latin typeface="+mn-lt"/>
              </a:rPr>
              <a:t>Oracle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.</a:t>
            </a:r>
          </a:p>
          <a:p>
            <a:pPr indent="360000" algn="just">
              <a:spcAft>
                <a:spcPts val="600"/>
              </a:spcAft>
            </a:pP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В Oracle термином </a:t>
            </a:r>
            <a:r>
              <a:rPr lang="ru-RU" sz="1400" b="1" i="1" u="none" strike="noStrike" baseline="0" dirty="0">
                <a:solidFill>
                  <a:srgbClr val="000099"/>
                </a:solidFill>
                <a:latin typeface="+mn-lt"/>
              </a:rPr>
              <a:t>база данных</a:t>
            </a:r>
            <a:r>
              <a:rPr lang="ru-RU" sz="1400" b="0" i="1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описывается </a:t>
            </a:r>
            <a:r>
              <a:rPr lang="ru-RU" sz="1400" b="0" i="0" u="sng" strike="noStrike" baseline="0" dirty="0">
                <a:solidFill>
                  <a:srgbClr val="000099"/>
                </a:solidFill>
                <a:latin typeface="+mn-lt"/>
              </a:rPr>
              <a:t>физическое хранилище информации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, а термином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1" i="1" u="none" strike="noStrike" baseline="0" dirty="0">
                <a:solidFill>
                  <a:srgbClr val="000099"/>
                </a:solidFill>
                <a:latin typeface="+mn-lt"/>
              </a:rPr>
              <a:t>экземпляр</a:t>
            </a:r>
            <a:r>
              <a:rPr lang="ru-RU" sz="1400" b="0" i="1" u="none" strike="noStrike" baseline="0" dirty="0">
                <a:solidFill>
                  <a:srgbClr val="000099"/>
                </a:solidFill>
                <a:latin typeface="+mn-lt"/>
              </a:rPr>
              <a:t> - </a:t>
            </a:r>
            <a:r>
              <a:rPr lang="ru-RU" sz="1400" b="0" i="0" u="sng" strike="noStrike" baseline="0" dirty="0">
                <a:solidFill>
                  <a:srgbClr val="000099"/>
                </a:solidFill>
                <a:latin typeface="+mn-lt"/>
              </a:rPr>
              <a:t>программное обеспечение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, работающее на сервере и предоставляющее доступ к информации в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базе данных. Экземпляр исполняется на конкретном компьютере или сервере; база данных хранится на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дисках, подключенных к этому серверу.</a:t>
            </a:r>
          </a:p>
          <a:p>
            <a:pPr indent="360000" algn="just">
              <a:spcAft>
                <a:spcPts val="600"/>
              </a:spcAft>
            </a:pPr>
            <a:r>
              <a:rPr lang="ru-RU" sz="1400" b="1" i="0" u="none" strike="noStrike" baseline="0" dirty="0">
                <a:solidFill>
                  <a:srgbClr val="000099"/>
                </a:solidFill>
                <a:latin typeface="+mn-lt"/>
              </a:rPr>
              <a:t>База данных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 - </a:t>
            </a:r>
            <a:r>
              <a:rPr lang="ru-RU" sz="1400" b="0" i="1" u="none" strike="noStrike" baseline="0" dirty="0">
                <a:solidFill>
                  <a:srgbClr val="000099"/>
                </a:solidFill>
                <a:latin typeface="+mn-lt"/>
              </a:rPr>
              <a:t>физическая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сущность: она состоит из файлов, хранящихся на дисках. </a:t>
            </a:r>
            <a:r>
              <a:rPr lang="ru-RU" sz="1400" b="1" i="0" u="none" strike="noStrike" baseline="0" dirty="0">
                <a:solidFill>
                  <a:srgbClr val="000099"/>
                </a:solidFill>
                <a:latin typeface="+mn-lt"/>
              </a:rPr>
              <a:t>Экземпляр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-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сущность </a:t>
            </a:r>
            <a:r>
              <a:rPr lang="ru-RU" sz="1400" b="0" i="1" u="none" strike="noStrike" baseline="0" dirty="0">
                <a:solidFill>
                  <a:srgbClr val="000099"/>
                </a:solidFill>
                <a:latin typeface="+mn-lt"/>
              </a:rPr>
              <a:t>логическая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: он состоит из структур в оперативной памяти и процессов, работающих на сервере.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Например, Oracle использует область разделяемой памяти System Global Area (SGA, системная глобальная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область) и области памяти в каждом процессе - Program Global Area (PGA, программная глобальная область).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Экземпляр может быть частью одной и только одной базы данных. Напротив, с одной базой данных может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быть ассоциировано несколько экземпляров. Время жизни экземпляров ограничено, тогда как база данных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при должном обслуживании может существовать вечно.</a:t>
            </a:r>
          </a:p>
          <a:p>
            <a:pPr indent="360000" algn="just">
              <a:spcAft>
                <a:spcPts val="600"/>
              </a:spcAft>
            </a:pP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Пользователи не имеют прямого доступа к информации, хранящейся в базе данных Oracle; они</a:t>
            </a:r>
            <a:r>
              <a:rPr lang="en-US" sz="1400" b="0" i="0" u="none" strike="noStrike" baseline="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0" i="0" u="none" strike="noStrike" baseline="0" dirty="0">
                <a:solidFill>
                  <a:srgbClr val="000099"/>
                </a:solidFill>
                <a:latin typeface="+mn-lt"/>
              </a:rPr>
              <a:t>должны запрашивать информацию у экземпляра Oracle.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1698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Восстановление данных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Основные ситуации, в которых требуется восстановление данных: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Откат транзакции по команде </a:t>
            </a:r>
            <a:r>
              <a:rPr lang="en-US" altLang="ru-RU" sz="1400" dirty="0">
                <a:solidFill>
                  <a:srgbClr val="000099"/>
                </a:solidFill>
              </a:rPr>
              <a:t>ROLLBACK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Мягкий сбой системы (утрата части или всей первичной памяти).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Жесткий сбой системы (отказ аппаратуры, чаще повреждение вторичной памяти).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Далее будет рассмотрена упрощённая система организации откатов и восстановлений после сбоев, полученная на основе СУБД </a:t>
            </a:r>
            <a:r>
              <a:rPr lang="en-US" altLang="ru-RU" sz="1400" dirty="0">
                <a:solidFill>
                  <a:srgbClr val="000099"/>
                </a:solidFill>
              </a:rPr>
              <a:t>Oracle.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Блоки кэша буферов базы, содержимое которых отличается от содержимого соответствующих блоков на диске называются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грязными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Эти блоки должны быть записаны (как говорят, вытолкнуты)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во вторичную память.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Два противоречивых требования. С одной стороны, из-за недостатка оперативной памяти и из-за возможности сбоев необходимо выталкивать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грязные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блоки как можно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раньше. Но это замедлит работу. Для ускорения работы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необходимо записывать данные на диск как можно реже. Это увеличивает риск рассогласования базы.</a:t>
            </a:r>
          </a:p>
        </p:txBody>
      </p:sp>
    </p:spTree>
    <p:extLst>
      <p:ext uri="{BB962C8B-B14F-4D97-AF65-F5344CB8AC3E}">
        <p14:creationId xmlns:p14="http://schemas.microsoft.com/office/powerpoint/2010/main" val="30191108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US" altLang="ru-RU" sz="2000" b="1" dirty="0">
                <a:solidFill>
                  <a:srgbClr val="CC3300"/>
                </a:solidFill>
              </a:rPr>
              <a:t>Oracle </a:t>
            </a:r>
            <a:r>
              <a:rPr lang="ru-RU" altLang="ru-RU" sz="2000" b="1" dirty="0">
                <a:solidFill>
                  <a:srgbClr val="CC3300"/>
                </a:solidFill>
              </a:rPr>
              <a:t>– пример архитектуры СУБД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A149720D-D224-4232-950F-E69A4E34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93" y="542117"/>
            <a:ext cx="2141807" cy="1671991"/>
          </a:xfrm>
          <a:prstGeom prst="rect">
            <a:avLst/>
          </a:prstGeom>
        </p:spPr>
      </p:pic>
      <p:grpSp>
        <p:nvGrpSpPr>
          <p:cNvPr id="16" name="Group 90">
            <a:extLst>
              <a:ext uri="{FF2B5EF4-FFF2-40B4-BE49-F238E27FC236}">
                <a16:creationId xmlns:a16="http://schemas.microsoft.com/office/drawing/2014/main" id="{23A9D3E8-7784-4674-9302-B73125F07FA0}"/>
              </a:ext>
            </a:extLst>
          </p:cNvPr>
          <p:cNvGrpSpPr>
            <a:grpSpLocks/>
          </p:cNvGrpSpPr>
          <p:nvPr/>
        </p:nvGrpSpPr>
        <p:grpSpPr bwMode="auto">
          <a:xfrm>
            <a:off x="251622" y="1096169"/>
            <a:ext cx="3149599" cy="2679700"/>
            <a:chOff x="79" y="1651"/>
            <a:chExt cx="1984" cy="1688"/>
          </a:xfrm>
        </p:grpSpPr>
        <p:sp>
          <p:nvSpPr>
            <p:cNvPr id="37" name="AutoShape 63">
              <a:extLst>
                <a:ext uri="{FF2B5EF4-FFF2-40B4-BE49-F238E27FC236}">
                  <a16:creationId xmlns:a16="http://schemas.microsoft.com/office/drawing/2014/main" id="{F1C988C1-630A-41A0-B707-F1A84B458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885"/>
              <a:ext cx="1043" cy="454"/>
            </a:xfrm>
            <a:prstGeom prst="can">
              <a:avLst>
                <a:gd name="adj" fmla="val 3832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4000">
                <a:solidFill>
                  <a:srgbClr val="CC3300"/>
                </a:solidFill>
              </a:endParaRPr>
            </a:p>
          </p:txBody>
        </p:sp>
        <p:grpSp>
          <p:nvGrpSpPr>
            <p:cNvPr id="38" name="Group 89">
              <a:extLst>
                <a:ext uri="{FF2B5EF4-FFF2-40B4-BE49-F238E27FC236}">
                  <a16:creationId xmlns:a16="http://schemas.microsoft.com/office/drawing/2014/main" id="{EAC3E56E-4E57-4D01-8106-F1B8D49D3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651"/>
              <a:ext cx="1575" cy="1224"/>
              <a:chOff x="79" y="1651"/>
              <a:chExt cx="1575" cy="1224"/>
            </a:xfrm>
          </p:grpSpPr>
          <p:sp>
            <p:nvSpPr>
              <p:cNvPr id="39" name="AutoShape 64">
                <a:extLst>
                  <a:ext uri="{FF2B5EF4-FFF2-40B4-BE49-F238E27FC236}">
                    <a16:creationId xmlns:a16="http://schemas.microsoft.com/office/drawing/2014/main" id="{0B3D960E-F786-4BFC-8C86-6083D0B07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2240"/>
                <a:ext cx="136" cy="635"/>
              </a:xfrm>
              <a:prstGeom prst="upDownArrow">
                <a:avLst>
                  <a:gd name="adj1" fmla="val 50000"/>
                  <a:gd name="adj2" fmla="val 93382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4000" dirty="0">
                  <a:solidFill>
                    <a:srgbClr val="CC3300"/>
                  </a:solidFill>
                </a:endParaRPr>
              </a:p>
            </p:txBody>
          </p:sp>
          <p:sp>
            <p:nvSpPr>
              <p:cNvPr id="40" name="AutoShape 65">
                <a:extLst>
                  <a:ext uri="{FF2B5EF4-FFF2-40B4-BE49-F238E27FC236}">
                    <a16:creationId xmlns:a16="http://schemas.microsoft.com/office/drawing/2014/main" id="{DF96DF1E-0FF8-418B-B980-32E2892A5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" y="2572"/>
                <a:ext cx="1292" cy="226"/>
              </a:xfrm>
              <a:prstGeom prst="wedgeRoundRectCallout">
                <a:avLst>
                  <a:gd name="adj1" fmla="val 33340"/>
                  <a:gd name="adj2" fmla="val 126950"/>
                  <a:gd name="adj3" fmla="val 16667"/>
                </a:avLst>
              </a:prstGeom>
              <a:solidFill>
                <a:srgbClr val="DAFB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b="1" dirty="0"/>
                  <a:t>Файл базы данных</a:t>
                </a:r>
              </a:p>
            </p:txBody>
          </p:sp>
          <p:sp>
            <p:nvSpPr>
              <p:cNvPr id="41" name="AutoShape 66">
                <a:extLst>
                  <a:ext uri="{FF2B5EF4-FFF2-40B4-BE49-F238E27FC236}">
                    <a16:creationId xmlns:a16="http://schemas.microsoft.com/office/drawing/2014/main" id="{FE712594-59D1-4B70-96A2-123D0B9CA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" y="1651"/>
                <a:ext cx="907" cy="195"/>
              </a:xfrm>
              <a:prstGeom prst="wedgeRoundRectCallout">
                <a:avLst>
                  <a:gd name="adj1" fmla="val 60968"/>
                  <a:gd name="adj2" fmla="val -166072"/>
                  <a:gd name="adj3" fmla="val 16667"/>
                </a:avLst>
              </a:prstGeom>
              <a:solidFill>
                <a:srgbClr val="DAFB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b="1" dirty="0"/>
                  <a:t>Грязный блок</a:t>
                </a:r>
              </a:p>
            </p:txBody>
          </p:sp>
          <p:sp>
            <p:nvSpPr>
              <p:cNvPr id="42" name="AutoShape 70">
                <a:extLst>
                  <a:ext uri="{FF2B5EF4-FFF2-40B4-BE49-F238E27FC236}">
                    <a16:creationId xmlns:a16="http://schemas.microsoft.com/office/drawing/2014/main" id="{559B4DFC-DAE4-4B12-81A8-F036BDC2A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1994"/>
                <a:ext cx="909" cy="205"/>
              </a:xfrm>
              <a:prstGeom prst="wedgeRoundRectCallout">
                <a:avLst>
                  <a:gd name="adj1" fmla="val 96701"/>
                  <a:gd name="adj2" fmla="val -29563"/>
                  <a:gd name="adj3" fmla="val 16667"/>
                </a:avLst>
              </a:prstGeom>
              <a:solidFill>
                <a:srgbClr val="DAFB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b="1" dirty="0"/>
                  <a:t>Чистый блок</a:t>
                </a:r>
              </a:p>
            </p:txBody>
          </p:sp>
        </p:grpSp>
      </p:grpSp>
      <p:sp>
        <p:nvSpPr>
          <p:cNvPr id="18" name="AutoShape 83">
            <a:extLst>
              <a:ext uri="{FF2B5EF4-FFF2-40B4-BE49-F238E27FC236}">
                <a16:creationId xmlns:a16="http://schemas.microsoft.com/office/drawing/2014/main" id="{32D59B26-F577-4306-8E99-CE3FD8E0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001" y="4032696"/>
            <a:ext cx="2160588" cy="576262"/>
          </a:xfrm>
          <a:prstGeom prst="rightArrow">
            <a:avLst>
              <a:gd name="adj1" fmla="val 50000"/>
              <a:gd name="adj2" fmla="val 937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Транзакция Т1</a:t>
            </a:r>
          </a:p>
        </p:txBody>
      </p:sp>
      <p:sp>
        <p:nvSpPr>
          <p:cNvPr id="19" name="AutoShape 84">
            <a:extLst>
              <a:ext uri="{FF2B5EF4-FFF2-40B4-BE49-F238E27FC236}">
                <a16:creationId xmlns:a16="http://schemas.microsoft.com/office/drawing/2014/main" id="{5BE4467F-E446-4B8B-B70F-7C75B96E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489" y="4032696"/>
            <a:ext cx="2160587" cy="576262"/>
          </a:xfrm>
          <a:prstGeom prst="rightArrow">
            <a:avLst>
              <a:gd name="adj1" fmla="val 50000"/>
              <a:gd name="adj2" fmla="val 93733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Транзакция Т2</a:t>
            </a:r>
          </a:p>
        </p:txBody>
      </p:sp>
      <p:grpSp>
        <p:nvGrpSpPr>
          <p:cNvPr id="20" name="Group 93">
            <a:extLst>
              <a:ext uri="{FF2B5EF4-FFF2-40B4-BE49-F238E27FC236}">
                <a16:creationId xmlns:a16="http://schemas.microsoft.com/office/drawing/2014/main" id="{091BDBCD-A978-4BC5-9E74-A54136EF6059}"/>
              </a:ext>
            </a:extLst>
          </p:cNvPr>
          <p:cNvGrpSpPr>
            <a:grpSpLocks/>
          </p:cNvGrpSpPr>
          <p:nvPr/>
        </p:nvGrpSpPr>
        <p:grpSpPr bwMode="auto">
          <a:xfrm>
            <a:off x="4158456" y="647507"/>
            <a:ext cx="4043799" cy="3286924"/>
            <a:chOff x="2562" y="845"/>
            <a:chExt cx="2995" cy="2595"/>
          </a:xfrm>
        </p:grpSpPr>
        <p:grpSp>
          <p:nvGrpSpPr>
            <p:cNvPr id="22" name="Group 91">
              <a:extLst>
                <a:ext uri="{FF2B5EF4-FFF2-40B4-BE49-F238E27FC236}">
                  <a16:creationId xmlns:a16="http://schemas.microsoft.com/office/drawing/2014/main" id="{13577EDB-9090-4849-BE58-9D4025778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845"/>
              <a:ext cx="2450" cy="2595"/>
              <a:chOff x="3152" y="845"/>
              <a:chExt cx="2450" cy="2595"/>
            </a:xfrm>
          </p:grpSpPr>
          <p:grpSp>
            <p:nvGrpSpPr>
              <p:cNvPr id="24" name="Group 88">
                <a:extLst>
                  <a:ext uri="{FF2B5EF4-FFF2-40B4-BE49-F238E27FC236}">
                    <a16:creationId xmlns:a16="http://schemas.microsoft.com/office/drawing/2014/main" id="{F4A83978-9B4E-4F57-802A-5A89FFBB60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1" y="845"/>
                <a:ext cx="1907" cy="2595"/>
                <a:chOff x="3651" y="890"/>
                <a:chExt cx="1907" cy="2595"/>
              </a:xfrm>
            </p:grpSpPr>
            <p:sp>
              <p:nvSpPr>
                <p:cNvPr id="27" name="AutoShape 71">
                  <a:extLst>
                    <a:ext uri="{FF2B5EF4-FFF2-40B4-BE49-F238E27FC236}">
                      <a16:creationId xmlns:a16="http://schemas.microsoft.com/office/drawing/2014/main" id="{9512F68D-52D3-4485-98AD-A8B7762AF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1" y="1071"/>
                  <a:ext cx="1769" cy="176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2 w 21600"/>
                    <a:gd name="T25" fmla="*/ 3162 h 21600"/>
                    <a:gd name="T26" fmla="*/ 18438 w 21600"/>
                    <a:gd name="T27" fmla="*/ 18438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400" y="10800"/>
                      </a:moveTo>
                      <a:cubicBezTo>
                        <a:pt x="5400" y="13782"/>
                        <a:pt x="7818" y="16200"/>
                        <a:pt x="10800" y="16200"/>
                      </a:cubicBezTo>
                      <a:cubicBezTo>
                        <a:pt x="13782" y="16200"/>
                        <a:pt x="16200" y="13782"/>
                        <a:pt x="16200" y="10800"/>
                      </a:cubicBezTo>
                      <a:cubicBezTo>
                        <a:pt x="16200" y="7818"/>
                        <a:pt x="13782" y="5400"/>
                        <a:pt x="10800" y="5400"/>
                      </a:cubicBezTo>
                      <a:cubicBezTo>
                        <a:pt x="7818" y="5400"/>
                        <a:pt x="5400" y="7818"/>
                        <a:pt x="54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28" name="Line 72">
                  <a:extLst>
                    <a:ext uri="{FF2B5EF4-FFF2-40B4-BE49-F238E27FC236}">
                      <a16:creationId xmlns:a16="http://schemas.microsoft.com/office/drawing/2014/main" id="{8F393771-7916-4AB8-BA15-3291B88744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3" y="1071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29" name="Line 73">
                  <a:extLst>
                    <a:ext uri="{FF2B5EF4-FFF2-40B4-BE49-F238E27FC236}">
                      <a16:creationId xmlns:a16="http://schemas.microsoft.com/office/drawing/2014/main" id="{FED04202-B390-4806-ACDF-035F7FFB1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94" y="1117"/>
                  <a:ext cx="137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30" name="Line 74">
                  <a:extLst>
                    <a:ext uri="{FF2B5EF4-FFF2-40B4-BE49-F238E27FC236}">
                      <a16:creationId xmlns:a16="http://schemas.microsoft.com/office/drawing/2014/main" id="{133258F1-179A-44FC-8790-675E5AC638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30" y="1298"/>
                  <a:ext cx="273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31" name="Line 75">
                  <a:extLst>
                    <a:ext uri="{FF2B5EF4-FFF2-40B4-BE49-F238E27FC236}">
                      <a16:creationId xmlns:a16="http://schemas.microsoft.com/office/drawing/2014/main" id="{B4AE0AF6-2400-47D4-82E2-4D49FFD8B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21" y="1570"/>
                  <a:ext cx="408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32" name="Line 76">
                  <a:extLst>
                    <a:ext uri="{FF2B5EF4-FFF2-40B4-BE49-F238E27FC236}">
                      <a16:creationId xmlns:a16="http://schemas.microsoft.com/office/drawing/2014/main" id="{DDB8D429-A33A-435D-A4C7-F7EE16463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7" y="1933"/>
                  <a:ext cx="4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33" name="AutoShape 77">
                  <a:extLst>
                    <a:ext uri="{FF2B5EF4-FFF2-40B4-BE49-F238E27FC236}">
                      <a16:creationId xmlns:a16="http://schemas.microsoft.com/office/drawing/2014/main" id="{34186869-4DAC-4011-9142-155DD9A93B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4" y="890"/>
                  <a:ext cx="453" cy="36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47 w 21600"/>
                    <a:gd name="T19" fmla="*/ 3154 h 21600"/>
                    <a:gd name="T20" fmla="*/ 18453 w 21600"/>
                    <a:gd name="T21" fmla="*/ 18446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5353" y="16958"/>
                      </a:moveTo>
                      <a:cubicBezTo>
                        <a:pt x="17306" y="15514"/>
                        <a:pt x="18459" y="13229"/>
                        <a:pt x="18459" y="10800"/>
                      </a:cubicBezTo>
                      <a:cubicBezTo>
                        <a:pt x="18459" y="6570"/>
                        <a:pt x="15029" y="3141"/>
                        <a:pt x="10800" y="3141"/>
                      </a:cubicBezTo>
                      <a:cubicBezTo>
                        <a:pt x="6570" y="3141"/>
                        <a:pt x="3141" y="6570"/>
                        <a:pt x="3141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4225"/>
                        <a:pt x="19975" y="17447"/>
                        <a:pt x="17220" y="19483"/>
                      </a:cubicBezTo>
                      <a:lnTo>
                        <a:pt x="18826" y="21654"/>
                      </a:lnTo>
                      <a:lnTo>
                        <a:pt x="12853" y="20760"/>
                      </a:lnTo>
                      <a:lnTo>
                        <a:pt x="13748" y="14787"/>
                      </a:lnTo>
                      <a:lnTo>
                        <a:pt x="15353" y="16958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34" name="AutoShape 82">
                  <a:extLst>
                    <a:ext uri="{FF2B5EF4-FFF2-40B4-BE49-F238E27FC236}">
                      <a16:creationId xmlns:a16="http://schemas.microsoft.com/office/drawing/2014/main" id="{B26DAD3E-5B77-4598-9DC1-A426A1BBF6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650011">
                  <a:off x="5043" y="1245"/>
                  <a:ext cx="391" cy="63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3149 w 21600"/>
                    <a:gd name="T19" fmla="*/ 3149 h 21600"/>
                    <a:gd name="T20" fmla="*/ 18451 w 21600"/>
                    <a:gd name="T21" fmla="*/ 18451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>
                      <a:moveTo>
                        <a:pt x="19340" y="11874"/>
                      </a:moveTo>
                      <a:cubicBezTo>
                        <a:pt x="19385" y="11518"/>
                        <a:pt x="19408" y="11159"/>
                        <a:pt x="19408" y="10800"/>
                      </a:cubicBezTo>
                      <a:cubicBezTo>
                        <a:pt x="19408" y="6045"/>
                        <a:pt x="15554" y="2192"/>
                        <a:pt x="10800" y="2192"/>
                      </a:cubicBezTo>
                      <a:cubicBezTo>
                        <a:pt x="6045" y="2192"/>
                        <a:pt x="2192" y="6045"/>
                        <a:pt x="2192" y="10800"/>
                      </a:cubicBezTo>
                      <a:lnTo>
                        <a:pt x="0" y="10800"/>
                      </a:ln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1250"/>
                        <a:pt x="21571" y="11701"/>
                        <a:pt x="21515" y="12148"/>
                      </a:cubicBezTo>
                      <a:lnTo>
                        <a:pt x="24194" y="12485"/>
                      </a:lnTo>
                      <a:lnTo>
                        <a:pt x="19954" y="15778"/>
                      </a:lnTo>
                      <a:lnTo>
                        <a:pt x="16661" y="11537"/>
                      </a:lnTo>
                      <a:lnTo>
                        <a:pt x="19340" y="11874"/>
                      </a:lnTo>
                      <a:close/>
                    </a:path>
                  </a:pathLst>
                </a:cu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ru-RU"/>
                </a:p>
              </p:txBody>
            </p:sp>
            <p:sp>
              <p:nvSpPr>
                <p:cNvPr id="35" name="AutoShape 86">
                  <a:extLst>
                    <a:ext uri="{FF2B5EF4-FFF2-40B4-BE49-F238E27FC236}">
                      <a16:creationId xmlns:a16="http://schemas.microsoft.com/office/drawing/2014/main" id="{D9579478-0C96-4C99-AA7B-17D1FA3E20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0" y="3031"/>
                  <a:ext cx="1043" cy="454"/>
                </a:xfrm>
                <a:prstGeom prst="can">
                  <a:avLst>
                    <a:gd name="adj" fmla="val 38324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4000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36" name="AutoShape 87">
                  <a:extLst>
                    <a:ext uri="{FF2B5EF4-FFF2-40B4-BE49-F238E27FC236}">
                      <a16:creationId xmlns:a16="http://schemas.microsoft.com/office/drawing/2014/main" id="{AFD307D1-AA4D-46DA-B663-41A5D365C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2806"/>
                  <a:ext cx="136" cy="317"/>
                </a:xfrm>
                <a:prstGeom prst="downArrow">
                  <a:avLst>
                    <a:gd name="adj1" fmla="val 50000"/>
                    <a:gd name="adj2" fmla="val 58272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ru-RU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4000" kern="1200">
                      <a:solidFill>
                        <a:srgbClr val="CC3300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4000">
                    <a:solidFill>
                      <a:srgbClr val="CC3300"/>
                    </a:solidFill>
                  </a:endParaRPr>
                </a:p>
              </p:txBody>
            </p:sp>
          </p:grpSp>
          <p:sp>
            <p:nvSpPr>
              <p:cNvPr id="25" name="AutoShape 80">
                <a:extLst>
                  <a:ext uri="{FF2B5EF4-FFF2-40B4-BE49-F238E27FC236}">
                    <a16:creationId xmlns:a16="http://schemas.microsoft.com/office/drawing/2014/main" id="{3F848C02-C05C-4506-8B67-4386ED3C4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568"/>
                <a:ext cx="862" cy="227"/>
              </a:xfrm>
              <a:prstGeom prst="wedgeRoundRectCallout">
                <a:avLst>
                  <a:gd name="adj1" fmla="val 1625"/>
                  <a:gd name="adj2" fmla="val -289648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b="1" dirty="0"/>
                  <a:t>ГоловаТ1</a:t>
                </a:r>
              </a:p>
            </p:txBody>
          </p:sp>
          <p:sp>
            <p:nvSpPr>
              <p:cNvPr id="26" name="AutoShape 81">
                <a:extLst>
                  <a:ext uri="{FF2B5EF4-FFF2-40B4-BE49-F238E27FC236}">
                    <a16:creationId xmlns:a16="http://schemas.microsoft.com/office/drawing/2014/main" id="{A4693BBA-50A9-4834-A733-CFE8DA706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981"/>
                <a:ext cx="1043" cy="272"/>
              </a:xfrm>
              <a:prstGeom prst="wedgeRoundRectCallout">
                <a:avLst>
                  <a:gd name="adj1" fmla="val 89787"/>
                  <a:gd name="adj2" fmla="val 9926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rgbClr val="CC3300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b="1" dirty="0"/>
                  <a:t>Хвост Т1</a:t>
                </a:r>
              </a:p>
            </p:txBody>
          </p:sp>
        </p:grpSp>
        <p:sp>
          <p:nvSpPr>
            <p:cNvPr id="23" name="AutoShape 92">
              <a:extLst>
                <a:ext uri="{FF2B5EF4-FFF2-40B4-BE49-F238E27FC236}">
                  <a16:creationId xmlns:a16="http://schemas.microsoft.com/office/drawing/2014/main" id="{529A22F2-86BC-4874-BE02-11AF51036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3158"/>
              <a:ext cx="1361" cy="272"/>
            </a:xfrm>
            <a:prstGeom prst="wedgeRoundRectCallout">
              <a:avLst>
                <a:gd name="adj1" fmla="val 69398"/>
                <a:gd name="adj2" fmla="val 26102"/>
                <a:gd name="adj3" fmla="val 16667"/>
              </a:avLst>
            </a:prstGeom>
            <a:solidFill>
              <a:srgbClr val="DAFB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rgbClr val="CC3300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400" b="1" dirty="0"/>
                <a:t>Файл журнала</a:t>
              </a:r>
            </a:p>
          </p:txBody>
        </p:sp>
      </p:grpSp>
      <p:sp>
        <p:nvSpPr>
          <p:cNvPr id="21" name="AutoShape 79">
            <a:extLst>
              <a:ext uri="{FF2B5EF4-FFF2-40B4-BE49-F238E27FC236}">
                <a16:creationId xmlns:a16="http://schemas.microsoft.com/office/drawing/2014/main" id="{5DDE010D-DE77-4A95-8653-7DE3C9B1B9D1}"/>
              </a:ext>
            </a:extLst>
          </p:cNvPr>
          <p:cNvSpPr>
            <a:spLocks noChangeArrowheads="1"/>
          </p:cNvSpPr>
          <p:nvPr/>
        </p:nvSpPr>
        <p:spPr bwMode="auto">
          <a:xfrm rot="3703631">
            <a:off x="7120980" y="735486"/>
            <a:ext cx="1260475" cy="17748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151" y="11627"/>
                </a:moveTo>
                <a:cubicBezTo>
                  <a:pt x="20175" y="11352"/>
                  <a:pt x="20188" y="11076"/>
                  <a:pt x="20188" y="10800"/>
                </a:cubicBezTo>
                <a:cubicBezTo>
                  <a:pt x="20188" y="5615"/>
                  <a:pt x="15984" y="1412"/>
                  <a:pt x="10800" y="1412"/>
                </a:cubicBezTo>
                <a:cubicBezTo>
                  <a:pt x="5615" y="1412"/>
                  <a:pt x="1412" y="5615"/>
                  <a:pt x="1412" y="10800"/>
                </a:cubicBezTo>
                <a:cubicBezTo>
                  <a:pt x="1411" y="11031"/>
                  <a:pt x="1420" y="11262"/>
                  <a:pt x="1437" y="11492"/>
                </a:cubicBezTo>
                <a:lnTo>
                  <a:pt x="29" y="11596"/>
                </a:lnTo>
                <a:cubicBezTo>
                  <a:pt x="9" y="11331"/>
                  <a:pt x="0" y="110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117"/>
                  <a:pt x="21585" y="11435"/>
                  <a:pt x="21557" y="11752"/>
                </a:cubicBezTo>
                <a:lnTo>
                  <a:pt x="24247" y="11990"/>
                </a:lnTo>
                <a:lnTo>
                  <a:pt x="20553" y="15083"/>
                </a:lnTo>
                <a:lnTo>
                  <a:pt x="17461" y="11389"/>
                </a:lnTo>
                <a:lnTo>
                  <a:pt x="20151" y="11627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068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Принцип </a:t>
            </a:r>
            <a:r>
              <a:rPr lang="en-US" altLang="ru-RU" sz="2000" b="1" dirty="0">
                <a:solidFill>
                  <a:srgbClr val="CC3300"/>
                </a:solidFill>
              </a:rPr>
              <a:t>“Write Ahead Log”</a:t>
            </a:r>
            <a:br>
              <a:rPr lang="ru-RU" altLang="ru-RU" sz="2000" dirty="0"/>
            </a:b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Измененные объекты базы данных должны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попадать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файл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журнала раньше, чем грязные блоки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кэша буферов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базы попадут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файлы данных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Write Ahead Log!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этом может оказаться, что на диске имеется запись журнала,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но ещё нет записи блока базы. Если уже записан блок данных,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 журнальный блок тем более записан.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Периодически или при достижении кэшем буферов базы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определенного состояния (например, количество страниц в </a:t>
            </a:r>
            <a:r>
              <a:rPr lang="en-US" altLang="ru-RU" sz="1400" dirty="0">
                <a:solidFill>
                  <a:srgbClr val="000099"/>
                </a:solidFill>
              </a:rPr>
              <a:t>dirty-</a:t>
            </a:r>
            <a:r>
              <a:rPr lang="ru-RU" altLang="ru-RU" sz="1400" dirty="0">
                <a:solidFill>
                  <a:srgbClr val="000099"/>
                </a:solidFill>
              </a:rPr>
              <a:t>списке превысило порог) возбуждается событие </a:t>
            </a:r>
            <a:r>
              <a:rPr lang="ru-RU" altLang="ru-RU" sz="1400" b="1" dirty="0">
                <a:solidFill>
                  <a:srgbClr val="000099"/>
                </a:solidFill>
              </a:rPr>
              <a:t>контрольной точки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Выполняются следующие два действия: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во внешнюю память выталкивается часть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грязных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блоков;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во внешнюю память записывается контрольная точка, то есть список всех выполняемых в этот момент транзакций.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Заметим, что в </a:t>
            </a:r>
            <a:r>
              <a:rPr lang="en-US" altLang="ru-RU" sz="1400" dirty="0">
                <a:solidFill>
                  <a:srgbClr val="000099"/>
                </a:solidFill>
              </a:rPr>
              <a:t>Oracle </a:t>
            </a:r>
            <a:r>
              <a:rPr lang="ru-RU" altLang="ru-RU" sz="1400" dirty="0">
                <a:solidFill>
                  <a:srgbClr val="000099"/>
                </a:solidFill>
              </a:rPr>
              <a:t>мы говорили бы скорее об инкрементной контрольной точке.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выполнении одной транзакции восстановление последнего согласованного состояния базы гарантируется, если в файл журнала вытолкнуты все записи об изменении базы данных этой транзакцией,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включая запись о конце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3369088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Откат транзакции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1475656" y="461651"/>
            <a:ext cx="633670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Завершенные по </a:t>
            </a:r>
            <a:r>
              <a:rPr lang="en-US" altLang="ru-RU" sz="1400" b="1" dirty="0">
                <a:solidFill>
                  <a:srgbClr val="000099"/>
                </a:solidFill>
              </a:rPr>
              <a:t>COMMIT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транзакции не могут быть откачены.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Выполнение отката незавершённой транзакции (завершение по </a:t>
            </a:r>
            <a:r>
              <a:rPr lang="en-US" altLang="ru-RU" sz="1400" b="1" dirty="0">
                <a:solidFill>
                  <a:srgbClr val="000099"/>
                </a:solidFill>
              </a:rPr>
              <a:t>ROLLBACK</a:t>
            </a:r>
            <a:r>
              <a:rPr lang="ru-RU" altLang="ru-RU" sz="1400" dirty="0">
                <a:solidFill>
                  <a:srgbClr val="000099"/>
                </a:solidFill>
              </a:rPr>
              <a:t>):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Идя по инвертированному списку блоков занятых транзакцией последовательно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восстанавливают значения измененных блоков. </a:t>
            </a:r>
          </a:p>
          <a:p>
            <a:pPr indent="360000" algn="just" eaLnBrk="1" hangingPunct="1"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При успешном завершении отката в журнал заносится запись о завершении транзакции.</a:t>
            </a:r>
          </a:p>
        </p:txBody>
      </p:sp>
    </p:spTree>
    <p:extLst>
      <p:ext uri="{BB962C8B-B14F-4D97-AF65-F5344CB8AC3E}">
        <p14:creationId xmlns:p14="http://schemas.microsoft.com/office/powerpoint/2010/main" val="29059168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Восстановление после мягкого сбоя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Ситуация</a:t>
            </a:r>
            <a:r>
              <a:rPr lang="ru-RU" altLang="ru-RU" sz="1400" dirty="0">
                <a:solidFill>
                  <a:srgbClr val="000099"/>
                </a:solidFill>
              </a:rPr>
              <a:t>: принята последняя контрольная точка, через некоторое время произошел мягкий сбой.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Несколько возможных вариантов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успешно завершена до контрольной точки, все ее данные сохранены на диске. В восстановлении не нуждается.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успешно завершена. Блоки журнала вытолкнуты полностью, а блоки буферов базы частично. Необходимо завершить операции, не отображенные в блоках базы.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начата до последней контрольной точки и  не завершилась до сбоя. Часть блоков данных и журнала переписана на диск по событию контрольной точки. Результатов остальных изменений нет. Откатить транзакцию.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начата после последней контрольной точки и  завершилась до сбоя. Записи журнала вытолкнуты на диск. Изменения в блоках базы на диске не производились. Необходимо повторить все действия (накатить транзакцию).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Транзакция начата после последней контрольной точки и не успела завершиться до сбоя. В журнале нет сведений о ней, изменения блоков базы были только в оперативной памяти. </a:t>
            </a:r>
            <a:r>
              <a:rPr lang="ru-RU" altLang="ru-RU" sz="1400" b="1" dirty="0">
                <a:solidFill>
                  <a:srgbClr val="000099"/>
                </a:solidFill>
              </a:rPr>
              <a:t>Транзакция должна быть повторена!!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03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Восстановление после</a:t>
            </a:r>
            <a:r>
              <a:rPr lang="en-US" altLang="ru-RU" sz="2000" b="1" dirty="0">
                <a:solidFill>
                  <a:srgbClr val="CC3300"/>
                </a:solidFill>
              </a:rPr>
              <a:t> </a:t>
            </a:r>
            <a:r>
              <a:rPr lang="ru-RU" altLang="ru-RU" sz="2000" b="1" dirty="0">
                <a:solidFill>
                  <a:srgbClr val="CC3300"/>
                </a:solidFill>
              </a:rPr>
              <a:t>жёсткого сбоя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создания и пополнения архивных файлов устанавливают режим архивирования (</a:t>
            </a:r>
            <a:r>
              <a:rPr lang="en-US" altLang="ru-RU" sz="1400" dirty="0" err="1">
                <a:solidFill>
                  <a:srgbClr val="000099"/>
                </a:solidFill>
              </a:rPr>
              <a:t>archivelog</a:t>
            </a:r>
            <a:r>
              <a:rPr lang="ru-RU" altLang="ru-RU" sz="1400" dirty="0">
                <a:solidFill>
                  <a:srgbClr val="000099"/>
                </a:solidFill>
              </a:rPr>
              <a:t> в </a:t>
            </a:r>
            <a:r>
              <a:rPr lang="en-US" altLang="ru-RU" sz="1400" dirty="0">
                <a:solidFill>
                  <a:srgbClr val="000099"/>
                </a:solidFill>
              </a:rPr>
              <a:t>Oracle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 Если погибла часть жесткого диска или весь диск, то восстановление возможно только по данным архивных файлов и журнала транзакций. Желательно регулярно копировать файлы журналов на отдельные носители и хранить копии вне помещения сервера. 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Порядок действий по восстановлению базы: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По архивным файлам восстановить базу данных. Желательно иметь возможность восстановить базу по состоянию на предыдущий день.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журнал сохранился, то по журналу повторяются все успешно завершившиеся транзакции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последнего дня. (При этом не нужно откатывать транзакции прерванные в результате сбоя).</a:t>
            </a:r>
          </a:p>
          <a:p>
            <a:pPr marL="342900" indent="-342900" algn="just" eaLnBrk="1" hangingPunct="1"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журнал погиб, восстановление последних транзакций невозможно и база создается по состоянию на момент последней архивации.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Комплекс работ по сохранению и восстановлению данных называется </a:t>
            </a:r>
            <a:r>
              <a:rPr lang="en-US" altLang="ru-RU" sz="1400" b="1" dirty="0" err="1">
                <a:solidFill>
                  <a:srgbClr val="000099"/>
                </a:solidFill>
              </a:rPr>
              <a:t>backup&amp;recovery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64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Неклассические модели транзакций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56084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Нестандартные модели транзакций используют для уменьшения затрат ресурсов сервера при откате (транзакции с точками останова),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для более тонкого управления доступом к данными (вложенные транзакции), для решения проблем, возникающих при выполнении длительных транзакций (саги).</a:t>
            </a:r>
          </a:p>
          <a:p>
            <a:pPr marL="0" indent="360000" algn="just">
              <a:spcAft>
                <a:spcPts val="600"/>
              </a:spcAft>
              <a:buFontTx/>
              <a:buNone/>
              <a:defRPr/>
            </a:pPr>
            <a:r>
              <a:rPr 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sz="1400" dirty="0">
                <a:solidFill>
                  <a:srgbClr val="000099"/>
                </a:solidFill>
              </a:rPr>
              <a:t>: транзакция с точками останова</a:t>
            </a:r>
            <a:r>
              <a:rPr lang="en-US" sz="1400" dirty="0">
                <a:solidFill>
                  <a:srgbClr val="000099"/>
                </a:solidFill>
              </a:rPr>
              <a:t> (</a:t>
            </a:r>
            <a:r>
              <a:rPr lang="en-US" sz="1400" b="1" dirty="0" err="1"/>
              <a:t>savepoints</a:t>
            </a:r>
            <a:r>
              <a:rPr lang="en-US" sz="1400" dirty="0">
                <a:solidFill>
                  <a:srgbClr val="000099"/>
                </a:solidFill>
              </a:rPr>
              <a:t>)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begin transaction;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……………. 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 err="1">
                <a:cs typeface="Times New Roman" pitchFamily="18" charset="0"/>
              </a:rPr>
              <a:t>savepoint</a:t>
            </a:r>
            <a:r>
              <a:rPr lang="en-US" altLang="ru-RU" sz="1400" kern="1200" dirty="0">
                <a:cs typeface="Times New Roman" pitchFamily="18" charset="0"/>
              </a:rPr>
              <a:t> p; 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update </a:t>
            </a:r>
            <a:r>
              <a:rPr lang="en-US" altLang="ru-RU" sz="1400" kern="1200" dirty="0" err="1">
                <a:cs typeface="Times New Roman" pitchFamily="18" charset="0"/>
              </a:rPr>
              <a:t>AccountInfo</a:t>
            </a:r>
            <a:r>
              <a:rPr lang="en-US" altLang="ru-RU" sz="1400" dirty="0">
                <a:cs typeface="Times New Roman" pitchFamily="18" charset="0"/>
              </a:rPr>
              <a:t> </a:t>
            </a:r>
            <a:r>
              <a:rPr lang="en-US" altLang="ru-RU" sz="1400" kern="1200" dirty="0">
                <a:cs typeface="Times New Roman" pitchFamily="18" charset="0"/>
              </a:rPr>
              <a:t>set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 err="1">
                <a:cs typeface="Times New Roman" pitchFamily="18" charset="0"/>
              </a:rPr>
              <a:t>Accout</a:t>
            </a:r>
            <a:r>
              <a:rPr lang="en-US" altLang="ru-RU" sz="1400" kern="1200" dirty="0">
                <a:cs typeface="Times New Roman" pitchFamily="18" charset="0"/>
              </a:rPr>
              <a:t> = Account-sum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Where</a:t>
            </a:r>
            <a:r>
              <a:rPr lang="en-US" altLang="ru-RU" sz="1400" dirty="0">
                <a:cs typeface="Times New Roman" pitchFamily="18" charset="0"/>
              </a:rPr>
              <a:t> </a:t>
            </a:r>
            <a:r>
              <a:rPr lang="en-US" altLang="ru-RU" sz="1400" kern="1200" dirty="0">
                <a:cs typeface="Times New Roman" pitchFamily="18" charset="0"/>
              </a:rPr>
              <a:t>Name = </a:t>
            </a:r>
            <a:r>
              <a:rPr lang="en-US" altLang="ru-RU" sz="1400" kern="1200" dirty="0" err="1">
                <a:cs typeface="Times New Roman" pitchFamily="18" charset="0"/>
              </a:rPr>
              <a:t>NameFrom</a:t>
            </a:r>
            <a:r>
              <a:rPr lang="en-US" altLang="ru-RU" sz="1400" kern="1200" dirty="0">
                <a:cs typeface="Times New Roman" pitchFamily="18" charset="0"/>
              </a:rPr>
              <a:t>;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if error then 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begin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	rollback to </a:t>
            </a:r>
            <a:r>
              <a:rPr lang="en-US" altLang="ru-RU" sz="1400" kern="1200" dirty="0" err="1">
                <a:cs typeface="Times New Roman" pitchFamily="18" charset="0"/>
              </a:rPr>
              <a:t>savepoint</a:t>
            </a:r>
            <a:r>
              <a:rPr lang="en-US" altLang="ru-RU" sz="1400" kern="1200" dirty="0">
                <a:cs typeface="Times New Roman" pitchFamily="18" charset="0"/>
              </a:rPr>
              <a:t> p;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	</a:t>
            </a:r>
            <a:r>
              <a:rPr lang="ru-RU" altLang="ru-RU" sz="1400" kern="1200" dirty="0">
                <a:cs typeface="Times New Roman" pitchFamily="18" charset="0"/>
              </a:rPr>
              <a:t>выполнение операции снятия со счета</a:t>
            </a: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400" kern="1200" dirty="0">
                <a:cs typeface="Times New Roman" pitchFamily="18" charset="0"/>
              </a:rPr>
              <a:t>	</a:t>
            </a:r>
            <a:r>
              <a:rPr lang="en-US" altLang="ru-RU" sz="1400" kern="1200" dirty="0">
                <a:cs typeface="Times New Roman" pitchFamily="18" charset="0"/>
              </a:rPr>
              <a:t>…………….</a:t>
            </a:r>
            <a:endParaRPr lang="ru-RU" altLang="ru-RU" sz="1400" kern="1200" dirty="0">
              <a:cs typeface="Times New Roman" pitchFamily="18" charset="0"/>
            </a:endParaRPr>
          </a:p>
          <a:p>
            <a:pPr marL="0"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ru-RU" sz="1400" kern="1200" dirty="0">
                <a:cs typeface="Times New Roman" pitchFamily="18" charset="0"/>
              </a:rPr>
              <a:t>end;</a:t>
            </a:r>
            <a:endParaRPr lang="ru-RU" altLang="ru-RU" sz="1400" kern="1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7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Вложенные транзакции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1331640" y="461651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Транзакция может иметь одну и более вложенных транзакций. Вложенная</a:t>
            </a:r>
            <a:r>
              <a:rPr lang="en-US" altLang="ru-RU" sz="1200" kern="1200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транзакция представляется деревом транзакций.</a:t>
            </a:r>
          </a:p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У вмещающей транзакции имеется полный набор свойств </a:t>
            </a:r>
            <a:r>
              <a:rPr lang="en-US" altLang="ru-RU" sz="1200" kern="1200" dirty="0">
                <a:solidFill>
                  <a:srgbClr val="000099"/>
                </a:solidFill>
                <a:cs typeface="Times New Roman" pitchFamily="18" charset="0"/>
              </a:rPr>
              <a:t>ACID. 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У вложенных</a:t>
            </a:r>
            <a:r>
              <a:rPr lang="en-US" altLang="ru-RU" sz="1200" kern="1200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транзакций гарантирована только атомарность.</a:t>
            </a:r>
            <a:endParaRPr lang="en-US" altLang="ru-RU" sz="1200" kern="1200" dirty="0">
              <a:solidFill>
                <a:srgbClr val="000099"/>
              </a:solidFill>
              <a:cs typeface="Times New Roman" pitchFamily="18" charset="0"/>
            </a:endParaRPr>
          </a:p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Свойства аварийного завершения составляющих транзакций:</a:t>
            </a:r>
            <a:endParaRPr lang="en-US" altLang="ru-RU" sz="1200" kern="1200" dirty="0">
              <a:solidFill>
                <a:srgbClr val="000099"/>
              </a:solidFill>
              <a:cs typeface="Times New Roman" pitchFamily="18" charset="0"/>
            </a:endParaRPr>
          </a:p>
          <a:p>
            <a:pPr marL="285750" indent="-285750" algn="just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при откате родительской транзакции все её потомки откатываются;</a:t>
            </a:r>
            <a:endParaRPr lang="en-US" altLang="ru-RU" sz="1200" kern="1200" dirty="0">
              <a:solidFill>
                <a:srgbClr val="000099"/>
              </a:solidFill>
              <a:cs typeface="Times New Roman" pitchFamily="18" charset="0"/>
            </a:endParaRPr>
          </a:p>
          <a:p>
            <a:pPr marL="285750" indent="-285750" algn="just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при аварийном завершении вложенной транзакции родительская транзакция</a:t>
            </a:r>
            <a:r>
              <a:rPr lang="en-US" altLang="ru-RU" sz="1200" kern="1200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решает вопрос о её откате, рестарте или других действиях; эти действия не влияют на решение о завершении родительской транзакции.</a:t>
            </a:r>
          </a:p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Во втором случае родительская транзакция может:</a:t>
            </a:r>
          </a:p>
          <a:p>
            <a:pPr marL="285750" indent="-285750" algn="just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проигнорировать откат </a:t>
            </a:r>
            <a:r>
              <a:rPr lang="ru-RU" altLang="ru-RU" sz="1200" kern="1200" dirty="0" err="1">
                <a:solidFill>
                  <a:srgbClr val="000099"/>
                </a:solidFill>
                <a:cs typeface="Times New Roman" pitchFamily="18" charset="0"/>
              </a:rPr>
              <a:t>подтранзакции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, считая её </a:t>
            </a:r>
            <a:r>
              <a:rPr lang="ru-RU" altLang="ru-RU" sz="1200" b="1" kern="1200" dirty="0">
                <a:solidFill>
                  <a:srgbClr val="000099"/>
                </a:solidFill>
                <a:cs typeface="Times New Roman" pitchFamily="18" charset="0"/>
              </a:rPr>
              <a:t>несущественной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;</a:t>
            </a:r>
          </a:p>
          <a:p>
            <a:pPr marL="285750" indent="-285750" algn="just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вызвать рестарт этой </a:t>
            </a:r>
            <a:r>
              <a:rPr lang="ru-RU" altLang="ru-RU" sz="1200" kern="1200" dirty="0" err="1">
                <a:solidFill>
                  <a:srgbClr val="000099"/>
                </a:solidFill>
                <a:cs typeface="Times New Roman" pitchFamily="18" charset="0"/>
              </a:rPr>
              <a:t>подтранзакции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;</a:t>
            </a:r>
          </a:p>
          <a:p>
            <a:pPr marL="285750" indent="-285750" algn="just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инициировать альтернативную </a:t>
            </a:r>
            <a:r>
              <a:rPr lang="ru-RU" altLang="ru-RU" sz="1200" b="1" kern="1200" dirty="0">
                <a:solidFill>
                  <a:srgbClr val="000099"/>
                </a:solidFill>
                <a:cs typeface="Times New Roman" pitchFamily="18" charset="0"/>
              </a:rPr>
              <a:t>зависимую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ru-RU" altLang="ru-RU" sz="1200" kern="1200" dirty="0" err="1">
                <a:solidFill>
                  <a:srgbClr val="000099"/>
                </a:solidFill>
                <a:cs typeface="Times New Roman" pitchFamily="18" charset="0"/>
              </a:rPr>
              <a:t>подтранзакцию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;</a:t>
            </a:r>
          </a:p>
          <a:p>
            <a:pPr marL="285750" indent="-285750" algn="just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откатить родительскую транзакцию и все её </a:t>
            </a:r>
            <a:r>
              <a:rPr lang="ru-RU" altLang="ru-RU" sz="1200" kern="1200" dirty="0" err="1">
                <a:solidFill>
                  <a:srgbClr val="000099"/>
                </a:solidFill>
                <a:cs typeface="Times New Roman" pitchFamily="18" charset="0"/>
              </a:rPr>
              <a:t>подтранзакции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.</a:t>
            </a:r>
          </a:p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Понятия несущественной и зависимой </a:t>
            </a:r>
            <a:r>
              <a:rPr lang="ru-RU" altLang="ru-RU" sz="1200" kern="1200" dirty="0" err="1">
                <a:solidFill>
                  <a:srgbClr val="000099"/>
                </a:solidFill>
                <a:cs typeface="Times New Roman" pitchFamily="18" charset="0"/>
              </a:rPr>
              <a:t>подтранзакции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 были введены именно для вложенных транзакций.</a:t>
            </a:r>
          </a:p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Протокол параллельного выполнения вложенных транзакций основан на стандартном двухфазном протоколе. При этом, если данные заблокированы транзакцией, то её потомки не имеют к ним доступа. </a:t>
            </a:r>
          </a:p>
          <a:p>
            <a:pPr indent="360000" algn="just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Данные, заблокированные </a:t>
            </a:r>
            <a:r>
              <a:rPr lang="ru-RU" altLang="ru-RU" sz="1200" kern="1200" dirty="0" err="1">
                <a:solidFill>
                  <a:srgbClr val="000099"/>
                </a:solidFill>
                <a:cs typeface="Times New Roman" pitchFamily="18" charset="0"/>
              </a:rPr>
              <a:t>подтранзакцией</a:t>
            </a:r>
            <a:r>
              <a:rPr lang="ru-RU" altLang="ru-RU" sz="1200" kern="1200" dirty="0">
                <a:solidFill>
                  <a:srgbClr val="000099"/>
                </a:solidFill>
                <a:cs typeface="Times New Roman" pitchFamily="18" charset="0"/>
              </a:rPr>
              <a:t>, после её завершения возвращаются родительской транзакции. </a:t>
            </a:r>
          </a:p>
        </p:txBody>
      </p:sp>
    </p:spTree>
    <p:extLst>
      <p:ext uri="{BB962C8B-B14F-4D97-AF65-F5344CB8AC3E}">
        <p14:creationId xmlns:p14="http://schemas.microsoft.com/office/powerpoint/2010/main" val="42884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Чего ждем от транзакций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F4AB54-5163-443B-A5B4-E6F352336004}"/>
              </a:ext>
            </a:extLst>
          </p:cNvPr>
          <p:cNvSpPr/>
          <p:nvPr/>
        </p:nvSpPr>
        <p:spPr>
          <a:xfrm>
            <a:off x="755576" y="461651"/>
            <a:ext cx="73808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Мы уже говорили о том, что транзакционный механизм должен обеспечить: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Сохранение целостности данных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Параллельную работу пользователей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Восстановление данных при отказах и сбоях   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отказах информационной системы </a:t>
            </a:r>
            <a:r>
              <a:rPr lang="ru-RU" altLang="ru-RU" sz="1400" i="1" dirty="0">
                <a:solidFill>
                  <a:srgbClr val="000099"/>
                </a:solidFill>
              </a:rPr>
              <a:t>желательно сохранить сведения </a:t>
            </a:r>
            <a:r>
              <a:rPr lang="ru-RU" altLang="ru-RU" sz="1400" dirty="0">
                <a:solidFill>
                  <a:srgbClr val="000099"/>
                </a:solidFill>
              </a:rPr>
              <a:t>о попытке выполнения транзакции. Если при этом транзакция была выполнена частично, то уже выполненную часть операций необходимо </a:t>
            </a:r>
            <a:r>
              <a:rPr lang="ru-RU" altLang="ru-RU" sz="1400" b="1" dirty="0">
                <a:solidFill>
                  <a:srgbClr val="000099"/>
                </a:solidFill>
              </a:rPr>
              <a:t>откатить</a:t>
            </a:r>
            <a:r>
              <a:rPr lang="ru-RU" altLang="ru-RU" sz="1400" dirty="0">
                <a:solidFill>
                  <a:srgbClr val="000099"/>
                </a:solidFill>
              </a:rPr>
              <a:t>. После восстановления системы транзакция должна быть выполнена повторно.</a:t>
            </a:r>
          </a:p>
        </p:txBody>
      </p:sp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Саги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1043608" y="461651"/>
                <a:ext cx="7056784" cy="370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Эта модель базируется на понятии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компенсационных транзакций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предназначена для работы с долгоживущими транзакциями.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Для заданной транзакции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компенсационной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будет транзакция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которая возвращает базу данных в состояние, существовавшее до начала транзакции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Сагой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называется длительная транзакция, состоящая из цепочки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подтранзакций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каждой из которых ставится в соответствие компенсационная транзакция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Подтранзакции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могут выполняться параллельно.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Будет выполнена либо вся последовательность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либо </a:t>
                </a:r>
                <a:r>
                  <a:rPr lang="en-US" altLang="ru-RU" sz="1400" baseline="-250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какая-нибудь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ru-RU" sz="1400" b="0" i="0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Иначе говоря, при аварийном завершении все выполненные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подтранзакции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будут скомпенсированы.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При завершении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подтранзакции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заблокированные ею данные освобождаются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становятся доступными другим параллельно выполняемым транзакциям, то есть нарушается изолированность.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При аварийном завершении саги делается попытка повтора, если же это невозможно, выполняется откат всей саги.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1651"/>
                <a:ext cx="7056784" cy="3708708"/>
              </a:xfrm>
              <a:prstGeom prst="rect">
                <a:avLst/>
              </a:prstGeom>
              <a:blipFill>
                <a:blip r:embed="rId2"/>
                <a:stretch>
                  <a:fillRect l="-259" t="-329" r="-259"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485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Заключение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лекции обоснована необходимость введения механизма транзакций, который должен работать в базах </a:t>
            </a:r>
            <a:r>
              <a:rPr lang="ru-RU" altLang="ru-RU" sz="1400" b="1" dirty="0">
                <a:solidFill>
                  <a:srgbClr val="000099"/>
                </a:solidFill>
              </a:rPr>
              <a:t>с любыми моделями данных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          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Возможны транзакции с ограничениями на свойства </a:t>
            </a:r>
            <a:r>
              <a:rPr lang="en-US" altLang="ru-RU" sz="1400" dirty="0">
                <a:solidFill>
                  <a:srgbClr val="000099"/>
                </a:solidFill>
              </a:rPr>
              <a:t>ACID.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Транзакции обеспечивают:</a:t>
            </a:r>
          </a:p>
          <a:p>
            <a:pPr marL="342900" indent="-342900" algn="just" eaLnBrk="1" hangingPunct="1"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Сохранение целостности данных.</a:t>
            </a:r>
          </a:p>
          <a:p>
            <a:pPr marL="342900" indent="-342900" algn="just" eaLnBrk="1" hangingPunct="1"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Параллельную работу с базой данных. </a:t>
            </a:r>
          </a:p>
          <a:p>
            <a:pPr marL="342900" indent="-342900" algn="just" eaLnBrk="1" hangingPunct="1">
              <a:spcAft>
                <a:spcPts val="2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Восстановление данных при отказах и сбоях.</a:t>
            </a:r>
          </a:p>
          <a:p>
            <a:pPr indent="360000" algn="just" eaLnBrk="1" hangingPunct="1">
              <a:spcBef>
                <a:spcPct val="0"/>
              </a:spcBef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Изучены декларативные и процедурные ограничения целостности. Получено представление о триггерах.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Рассмотрены феномены, определены уровни изоляции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пользователей, блокировки и тупиковые ситуации.  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Описаны элементы архитектуры СУБД, обеспечивающие буферирование данных и журналирование. Изучено восстановление данных при откатах транзакций, при мягких и жестких сбоях.</a:t>
            </a: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Приведены сведения о реализации транзакций в </a:t>
            </a:r>
            <a:r>
              <a:rPr lang="en-US" altLang="ru-RU" sz="1400" dirty="0" err="1">
                <a:solidFill>
                  <a:srgbClr val="000099"/>
                </a:solidFill>
              </a:rPr>
              <a:t>Cach</a:t>
            </a:r>
            <a:r>
              <a:rPr lang="en-US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é</a:t>
            </a:r>
            <a:r>
              <a:rPr lang="en-US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Не рассматривались транзакции в многозвенных системах, когда части транзакции кроме сервера баз данных выполняются на клиентах и на серверах промежуточного звена. </a:t>
            </a:r>
          </a:p>
        </p:txBody>
      </p:sp>
    </p:spTree>
    <p:extLst>
      <p:ext uri="{BB962C8B-B14F-4D97-AF65-F5344CB8AC3E}">
        <p14:creationId xmlns:p14="http://schemas.microsoft.com/office/powerpoint/2010/main" val="2328724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6605941-56E0-4548-AAE9-D139B6603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5" y="555526"/>
            <a:ext cx="682605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86B53-4B62-4DC9-9D85-2C74F988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766" y="524409"/>
            <a:ext cx="5426468" cy="409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>
            <a:extLst>
              <a:ext uri="{FF2B5EF4-FFF2-40B4-BE49-F238E27FC236}">
                <a16:creationId xmlns:a16="http://schemas.microsoft.com/office/drawing/2014/main" id="{D05AF838-2987-42A0-9222-6B200574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235" y="1275606"/>
            <a:ext cx="1103189" cy="648072"/>
          </a:xfrm>
          <a:prstGeom prst="wedgeRoundRectCallout">
            <a:avLst>
              <a:gd name="adj1" fmla="val -69631"/>
              <a:gd name="adj2" fmla="val 381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cs typeface="Times New Roman" panose="02020603050405020304" pitchFamily="18" charset="0"/>
              </a:rPr>
              <a:t>Время проверки</a:t>
            </a:r>
            <a:endParaRPr lang="ru-RU" altLang="ru-RU" sz="1400" b="1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ECAEC7B-6EE3-4C9F-BDFA-6991BC28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16921"/>
            <a:ext cx="2016224" cy="342900"/>
          </a:xfrm>
          <a:prstGeom prst="wedgeRoundRectCallout">
            <a:avLst>
              <a:gd name="adj1" fmla="val 71322"/>
              <a:gd name="adj2" fmla="val 63132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cs typeface="Times New Roman" panose="02020603050405020304" pitchFamily="18" charset="0"/>
              </a:rPr>
              <a:t>Способ реализации</a:t>
            </a:r>
            <a:endParaRPr lang="ru-RU" altLang="ru-RU" sz="1400" b="1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3A4BFCC-74CB-43CB-AFA8-05BBB0565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234" y="3867894"/>
            <a:ext cx="1368152" cy="576064"/>
          </a:xfrm>
          <a:prstGeom prst="wedgeRoundRectCallout">
            <a:avLst>
              <a:gd name="adj1" fmla="val -71916"/>
              <a:gd name="adj2" fmla="val -33977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cs typeface="Times New Roman" panose="02020603050405020304" pitchFamily="18" charset="0"/>
              </a:rPr>
              <a:t>Область применения</a:t>
            </a:r>
            <a:endParaRPr lang="ru-RU" alt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829376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Определение транзакции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A77280-451F-41D5-9DDC-A0B781B9C03C}"/>
              </a:ext>
            </a:extLst>
          </p:cNvPr>
          <p:cNvSpPr/>
          <p:nvPr/>
        </p:nvSpPr>
        <p:spPr>
          <a:xfrm>
            <a:off x="683568" y="463203"/>
            <a:ext cx="738082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Определение</a:t>
            </a:r>
            <a:r>
              <a:rPr lang="ru-RU" altLang="ru-RU" sz="1400" b="1" dirty="0"/>
              <a:t>:</a:t>
            </a:r>
            <a:r>
              <a:rPr lang="ru-RU" altLang="ru-RU" sz="1400" b="1" dirty="0">
                <a:solidFill>
                  <a:srgbClr val="000099"/>
                </a:solidFill>
              </a:rPr>
              <a:t> Транзакция</a:t>
            </a:r>
            <a:r>
              <a:rPr lang="ru-RU" altLang="ru-RU" sz="1400" dirty="0">
                <a:solidFill>
                  <a:srgbClr val="000099"/>
                </a:solidFill>
              </a:rPr>
              <a:t> – это последовательность операторов, выполняющаяся как единое целое и переводящая базу данных из одного </a:t>
            </a:r>
            <a:r>
              <a:rPr lang="ru-RU" altLang="ru-RU" sz="1400" b="1" dirty="0">
                <a:solidFill>
                  <a:srgbClr val="000099"/>
                </a:solidFill>
              </a:rPr>
              <a:t>целостного состояния </a:t>
            </a:r>
            <a:r>
              <a:rPr lang="ru-RU" altLang="ru-RU" sz="1400" dirty="0">
                <a:solidFill>
                  <a:srgbClr val="000099"/>
                </a:solidFill>
              </a:rPr>
              <a:t>в другое </a:t>
            </a:r>
            <a:r>
              <a:rPr lang="ru-RU" altLang="ru-RU" sz="1400" b="1" dirty="0">
                <a:solidFill>
                  <a:srgbClr val="000099"/>
                </a:solidFill>
              </a:rPr>
              <a:t>целостное состояние.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Вспоминаем недавно сказанное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Определение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База данных находится в </a:t>
            </a:r>
            <a:r>
              <a:rPr lang="ru-RU" altLang="ru-RU" sz="1400" b="1" dirty="0">
                <a:solidFill>
                  <a:srgbClr val="000099"/>
                </a:solidFill>
              </a:rPr>
              <a:t>согласованном (целостном)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состоянии</a:t>
            </a:r>
            <a:r>
              <a:rPr lang="ru-RU" altLang="ru-RU" sz="1400" dirty="0">
                <a:solidFill>
                  <a:srgbClr val="000099"/>
                </a:solidFill>
              </a:rPr>
              <a:t>, если выполнены все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определённые в ней ограничения целостности.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транзакциях используют следующие операторы: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чтения данных;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манипулирования данными;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блокирования и разблокирования ресурсов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/>
              <a:t>Уточнение</a:t>
            </a:r>
            <a:r>
              <a:rPr lang="ru-RU" altLang="ru-RU" sz="1400" b="1" dirty="0"/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Употреблённый в определении термин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последовательность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не означает, что по структуре транзакция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 обязательно линейная цепочка операторов, но каждое исполнение транзакции – это именно последовательность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Свойства транзакций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C31FEC2-3843-4F59-B120-C15C6ECB8F8B}"/>
              </a:ext>
            </a:extLst>
          </p:cNvPr>
          <p:cNvSpPr/>
          <p:nvPr/>
        </p:nvSpPr>
        <p:spPr>
          <a:xfrm>
            <a:off x="1043608" y="463203"/>
            <a:ext cx="7056784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b="1" i="1" u="sng" dirty="0"/>
              <a:t>Свойства АСИД</a:t>
            </a:r>
            <a:r>
              <a:rPr lang="ru-RU" altLang="ru-RU" sz="1400" b="1" u="sng" dirty="0"/>
              <a:t>:</a:t>
            </a:r>
            <a:r>
              <a:rPr lang="ru-RU" altLang="ru-RU" sz="1400" b="1" dirty="0"/>
              <a:t>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b="1" dirty="0"/>
              <a:t>(А) Атомарность</a:t>
            </a:r>
            <a:r>
              <a:rPr lang="ru-RU" altLang="ru-RU" sz="1400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 выполняется как единое целое (либо все выполняется, либо все не выполняется).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b="1" dirty="0"/>
              <a:t>(С) Согласованность</a:t>
            </a:r>
            <a:r>
              <a:rPr lang="ru-RU" altLang="ru-RU" sz="1400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Транзакция переводит базу данных из одного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согласованного состояния в другое согласованное состояние. Внутри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транзакции согласованность базы данных может нарушаться.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b="1" dirty="0"/>
              <a:t>(И) Изолированность</a:t>
            </a:r>
            <a:r>
              <a:rPr lang="ru-RU" altLang="ru-RU" sz="1400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Транзакции разных пользователей не должны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мешать друг другу.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b="1" dirty="0"/>
              <a:t>(Д) Долговечность</a:t>
            </a:r>
            <a:r>
              <a:rPr lang="ru-RU" altLang="ru-RU" sz="1400" dirty="0"/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Результаты работы выполненной транзакции должны сохраниться в базе данных, даже если по завершении транзакции произойдет сбой системы.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Соответствующая английская аббревиатура </a:t>
            </a:r>
            <a:r>
              <a:rPr lang="en-US" altLang="ru-RU" sz="1400" dirty="0">
                <a:solidFill>
                  <a:srgbClr val="000099"/>
                </a:solidFill>
              </a:rPr>
              <a:t>ACID (Atomicity, Consistency, Isolation, Durability)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Основной автор рассматриваемой модели транзакций </a:t>
            </a:r>
            <a:r>
              <a:rPr lang="ru-RU" sz="1400" b="1" dirty="0">
                <a:solidFill>
                  <a:srgbClr val="000099"/>
                </a:solidFill>
              </a:rPr>
              <a:t>Джеймс Николас «Джим» Грей</a:t>
            </a:r>
            <a:r>
              <a:rPr lang="ru-RU" sz="1400" dirty="0">
                <a:solidFill>
                  <a:srgbClr val="000099"/>
                </a:solidFill>
              </a:rPr>
              <a:t> (James </a:t>
            </a:r>
            <a:r>
              <a:rPr lang="ru-RU" sz="1400" dirty="0" err="1">
                <a:solidFill>
                  <a:srgbClr val="000099"/>
                </a:solidFill>
              </a:rPr>
              <a:t>Nicholas</a:t>
            </a:r>
            <a:r>
              <a:rPr lang="ru-RU" sz="1400" dirty="0">
                <a:solidFill>
                  <a:srgbClr val="000099"/>
                </a:solidFill>
              </a:rPr>
              <a:t> "</a:t>
            </a:r>
            <a:r>
              <a:rPr lang="ru-RU" sz="1400" dirty="0" err="1">
                <a:solidFill>
                  <a:srgbClr val="000099"/>
                </a:solidFill>
              </a:rPr>
              <a:t>Jim</a:t>
            </a:r>
            <a:r>
              <a:rPr lang="ru-RU" sz="1400" dirty="0">
                <a:solidFill>
                  <a:srgbClr val="000099"/>
                </a:solidFill>
              </a:rPr>
              <a:t>" </a:t>
            </a:r>
            <a:r>
              <a:rPr lang="ru-RU" sz="1400" dirty="0" err="1">
                <a:solidFill>
                  <a:srgbClr val="000099"/>
                </a:solidFill>
              </a:rPr>
              <a:t>Gray</a:t>
            </a:r>
            <a:r>
              <a:rPr lang="ru-RU" sz="1400" dirty="0">
                <a:solidFill>
                  <a:srgbClr val="000099"/>
                </a:solidFill>
              </a:rPr>
              <a:t>) награждённый премией Тьюринга за вклад в развитие баз данных в 1998 году за разработки конца 70-х годов.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5" name="Скругленная прямоугольная выноска 1">
            <a:extLst>
              <a:ext uri="{FF2B5EF4-FFF2-40B4-BE49-F238E27FC236}">
                <a16:creationId xmlns:a16="http://schemas.microsoft.com/office/drawing/2014/main" id="{238E4C29-E2E2-427B-BE0E-3CA8E4CEC0DE}"/>
              </a:ext>
            </a:extLst>
          </p:cNvPr>
          <p:cNvSpPr/>
          <p:nvPr/>
        </p:nvSpPr>
        <p:spPr bwMode="auto">
          <a:xfrm>
            <a:off x="3222267" y="2139702"/>
            <a:ext cx="3599953" cy="275351"/>
          </a:xfrm>
          <a:prstGeom prst="wedgeRoundRectCallout">
            <a:avLst>
              <a:gd name="adj1" fmla="val -72958"/>
              <a:gd name="adj2" fmla="val 6469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ru-RU" sz="1400" dirty="0"/>
              <a:t>Это свойство не кажется вам странным?</a:t>
            </a:r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15911</TotalTime>
  <Words>7137</Words>
  <Application>Microsoft Office PowerPoint</Application>
  <PresentationFormat>Экран (16:9)</PresentationFormat>
  <Paragraphs>596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74</vt:i4>
      </vt:variant>
    </vt:vector>
  </HeadingPairs>
  <TitlesOfParts>
    <vt:vector size="82" baseType="lpstr">
      <vt:lpstr>Arial</vt:lpstr>
      <vt:lpstr>Calibri</vt:lpstr>
      <vt:lpstr>Cambria Math</vt:lpstr>
      <vt:lpstr>Georgia</vt:lpstr>
      <vt:lpstr>Times New Roman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698</cp:revision>
  <dcterms:created xsi:type="dcterms:W3CDTF">2014-10-05T21:41:36Z</dcterms:created>
  <dcterms:modified xsi:type="dcterms:W3CDTF">2023-04-24T08:24:12Z</dcterms:modified>
</cp:coreProperties>
</file>